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Raleway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  <p:embeddedFont>
      <p:font typeface="Candara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ED04E3-F3DD-4DE3-A2D7-6CDAEC336E8D}">
  <a:tblStyle styleId="{C5ED04E3-F3DD-4DE3-A2D7-6CDAEC336E8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aleway-regular.fntdata"/><Relationship Id="rId43" Type="http://schemas.openxmlformats.org/officeDocument/2006/relationships/slide" Target="slides/slide37.xml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53" Type="http://schemas.openxmlformats.org/officeDocument/2006/relationships/font" Target="fonts/Candara-bold.fntdata"/><Relationship Id="rId52" Type="http://schemas.openxmlformats.org/officeDocument/2006/relationships/font" Target="fonts/Candara-regular.fntdata"/><Relationship Id="rId11" Type="http://schemas.openxmlformats.org/officeDocument/2006/relationships/slide" Target="slides/slide5.xml"/><Relationship Id="rId55" Type="http://schemas.openxmlformats.org/officeDocument/2006/relationships/font" Target="fonts/Candara-boldItalic.fntdata"/><Relationship Id="rId10" Type="http://schemas.openxmlformats.org/officeDocument/2006/relationships/slide" Target="slides/slide4.xml"/><Relationship Id="rId54" Type="http://schemas.openxmlformats.org/officeDocument/2006/relationships/font" Target="fonts/Candara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86afe02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9e86afe02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92054d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a292054d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e86afe02d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9e86afe02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292054d9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292054d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292054d93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a292054d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292054d93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a292054d9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292054d93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a292054d9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292054d93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a292054d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292054d93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a292054d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292054d9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292054d9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652417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652417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292054d93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a292054d9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292054d93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a292054d9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292054d93_0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a292054d9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292054d93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a292054d9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9b01b89b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9b01b89b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9b01b89b8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a9b01b89b8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9b01b89b8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a9b01b89b8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9b01b89b8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a9b01b89b8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9b01b89b8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a9b01b89b8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9b01b89b8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a9b01b89b8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47245411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47245411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9e146bb1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9e146bb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9e146bb13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a9e146bb13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9e146bb13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a9e146bb13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9e146bb13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a9e146bb13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9e146bb13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a9e146bb13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9e146bb13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a9e146bb13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9e146bb1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a9e146bb1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292054d9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a292054d9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e86afe02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9e86afe02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9b01b89b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9b01b89b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9877adb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9877adb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9b01b89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9b01b89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01b89b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9b01b89b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e146bb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9e146bb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jei.ie/en/Publications/Publication-files/Forf%C3%A1s/Ireland-s" TargetMode="External"/><Relationship Id="rId4" Type="http://schemas.openxmlformats.org/officeDocument/2006/relationships/hyperlink" Target="https://merrionstreet.ie/en/wpcontent/uploads/2014/05/Construction-Strategy-14-May-20141.pdf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s://pt.wikipedia.org/wiki/Santa_Catarina" TargetMode="External"/><Relationship Id="rId8" Type="http://schemas.openxmlformats.org/officeDocument/2006/relationships/hyperlink" Target="https://pt.wikipedia.org/wiki/Para%C3%ADb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http://www.cbicdados.com.br/home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hyperlink" Target="http://www.cbicdados.com.br/home/" TargetMode="External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IRLANDA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958227" y="35793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Alexandre Inda - N.USP: 8989241</a:t>
            </a:r>
            <a:endParaRPr sz="12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Évila Araruna - N.USP: 11479349</a:t>
            </a:r>
            <a:endParaRPr sz="12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Fábio C. Braz - N. USP: 11479401</a:t>
            </a:r>
            <a:endParaRPr sz="12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Marcus V. V. Paiva - N. USP: 1436770</a:t>
            </a:r>
            <a:endParaRPr sz="12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Mariana Rodrigues - N. USP: 11480592</a:t>
            </a:r>
            <a:endParaRPr sz="12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-177210" y="828923"/>
            <a:ext cx="287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PCC 5963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806450" y="3579288"/>
            <a:ext cx="4660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Professor: Francisco Ferreira Cardoso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825" y="828925"/>
            <a:ext cx="1928900" cy="27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A crise do desemprego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642950" y="1628775"/>
            <a:ext cx="72330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No pico do boom em 2007, mais de 270.000 pessoas estavam empregadas diretamente no setor, até 2012 este número estava abaixo de 100.000.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Nos anos de 2006 a 2010, o número de pedreiros empregados caiu quase 82%, o número de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trabalhadores em mais de 78%. O emprego de estucadores caiu 71%, arquitetos por 61%. Nenhum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outro setor foi tão devastado pela tempestade que se abateu sobre o país.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uma série de fatores resultaram na falta de atividade e mobilidade no mercado de imóveis. Isso inclui a fraca confiança e incerteza do consumidor;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Altos níveis de desemprego;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Dificuldades de acesso ao crédito;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Acúmulo de estoque não vendido e um grande número de unidades vagas;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Colapso nos preços e patrimônio líquido negativo;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Hipotecas em atraso; e o desejo compreensível das pessoas para manter hipotecas de rastreador.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6184276" y="4796172"/>
            <a:ext cx="28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5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Fonte: Construc</a:t>
            </a:r>
            <a:r>
              <a:rPr lang="pt-BR" sz="1050">
                <a:latin typeface="Candara"/>
                <a:ea typeface="Candara"/>
                <a:cs typeface="Candara"/>
                <a:sym typeface="Candara"/>
              </a:rPr>
              <a:t>tion 2020</a:t>
            </a:r>
            <a:r>
              <a:rPr b="0" i="0" lang="pt-BR" sz="105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A crise do desemprego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642950" y="1628775"/>
            <a:ext cx="72330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“A Irlanda precisa de um setor de construção forte e sustentável.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Precisamos de </a:t>
            </a:r>
            <a:r>
              <a:rPr b="1" lang="pt-BR" sz="1500">
                <a:latin typeface="Lato"/>
                <a:ea typeface="Lato"/>
                <a:cs typeface="Lato"/>
                <a:sym typeface="Lato"/>
              </a:rPr>
              <a:t>casas de boa qualidade</a:t>
            </a:r>
            <a:r>
              <a:rPr lang="pt-BR" sz="1500">
                <a:latin typeface="Lato"/>
                <a:ea typeface="Lato"/>
                <a:cs typeface="Lato"/>
                <a:sym typeface="Lato"/>
              </a:rPr>
              <a:t> para morar.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Lato"/>
                <a:ea typeface="Lato"/>
                <a:cs typeface="Lato"/>
                <a:sym typeface="Lato"/>
              </a:rPr>
              <a:t>Desenvolvimentos comerciais de alta qualidade para sustentar recuperação e crescimento econômico. Infraestrutura adequada para o futuro, seja em telecomunicações, redes de água ou energia.”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(Construction 2020: A Strategy for a Renewed Construction Sector, 2014).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184276" y="4796172"/>
            <a:ext cx="28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5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Fonte: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Construction 2020: Principais ações e Questões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285850" y="3244650"/>
            <a:ext cx="14877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727650" y="1516275"/>
            <a:ext cx="58947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Abordagem estratégica para o fornecimento de habitação, com base nas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necessidades reais e medidas, com mecanismos para detectar e agir quando as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coisas estão dando errado;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 Melhoria contínua do processo de planejamento, atingindo o equilíbrio certo entre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requisitos atuais e futuros;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Disponibilidade de financiamento para projetos viáveis e que valham a pena;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 acesso ao financiamento hipotecário em termos razoáveis sustentáveis;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 Monitorar e regular o setor de uma forma que sustenta a confiança pública e a segurança do trabalhador;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 Garantir  um setor adequado para o propósito, apoiado por uma força de trabalho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altamente qualificada, alcançando alta qualidade e padrões; 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Garantir oportunidades para ex-trabalhadores da construção desempregados para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contribuir para a recuperação do setor.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335" y="1342098"/>
            <a:ext cx="2595440" cy="294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0" y="417900"/>
            <a:ext cx="9176100" cy="472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>
            <p:ph type="title"/>
          </p:nvPr>
        </p:nvSpPr>
        <p:spPr>
          <a:xfrm>
            <a:off x="856250" y="225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abordagem estratégica para habitação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“A oscilação do pêndulo”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727650" y="1861650"/>
            <a:ext cx="32049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Em 2006, no auge da bolha imobiliária, cerca de </a:t>
            </a:r>
            <a:r>
              <a:rPr b="1" lang="pt-BR" sz="1300">
                <a:latin typeface="Lato"/>
                <a:ea typeface="Lato"/>
                <a:cs typeface="Lato"/>
                <a:sym typeface="Lato"/>
              </a:rPr>
              <a:t>93.419 unidades habitacionais</a:t>
            </a:r>
            <a:r>
              <a:rPr lang="pt-BR" sz="1300">
                <a:latin typeface="Lato"/>
                <a:ea typeface="Lato"/>
                <a:cs typeface="Lato"/>
                <a:sym typeface="Lato"/>
              </a:rPr>
              <a:t> foram concluídas em todo o país, 19.470 deles em Dublin.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Em 2013, um total de 8.301 casas foram concluídas, com apenas 1.360 em Dublin.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Esses números refletem o quão descontroladamente o pêndulo oscilou.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6129350" y="4757750"/>
            <a:ext cx="2432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lang="pt-BR" sz="900">
                <a:latin typeface="Lato"/>
                <a:ea typeface="Lato"/>
                <a:cs typeface="Lato"/>
                <a:sym typeface="Lato"/>
              </a:rPr>
              <a:t>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175" y="2901917"/>
            <a:ext cx="2115800" cy="1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250" y="1222226"/>
            <a:ext cx="1679700" cy="16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Um olhar para demografia do país</a:t>
            </a: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792025" y="1648550"/>
            <a:ext cx="4780200" cy="145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975" y="1240297"/>
            <a:ext cx="1865050" cy="18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923725" y="3297150"/>
            <a:ext cx="45168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57% de todas as famílias na região de Dublin neste período são compostas por uma e duas pessoas, enquanto outros 18% para famílias com três pessoas. 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883075" y="1895900"/>
            <a:ext cx="45981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De acordo com a CSO, o número de famílias cresceu 13% entre 2006 e 2011, a mesma pesquisa projetou o aumento de  5% entre 2011 e 2016, resultando em cerca de 85.000 famílias adicionais em um cenário médio.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995550" y="4709725"/>
            <a:ext cx="2432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6054950" y="1114700"/>
            <a:ext cx="2039100" cy="1979100"/>
          </a:xfrm>
          <a:prstGeom prst="ellipse">
            <a:avLst/>
          </a:prstGeom>
          <a:noFill/>
          <a:ln cap="flat" cmpd="sng" w="38100">
            <a:solidFill>
              <a:srgbClr val="93C47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938" y="3376537"/>
            <a:ext cx="1333125" cy="13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/>
          <p:nvPr/>
        </p:nvSpPr>
        <p:spPr>
          <a:xfrm>
            <a:off x="6407925" y="3376525"/>
            <a:ext cx="1333200" cy="1333200"/>
          </a:xfrm>
          <a:prstGeom prst="ellipse">
            <a:avLst/>
          </a:prstGeom>
          <a:noFill/>
          <a:ln cap="flat" cmpd="sng" w="38100">
            <a:solidFill>
              <a:srgbClr val="93C47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Enquanto isso no Brasil...</a:t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727650" y="4827125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lang="pt-BR" sz="900">
                <a:latin typeface="Lato"/>
                <a:ea typeface="Lato"/>
                <a:cs typeface="Lato"/>
                <a:sym typeface="Lato"/>
              </a:rPr>
              <a:t>https://cidades.ibge.gov.br/brasil/pesquisa/23/24161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75" y="1417125"/>
            <a:ext cx="7427478" cy="34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E</a:t>
            </a:r>
            <a:r>
              <a:rPr lang="pt-BR"/>
              <a:t>strutura nacional para oferta de habitação</a:t>
            </a:r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1163400" y="4880700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lang="pt-BR" sz="900">
                <a:latin typeface="Lato"/>
                <a:ea typeface="Lato"/>
                <a:cs typeface="Lato"/>
                <a:sym typeface="Lato"/>
              </a:rPr>
              <a:t>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932250" y="1660925"/>
            <a:ext cx="40185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Criação de  um banco de dados de suprimentos abrangente e atualizado -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incluindo: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Números na conclusão da casa;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Avisos de início;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Permissões de planejamento;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Níveis de vacância;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Pesquisa Nacional de Desenvolvimento Habitacional - a ser analisada em relação à demanda projetada, desdobrada em uma base nacional e local, com informações sobre tipos e tamanhos de habitação uma característica importante.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200" y="2300325"/>
            <a:ext cx="4847025" cy="2730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Banco de Dados Nacional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6316413" y="4859275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932250" y="1350175"/>
            <a:ext cx="62688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Balanço regular dos desenvolvimentos em qualquer local em toda país,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Identificação dos  problemas emergentes em um estágio inicial a fim de intervir para resolvê-los.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Principais Responsáveis: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O Departamento de Meio Ambiente, Comunidade e Governo Local responsável por supervisionar, implementar e gerir esta nova abordagem, em conjunto com as Autoridades Locais e outras partes interessadas.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Lato"/>
                <a:ea typeface="Lato"/>
                <a:cs typeface="Lato"/>
                <a:sym typeface="Lato"/>
              </a:rPr>
              <a:t>Transparência e monitoramento: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Publicação anual no quadro que descreve: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t-BR">
                <a:latin typeface="Lato"/>
                <a:ea typeface="Lato"/>
                <a:cs typeface="Lato"/>
                <a:sym typeface="Lato"/>
              </a:rPr>
              <a:t>oferta projetada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 X  </a:t>
            </a:r>
            <a:r>
              <a:rPr b="1" lang="pt-BR">
                <a:latin typeface="Lato"/>
                <a:ea typeface="Lato"/>
                <a:cs typeface="Lato"/>
                <a:sym typeface="Lato"/>
              </a:rPr>
              <a:t>demanda projetada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Quaisquer ações  necessárias  para resolver possíveis incompatibilidades.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075" y="997904"/>
            <a:ext cx="1039275" cy="10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88" y="2347837"/>
            <a:ext cx="1333125" cy="13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/>
          <p:nvPr/>
        </p:nvSpPr>
        <p:spPr>
          <a:xfrm>
            <a:off x="7426075" y="2347825"/>
            <a:ext cx="1333200" cy="1333200"/>
          </a:xfrm>
          <a:prstGeom prst="ellipse">
            <a:avLst/>
          </a:prstGeom>
          <a:noFill/>
          <a:ln cap="flat" cmpd="sng" w="38100">
            <a:solidFill>
              <a:srgbClr val="93C47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6113" y="3991675"/>
            <a:ext cx="1333125" cy="9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0" y="417900"/>
            <a:ext cx="9176100" cy="472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 txBox="1"/>
          <p:nvPr>
            <p:ph type="title"/>
          </p:nvPr>
        </p:nvSpPr>
        <p:spPr>
          <a:xfrm>
            <a:off x="856250" y="225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 e Investimento Público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729450" y="59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 de Apresentação: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729450" y="1758975"/>
            <a:ext cx="7688700" cy="3025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Irlanda: Contexto Geral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Construction 2020. A Strategy for a Renewed Construction Sector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Uma abordagem estratégica para habitação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Infraestrutura e Investimento Público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Ações para um futuro Sustentável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Mercados Internacionais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Conclusão</a:t>
            </a:r>
            <a:endParaRPr sz="1800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NAMA: National Asset Management Agency</a:t>
            </a:r>
            <a:endParaRPr/>
          </a:p>
        </p:txBody>
      </p:sp>
      <p:sp>
        <p:nvSpPr>
          <p:cNvPr id="266" name="Google Shape;266;p32"/>
          <p:cNvSpPr txBox="1"/>
          <p:nvPr/>
        </p:nvSpPr>
        <p:spPr>
          <a:xfrm>
            <a:off x="6316413" y="4859275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/www.nama.ie/our-work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475" y="1419510"/>
            <a:ext cx="6638696" cy="343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Ações do NAMA</a:t>
            </a:r>
            <a:endParaRPr/>
          </a:p>
        </p:txBody>
      </p:sp>
      <p:sp>
        <p:nvSpPr>
          <p:cNvPr id="273" name="Google Shape;273;p33"/>
          <p:cNvSpPr txBox="1"/>
          <p:nvPr/>
        </p:nvSpPr>
        <p:spPr>
          <a:xfrm>
            <a:off x="6316413" y="4859275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727650" y="1468050"/>
            <a:ext cx="62688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NAMA já concedeu 500 milhões de euros para tais desenvolvimentos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 aprovou 500 milhões de euros adicionais, perfazendo um total compromisso de € 1 bilhão, até 2020.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Adicional de € 1,5 bilhão para a Irlanda projetos de desenvolvimento nos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próximos três anos, com adiantamentos totais de € 2,5 bilhões. Estes avanços continuarão a ser fornecidos em uma base comercial e visarão setores onde a oferta a escassez é mais acentuada.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Facilitar a construção de até 4.500 novas casas e apartamentos em Dublin ao longo do período,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Promover o desenvolvimentos de escritórios;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Ações do NAMA</a:t>
            </a:r>
            <a:endParaRPr/>
          </a:p>
        </p:txBody>
      </p:sp>
      <p:sp>
        <p:nvSpPr>
          <p:cNvPr id="280" name="Google Shape;280;p34"/>
          <p:cNvSpPr txBox="1"/>
          <p:nvPr/>
        </p:nvSpPr>
        <p:spPr>
          <a:xfrm>
            <a:off x="6316413" y="4859275"/>
            <a:ext cx="34086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Construction 2020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988" y="1286763"/>
            <a:ext cx="68294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727650" y="57951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Ações no Brasil</a:t>
            </a:r>
            <a:endParaRPr/>
          </a:p>
        </p:txBody>
      </p:sp>
      <p:sp>
        <p:nvSpPr>
          <p:cNvPr id="287" name="Google Shape;287;p35"/>
          <p:cNvSpPr txBox="1"/>
          <p:nvPr/>
        </p:nvSpPr>
        <p:spPr>
          <a:xfrm>
            <a:off x="4572006" y="4859275"/>
            <a:ext cx="51531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lang="pt-BR" sz="900">
                <a:latin typeface="Lato"/>
                <a:ea typeface="Lato"/>
                <a:cs typeface="Lato"/>
                <a:sym typeface="Lato"/>
              </a:rPr>
              <a:t>http://www1.caixa.gov.br/gov/gov_social/estadual/programas_habitacao/index.asp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25" y="1007560"/>
            <a:ext cx="3559835" cy="372399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 txBox="1"/>
          <p:nvPr/>
        </p:nvSpPr>
        <p:spPr>
          <a:xfrm>
            <a:off x="825100" y="1650200"/>
            <a:ext cx="31290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33333"/>
                </a:solidFill>
                <a:highlight>
                  <a:srgbClr val="FBFEFF"/>
                </a:highlight>
                <a:latin typeface="Lato"/>
                <a:ea typeface="Lato"/>
                <a:cs typeface="Lato"/>
                <a:sym typeface="Lato"/>
              </a:rPr>
              <a:t>MCMV : “Programa realizado em parceria com Distrito Federal, Estados e Municípios, que tem como objetivo a construção de 860 mil moradias para famílias, com renda até R$1.600,00” (Caixa Economica Federal)</a:t>
            </a:r>
            <a:endParaRPr>
              <a:solidFill>
                <a:srgbClr val="333333"/>
              </a:solidFill>
              <a:highlight>
                <a:srgbClr val="FBFE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BFE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33333"/>
                </a:solidFill>
                <a:highlight>
                  <a:srgbClr val="FBFEFF"/>
                </a:highlight>
                <a:latin typeface="Lato"/>
                <a:ea typeface="Lato"/>
                <a:cs typeface="Lato"/>
                <a:sym typeface="Lato"/>
              </a:rPr>
              <a:t>CC FGTS - Operações Coletivas</a:t>
            </a:r>
            <a:endParaRPr>
              <a:solidFill>
                <a:srgbClr val="333333"/>
              </a:solidFill>
              <a:highlight>
                <a:srgbClr val="FBFE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33333"/>
                </a:solidFill>
                <a:highlight>
                  <a:srgbClr val="FBFEFF"/>
                </a:highlight>
                <a:latin typeface="Lato"/>
                <a:ea typeface="Lato"/>
                <a:cs typeface="Lato"/>
                <a:sym typeface="Lato"/>
              </a:rPr>
              <a:t>Linha de crédito especial da CAIXA para pessoas com renda familiar de até R$ 1.750,00 adquirirem sua casa própria.</a:t>
            </a:r>
            <a:endParaRPr>
              <a:solidFill>
                <a:srgbClr val="333333"/>
              </a:solidFill>
              <a:highlight>
                <a:srgbClr val="FBFE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0" y="417900"/>
            <a:ext cx="9176100" cy="472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6"/>
          <p:cNvSpPr txBox="1"/>
          <p:nvPr>
            <p:ph type="title"/>
          </p:nvPr>
        </p:nvSpPr>
        <p:spPr>
          <a:xfrm>
            <a:off x="856250" y="225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Ações Para um Futuro Sustentável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A Necessidade de Sustentabilidade</a:t>
            </a: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1709750" y="1628775"/>
            <a:ext cx="37167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Objetivo de Crescimento do Setor da construção: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6184276" y="4796172"/>
            <a:ext cx="28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5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Fonte: </a:t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5881250" y="1377975"/>
            <a:ext cx="1144800" cy="86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12% do PIB</a:t>
            </a:r>
            <a:endParaRPr b="1"/>
          </a:p>
        </p:txBody>
      </p:sp>
      <p:sp>
        <p:nvSpPr>
          <p:cNvPr id="307" name="Google Shape;307;p37"/>
          <p:cNvSpPr txBox="1"/>
          <p:nvPr/>
        </p:nvSpPr>
        <p:spPr>
          <a:xfrm>
            <a:off x="2471900" y="2337775"/>
            <a:ext cx="39192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latin typeface="Lato"/>
                <a:ea typeface="Lato"/>
                <a:cs typeface="Lato"/>
                <a:sym typeface="Lato"/>
              </a:rPr>
              <a:t>Dois Pontos Principais para alcançar este objetivo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7"/>
          <p:cNvSpPr/>
          <p:nvPr/>
        </p:nvSpPr>
        <p:spPr>
          <a:xfrm rot="7719107">
            <a:off x="3299668" y="3047588"/>
            <a:ext cx="1003385" cy="6273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 rot="2948761">
            <a:off x="4479100" y="3047506"/>
            <a:ext cx="1003465" cy="6272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674575" y="3863075"/>
            <a:ext cx="2568600" cy="780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Remover obstáculos que dificultam o aumento da demanda</a:t>
            </a:r>
            <a:endParaRPr b="1"/>
          </a:p>
        </p:txBody>
      </p:sp>
      <p:sp>
        <p:nvSpPr>
          <p:cNvPr id="311" name="Google Shape;311;p37"/>
          <p:cNvSpPr/>
          <p:nvPr/>
        </p:nvSpPr>
        <p:spPr>
          <a:xfrm>
            <a:off x="5546325" y="3863075"/>
            <a:ext cx="2568600" cy="780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Garantir a entrega de projetos com eficiência, competitividade e inovação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A Necessidade de Sustentabilidade</a:t>
            </a:r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642950" y="1487625"/>
            <a:ext cx="5520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Lato"/>
                <a:ea typeface="Lato"/>
                <a:cs typeface="Lato"/>
                <a:sym typeface="Lato"/>
              </a:rPr>
              <a:t>O estudo indica ações em 5 áreas chave para atingir estes objetivos: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2007500" y="1961200"/>
            <a:ext cx="56454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t-BR"/>
              <a:t>Remoção de Obstáculos e Aumento de Confiança no Mercado Doméstico</a:t>
            </a: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2007500" y="2496400"/>
            <a:ext cx="5645400" cy="535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pt-BR"/>
              <a:t>Fomento de Maior Internacionalização</a:t>
            </a: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2007500" y="3031600"/>
            <a:ext cx="56454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 startAt="3"/>
            </a:pPr>
            <a:r>
              <a:rPr lang="pt-BR"/>
              <a:t>Aumento de Competitividade e Inovação</a:t>
            </a:r>
            <a:endParaRPr/>
          </a:p>
        </p:txBody>
      </p:sp>
      <p:sp>
        <p:nvSpPr>
          <p:cNvPr id="321" name="Google Shape;321;p38"/>
          <p:cNvSpPr/>
          <p:nvPr/>
        </p:nvSpPr>
        <p:spPr>
          <a:xfrm>
            <a:off x="2007500" y="3566800"/>
            <a:ext cx="5645400" cy="535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pt-BR"/>
              <a:t>Garantia de que o Setor é Capaz de Entregar</a:t>
            </a:r>
            <a:endParaRPr/>
          </a:p>
        </p:txBody>
      </p:sp>
      <p:sp>
        <p:nvSpPr>
          <p:cNvPr id="322" name="Google Shape;322;p38"/>
          <p:cNvSpPr/>
          <p:nvPr/>
        </p:nvSpPr>
        <p:spPr>
          <a:xfrm>
            <a:off x="2007500" y="4102000"/>
            <a:ext cx="56454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 startAt="5"/>
            </a:pPr>
            <a:r>
              <a:rPr lang="pt-BR"/>
              <a:t>Transformação Governamental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Confiança no Mercado Doméstico</a:t>
            </a:r>
            <a:endParaRPr/>
          </a:p>
        </p:txBody>
      </p:sp>
      <p:sp>
        <p:nvSpPr>
          <p:cNvPr id="328" name="Google Shape;328;p39"/>
          <p:cNvSpPr txBox="1"/>
          <p:nvPr/>
        </p:nvSpPr>
        <p:spPr>
          <a:xfrm>
            <a:off x="784350" y="1710300"/>
            <a:ext cx="4061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Evitar atrasos e demoras em projetos de PPPs e obras de engenharia com financiamentos externos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4402325" y="2662450"/>
            <a:ext cx="4061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Identificar oportunidades de investimento privado, através por exemplo de fundos de pensão irlandeses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784350" y="3990950"/>
            <a:ext cx="4061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Acelerar desenvolvimento de projetos de energia através de programas facilitadores  do órgão irlandês responsável, em parceria com a iniciativa privada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1" name="Google Shape;3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450" y="1640963"/>
            <a:ext cx="28956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575" y="2463388"/>
            <a:ext cx="2220800" cy="10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/>
          <p:nvPr/>
        </p:nvSpPr>
        <p:spPr>
          <a:xfrm>
            <a:off x="853925" y="3473475"/>
            <a:ext cx="4061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Lato"/>
                <a:ea typeface="Lato"/>
                <a:cs typeface="Lato"/>
                <a:sym typeface="Lato"/>
              </a:rPr>
              <a:t>-Associação dos Fundos de Pensão da Irlanda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450" y="4050200"/>
            <a:ext cx="24955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Internacionalização da Construção</a:t>
            </a:r>
            <a:endParaRPr/>
          </a:p>
        </p:txBody>
      </p:sp>
      <p:pic>
        <p:nvPicPr>
          <p:cNvPr id="340" name="Google Shape;3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25" y="2365700"/>
            <a:ext cx="4224875" cy="1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0"/>
          <p:cNvSpPr txBox="1"/>
          <p:nvPr/>
        </p:nvSpPr>
        <p:spPr>
          <a:xfrm>
            <a:off x="4830125" y="2322488"/>
            <a:ext cx="37950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latin typeface="Lato"/>
                <a:ea typeface="Lato"/>
                <a:cs typeface="Lato"/>
                <a:sym typeface="Lato"/>
              </a:rPr>
              <a:t>Órgão Irlandês responsável pelo crescimento de negócios irlandeses em mercados estrangeiros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Importância da Inovação</a:t>
            </a:r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549125" y="1569175"/>
            <a:ext cx="38733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Acelerar o engajamento das empresas de construção na área de tecnologia e incentivar investimento em pesquisa e desenvolvimento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4822900" y="2713925"/>
            <a:ext cx="38733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Promover o uso de BIM, para aproveitar oportunidades onde a tecnologia é essencial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642950" y="3746675"/>
            <a:ext cx="38733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Iniciativa pública de integração entre o setor da construção, outras indústrias e comunidade de pesquisa, para promover internacionalmente o desenvolvimento da tecnologia de construção irlandesa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850" y="1398738"/>
            <a:ext cx="1844215" cy="115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975" y="2673236"/>
            <a:ext cx="1844225" cy="78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600" y="3827300"/>
            <a:ext cx="2660725" cy="9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417900"/>
            <a:ext cx="9176100" cy="472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856250" y="225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Irlanda: Contexto Geral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2"/>
          <p:cNvSpPr/>
          <p:nvPr/>
        </p:nvSpPr>
        <p:spPr>
          <a:xfrm>
            <a:off x="0" y="417900"/>
            <a:ext cx="9176100" cy="472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2"/>
          <p:cNvSpPr txBox="1"/>
          <p:nvPr>
            <p:ph type="title"/>
          </p:nvPr>
        </p:nvSpPr>
        <p:spPr>
          <a:xfrm>
            <a:off x="856250" y="225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Mercados Internacionais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Rotas para o mercado</a:t>
            </a: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642950" y="1717850"/>
            <a:ext cx="17250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202124"/>
                </a:solidFill>
                <a:highlight>
                  <a:srgbClr val="FFFFFF"/>
                </a:highlight>
              </a:rPr>
              <a:t>Joint ventures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642950" y="2058050"/>
            <a:ext cx="2281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202124"/>
                </a:solidFill>
                <a:highlight>
                  <a:srgbClr val="FFFFFF"/>
                </a:highlight>
              </a:rPr>
              <a:t>Fusões e Aquisições (M&amp;A)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43"/>
          <p:cNvSpPr txBox="1"/>
          <p:nvPr/>
        </p:nvSpPr>
        <p:spPr>
          <a:xfrm>
            <a:off x="177025" y="2730675"/>
            <a:ext cx="2406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b="1" lang="pt-BR" sz="1200">
                <a:solidFill>
                  <a:srgbClr val="202124"/>
                </a:solidFill>
                <a:highlight>
                  <a:srgbClr val="FFFFFF"/>
                </a:highlight>
              </a:rPr>
              <a:t>Fatores de sucesso: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696600" y="3151975"/>
            <a:ext cx="62382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  <a:t>Foco em áreas de nicho de alto crescimento (por exemplo, construção fora do local);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</a:b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  <a:t>Investimento em P&amp;D e automação;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</a:b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  <a:t>Reduções de custos, juntamente com aumento de produtividade e produção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371" name="Google Shape;3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175" y="1306700"/>
            <a:ext cx="2949567" cy="154852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3"/>
          <p:cNvSpPr txBox="1"/>
          <p:nvPr/>
        </p:nvSpPr>
        <p:spPr>
          <a:xfrm>
            <a:off x="177025" y="1306688"/>
            <a:ext cx="2406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b="1" lang="pt-BR" sz="1200">
                <a:solidFill>
                  <a:srgbClr val="202124"/>
                </a:solidFill>
                <a:highlight>
                  <a:srgbClr val="FFFFFF"/>
                </a:highlight>
              </a:rPr>
              <a:t>IRLANDA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Enterprise Ireland</a:t>
            </a:r>
            <a:endParaRPr/>
          </a:p>
        </p:txBody>
      </p:sp>
      <p:sp>
        <p:nvSpPr>
          <p:cNvPr id="378" name="Google Shape;378;p44"/>
          <p:cNvSpPr txBox="1"/>
          <p:nvPr/>
        </p:nvSpPr>
        <p:spPr>
          <a:xfrm>
            <a:off x="1640126" y="1808275"/>
            <a:ext cx="5007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Consultores no mercado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Conselheiros de Tecnologia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Conselheiros de desenvolvimento de recursos humanos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Consultores de investimento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379" name="Google Shape;3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50" y="3430225"/>
            <a:ext cx="4224875" cy="1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4"/>
          <p:cNvSpPr txBox="1"/>
          <p:nvPr/>
        </p:nvSpPr>
        <p:spPr>
          <a:xfrm>
            <a:off x="826625" y="1131275"/>
            <a:ext cx="66345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rgbClr val="4C4C4C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rgbClr val="4C4C4C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Financiamento e Consultoria para empresas Irlandesas de Tecnologia</a:t>
            </a:r>
            <a:endParaRPr sz="1300">
              <a:solidFill>
                <a:srgbClr val="4C4C4C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300"/>
              <a:buFont typeface="Raleway"/>
              <a:buChar char="●"/>
            </a:pPr>
            <a:r>
              <a:rPr lang="pt-BR" sz="1300">
                <a:solidFill>
                  <a:srgbClr val="4C4C4C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Promoção de bens e serviços para mercados estrangeiros</a:t>
            </a:r>
            <a:endParaRPr sz="1300">
              <a:solidFill>
                <a:srgbClr val="4C4C4C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/>
          <p:nvPr/>
        </p:nvSpPr>
        <p:spPr>
          <a:xfrm>
            <a:off x="390900" y="1329200"/>
            <a:ext cx="3717600" cy="18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 mudanças climáticas e a agenda verde.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Avanços tecnológicos em materiais, métodos de construção, TIC e comunicações globais; 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Padrões de construção mais elevados de design e desempenho; 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Mudanças demográficas, urbanização crescente e crescimento econômico.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45"/>
          <p:cNvSpPr txBox="1"/>
          <p:nvPr/>
        </p:nvSpPr>
        <p:spPr>
          <a:xfrm>
            <a:off x="728175" y="670400"/>
            <a:ext cx="5451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5C1E61"/>
                </a:solidFill>
                <a:highlight>
                  <a:srgbClr val="FFFFFF"/>
                </a:highlight>
              </a:rPr>
              <a:t>C</a:t>
            </a:r>
            <a:r>
              <a:rPr lang="pt-BR" sz="1900">
                <a:solidFill>
                  <a:srgbClr val="5C1E61"/>
                </a:solidFill>
                <a:highlight>
                  <a:srgbClr val="FFFFFF"/>
                </a:highlight>
              </a:rPr>
              <a:t>ompetitividade </a:t>
            </a:r>
            <a:endParaRPr sz="1900">
              <a:solidFill>
                <a:srgbClr val="5C1E61"/>
              </a:solidFill>
              <a:highlight>
                <a:srgbClr val="FFFFFF"/>
              </a:highlight>
            </a:endParaRPr>
          </a:p>
        </p:txBody>
      </p:sp>
      <p:sp>
        <p:nvSpPr>
          <p:cNvPr id="387" name="Google Shape;387;p45"/>
          <p:cNvSpPr txBox="1"/>
          <p:nvPr/>
        </p:nvSpPr>
        <p:spPr>
          <a:xfrm>
            <a:off x="865250" y="3636800"/>
            <a:ext cx="39546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Construção externa (pré-fabricação e modularização) 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Modelagem de informações de construção (BIM)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Inovação de materiais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Infraestrutura inteligente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45"/>
          <p:cNvSpPr txBox="1"/>
          <p:nvPr/>
        </p:nvSpPr>
        <p:spPr>
          <a:xfrm>
            <a:off x="5172225" y="1433225"/>
            <a:ext cx="28284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Competitividade de custos</a:t>
            </a:r>
            <a:endParaRPr sz="1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45"/>
          <p:cNvSpPr txBox="1"/>
          <p:nvPr/>
        </p:nvSpPr>
        <p:spPr>
          <a:xfrm>
            <a:off x="749700" y="3197600"/>
            <a:ext cx="30000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5C1E61"/>
                </a:solidFill>
                <a:highlight>
                  <a:srgbClr val="FFFFFF"/>
                </a:highlight>
              </a:rPr>
              <a:t>Inovação Tecnológica</a:t>
            </a:r>
            <a:endParaRPr sz="1900">
              <a:solidFill>
                <a:srgbClr val="5C1E61"/>
              </a:solidFill>
              <a:highlight>
                <a:srgbClr val="FFFFFF"/>
              </a:highlight>
            </a:endParaRPr>
          </a:p>
        </p:txBody>
      </p:sp>
      <p:sp>
        <p:nvSpPr>
          <p:cNvPr id="390" name="Google Shape;390;p45"/>
          <p:cNvSpPr txBox="1"/>
          <p:nvPr/>
        </p:nvSpPr>
        <p:spPr>
          <a:xfrm>
            <a:off x="5264675" y="1808825"/>
            <a:ext cx="3264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Sistemas enxutos e gerenciamento inteligente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1" name="Google Shape;3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936" y="1362425"/>
            <a:ext cx="509290" cy="5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150" y="2508320"/>
            <a:ext cx="3954600" cy="149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 sz="2300"/>
              <a:t>O Brasil diante da Cooperação Internacional em C&amp;T</a:t>
            </a:r>
            <a:endParaRPr sz="2300"/>
          </a:p>
        </p:txBody>
      </p:sp>
      <p:sp>
        <p:nvSpPr>
          <p:cNvPr id="398" name="Google Shape;398;p46"/>
          <p:cNvSpPr txBox="1"/>
          <p:nvPr/>
        </p:nvSpPr>
        <p:spPr>
          <a:xfrm>
            <a:off x="451125" y="1329063"/>
            <a:ext cx="7850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ncrementar a cooperação institucional com a participação do Ministério da Ciência e Tecnologia (MCT) e agências, do Ministério das Relações Exteriores (MRE) e da própria Academia Brasileira de Ciências;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vitar a assimetria entre equipes cooperantes, visando a continuidade dos investimentos;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AutoNum type="alphaLcParenR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Privilegiar a cooperação multilateral, mecanismo mais ágil para formar redes de colaboração entre pesquisadores.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9" name="Google Shape;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988" y="2292850"/>
            <a:ext cx="5334975" cy="25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200" y="4890875"/>
            <a:ext cx="1398500" cy="1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/>
          <p:nvPr/>
        </p:nvSpPr>
        <p:spPr>
          <a:xfrm>
            <a:off x="728175" y="670400"/>
            <a:ext cx="5451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5C1E61"/>
                </a:solidFill>
                <a:highlight>
                  <a:srgbClr val="FFFFFF"/>
                </a:highlight>
              </a:rPr>
              <a:t>Ensinamentos para o Brasil</a:t>
            </a:r>
            <a:endParaRPr sz="1900">
              <a:solidFill>
                <a:srgbClr val="5C1E61"/>
              </a:solidFill>
              <a:highlight>
                <a:srgbClr val="FFFFFF"/>
              </a:highlight>
            </a:endParaRPr>
          </a:p>
        </p:txBody>
      </p:sp>
      <p:sp>
        <p:nvSpPr>
          <p:cNvPr id="406" name="Google Shape;406;p47"/>
          <p:cNvSpPr txBox="1"/>
          <p:nvPr/>
        </p:nvSpPr>
        <p:spPr>
          <a:xfrm>
            <a:off x="416075" y="1634694"/>
            <a:ext cx="65418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Metas fixadas de acordo com os mais altos padrões internacionais, esforço para atração de pesquisadores estrangeiros de qualidade, contratação de juntas e conselhos de avaliação e monitoramento no exterior.</a:t>
            </a:r>
            <a:b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b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407" name="Google Shape;407;p47"/>
          <p:cNvSpPr txBox="1"/>
          <p:nvPr/>
        </p:nvSpPr>
        <p:spPr>
          <a:xfrm>
            <a:off x="416075" y="2305538"/>
            <a:ext cx="57867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sintonia da pesquisa universitária com as atividades das empresas é chave para as iniciativas de inovação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8" name="Google Shape;408;p47"/>
          <p:cNvSpPr txBox="1"/>
          <p:nvPr/>
        </p:nvSpPr>
        <p:spPr>
          <a:xfrm>
            <a:off x="416075" y="2837600"/>
            <a:ext cx="67923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spcBef>
                <a:spcPts val="0"/>
              </a:spcBef>
              <a:spcAft>
                <a:spcPts val="0"/>
              </a:spcAft>
              <a:buSzPts val="1000"/>
              <a:buFont typeface="Verdana"/>
              <a:buChar char="●"/>
            </a:pPr>
            <a:r>
              <a:rPr lang="pt-BR" sz="1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clareza de objetivos das instituições de Estado é chave para o desempenho de suas funções e para a boa implementação das políticas de desenvolvimento. </a:t>
            </a:r>
            <a:endParaRPr sz="1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000" y="3808400"/>
            <a:ext cx="1126051" cy="11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/>
        </p:nvSpPr>
        <p:spPr>
          <a:xfrm>
            <a:off x="728175" y="670400"/>
            <a:ext cx="5451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5C1E61"/>
                </a:solidFill>
                <a:highlight>
                  <a:srgbClr val="FFFFFF"/>
                </a:highlight>
              </a:rPr>
              <a:t>CONCLUSÃO</a:t>
            </a:r>
            <a:endParaRPr sz="1900">
              <a:solidFill>
                <a:srgbClr val="5C1E61"/>
              </a:solidFill>
              <a:highlight>
                <a:srgbClr val="FFFFFF"/>
              </a:highlight>
            </a:endParaRPr>
          </a:p>
        </p:txBody>
      </p:sp>
      <p:sp>
        <p:nvSpPr>
          <p:cNvPr id="415" name="Google Shape;415;p48"/>
          <p:cNvSpPr txBox="1"/>
          <p:nvPr/>
        </p:nvSpPr>
        <p:spPr>
          <a:xfrm>
            <a:off x="416075" y="1634729"/>
            <a:ext cx="6541800" cy="307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IRLANDA X BRASIL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SEMELHANÇAS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MERCADO EXTERIOR X REGIONALISMO;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OCUPAÇÃO DA MÃO DE OBRA;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PARTICIPAÇÃO DA CADEIA NO PIB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DIFERENÇAS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INVESTIMENTO E POLÍTICA PÚBLICA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TECNOLOGIA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○"/>
            </a:pPr>
            <a:r>
              <a:rPr lang="pt-BR">
                <a:latin typeface="Verdana"/>
                <a:ea typeface="Verdana"/>
                <a:cs typeface="Verdana"/>
                <a:sym typeface="Verdana"/>
              </a:rPr>
              <a:t>INDUSTRIALIZAÇÃO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6" name="Google Shape;4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000" y="3808400"/>
            <a:ext cx="1126051" cy="11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/>
          <p:nvPr>
            <p:ph type="title"/>
          </p:nvPr>
        </p:nvSpPr>
        <p:spPr>
          <a:xfrm>
            <a:off x="642950" y="596075"/>
            <a:ext cx="7577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422" name="Google Shape;422;p49"/>
          <p:cNvSpPr txBox="1"/>
          <p:nvPr/>
        </p:nvSpPr>
        <p:spPr>
          <a:xfrm>
            <a:off x="642950" y="426100"/>
            <a:ext cx="8121900" cy="4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Caixa Economica Federal. Disponível em: http://www1.caixa.gov.br/gov/gov_social/estadual/programas_habitacao/index.asp Acesso: 10 nov 2020.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Construction 2020. A Strategy for a Renewed Construction Sector. Dublin: The Stationery Office, May 2014. 69p. Disponível em: https://merrionstreet.ie/en/wpcontent/uploads/2014/05/Construction-Strategy-14-May-20141.pdf. Acesso: 09 nov 2020.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IBGE: Instituto Brasileiro de Geografia e Estatística. Disponível em: https://cidades.ibge.gov.br/brasil/pesquisa/23/24161 Acesso em: 10 nov 2020.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KRIEGER, E. M.; GÓES FILHO, P. A importância da cooperação internacional para o desenvolvimento da ciência brasileira. Revista Parcerias Estratégicas, n. 20, jun. 2005. 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NAMA. Disponível em: https://www.nama.ie/our-work Acesso: 11 nov 2020.</a:t>
            </a:r>
            <a:b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Inovação : estratégia de sete países / organizadores Glauco Arbix... [et al.]. - Brasília, DF : ABDI, 2010. 342p. : il. -(Cadernos da indústria ABDI ; XV)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Documentos Principais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450" y="1834275"/>
            <a:ext cx="7688700" cy="295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pt-BR"/>
              <a:t>Texto - FORFÁS (2013). Ireland's Construction Sector: Outlook and Strategic Plan to 2015. Ireland’s policy advisory board for enterprise, trade, science, technology and innovation (Forfás), July 2013. 100p. Disponível em: </a:t>
            </a:r>
            <a:r>
              <a:rPr i="1" lang="pt-BR" u="sng">
                <a:solidFill>
                  <a:schemeClr val="hlink"/>
                </a:solidFill>
                <a:hlinkClick r:id="rId3"/>
              </a:rPr>
              <a:t>https://djei.ie/en/Publications/Publication-files/Forf%C3%A1s/Ireland-s</a:t>
            </a:r>
            <a:r>
              <a:rPr i="1" lang="pt-BR"/>
              <a:t> FORFÁS 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pt-BR"/>
              <a:t>Texto - THE STATIONERY OFFICE (2014). Construction 2020. A Strategy for a Renewed Construction Sector. Dublin: The Stationery Office, May 2014. 69p. Disponível em: </a:t>
            </a:r>
            <a:r>
              <a:rPr i="1" lang="pt-BR" u="sng">
                <a:solidFill>
                  <a:schemeClr val="hlink"/>
                </a:solidFill>
                <a:hlinkClick r:id="rId4"/>
              </a:rPr>
              <a:t>https://merrionstreet.ie/en/wpcontent/uploads/2014/05/Construction-Strategy-14-May-20141.pdf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pt-BR"/>
              <a:t>Texto - Estratégias para a formulação de Política de Ciência, Tecnologia e Inovação para a indústria da Construção Civil - ANTAC  2013 </a:t>
            </a:r>
            <a:endParaRPr i="1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383675" y="3228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Construção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2020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Uma Estratégia para um Renovado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Setor de construção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Maio de 2014</a:t>
            </a:r>
            <a:endParaRPr b="1" sz="1000">
              <a:solidFill>
                <a:srgbClr val="403152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83675" y="4090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highlight>
                  <a:srgbClr val="FFFFFF"/>
                </a:highlight>
              </a:rPr>
              <a:t>“</a:t>
            </a:r>
            <a:r>
              <a:rPr lang="pt-BR" sz="1050">
                <a:highlight>
                  <a:srgbClr val="FFFFFF"/>
                </a:highlight>
              </a:rPr>
              <a:t>Estabelecemos o ambicioso objetivo de retornar a economia ao pleno emprego até</a:t>
            </a:r>
            <a:endParaRPr sz="10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highlight>
                  <a:srgbClr val="FFFFFF"/>
                </a:highlight>
              </a:rPr>
              <a:t>2020 e, com isso, substituindo todos os empregos perdidos durante a crise” </a:t>
            </a:r>
            <a:endParaRPr sz="1050">
              <a:highlight>
                <a:srgbClr val="FFFFFF"/>
              </a:highlight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775" y="1508595"/>
            <a:ext cx="2670975" cy="15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650" y="906490"/>
            <a:ext cx="2245750" cy="321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748" y="1367645"/>
            <a:ext cx="2031156" cy="180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25" y="2303175"/>
            <a:ext cx="1217493" cy="169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498" y="1917374"/>
            <a:ext cx="3269700" cy="322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4876575" y="3009025"/>
            <a:ext cx="1827600" cy="1629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República Federativa do Brasil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 8. 515. 767,049 km² ( 8,5 milhões) - 121x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210 147 125 hab = 45x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Ranking IDH Global 2014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100"/>
              <a:t>IDH - 75º - 0,755</a:t>
            </a:r>
            <a:endParaRPr sz="1100"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7650" y="2327913"/>
            <a:ext cx="3387926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77625" y="4031700"/>
            <a:ext cx="1545600" cy="1031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República da Irlanda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70 273 km² (70 mil)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4 761 865 hab – 2016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IDH - 6º = 0,916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5" name="Google Shape;135;p18"/>
          <p:cNvSpPr txBox="1"/>
          <p:nvPr/>
        </p:nvSpPr>
        <p:spPr>
          <a:xfrm>
            <a:off x="6013575" y="1286175"/>
            <a:ext cx="3000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24650" y="1310925"/>
            <a:ext cx="2554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IRLANDA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50" y="2107736"/>
            <a:ext cx="1942224" cy="270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998" y="1917374"/>
            <a:ext cx="3269700" cy="322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6013575" y="1286175"/>
            <a:ext cx="3000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5699" y="3618800"/>
            <a:ext cx="1800801" cy="1228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19"/>
          <p:cNvGraphicFramePr/>
          <p:nvPr/>
        </p:nvGraphicFramePr>
        <p:xfrm>
          <a:off x="2567038" y="2408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{C5ED04E3-F3DD-4DE3-A2D7-6CDAEC336E8D}</a:tableStyleId>
              </a:tblPr>
              <a:tblGrid>
                <a:gridCol w="896475"/>
                <a:gridCol w="783225"/>
                <a:gridCol w="768525"/>
                <a:gridCol w="449825"/>
              </a:tblGrid>
              <a:tr h="274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Unidade federativa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Área (km2)</a:t>
                      </a:r>
                      <a:endParaRPr sz="750" u="sng">
                        <a:solidFill>
                          <a:schemeClr val="hlink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População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IDHM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</a:t>
                      </a:r>
                      <a:r>
                        <a:rPr lang="pt-BR" sz="750" u="sng">
                          <a:solidFill>
                            <a:schemeClr val="hlink"/>
                          </a:solidFill>
                          <a:highlight>
                            <a:srgbClr val="F8F9FA"/>
                          </a:highlight>
                          <a:hlinkClick r:id="rId7"/>
                        </a:rPr>
                        <a:t>Santa Catarina</a:t>
                      </a:r>
                      <a:endParaRPr sz="750" u="sng">
                        <a:solidFill>
                          <a:schemeClr val="hlink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95.736,2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7 279 638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168675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89999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0,774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</a:t>
                      </a:r>
                      <a:r>
                        <a:rPr lang="pt-BR" sz="750" u="sng">
                          <a:solidFill>
                            <a:schemeClr val="hlink"/>
                          </a:solidFill>
                          <a:highlight>
                            <a:srgbClr val="F8F9FA"/>
                          </a:highlight>
                          <a:hlinkClick r:id="rId8"/>
                        </a:rPr>
                        <a:t>Paraíba</a:t>
                      </a:r>
                      <a:endParaRPr sz="750" u="sng">
                        <a:solidFill>
                          <a:schemeClr val="hlink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56.469,8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4 039 277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141550" marL="9000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7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0,658</a:t>
                      </a:r>
                      <a:endParaRPr sz="7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30475" marB="30475" marR="60950" marL="60950">
                    <a:lnL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p19"/>
          <p:cNvSpPr txBox="1"/>
          <p:nvPr/>
        </p:nvSpPr>
        <p:spPr>
          <a:xfrm>
            <a:off x="2567050" y="3391675"/>
            <a:ext cx="2451600" cy="1326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Estados Brasileiros semelhantes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República da Irlanda -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Área - 70 273 km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População - 4 761 865 hab – 2016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IDH - 6º = 0,916</a:t>
            </a:r>
            <a:endParaRPr sz="900"/>
          </a:p>
        </p:txBody>
      </p:sp>
      <p:sp>
        <p:nvSpPr>
          <p:cNvPr id="148" name="Google Shape;148;p19"/>
          <p:cNvSpPr txBox="1"/>
          <p:nvPr/>
        </p:nvSpPr>
        <p:spPr>
          <a:xfrm>
            <a:off x="124650" y="1310925"/>
            <a:ext cx="2554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IRLANDA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445125" y="2404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M.O. Construção Civil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Empregados - 96.300 pessoas = 5,2 % do emprego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03152"/>
              </a:solidFill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675" y="1972902"/>
            <a:ext cx="3230350" cy="30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2693675" y="3941650"/>
            <a:ext cx="30000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M.O. Construção Civil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Empregados -  7,5% a 8% m.o. ocupada</a:t>
            </a:r>
            <a:endParaRPr b="1" sz="1000">
              <a:solidFill>
                <a:srgbClr val="4031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movimenta </a:t>
            </a:r>
            <a:endParaRPr b="1" sz="1000">
              <a:solidFill>
                <a:srgbClr val="403152"/>
              </a:solidFill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3752075" y="4582150"/>
            <a:ext cx="1941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</a:t>
            </a:r>
            <a:r>
              <a:rPr lang="pt-BR" sz="800" u="sng">
                <a:solidFill>
                  <a:schemeClr val="hlink"/>
                </a:solidFill>
                <a:hlinkClick r:id="rId5"/>
              </a:rPr>
              <a:t>http://www.cbicdados.com.br/home/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acessado em 10/11/2020</a:t>
            </a:r>
            <a:endParaRPr sz="800"/>
          </a:p>
        </p:txBody>
      </p:sp>
      <p:sp>
        <p:nvSpPr>
          <p:cNvPr id="158" name="Google Shape;158;p20"/>
          <p:cNvSpPr txBox="1"/>
          <p:nvPr/>
        </p:nvSpPr>
        <p:spPr>
          <a:xfrm>
            <a:off x="6013575" y="1286175"/>
            <a:ext cx="3000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24650" y="1310925"/>
            <a:ext cx="2554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IRLANDA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350" y="613306"/>
            <a:ext cx="3175000" cy="73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556550" y="1944000"/>
            <a:ext cx="30000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03152"/>
                </a:solidFill>
              </a:rPr>
              <a:t>m</a:t>
            </a:r>
            <a:r>
              <a:rPr b="1" lang="pt-BR" sz="1000">
                <a:solidFill>
                  <a:srgbClr val="403152"/>
                </a:solidFill>
              </a:rPr>
              <a:t>ovimentava 6,4% do PIB, caiu a 5% - poderia chegar a 12%</a:t>
            </a:r>
            <a:endParaRPr b="1" sz="1000">
              <a:solidFill>
                <a:srgbClr val="403152"/>
              </a:solidFill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75" y="2461020"/>
            <a:ext cx="2953348" cy="1806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5721350" y="1319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03152"/>
              </a:solidFill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6500" y="1937825"/>
            <a:ext cx="2911825" cy="17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3883625" y="3741850"/>
            <a:ext cx="1941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</a:t>
            </a:r>
            <a:r>
              <a:rPr lang="pt-BR" sz="800" u="sng">
                <a:solidFill>
                  <a:schemeClr val="hlink"/>
                </a:solidFill>
                <a:hlinkClick r:id="rId6"/>
              </a:rPr>
              <a:t>http://www.cbicdados.com.br/home/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acessado em 10/11/2020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adaptado pelos autores</a:t>
            </a:r>
            <a:endParaRPr sz="8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928" y="1937825"/>
            <a:ext cx="2390800" cy="31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6013575" y="1286175"/>
            <a:ext cx="3000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BRASIL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124650" y="1310925"/>
            <a:ext cx="2554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IRLANDA</a:t>
            </a:r>
            <a:endParaRPr b="1"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