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15" r:id="rId4"/>
    <p:sldId id="321" r:id="rId5"/>
    <p:sldId id="316" r:id="rId6"/>
    <p:sldId id="317" r:id="rId7"/>
    <p:sldId id="318" r:id="rId8"/>
    <p:sldId id="319" r:id="rId9"/>
    <p:sldId id="320" r:id="rId10"/>
    <p:sldId id="259" r:id="rId11"/>
    <p:sldId id="322" r:id="rId12"/>
    <p:sldId id="258" r:id="rId13"/>
    <p:sldId id="323" r:id="rId14"/>
    <p:sldId id="261" r:id="rId15"/>
    <p:sldId id="262" r:id="rId16"/>
    <p:sldId id="273" r:id="rId17"/>
    <p:sldId id="324" r:id="rId18"/>
    <p:sldId id="325" r:id="rId19"/>
    <p:sldId id="260" r:id="rId20"/>
    <p:sldId id="326" r:id="rId21"/>
    <p:sldId id="276" r:id="rId22"/>
    <p:sldId id="277" r:id="rId23"/>
    <p:sldId id="278" r:id="rId24"/>
    <p:sldId id="279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6" r:id="rId34"/>
    <p:sldId id="335" r:id="rId35"/>
    <p:sldId id="337" r:id="rId36"/>
    <p:sldId id="338" r:id="rId37"/>
    <p:sldId id="339" r:id="rId38"/>
    <p:sldId id="314" r:id="rId39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0" autoAdjust="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4E204-A5E3-4C96-9B36-C2A989697BBC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23F4-098B-4823-89E7-E83FD8046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66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D315-82B6-43AA-AAA1-3F23721F07F3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5AEB-D493-43D3-99F8-B976911D0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75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9597-9B9A-4685-B625-E39073FE7E61}" type="datetime7">
              <a:rPr lang="pt-BR" smtClean="0"/>
              <a:t>out-17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BB2E-1685-47DA-8FC6-B72E054376A6}" type="datetime7">
              <a:rPr lang="pt-BR" smtClean="0"/>
              <a:t>out-17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A9B-5EF1-490C-A697-8AB29EFBDC6D}" type="datetime7">
              <a:rPr lang="pt-BR" smtClean="0"/>
              <a:t>out-17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out-17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F60B-CFB6-47C2-BC63-F08B48A95864}" type="datetime7">
              <a:rPr lang="pt-BR" smtClean="0"/>
              <a:t>out-17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0123-9B24-4348-902B-35A3902891A7}" type="datetime7">
              <a:rPr lang="pt-BR" smtClean="0"/>
              <a:t>out-17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090-E1BE-4DE2-A8D7-5D2889C013B0}" type="datetime7">
              <a:rPr lang="pt-BR" smtClean="0"/>
              <a:t>out-17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047-7EE4-49C3-9375-A36FDB47FBDE}" type="datetime7">
              <a:rPr lang="pt-BR" smtClean="0"/>
              <a:t>out-17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510-750E-4E2B-BFF3-CE6E08117AB0}" type="datetime7">
              <a:rPr lang="pt-BR" smtClean="0"/>
              <a:t>out-17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BF3-DA09-445E-8ACD-2503D855EE56}" type="datetime7">
              <a:rPr lang="pt-BR" smtClean="0"/>
              <a:t>out-17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9D6-381B-4929-AFD6-13CE9287A16E}" type="datetime7">
              <a:rPr lang="pt-BR" smtClean="0"/>
              <a:t>out-17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F0E3FD-CC51-4BC6-88C6-812DEAFD29A9}" type="datetime7">
              <a:rPr lang="pt-BR" smtClean="0"/>
              <a:t>out-17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ACEB2E-92F0-4897-AC0A-DEC80AE6DE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340968"/>
            <a:ext cx="6400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92929"/>
                </a:solidFill>
              </a:rPr>
              <a:t>CBD5283 - </a:t>
            </a:r>
            <a:r>
              <a:rPr lang="en-US" sz="2400" b="1" dirty="0" err="1">
                <a:solidFill>
                  <a:srgbClr val="292929"/>
                </a:solidFill>
              </a:rPr>
              <a:t>Informação</a:t>
            </a:r>
            <a:r>
              <a:rPr lang="en-US" sz="2400" b="1" dirty="0">
                <a:solidFill>
                  <a:srgbClr val="292929"/>
                </a:solidFill>
              </a:rPr>
              <a:t> e </a:t>
            </a:r>
            <a:r>
              <a:rPr lang="en-US" sz="2400" b="1" dirty="0" err="1" smtClean="0">
                <a:solidFill>
                  <a:srgbClr val="292929"/>
                </a:solidFill>
              </a:rPr>
              <a:t>linguagem</a:t>
            </a:r>
            <a:endParaRPr lang="en-US" sz="2400" b="1" dirty="0" smtClean="0">
              <a:solidFill>
                <a:srgbClr val="292929"/>
              </a:solidFill>
            </a:endParaRPr>
          </a:p>
          <a:p>
            <a:pPr>
              <a:defRPr/>
            </a:pPr>
            <a:endParaRPr lang="en-US" sz="2400" b="1" dirty="0">
              <a:solidFill>
                <a:srgbClr val="292929"/>
              </a:solidFill>
            </a:endParaRPr>
          </a:p>
          <a:p>
            <a:pPr>
              <a:defRPr/>
            </a:pPr>
            <a:r>
              <a:rPr lang="en-US" sz="2000" b="1" dirty="0" err="1" smtClean="0">
                <a:solidFill>
                  <a:srgbClr val="292929"/>
                </a:solidFill>
              </a:rPr>
              <a:t>Profa</a:t>
            </a:r>
            <a:r>
              <a:rPr lang="en-US" sz="2000" b="1" dirty="0" smtClean="0">
                <a:solidFill>
                  <a:srgbClr val="292929"/>
                </a:solidFill>
              </a:rPr>
              <a:t>. Dra. </a:t>
            </a:r>
            <a:r>
              <a:rPr lang="en-US" sz="2000" b="1" dirty="0" err="1" smtClean="0">
                <a:solidFill>
                  <a:srgbClr val="292929"/>
                </a:solidFill>
              </a:rPr>
              <a:t>Giovana</a:t>
            </a:r>
            <a:r>
              <a:rPr lang="en-US" sz="2000" b="1" dirty="0" smtClean="0">
                <a:solidFill>
                  <a:srgbClr val="292929"/>
                </a:solidFill>
              </a:rPr>
              <a:t> </a:t>
            </a:r>
            <a:r>
              <a:rPr lang="en-US" sz="2000" b="1" dirty="0" err="1" smtClean="0">
                <a:solidFill>
                  <a:srgbClr val="292929"/>
                </a:solidFill>
              </a:rPr>
              <a:t>Deliberali</a:t>
            </a:r>
            <a:r>
              <a:rPr lang="en-US" sz="2000" b="1" dirty="0" smtClean="0">
                <a:solidFill>
                  <a:srgbClr val="292929"/>
                </a:solidFill>
              </a:rPr>
              <a:t> </a:t>
            </a:r>
            <a:r>
              <a:rPr lang="en-US" sz="2000" b="1" dirty="0" err="1">
                <a:solidFill>
                  <a:srgbClr val="292929"/>
                </a:solidFill>
              </a:rPr>
              <a:t>M</a:t>
            </a:r>
            <a:r>
              <a:rPr lang="en-US" sz="2000" b="1" dirty="0" err="1" smtClean="0">
                <a:solidFill>
                  <a:srgbClr val="292929"/>
                </a:solidFill>
              </a:rPr>
              <a:t>aimone</a:t>
            </a:r>
            <a:endParaRPr lang="en-US" sz="2000" b="1" dirty="0" smtClean="0">
              <a:solidFill>
                <a:srgbClr val="292929"/>
              </a:solidFill>
            </a:endParaRPr>
          </a:p>
          <a:p>
            <a:pPr>
              <a:defRPr/>
            </a:pPr>
            <a:r>
              <a:rPr lang="en-US" sz="2000" b="1" dirty="0" err="1" smtClean="0">
                <a:solidFill>
                  <a:srgbClr val="292929"/>
                </a:solidFill>
              </a:rPr>
              <a:t>Profa</a:t>
            </a:r>
            <a:r>
              <a:rPr lang="en-US" sz="2000" b="1" dirty="0">
                <a:solidFill>
                  <a:srgbClr val="292929"/>
                </a:solidFill>
              </a:rPr>
              <a:t>. </a:t>
            </a:r>
            <a:r>
              <a:rPr lang="en-US" sz="2000" b="1" dirty="0" err="1">
                <a:solidFill>
                  <a:srgbClr val="292929"/>
                </a:solidFill>
              </a:rPr>
              <a:t>Dra</a:t>
            </a:r>
            <a:r>
              <a:rPr lang="en-US" sz="2000" b="1" dirty="0">
                <a:solidFill>
                  <a:srgbClr val="292929"/>
                </a:solidFill>
              </a:rPr>
              <a:t>. </a:t>
            </a:r>
            <a:r>
              <a:rPr lang="en-US" sz="2000" b="1" dirty="0" err="1">
                <a:solidFill>
                  <a:srgbClr val="292929"/>
                </a:solidFill>
              </a:rPr>
              <a:t>Vânia</a:t>
            </a:r>
            <a:r>
              <a:rPr lang="en-US" sz="2000" b="1" dirty="0">
                <a:solidFill>
                  <a:srgbClr val="292929"/>
                </a:solidFill>
              </a:rPr>
              <a:t> </a:t>
            </a:r>
            <a:r>
              <a:rPr lang="en-US" sz="2000" b="1" dirty="0" smtClean="0">
                <a:solidFill>
                  <a:srgbClr val="292929"/>
                </a:solidFill>
              </a:rPr>
              <a:t>Mara Alves Lima</a:t>
            </a:r>
          </a:p>
          <a:p>
            <a:pPr>
              <a:defRPr/>
            </a:pPr>
            <a:r>
              <a:rPr lang="en-US" sz="2000" b="1" dirty="0" err="1" smtClean="0">
                <a:solidFill>
                  <a:srgbClr val="292929"/>
                </a:solidFill>
              </a:rPr>
              <a:t>Profa</a:t>
            </a:r>
            <a:r>
              <a:rPr lang="en-US" sz="2000" b="1" dirty="0" smtClean="0">
                <a:solidFill>
                  <a:srgbClr val="292929"/>
                </a:solidFill>
              </a:rPr>
              <a:t>. </a:t>
            </a:r>
            <a:r>
              <a:rPr lang="en-US" sz="2000" b="1" dirty="0" err="1" smtClean="0">
                <a:solidFill>
                  <a:srgbClr val="292929"/>
                </a:solidFill>
              </a:rPr>
              <a:t>Cibele</a:t>
            </a:r>
            <a:r>
              <a:rPr lang="en-US" sz="2000" b="1" dirty="0" smtClean="0">
                <a:solidFill>
                  <a:srgbClr val="292929"/>
                </a:solidFill>
              </a:rPr>
              <a:t> A. C. Marques dos Santos</a:t>
            </a:r>
            <a:endParaRPr lang="en-US" sz="2000" b="1" dirty="0">
              <a:solidFill>
                <a:srgbClr val="292929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292929"/>
                </a:solidFill>
              </a:rPr>
              <a:t>PPGCI-ECA/USP</a:t>
            </a:r>
          </a:p>
          <a:p>
            <a:pPr>
              <a:defRPr/>
            </a:pPr>
            <a:endParaRPr lang="pt-BR" sz="2400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Mapas conceituais e </a:t>
            </a:r>
            <a:r>
              <a:rPr lang="pt-BR" b="1" i="1" dirty="0" err="1"/>
              <a:t>t</a:t>
            </a:r>
            <a:r>
              <a:rPr lang="pt-BR" b="1" i="1" dirty="0" err="1" smtClean="0"/>
              <a:t>opic</a:t>
            </a:r>
            <a:r>
              <a:rPr lang="pt-BR" b="1" i="1" dirty="0" smtClean="0"/>
              <a:t> </a:t>
            </a:r>
            <a:r>
              <a:rPr lang="pt-BR" b="1" i="1" dirty="0" err="1"/>
              <a:t>m</a:t>
            </a:r>
            <a:r>
              <a:rPr lang="pt-BR" b="1" i="1" dirty="0" err="1" smtClean="0"/>
              <a:t>aps</a:t>
            </a:r>
            <a:endParaRPr lang="pt-BR" b="1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216-66E9-4C51-AE00-9E9ECB3D420C}" type="datetime7">
              <a:rPr lang="pt-BR" smtClean="0"/>
              <a:t>out-17</a:t>
            </a:fld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922114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Mapas conceituais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Do ponto de vista do ensino e aprendizagem são definidos como instrumentos:</a:t>
            </a:r>
          </a:p>
          <a:p>
            <a:pPr lvl="1" algn="just"/>
            <a:r>
              <a:rPr lang="pt-BR" sz="2800" dirty="0" smtClean="0"/>
              <a:t>que buscam dar uma visão geral de um assunto ou área;</a:t>
            </a:r>
          </a:p>
          <a:p>
            <a:pPr lvl="1" algn="just"/>
            <a:r>
              <a:rPr lang="pt-BR" sz="2800" dirty="0" smtClean="0"/>
              <a:t> possibilitam o planejamento de ações, através do fornecimento de grande quantidade de dados;</a:t>
            </a:r>
          </a:p>
          <a:p>
            <a:pPr lvl="1" algn="just"/>
            <a:r>
              <a:rPr lang="pt-BR" sz="2800" dirty="0" smtClean="0"/>
              <a:t>estimulam a solução de problemas</a:t>
            </a:r>
            <a:r>
              <a:rPr lang="pt-BR" sz="2800" dirty="0"/>
              <a:t>;</a:t>
            </a:r>
            <a:endParaRPr lang="pt-BR" sz="2800" dirty="0" smtClean="0"/>
          </a:p>
          <a:p>
            <a:pPr lvl="1" algn="just"/>
            <a:r>
              <a:rPr lang="pt-BR" sz="2800" dirty="0" smtClean="0"/>
              <a:t>permitem uma percepção de novos caminhos criativos dentro de um conjunto.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895-8D7C-4D6F-B8EC-A4232BED7B4A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922114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Mapas conceituais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895-8D7C-4D6F-B8EC-A4232BED7B4A}" type="datetime7">
              <a:rPr lang="pt-BR" smtClean="0"/>
              <a:t>out-17</a:t>
            </a:fld>
            <a:endParaRPr lang="pt-BR"/>
          </a:p>
        </p:txBody>
      </p:sp>
      <p:pic>
        <p:nvPicPr>
          <p:cNvPr id="4098" name="Picture 2" descr="Resultado de imagem para mapa conce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41909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850106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Mapas conceituais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/>
              <a:t>Objetivos</a:t>
            </a:r>
          </a:p>
          <a:p>
            <a:pPr lvl="1" algn="just"/>
            <a:r>
              <a:rPr lang="pt-BR" sz="2800" dirty="0" smtClean="0"/>
              <a:t>gerar ideias, desenhar estruturas complexas (sites da web, hipermídia); </a:t>
            </a:r>
          </a:p>
          <a:p>
            <a:pPr lvl="1" algn="just"/>
            <a:r>
              <a:rPr lang="pt-BR" sz="2800" dirty="0" smtClean="0"/>
              <a:t>comunicar ideias complexas; </a:t>
            </a:r>
          </a:p>
          <a:p>
            <a:pPr lvl="1" algn="just"/>
            <a:r>
              <a:rPr lang="pt-BR" sz="2800" dirty="0" smtClean="0"/>
              <a:t>auxiliar na aprendizagem e integrar o conhecimento novo ao antigo.		 </a:t>
            </a:r>
            <a:r>
              <a:rPr lang="pt-BR" dirty="0"/>
              <a:t>(MOREIRO GONZÁLEZ,2004)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4DB2-301F-4261-99FF-90F547622E25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850106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Mapas conceituais 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4DB2-301F-4261-99FF-90F547622E25}" type="datetime7">
              <a:rPr lang="pt-BR" smtClean="0"/>
              <a:t>out-17</a:t>
            </a:fld>
            <a:endParaRPr lang="pt-BR"/>
          </a:p>
        </p:txBody>
      </p:sp>
      <p:pic>
        <p:nvPicPr>
          <p:cNvPr id="5122" name="Picture 2" descr="Resultado de imagem para mapa conce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96752"/>
            <a:ext cx="7414253" cy="55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778098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ISO/IEC 13250 </a:t>
            </a:r>
            <a:r>
              <a:rPr lang="pt-BR" sz="3600" b="1" dirty="0" smtClean="0">
                <a:sym typeface="Wingdings" pitchFamily="2" charset="2"/>
              </a:rPr>
              <a:t>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Topic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Map</a:t>
            </a:r>
            <a:r>
              <a:rPr lang="pt-BR" sz="3600" b="1" dirty="0" smtClean="0"/>
              <a:t> 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Norma internacional </a:t>
            </a:r>
            <a:r>
              <a:rPr lang="pt-BR" sz="2800" dirty="0" smtClean="0">
                <a:sym typeface="Wingdings" pitchFamily="2" charset="2"/>
              </a:rPr>
              <a:t>(A</a:t>
            </a:r>
            <a:r>
              <a:rPr lang="pt-BR" sz="2800" dirty="0" smtClean="0"/>
              <a:t>nos 90) que formaliza o termo </a:t>
            </a:r>
            <a:r>
              <a:rPr lang="pt-BR" sz="2800" dirty="0" smtClean="0">
                <a:sym typeface="Wingdings" pitchFamily="2" charset="2"/>
              </a:rPr>
              <a:t> </a:t>
            </a:r>
            <a:r>
              <a:rPr lang="pt-BR" sz="2800" dirty="0" smtClean="0"/>
              <a:t>Grupo Davenport (editores de livros eletrônicos)</a:t>
            </a:r>
          </a:p>
          <a:p>
            <a:pPr algn="just"/>
            <a:r>
              <a:rPr lang="pt-BR" b="1" dirty="0" smtClean="0"/>
              <a:t>Objetivo</a:t>
            </a:r>
          </a:p>
          <a:p>
            <a:pPr lvl="1" algn="just"/>
            <a:r>
              <a:rPr lang="pt-BR" dirty="0" smtClean="0"/>
              <a:t>armazenar e processar a informação a partir de um formato padronizado</a:t>
            </a:r>
            <a:r>
              <a:rPr lang="pt-BR" dirty="0"/>
              <a:t>;</a:t>
            </a:r>
            <a:endParaRPr lang="pt-BR" dirty="0" smtClean="0"/>
          </a:p>
          <a:p>
            <a:pPr lvl="1" algn="just"/>
            <a:r>
              <a:rPr lang="pt-BR" dirty="0" smtClean="0"/>
              <a:t>estabelecer regras para a representação da informação desde a definição dos conceitos até as relações existentes entre eles (ROVIRA, 2005).</a:t>
            </a:r>
          </a:p>
          <a:p>
            <a:pPr lvl="1" algn="just"/>
            <a:r>
              <a:rPr lang="pt-BR" dirty="0" smtClean="0"/>
              <a:t>uma solução para navegar e organizar os crescentes recursos de informação, publicações de todos os tipos, especialmente os sites da web, além de estabelecer uma ponte entre os campos do conhecimento e a gestão da informação MOREIRO </a:t>
            </a:r>
            <a:r>
              <a:rPr lang="pt-BR" dirty="0"/>
              <a:t>GONZÁLEZ,2004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A2C2-B1F5-4350-8351-B5F2E52BFD56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92211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Mapas conceituais x </a:t>
            </a:r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Maps</a:t>
            </a:r>
            <a:endParaRPr lang="pt-BR" sz="36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Mapas conceituais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tem como preocupação maior a aprendizagem a partir da representação do conhecimento.</a:t>
            </a:r>
          </a:p>
          <a:p>
            <a:pPr algn="just"/>
            <a:r>
              <a:rPr lang="pt-BR" b="1" i="1" dirty="0" err="1" smtClean="0"/>
              <a:t>Topic</a:t>
            </a:r>
            <a:r>
              <a:rPr lang="pt-BR" b="1" i="1" dirty="0" smtClean="0"/>
              <a:t> </a:t>
            </a:r>
            <a:r>
              <a:rPr lang="pt-BR" b="1" i="1" dirty="0" err="1" smtClean="0"/>
              <a:t>maps</a:t>
            </a:r>
            <a:r>
              <a:rPr lang="pt-BR" b="1" dirty="0" smtClean="0"/>
              <a:t>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se preocupam com a representação do conhecimento para o armazenamento e a recuperação e troca de dados. </a:t>
            </a:r>
          </a:p>
          <a:p>
            <a:pPr lvl="1" algn="just"/>
            <a:r>
              <a:rPr lang="pt-BR" dirty="0" smtClean="0"/>
              <a:t>São complementares porque a aqu</a:t>
            </a:r>
            <a:r>
              <a:rPr lang="pt-BR" dirty="0"/>
              <a:t>i</a:t>
            </a:r>
            <a:r>
              <a:rPr lang="pt-BR" dirty="0" smtClean="0"/>
              <a:t>sição do conhecimento depende tanto da sua representação quanto da possibilidade do seu armazenamento, recuperação e disseminação. (ROVIRA, 2005)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74C-3D5B-4382-87BC-88260135EDFC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Conceitos básicos </a:t>
            </a:r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lvl="1"/>
            <a:r>
              <a:rPr lang="pt-BR" b="1" dirty="0" smtClean="0"/>
              <a:t>Tópicos </a:t>
            </a:r>
          </a:p>
          <a:p>
            <a:pPr lvl="2" algn="just"/>
            <a:r>
              <a:rPr lang="pt-BR" sz="2400" b="1" dirty="0" smtClean="0"/>
              <a:t> </a:t>
            </a:r>
            <a:r>
              <a:rPr lang="pt-BR" sz="2400" dirty="0" smtClean="0"/>
              <a:t>Alguma coisa física ou abstrata, real ou ficcional sobre a qual o autor do mapa faz algumas afirmações (nome, propriedade, ou o papel no relacionamento com outro assunto). </a:t>
            </a:r>
          </a:p>
          <a:p>
            <a:pPr lvl="2" algn="just"/>
            <a:r>
              <a:rPr lang="pt-BR" sz="2400" dirty="0" smtClean="0"/>
              <a:t>Símbolo que representa um assunto no interior de um </a:t>
            </a:r>
            <a:r>
              <a:rPr lang="pt-BR" sz="2400" i="1" dirty="0" err="1" smtClean="0"/>
              <a:t>topic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map</a:t>
            </a:r>
            <a:r>
              <a:rPr lang="pt-BR" sz="2400" i="1" dirty="0" smtClean="0"/>
              <a:t> </a:t>
            </a:r>
            <a:r>
              <a:rPr lang="pt-BR" sz="2400" dirty="0" smtClean="0"/>
              <a:t>no domínio do computador.</a:t>
            </a:r>
          </a:p>
          <a:p>
            <a:pPr lvl="2" algn="just"/>
            <a:r>
              <a:rPr lang="pt-BR" sz="2400" dirty="0" smtClean="0"/>
              <a:t>Cada tópico representa um único assunto.</a:t>
            </a:r>
          </a:p>
          <a:p>
            <a:pPr lvl="1" algn="just"/>
            <a:r>
              <a:rPr lang="pt-BR" b="1" dirty="0" smtClean="0"/>
              <a:t>Associações </a:t>
            </a:r>
          </a:p>
          <a:p>
            <a:pPr lvl="2" algn="just"/>
            <a:r>
              <a:rPr lang="pt-BR" sz="2400" dirty="0" smtClean="0"/>
              <a:t>Expressam relacionamentos entre assuntos. Cada tópico exerce um tipo de papel em um determinado relacionamento. São portanto </a:t>
            </a:r>
            <a:r>
              <a:rPr lang="pt-BR" sz="2400" dirty="0" err="1" smtClean="0"/>
              <a:t>multidirecionais</a:t>
            </a:r>
            <a:r>
              <a:rPr lang="pt-BR" sz="2400" dirty="0" smtClean="0"/>
              <a:t>. </a:t>
            </a:r>
          </a:p>
          <a:p>
            <a:pPr lvl="1" algn="just"/>
            <a:r>
              <a:rPr lang="pt-BR" b="1" dirty="0" smtClean="0"/>
              <a:t>Ocorrências</a:t>
            </a:r>
          </a:p>
          <a:p>
            <a:pPr lvl="2" algn="just"/>
            <a:r>
              <a:rPr lang="pt-BR" sz="2400" dirty="0" smtClean="0"/>
              <a:t>Relacionamento entre um recurso informacional e um tópico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60CA-4E3A-4D47-B435-C6F33A865509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err="1" smtClean="0"/>
              <a:t>Topic</a:t>
            </a:r>
            <a:r>
              <a:rPr lang="pt-BR" sz="3600" dirty="0" smtClean="0"/>
              <a:t> </a:t>
            </a:r>
            <a:r>
              <a:rPr lang="pt-BR" sz="3600" dirty="0" err="1" smtClean="0"/>
              <a:t>Map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60CA-4E3A-4D47-B435-C6F33A865509}" type="datetime7">
              <a:rPr lang="pt-BR" smtClean="0"/>
              <a:t>out-17</a:t>
            </a:fld>
            <a:endParaRPr lang="pt-BR"/>
          </a:p>
        </p:txBody>
      </p:sp>
      <p:pic>
        <p:nvPicPr>
          <p:cNvPr id="6146" name="Picture 2" descr="Resultado de imagem para topic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210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6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err="1" smtClean="0"/>
              <a:t>Topic</a:t>
            </a:r>
            <a:r>
              <a:rPr lang="pt-BR" sz="3600" dirty="0" smtClean="0"/>
              <a:t> </a:t>
            </a:r>
            <a:r>
              <a:rPr lang="pt-BR" sz="3600" dirty="0" err="1" smtClean="0"/>
              <a:t>Map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60CA-4E3A-4D47-B435-C6F33A865509}" type="datetime7">
              <a:rPr lang="pt-BR" smtClean="0"/>
              <a:t>out-17</a:t>
            </a:fld>
            <a:endParaRPr lang="pt-BR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r="-20108"/>
          <a:stretch/>
        </p:blipFill>
        <p:spPr bwMode="auto">
          <a:xfrm>
            <a:off x="395536" y="2348880"/>
            <a:ext cx="5369835" cy="40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2093" r="-13238" b="93"/>
          <a:stretch/>
        </p:blipFill>
        <p:spPr bwMode="auto">
          <a:xfrm>
            <a:off x="5148064" y="476672"/>
            <a:ext cx="3707871" cy="27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8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Processo para a construção de um mapa conceitual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Seleção e lista dos conceitos que serão representados no mapa; </a:t>
            </a:r>
          </a:p>
          <a:p>
            <a:pPr algn="just"/>
            <a:r>
              <a:rPr lang="pt-BR" sz="2800" dirty="0" smtClean="0"/>
              <a:t>agrupamento dos conceitos relacionados (categorização);</a:t>
            </a:r>
          </a:p>
          <a:p>
            <a:pPr algn="just"/>
            <a:r>
              <a:rPr lang="pt-BR" sz="2800" dirty="0" smtClean="0"/>
              <a:t>ordenação dos conceitos em forma bidimensional ou tridimensional; </a:t>
            </a:r>
          </a:p>
          <a:p>
            <a:pPr algn="just"/>
            <a:r>
              <a:rPr lang="pt-BR" sz="2800" dirty="0" smtClean="0"/>
              <a:t>estabelecimento de relações entre cada par de conceitos mediante etiquetas. </a:t>
            </a:r>
            <a:r>
              <a:rPr lang="pt-BR" dirty="0" smtClean="0"/>
              <a:t>(</a:t>
            </a:r>
            <a:r>
              <a:rPr lang="pt-BR" sz="2600" dirty="0" smtClean="0"/>
              <a:t>MOREIRO GONZÁLEZ,2004</a:t>
            </a:r>
            <a:r>
              <a:rPr lang="pt-BR" dirty="0" smtClean="0"/>
              <a:t>) 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Semelhante à elaboração de um tesauro!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37D8-A48C-4896-9BA5-16575890DB3A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Origem </a:t>
            </a:r>
            <a:r>
              <a:rPr lang="pt-BR" sz="2800" dirty="0" smtClean="0">
                <a:sym typeface="Wingdings" pitchFamily="2" charset="2"/>
              </a:rPr>
              <a:t></a:t>
            </a:r>
            <a:r>
              <a:rPr lang="pt-BR" sz="2800" dirty="0" smtClean="0"/>
              <a:t> Psicologia da Aprendizagem de Joseph D. Novak (Anos 60).</a:t>
            </a:r>
          </a:p>
          <a:p>
            <a:pPr lvl="1" algn="just"/>
            <a:r>
              <a:rPr lang="pt-BR" sz="2800" dirty="0" smtClean="0"/>
              <a:t>Instrumento para tornar visível, na forma de um gráfico, a aprendizagem das crianças. </a:t>
            </a:r>
          </a:p>
          <a:p>
            <a:pPr lvl="1" algn="just"/>
            <a:r>
              <a:rPr lang="pt-BR" sz="2800" dirty="0" smtClean="0"/>
              <a:t>Ordena um grupo de proposições sobre um determinado assunto em forma de árvore, onde os </a:t>
            </a:r>
            <a:r>
              <a:rPr lang="pt-BR" sz="2800" b="1" dirty="0" smtClean="0"/>
              <a:t>conceitos</a:t>
            </a:r>
            <a:r>
              <a:rPr lang="pt-BR" sz="2800" dirty="0" smtClean="0"/>
              <a:t> seriam os </a:t>
            </a:r>
            <a:r>
              <a:rPr lang="pt-BR" sz="2800" b="1" dirty="0" smtClean="0"/>
              <a:t>nós </a:t>
            </a:r>
            <a:r>
              <a:rPr lang="pt-BR" sz="2800" dirty="0" smtClean="0"/>
              <a:t>e a </a:t>
            </a:r>
            <a:r>
              <a:rPr lang="pt-BR" sz="2800" b="1" dirty="0" smtClean="0"/>
              <a:t>ligação entre os nós </a:t>
            </a:r>
            <a:r>
              <a:rPr lang="pt-BR" sz="2800" dirty="0" smtClean="0"/>
              <a:t>demonstrariam os </a:t>
            </a:r>
            <a:r>
              <a:rPr lang="pt-BR" sz="2800" b="1" dirty="0" smtClean="0"/>
              <a:t>relacionamentos entre os conceitos </a:t>
            </a:r>
            <a:r>
              <a:rPr lang="pt-BR" sz="2800" dirty="0" smtClean="0"/>
              <a:t>conectados. Permite representar o conhecimento sobre esse assunto e assim, prover aprendizagem (ROVIRA, 2005).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Processo para a construção de um mapa conceitual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37D8-A48C-4896-9BA5-16575890DB3A}" type="datetime7">
              <a:rPr lang="pt-BR" smtClean="0"/>
              <a:t>out-17</a:t>
            </a:fld>
            <a:endParaRPr lang="pt-BR"/>
          </a:p>
        </p:txBody>
      </p:sp>
      <p:pic>
        <p:nvPicPr>
          <p:cNvPr id="8194" name="Picture 2" descr="Resultado de imagem para mapa conceitual b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4" y="1484784"/>
            <a:ext cx="888044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Aplicações de mapas conceituais em Bibliotecas, Arquivos e Museus</a:t>
            </a:r>
            <a:endParaRPr lang="pt-BR" sz="36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Aprimoramento do Sistema de Organização do Conhecimento (KOS)</a:t>
            </a:r>
          </a:p>
          <a:p>
            <a:pPr algn="just"/>
            <a:r>
              <a:rPr lang="pt-BR" dirty="0"/>
              <a:t>Guias de </a:t>
            </a:r>
            <a:r>
              <a:rPr lang="pt-BR" dirty="0" smtClean="0"/>
              <a:t>Assuntos</a:t>
            </a:r>
          </a:p>
          <a:p>
            <a:pPr algn="just"/>
            <a:r>
              <a:rPr lang="pt-BR" dirty="0"/>
              <a:t>Contextualização da informação </a:t>
            </a:r>
            <a:r>
              <a:rPr lang="pt-BR" dirty="0" smtClean="0"/>
              <a:t>semântica</a:t>
            </a:r>
          </a:p>
          <a:p>
            <a:pPr algn="just"/>
            <a:r>
              <a:rPr lang="pt-BR" dirty="0" smtClean="0"/>
              <a:t>Navegação em coleções de texto completo</a:t>
            </a:r>
          </a:p>
          <a:p>
            <a:pPr algn="just"/>
            <a:r>
              <a:rPr lang="pt-BR" dirty="0" smtClean="0"/>
              <a:t>Na aplicação do FRBR nos catálogos</a:t>
            </a:r>
          </a:p>
          <a:p>
            <a:pPr algn="just"/>
            <a:r>
              <a:rPr lang="pt-BR" dirty="0" smtClean="0"/>
              <a:t>Integração de diferentes sistemas de informação</a:t>
            </a:r>
          </a:p>
          <a:p>
            <a:pPr algn="just"/>
            <a:r>
              <a:rPr lang="pt-BR" dirty="0" smtClean="0"/>
              <a:t>Interoperabilidade linguística (tradução, terminologia)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8361-F61E-43ED-A270-B3B912D48385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Pesquisas em </a:t>
            </a:r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</a:t>
            </a:r>
            <a:r>
              <a:rPr lang="pt-BR" sz="3600" i="1" dirty="0" smtClean="0"/>
              <a:t>/KO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Epistemologia </a:t>
            </a:r>
          </a:p>
          <a:p>
            <a:pPr lvl="1" algn="just"/>
            <a:r>
              <a:rPr lang="pt-BR" sz="2800" dirty="0" smtClean="0"/>
              <a:t>Mapa conceitual como modelo que melhor representa o modo de pensar humano  em oposição ao RDF/OWL que são orientados à máquina. </a:t>
            </a:r>
          </a:p>
          <a:p>
            <a:pPr lvl="1" algn="just"/>
            <a:r>
              <a:rPr lang="pt-BR" sz="2800" dirty="0" smtClean="0"/>
              <a:t>Teoria do conceito como base e as suposições com relação à linguagem e a agregação do conhecimento.</a:t>
            </a:r>
          </a:p>
          <a:p>
            <a:r>
              <a:rPr lang="pt-BR" sz="2800" dirty="0" smtClean="0"/>
              <a:t>Teoria</a:t>
            </a:r>
          </a:p>
          <a:p>
            <a:pPr lvl="1"/>
            <a:r>
              <a:rPr lang="pt-BR" sz="2800" dirty="0" smtClean="0"/>
              <a:t>Mudança de paradigma, o RDF está centrado no documento, o </a:t>
            </a:r>
            <a:r>
              <a:rPr lang="pt-BR" sz="2800" i="1" dirty="0" err="1" smtClean="0"/>
              <a:t>topic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map</a:t>
            </a:r>
            <a:r>
              <a:rPr lang="pt-BR" sz="2800" i="1" dirty="0" smtClean="0"/>
              <a:t> </a:t>
            </a:r>
            <a:r>
              <a:rPr lang="pt-BR" sz="2800" dirty="0" smtClean="0"/>
              <a:t>está centrado no sujeito.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7DB2-2BEF-4163-9DD0-D00CEB840318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92211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Pesquisas em </a:t>
            </a:r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</a:t>
            </a:r>
            <a:r>
              <a:rPr lang="pt-BR" sz="3600" i="1" dirty="0" smtClean="0"/>
              <a:t>/KO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2800" dirty="0" smtClean="0"/>
              <a:t>Metodologia e Design</a:t>
            </a:r>
          </a:p>
          <a:p>
            <a:pPr lvl="1" algn="just"/>
            <a:r>
              <a:rPr lang="pt-BR" sz="2800" dirty="0" smtClean="0"/>
              <a:t>Procedimentos de como elaborar Sistemas de Organização do Conhecimento com </a:t>
            </a:r>
            <a:r>
              <a:rPr lang="pt-BR" sz="2800" i="1" dirty="0" err="1" smtClean="0"/>
              <a:t>Topic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Maps</a:t>
            </a:r>
            <a:endParaRPr lang="pt-BR" sz="2800" i="1" dirty="0" smtClean="0"/>
          </a:p>
          <a:p>
            <a:pPr algn="just"/>
            <a:r>
              <a:rPr lang="pt-BR" sz="2800" dirty="0" smtClean="0"/>
              <a:t>Estudo</a:t>
            </a:r>
          </a:p>
          <a:p>
            <a:pPr lvl="1" algn="just"/>
            <a:r>
              <a:rPr lang="pt-BR" sz="2800" dirty="0" smtClean="0"/>
              <a:t>Entender problemas específicos que surgem no desenho de </a:t>
            </a:r>
            <a:r>
              <a:rPr lang="pt-BR" sz="2800" i="1" dirty="0" err="1" smtClean="0"/>
              <a:t>topic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maps</a:t>
            </a:r>
            <a:r>
              <a:rPr lang="pt-BR" sz="2800" i="1" dirty="0" smtClean="0"/>
              <a:t> </a:t>
            </a:r>
            <a:r>
              <a:rPr lang="pt-BR" sz="2800" dirty="0" smtClean="0"/>
              <a:t>e a solução destes.</a:t>
            </a:r>
          </a:p>
          <a:p>
            <a:pPr algn="just"/>
            <a:r>
              <a:rPr lang="pt-BR" sz="2800" dirty="0" smtClean="0"/>
              <a:t>Crítica</a:t>
            </a:r>
          </a:p>
          <a:p>
            <a:pPr lvl="1" algn="just"/>
            <a:r>
              <a:rPr lang="pt-BR" sz="2800" dirty="0" smtClean="0"/>
              <a:t>Sua história, práticas e terminologias. 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26C9-056D-4335-8EA3-477278586052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Maps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Modelo normalizado, sintaxe de intercâmbio para representar e trocar produtos de Organização do Conhecimento (KO) em ambientes digitais e na Web. </a:t>
            </a:r>
          </a:p>
          <a:p>
            <a:pPr algn="just"/>
            <a:r>
              <a:rPr lang="pt-BR" dirty="0" smtClean="0"/>
              <a:t>Provê mecanismos para integração semântica e identificação de entidades e conceitos em ambientes digitais em escala global através do uso de identificadores uniformes (URL).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tópicos tem três </a:t>
            </a:r>
            <a:r>
              <a:rPr lang="pt-BR" dirty="0" err="1" smtClean="0"/>
              <a:t>caracterísiticas</a:t>
            </a:r>
            <a:r>
              <a:rPr lang="pt-BR" dirty="0" smtClean="0"/>
              <a:t> principais: </a:t>
            </a:r>
          </a:p>
          <a:p>
            <a:pPr lvl="1" algn="just"/>
            <a:r>
              <a:rPr lang="pt-BR" dirty="0" smtClean="0"/>
              <a:t>Sua denominação (Nome tópico)</a:t>
            </a:r>
          </a:p>
          <a:p>
            <a:pPr lvl="1" algn="just"/>
            <a:r>
              <a:rPr lang="pt-BR" dirty="0" smtClean="0"/>
              <a:t>Suas aparições ou casos (Ocorrências)</a:t>
            </a:r>
          </a:p>
          <a:p>
            <a:pPr lvl="1" algn="just"/>
            <a:r>
              <a:rPr lang="pt-BR" dirty="0" smtClean="0"/>
              <a:t>Suas associações </a:t>
            </a:r>
            <a:endParaRPr lang="pt-BR" dirty="0"/>
          </a:p>
          <a:p>
            <a:pPr marL="320040" lvl="1" indent="0" algn="just">
              <a:buNone/>
            </a:pPr>
            <a:endParaRPr lang="pt-BR" dirty="0"/>
          </a:p>
          <a:p>
            <a:pPr marL="320040" lvl="1" indent="0" algn="just">
              <a:buNone/>
            </a:pPr>
            <a:r>
              <a:rPr lang="pt-BR" dirty="0" smtClean="0"/>
              <a:t>Exemplo: Diego </a:t>
            </a:r>
            <a:r>
              <a:rPr lang="pt-BR" dirty="0" err="1" smtClean="0"/>
              <a:t>Velázquez</a:t>
            </a:r>
            <a:r>
              <a:rPr lang="pt-BR" dirty="0" smtClean="0"/>
              <a:t> PINTOU As meninas</a:t>
            </a:r>
          </a:p>
          <a:p>
            <a:pPr marL="320040" lvl="1" indent="0" algn="just">
              <a:buNone/>
            </a:pPr>
            <a:r>
              <a:rPr lang="pt-BR" dirty="0"/>
              <a:t>	 </a:t>
            </a:r>
            <a:r>
              <a:rPr lang="pt-BR" dirty="0" smtClean="0"/>
              <a:t>     [&lt;Tópico&gt;&lt;Associação&gt;&lt;Tópico&gt;] </a:t>
            </a:r>
          </a:p>
          <a:p>
            <a:pPr marL="320040" lvl="1" indent="0" algn="r">
              <a:buNone/>
            </a:pPr>
            <a:r>
              <a:rPr lang="pt-BR" dirty="0"/>
              <a:t>(MOREIRO GONZÁLEZ,2004)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20472" cy="1143000"/>
          </a:xfrm>
        </p:spPr>
        <p:txBody>
          <a:bodyPr>
            <a:normAutofit/>
          </a:bodyPr>
          <a:lstStyle/>
          <a:p>
            <a:r>
              <a:rPr lang="pt-BR" sz="2800" i="1" dirty="0" smtClean="0"/>
              <a:t>Comparação entre Mapas conceituais, Tesauros e </a:t>
            </a:r>
            <a:r>
              <a:rPr lang="pt-BR" sz="2800" i="1" dirty="0" err="1" smtClean="0"/>
              <a:t>Topic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Maps</a:t>
            </a:r>
            <a:r>
              <a:rPr lang="pt-BR" sz="2800" i="1" dirty="0" smtClean="0"/>
              <a:t> (MOREIRO GONZALEZ, 2011). </a:t>
            </a:r>
            <a:endParaRPr lang="pt-BR" sz="28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23529"/>
              </p:ext>
            </p:extLst>
          </p:nvPr>
        </p:nvGraphicFramePr>
        <p:xfrm>
          <a:off x="467544" y="1560160"/>
          <a:ext cx="8208912" cy="510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096344"/>
                <a:gridCol w="273630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Mapa</a:t>
                      </a:r>
                      <a:r>
                        <a:rPr lang="pt-BR" baseline="0" dirty="0" smtClean="0"/>
                        <a:t> conceitual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Tesauros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Topic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Maps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algn="ctr"/>
                      <a:r>
                        <a:rPr lang="pt-BR" dirty="0" smtClean="0"/>
                        <a:t>ISO</a:t>
                      </a:r>
                      <a:r>
                        <a:rPr lang="pt-BR" baseline="0" dirty="0" smtClean="0"/>
                        <a:t> 13250:2000</a:t>
                      </a:r>
                      <a:endParaRPr lang="pt-BR" dirty="0"/>
                    </a:p>
                  </a:txBody>
                  <a:tcPr/>
                </a:tc>
              </a:tr>
              <a:tr h="549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Controle de vocabulário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pPr algn="ctr"/>
                      <a:r>
                        <a:rPr lang="pt-BR" baseline="0" dirty="0" smtClean="0"/>
                        <a:t>(para este fim)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Controle de vocabulário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pPr algn="ctr"/>
                      <a:r>
                        <a:rPr lang="pt-BR" baseline="0" dirty="0" smtClean="0"/>
                        <a:t>(previamente)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Controle de vocabulário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pPr algn="ctr"/>
                      <a:r>
                        <a:rPr lang="pt-BR" baseline="0" dirty="0" smtClean="0"/>
                        <a:t>(para este fim)</a:t>
                      </a:r>
                      <a:endParaRPr lang="pt-BR" dirty="0" smtClean="0"/>
                    </a:p>
                  </a:txBody>
                  <a:tcPr/>
                </a:tc>
              </a:tr>
              <a:tr h="549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Relações mediante verbo + preposições/substantivos/</a:t>
                      </a:r>
                      <a:r>
                        <a:rPr lang="pt-BR" b="1" dirty="0" smtClean="0"/>
                        <a:t>conector</a:t>
                      </a:r>
                      <a:r>
                        <a:rPr lang="pt-BR" b="1" baseline="0" dirty="0" smtClean="0"/>
                        <a:t> lógico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Relações entre </a:t>
                      </a:r>
                      <a:r>
                        <a:rPr lang="pt-BR" b="1" dirty="0" smtClean="0"/>
                        <a:t>descritores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Relações usualmente mediante </a:t>
                      </a:r>
                      <a:r>
                        <a:rPr lang="pt-BR" b="1" dirty="0" smtClean="0"/>
                        <a:t>verbos</a:t>
                      </a:r>
                      <a:endParaRPr lang="pt-BR" b="1" dirty="0"/>
                    </a:p>
                  </a:txBody>
                  <a:tcPr/>
                </a:tc>
              </a:tr>
              <a:tr h="549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 existe tipologia universal de relações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Tipologia de relações: hierarquia,</a:t>
                      </a:r>
                      <a:r>
                        <a:rPr lang="pt-BR" baseline="0" dirty="0" smtClean="0"/>
                        <a:t> equivalência e associação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Tipologia de relações: número potencialmente infinito</a:t>
                      </a:r>
                      <a:endParaRPr lang="pt-BR" dirty="0"/>
                    </a:p>
                  </a:txBody>
                  <a:tcPr/>
                </a:tc>
              </a:tr>
              <a:tr h="549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Uma relação não pode ser um nó (conceito)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As relações não são descritores (representam um conceito)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Uma relação pode ser um </a:t>
                      </a:r>
                      <a:r>
                        <a:rPr lang="pt-BR" dirty="0" err="1" smtClean="0"/>
                        <a:t>topic</a:t>
                      </a:r>
                      <a:r>
                        <a:rPr lang="pt-BR" baseline="0" dirty="0" smtClean="0"/>
                        <a:t> (verbos como </a:t>
                      </a:r>
                      <a:r>
                        <a:rPr lang="pt-BR" baseline="0" dirty="0" err="1" smtClean="0"/>
                        <a:t>topic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549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Trabalha com termos não normalizados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Trabalha com termos normalizados previamente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As variações são normalizadas posteriormente</a:t>
                      </a:r>
                      <a:endParaRPr lang="pt-BR" dirty="0"/>
                    </a:p>
                  </a:txBody>
                  <a:tcPr/>
                </a:tc>
              </a:tr>
              <a:tr h="549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Os nós se</a:t>
                      </a:r>
                      <a:r>
                        <a:rPr lang="pt-BR" baseline="0" dirty="0" smtClean="0"/>
                        <a:t> definem subjetivamente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Os descritores são definidos previamente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Os </a:t>
                      </a:r>
                      <a:r>
                        <a:rPr lang="pt-BR" dirty="0" err="1" smtClean="0"/>
                        <a:t>topics</a:t>
                      </a:r>
                      <a:r>
                        <a:rPr lang="pt-BR" dirty="0" smtClean="0"/>
                        <a:t> se definem mediante suas ocorrências e associações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0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Em Ciência da Informação, o mapa conceitual pode ser usado para organizar conhecimento.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“A aprendizagem é feita por assimilação de novos conceitos”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Sinônimos de mapa conceitual: rede semântica, estrutura do conhecimento, estrutura cognitiva, mapa cognitivo, mapa mental ou mapa da web. 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 smtClean="0"/>
              <a:t>Rede</a:t>
            </a:r>
            <a:r>
              <a:rPr lang="pt-BR" dirty="0" smtClean="0"/>
              <a:t> </a:t>
            </a:r>
            <a:r>
              <a:rPr lang="pt-BR" dirty="0" err="1" smtClean="0"/>
              <a:t>hipertextual</a:t>
            </a:r>
            <a:r>
              <a:rPr lang="pt-BR" dirty="0" smtClean="0"/>
              <a:t>  </a:t>
            </a:r>
          </a:p>
          <a:p>
            <a:pPr marL="0" indent="0" algn="just">
              <a:buNone/>
            </a:pPr>
            <a:r>
              <a:rPr lang="pt-BR" dirty="0" smtClean="0"/>
              <a:t>(conceito – relação – conceito)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  <p:pic>
        <p:nvPicPr>
          <p:cNvPr id="9218" name="Picture 2" descr="Resultado de imagem para re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05" y="4509120"/>
            <a:ext cx="234303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36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mapa conceitual nos permite, pois, entender de forma facilitada e, à primeira vista, estruturas de informação.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das principais funções da mente é interpretar o significado...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Todo conhecimento é processado e organizado pela interação da memória de curta duração com a memória de longa duração.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1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2773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 memória de curta duração nos permite processar de cinco a nove unidades de informação por </a:t>
            </a:r>
            <a:r>
              <a:rPr lang="pt-BR" dirty="0" smtClean="0"/>
              <a:t>vez, sendo que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Cada conceito pode combinar duas ou três unidades de informação.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Assim, podemos processar somente a relação entre dois ou três conceitos de cada vez.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504774" y="4797152"/>
            <a:ext cx="8315698" cy="1290194"/>
            <a:chOff x="144456" y="4497141"/>
            <a:chExt cx="8315698" cy="1290194"/>
          </a:xfrm>
        </p:grpSpPr>
        <p:sp>
          <p:nvSpPr>
            <p:cNvPr id="6" name="CaixaDeTexto 5"/>
            <p:cNvSpPr txBox="1"/>
            <p:nvPr/>
          </p:nvSpPr>
          <p:spPr>
            <a:xfrm>
              <a:off x="286796" y="4508664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008352" y="4508664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817188" y="4508664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222214" y="4499828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014302" y="4497141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878398" y="4508664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156176" y="4509081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812360" y="4498276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984996" y="4508664"/>
              <a:ext cx="61279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Info. </a:t>
              </a:r>
              <a:endParaRPr lang="pt-BR" dirty="0"/>
            </a:p>
          </p:txBody>
        </p:sp>
        <p:sp>
          <p:nvSpPr>
            <p:cNvPr id="16" name="Chave esquerda 15"/>
            <p:cNvSpPr/>
            <p:nvPr/>
          </p:nvSpPr>
          <p:spPr>
            <a:xfrm rot="16200000">
              <a:off x="1043718" y="3825882"/>
              <a:ext cx="612796" cy="24113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have esquerda 16"/>
            <p:cNvSpPr/>
            <p:nvPr/>
          </p:nvSpPr>
          <p:spPr>
            <a:xfrm rot="16200000">
              <a:off x="4014302" y="3825882"/>
              <a:ext cx="612796" cy="24113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have esquerda 17"/>
            <p:cNvSpPr/>
            <p:nvPr/>
          </p:nvSpPr>
          <p:spPr>
            <a:xfrm rot="16200000">
              <a:off x="6948096" y="3826480"/>
              <a:ext cx="612796" cy="24113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972657" y="5400715"/>
              <a:ext cx="94609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Conceito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863176" y="5405646"/>
              <a:ext cx="94609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Conceito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818347" y="5418003"/>
              <a:ext cx="94609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Conceito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58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17646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São 4 os tipos de estruturas dos mapas conceituais:</a:t>
            </a:r>
            <a:endParaRPr lang="pt-BR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Estrutura em teia (tema central no meio da figura)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Estrutura hierárquica (por importância, tema central no início)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  <p:pic>
        <p:nvPicPr>
          <p:cNvPr id="10244" name="Picture 4" descr="Resultado de imagem para estrutura em teia gercina 2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32222" r="-2244" b="16673"/>
          <a:stretch/>
        </p:blipFill>
        <p:spPr bwMode="auto">
          <a:xfrm>
            <a:off x="1318466" y="3789040"/>
            <a:ext cx="6840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6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4915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smtClean="0"/>
              <a:t>Mapa conceitual – é uma técnica (estratégia, ferramenta ou recurso) para representar e organizar conhecimento usando conceitos e frases ligadas que identificam relacionamentos.  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4788024" y="3717032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4788024" y="537321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288954" y="371703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2771800" y="3717032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3. Estrutura Flowchart (formato linear, semelhante à estrutura de um livro, podemos dizer “por sumarização”?)</a:t>
            </a:r>
          </a:p>
          <a:p>
            <a:pPr marL="0" indent="0" algn="just">
              <a:buNone/>
            </a:pPr>
            <a:r>
              <a:rPr lang="pt-BR" sz="2400" dirty="0" smtClean="0"/>
              <a:t>4. Estrutura conceitual (semelhante à um fluxograma, porém com a possibilidade de inserção e exclusão de novos conceitos)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  <p:pic>
        <p:nvPicPr>
          <p:cNvPr id="13316" name="Picture 4" descr="Resultado de imagem para estrutura flowchart gercina 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23431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estrutura flowchart gercina 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4726"/>
            <a:ext cx="2352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17646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São </a:t>
            </a:r>
            <a:r>
              <a:rPr lang="pt-BR" sz="2400" dirty="0" smtClean="0"/>
              <a:t>3 os </a:t>
            </a:r>
            <a:r>
              <a:rPr lang="pt-BR" sz="2400" dirty="0"/>
              <a:t>tipos de </a:t>
            </a:r>
            <a:r>
              <a:rPr lang="pt-BR" sz="2400" dirty="0" smtClean="0"/>
              <a:t>apresentação de mapas conceituais: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Mapa conceitual paisagem (apresentar a informação em contextos panorâmicos);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Mapa conceitual 3-D;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Mapa conceitual </a:t>
            </a:r>
            <a:r>
              <a:rPr lang="pt-BR" sz="2400" dirty="0" err="1" smtClean="0"/>
              <a:t>mandala</a:t>
            </a:r>
            <a:r>
              <a:rPr lang="pt-BR" sz="2400" dirty="0" smtClean="0"/>
              <a:t> (informações em formatos geométricos)</a:t>
            </a:r>
            <a:endParaRPr lang="pt-BR" sz="2400" dirty="0"/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30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17646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Finalidades dos Mapas conceituais</a:t>
            </a:r>
          </a:p>
          <a:p>
            <a:pPr algn="just"/>
            <a:endParaRPr lang="pt-BR" sz="2400" dirty="0"/>
          </a:p>
          <a:p>
            <a:pPr marL="457200" indent="-457200" algn="just">
              <a:buFont typeface="+mj-lt"/>
              <a:buAutoNum type="alphaLcPeriod"/>
            </a:pPr>
            <a:r>
              <a:rPr lang="pt-BR" sz="2400" dirty="0" smtClean="0"/>
              <a:t>Gerar ideias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400" dirty="0" smtClean="0"/>
              <a:t>Desenhar uma estrutura complexa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400" dirty="0" smtClean="0"/>
              <a:t>Estruturar e comunicar ideias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400" dirty="0" smtClean="0"/>
              <a:t>Auxiliar no processo de aprendizagem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400" dirty="0" smtClean="0"/>
              <a:t>Auxiliar o entendimento ou diagnosticar uma má compreensão</a:t>
            </a:r>
            <a:endParaRPr lang="pt-BR" sz="2400" dirty="0"/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i="1" dirty="0" smtClean="0"/>
              <a:t>Mapa conceitual por </a:t>
            </a:r>
            <a:r>
              <a:rPr lang="pt-BR" sz="3600" i="1" dirty="0" err="1" smtClean="0"/>
              <a:t>Gercina</a:t>
            </a:r>
            <a:r>
              <a:rPr lang="pt-BR" sz="3600" i="1" dirty="0" smtClean="0"/>
              <a:t> LIMA (2004)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176464"/>
          </a:xfrm>
        </p:spPr>
        <p:txBody>
          <a:bodyPr>
            <a:normAutofit/>
          </a:bodyPr>
          <a:lstStyle/>
          <a:p>
            <a:pPr algn="just"/>
            <a:r>
              <a:rPr lang="pt-BR" sz="2800" cap="all" dirty="0" smtClean="0"/>
              <a:t>Considerações relevantes:</a:t>
            </a:r>
          </a:p>
          <a:p>
            <a:pPr algn="just"/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Conhecimento na mente humana segue estrutura hierárquica e não linear, por tal similaridade o mapa conceitual é um instrumento relevante.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O pensamento desenvolve-se através da mudança e do salto de uma ideia para outra -&gt; livre associação de ideias.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Nosso conhecimento reside na memória semântica (rede de conceitos </a:t>
            </a:r>
            <a:r>
              <a:rPr lang="pt-BR" sz="2400" dirty="0" err="1" smtClean="0"/>
              <a:t>interrelacionados</a:t>
            </a:r>
            <a:r>
              <a:rPr lang="pt-BR" sz="2400" dirty="0" smtClean="0"/>
              <a:t>).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4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/>
              <a:t>Exemplo de mapa mental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 err="1" smtClean="0"/>
              <a:t>Ex-Mind</a:t>
            </a:r>
            <a:endParaRPr lang="pt-BR" i="1" dirty="0" smtClean="0"/>
          </a:p>
          <a:p>
            <a:pPr marL="0" indent="0" algn="just">
              <a:buNone/>
            </a:pPr>
            <a:endParaRPr lang="pt-BR" i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 dirty="0"/>
          </a:p>
        </p:txBody>
      </p:sp>
      <p:pic>
        <p:nvPicPr>
          <p:cNvPr id="14338" name="Picture 2" descr="C:\Users\admcbd\Desktop\Análise Documentá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856"/>
            <a:ext cx="886911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cbd\Desktop\Instituições colecionador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8562"/>
            <a:ext cx="8600881" cy="19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/>
              <a:t>Exemplo de mapa conceitual</a:t>
            </a:r>
            <a:endParaRPr lang="pt-BR" sz="36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 dirty="0"/>
          </a:p>
        </p:txBody>
      </p:sp>
      <p:pic>
        <p:nvPicPr>
          <p:cNvPr id="15362" name="Picture 2" descr="Resultado de imagem para cmap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579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cmap t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20288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/>
              <a:t>Exemplo de </a:t>
            </a:r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</a:t>
            </a:r>
            <a:r>
              <a:rPr lang="pt-BR" sz="3600" i="1" dirty="0" smtClean="0"/>
              <a:t> em FRBR</a:t>
            </a:r>
            <a:endParaRPr lang="pt-BR" sz="36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 dirty="0"/>
          </a:p>
        </p:txBody>
      </p:sp>
      <p:pic>
        <p:nvPicPr>
          <p:cNvPr id="19458" name="Picture 2" descr="https://i2.wp.com/fabricioassumpcao.com/blog/wp-content/uploads/2012/07/Relacionamentos-do-FRBR-exemplo-The-Hobbit.png?fit=840%2C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264696" cy="52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/>
              <a:t>Exemplo de </a:t>
            </a:r>
            <a:r>
              <a:rPr lang="pt-BR" sz="3600" i="1" dirty="0" err="1" smtClean="0"/>
              <a:t>topic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map</a:t>
            </a:r>
            <a:r>
              <a:rPr lang="pt-BR" sz="3600" i="1" dirty="0" smtClean="0"/>
              <a:t> em FRBR</a:t>
            </a:r>
            <a:endParaRPr lang="pt-BR" sz="36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 dirty="0"/>
          </a:p>
        </p:txBody>
      </p:sp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-1330"/>
          <a:stretch/>
        </p:blipFill>
        <p:spPr bwMode="auto">
          <a:xfrm>
            <a:off x="415856" y="1449360"/>
            <a:ext cx="82606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es-ES_tradnl" dirty="0"/>
              <a:t>LIMA, G. A. B. O. Mapa </a:t>
            </a:r>
            <a:r>
              <a:rPr lang="es-ES_tradnl" dirty="0" err="1"/>
              <a:t>conceitual</a:t>
            </a:r>
            <a:r>
              <a:rPr lang="es-ES_tradnl" dirty="0"/>
              <a:t> como </a:t>
            </a:r>
            <a:r>
              <a:rPr lang="es-ES_tradnl" dirty="0" err="1"/>
              <a:t>ferramenta</a:t>
            </a:r>
            <a:r>
              <a:rPr lang="es-ES_tradnl" dirty="0"/>
              <a:t> para </a:t>
            </a:r>
            <a:r>
              <a:rPr lang="es-ES_tradnl" dirty="0" err="1"/>
              <a:t>organização</a:t>
            </a:r>
            <a:r>
              <a:rPr lang="es-ES_tradnl" dirty="0"/>
              <a:t> do </a:t>
            </a:r>
            <a:r>
              <a:rPr lang="es-ES_tradnl" dirty="0" err="1"/>
              <a:t>conhecimento</a:t>
            </a:r>
            <a:r>
              <a:rPr lang="es-ES_tradnl" dirty="0"/>
              <a:t> </a:t>
            </a:r>
            <a:r>
              <a:rPr lang="es-ES_tradnl" dirty="0" err="1"/>
              <a:t>em</a:t>
            </a:r>
            <a:r>
              <a:rPr lang="es-ES_tradnl" dirty="0"/>
              <a:t> sistema de hipertextos e </a:t>
            </a:r>
            <a:r>
              <a:rPr lang="es-ES_tradnl" dirty="0" err="1"/>
              <a:t>seus</a:t>
            </a:r>
            <a:r>
              <a:rPr lang="es-ES_tradnl" dirty="0"/>
              <a:t> aspectos cognitivos. </a:t>
            </a:r>
            <a:r>
              <a:rPr lang="es-ES_tradnl" b="1" dirty="0"/>
              <a:t>Perspectiva </a:t>
            </a:r>
            <a:r>
              <a:rPr lang="es-ES_tradnl" b="1" dirty="0" err="1"/>
              <a:t>em</a:t>
            </a:r>
            <a:r>
              <a:rPr lang="es-ES_tradnl" b="1" dirty="0"/>
              <a:t> </a:t>
            </a:r>
            <a:r>
              <a:rPr lang="es-ES_tradnl" b="1" dirty="0" err="1"/>
              <a:t>Ciência</a:t>
            </a:r>
            <a:r>
              <a:rPr lang="es-ES_tradnl" b="1" dirty="0"/>
              <a:t> da </a:t>
            </a:r>
            <a:r>
              <a:rPr lang="es-ES_tradnl" b="1" dirty="0" err="1"/>
              <a:t>Informação</a:t>
            </a:r>
            <a:r>
              <a:rPr lang="es-ES_tradnl" dirty="0"/>
              <a:t>. Belo Horizonte, v. 9, n. 2, p. 134-145, jul./</a:t>
            </a:r>
            <a:r>
              <a:rPr lang="es-ES_tradnl" dirty="0" err="1"/>
              <a:t>dez</a:t>
            </a:r>
            <a:r>
              <a:rPr lang="es-ES_tradnl" dirty="0"/>
              <a:t>. 2004. </a:t>
            </a:r>
            <a:r>
              <a:rPr lang="es-ES_tradnl" dirty="0" err="1"/>
              <a:t>Disponível</a:t>
            </a:r>
            <a:r>
              <a:rPr lang="es-ES_tradnl" dirty="0"/>
              <a:t> </a:t>
            </a:r>
            <a:r>
              <a:rPr lang="es-ES_tradnl" dirty="0" err="1"/>
              <a:t>em</a:t>
            </a:r>
            <a:r>
              <a:rPr lang="es-ES_tradnl" dirty="0"/>
              <a:t>: &lt;http://portaldeperiodicos.eci.ufmg.br/index.php/pci/article/view/355&gt;</a:t>
            </a:r>
            <a:endParaRPr lang="pt-BR" dirty="0"/>
          </a:p>
          <a:p>
            <a:pPr algn="just"/>
            <a:r>
              <a:rPr lang="es-ES_tradnl" dirty="0"/>
              <a:t>MOREIRO GONZALEZ, J.  et al. De los tesauros a los </a:t>
            </a:r>
            <a:r>
              <a:rPr lang="es-ES_tradnl" dirty="0" err="1"/>
              <a:t>topic</a:t>
            </a:r>
            <a:r>
              <a:rPr lang="es-ES_tradnl" dirty="0"/>
              <a:t> </a:t>
            </a:r>
            <a:r>
              <a:rPr lang="es-ES_tradnl" dirty="0" err="1"/>
              <a:t>maps</a:t>
            </a:r>
            <a:r>
              <a:rPr lang="es-ES_tradnl" dirty="0"/>
              <a:t>: nuevo estándar para la </a:t>
            </a:r>
            <a:r>
              <a:rPr lang="es-ES_tradnl" dirty="0" err="1"/>
              <a:t>representation</a:t>
            </a:r>
            <a:r>
              <a:rPr lang="es-ES_tradnl" dirty="0"/>
              <a:t> y la organización de la información</a:t>
            </a:r>
            <a:r>
              <a:rPr lang="es-ES_tradnl" b="1" dirty="0"/>
              <a:t>. </a:t>
            </a:r>
            <a:r>
              <a:rPr lang="pt-BR" b="1" dirty="0"/>
              <a:t>Enc. </a:t>
            </a:r>
            <a:r>
              <a:rPr lang="pt-BR" b="1" dirty="0" err="1"/>
              <a:t>Bibli</a:t>
            </a:r>
            <a:r>
              <a:rPr lang="pt-BR" b="1" dirty="0"/>
              <a:t>: R. Eletr. Bibliotecon. </a:t>
            </a:r>
            <a:r>
              <a:rPr lang="pt-BR" b="1" dirty="0" err="1"/>
              <a:t>Ci</a:t>
            </a:r>
            <a:r>
              <a:rPr lang="pt-BR" b="1" dirty="0"/>
              <a:t>. Inf</a:t>
            </a:r>
            <a:r>
              <a:rPr lang="pt-BR" b="1" i="1" dirty="0"/>
              <a:t>.</a:t>
            </a:r>
            <a:r>
              <a:rPr lang="pt-BR" dirty="0"/>
              <a:t>, Florianópolis, n.18, 2004.</a:t>
            </a:r>
          </a:p>
          <a:p>
            <a:pPr algn="just"/>
            <a:r>
              <a:rPr lang="es-ES_tradnl" dirty="0"/>
              <a:t>MOREIRO GONZALEZ, J. </a:t>
            </a:r>
            <a:r>
              <a:rPr lang="es-ES_tradnl" b="1" dirty="0" err="1"/>
              <a:t>Linguagens</a:t>
            </a:r>
            <a:r>
              <a:rPr lang="es-ES_tradnl" b="1" dirty="0"/>
              <a:t> </a:t>
            </a:r>
            <a:r>
              <a:rPr lang="es-ES_tradnl" b="1" dirty="0" err="1"/>
              <a:t>documentárias</a:t>
            </a:r>
            <a:r>
              <a:rPr lang="es-ES_tradnl" b="1" dirty="0"/>
              <a:t> e vocabularios semánticos para a web</a:t>
            </a:r>
            <a:r>
              <a:rPr lang="es-ES_tradnl" dirty="0"/>
              <a:t>: elementos </a:t>
            </a:r>
            <a:r>
              <a:rPr lang="es-ES_tradnl" dirty="0" err="1"/>
              <a:t>conceituais</a:t>
            </a:r>
            <a:r>
              <a:rPr lang="es-ES_tradnl" dirty="0"/>
              <a:t>. Salvador, EDUFBA, 2011. p. 108-119.</a:t>
            </a:r>
            <a:endParaRPr lang="pt-BR" dirty="0"/>
          </a:p>
          <a:p>
            <a:pPr algn="just"/>
            <a:r>
              <a:rPr lang="pt-BR" dirty="0" smtClean="0"/>
              <a:t>ROVIRA</a:t>
            </a:r>
            <a:r>
              <a:rPr lang="pt-BR" dirty="0"/>
              <a:t>, C. </a:t>
            </a:r>
            <a:r>
              <a:rPr lang="pt-BR" dirty="0" err="1"/>
              <a:t>DigiDocMap</a:t>
            </a:r>
            <a:r>
              <a:rPr lang="pt-BR" dirty="0"/>
              <a:t> conceptual </a:t>
            </a:r>
            <a:r>
              <a:rPr lang="pt-BR" dirty="0" err="1"/>
              <a:t>maps</a:t>
            </a:r>
            <a:r>
              <a:rPr lang="pt-BR" dirty="0"/>
              <a:t> editor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Topic</a:t>
            </a:r>
            <a:r>
              <a:rPr lang="pt-BR" dirty="0"/>
              <a:t> </a:t>
            </a:r>
            <a:r>
              <a:rPr lang="pt-BR" dirty="0" err="1"/>
              <a:t>Maps</a:t>
            </a:r>
            <a:r>
              <a:rPr lang="pt-BR" dirty="0"/>
              <a:t> </a:t>
            </a:r>
            <a:r>
              <a:rPr lang="pt-BR" dirty="0" err="1"/>
              <a:t>norms</a:t>
            </a:r>
            <a:r>
              <a:rPr lang="pt-BR" i="1" dirty="0"/>
              <a:t> </a:t>
            </a:r>
            <a:r>
              <a:rPr lang="pt-BR" dirty="0"/>
              <a:t>[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linea</a:t>
            </a:r>
            <a:r>
              <a:rPr lang="pt-BR" dirty="0"/>
              <a:t>]. </a:t>
            </a:r>
            <a:r>
              <a:rPr lang="pt-BR" b="1" dirty="0"/>
              <a:t>Hipertext.net</a:t>
            </a:r>
            <a:r>
              <a:rPr lang="pt-BR" dirty="0"/>
              <a:t>, n. 3, 2005. Disponível em: http://www.hipertext.net Acesso em </a:t>
            </a:r>
            <a:r>
              <a:rPr lang="pt-BR" dirty="0" smtClean="0"/>
              <a:t>09 set. 2017.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F2D-5176-4193-921C-CAADCF2483A9}" type="datetime7">
              <a:rPr lang="pt-BR" smtClean="0"/>
              <a:t>out-17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err="1" smtClean="0"/>
              <a:t>Topic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Map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772400" cy="5077544"/>
          </a:xfrm>
        </p:spPr>
        <p:txBody>
          <a:bodyPr>
            <a:normAutofit/>
          </a:bodyPr>
          <a:lstStyle/>
          <a:p>
            <a:pPr algn="just"/>
            <a:r>
              <a:rPr lang="pt-BR" sz="2800" dirty="0" err="1" smtClean="0"/>
              <a:t>Topic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/>
              <a:t> </a:t>
            </a:r>
            <a:r>
              <a:rPr lang="pt-BR" sz="2800" dirty="0" smtClean="0"/>
              <a:t>– é uma regra internacional para expressar em formato legível por máquina (tópicos) relações entre conceitos e  recursos ligados à esses conceitos. 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pic>
        <p:nvPicPr>
          <p:cNvPr id="3074" name="Picture 2" descr="Resultado de imagem para topic map rec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2164"/>
            <a:ext cx="5400600" cy="3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 / </a:t>
            </a:r>
            <a:r>
              <a:rPr lang="pt-BR" sz="3600" b="1" dirty="0" err="1" smtClean="0"/>
              <a:t>Topic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Map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24912"/>
              </p:ext>
            </p:extLst>
          </p:nvPr>
        </p:nvGraphicFramePr>
        <p:xfrm>
          <a:off x="251520" y="1340767"/>
          <a:ext cx="8568952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46"/>
                <a:gridCol w="2880942"/>
                <a:gridCol w="4062864"/>
              </a:tblGrid>
              <a:tr h="814057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Característica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Mapa conceitual (NOVAK)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err="1" smtClean="0"/>
                        <a:t>Topic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map</a:t>
                      </a:r>
                      <a:r>
                        <a:rPr lang="pt-BR" baseline="0" dirty="0" smtClean="0"/>
                        <a:t> (ISO/IEC 13250)</a:t>
                      </a:r>
                      <a:endParaRPr lang="pt-BR" dirty="0"/>
                    </a:p>
                  </a:txBody>
                  <a:tcPr/>
                </a:tc>
              </a:tr>
              <a:tr h="1270313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O que é?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Técnica para estruturar conhecimento em conceitos e frases para representá-lo graficamente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Uma norma internacional para estruturar a informação em  formato SGML e XML</a:t>
                      </a:r>
                      <a:endParaRPr lang="pt-BR" dirty="0"/>
                    </a:p>
                  </a:txBody>
                  <a:tcPr/>
                </a:tc>
              </a:tr>
              <a:tr h="1192927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Origem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Pesquisas de Novak em psicologia da aprendizagem baseada na</a:t>
                      </a:r>
                      <a:r>
                        <a:rPr lang="pt-BR" baseline="0" dirty="0" smtClean="0"/>
                        <a:t> teoria de </a:t>
                      </a:r>
                      <a:r>
                        <a:rPr lang="pt-BR" baseline="0" dirty="0" err="1" smtClean="0"/>
                        <a:t>Ausubel</a:t>
                      </a:r>
                      <a:r>
                        <a:rPr lang="pt-BR" baseline="0" dirty="0" smtClean="0"/>
                        <a:t>* (1989)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Grupo Davenport</a:t>
                      </a:r>
                      <a:r>
                        <a:rPr lang="pt-BR" baseline="0" dirty="0" smtClean="0"/>
                        <a:t> (fórum de produtores do livro eletrônico) com o objetivo de criar uma norma para a fusão de indexação de livros impressos</a:t>
                      </a:r>
                      <a:endParaRPr lang="pt-BR" dirty="0"/>
                    </a:p>
                  </a:txBody>
                  <a:tcPr/>
                </a:tc>
              </a:tr>
              <a:tr h="642345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Funções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Facilitar e melhorar a aprendizagem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Armazenamento</a:t>
                      </a:r>
                      <a:r>
                        <a:rPr lang="pt-BR" baseline="0" dirty="0" smtClean="0"/>
                        <a:t> e processamento de informação</a:t>
                      </a:r>
                      <a:endParaRPr lang="pt-BR" dirty="0"/>
                    </a:p>
                  </a:txBody>
                  <a:tcPr/>
                </a:tc>
              </a:tr>
              <a:tr h="1336943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Objetivos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Representar a estrutura de conhecimento do estudante</a:t>
                      </a:r>
                      <a:r>
                        <a:rPr lang="pt-BR" baseline="0" dirty="0" smtClean="0"/>
                        <a:t> para conhecer o tipo de aprendizagem alcançada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Representar a estrutura do conhecimento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27584" y="12687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/>
              <a:t>Ausubel</a:t>
            </a:r>
            <a:r>
              <a:rPr lang="pt-BR" dirty="0"/>
              <a:t> elaborou a </a:t>
            </a:r>
            <a:r>
              <a:rPr lang="pt-BR" b="1" dirty="0"/>
              <a:t>teoria</a:t>
            </a:r>
            <a:r>
              <a:rPr lang="pt-BR" dirty="0"/>
              <a:t> da aprendizagem significativa que definiu como o processo através do qual uma nova informação relaciona-se com um aspecto relevante da estrutura de conhecimento do indivíduo. A Estrutura cognitiva é uma estrutura hierárquica de conceitos que são abstrações da experiência do indivíduo.</a:t>
            </a:r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2957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 / </a:t>
            </a:r>
            <a:r>
              <a:rPr lang="pt-BR" sz="3600" b="1" dirty="0" err="1" smtClean="0"/>
              <a:t>Topic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Map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89943"/>
              </p:ext>
            </p:extLst>
          </p:nvPr>
        </p:nvGraphicFramePr>
        <p:xfrm>
          <a:off x="251520" y="1325880"/>
          <a:ext cx="8568952" cy="539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46"/>
                <a:gridCol w="2880942"/>
                <a:gridCol w="4062864"/>
              </a:tblGrid>
              <a:tr h="814057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Característica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Mapa conceitual (NOVAK)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err="1" smtClean="0"/>
                        <a:t>Topic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map</a:t>
                      </a:r>
                      <a:r>
                        <a:rPr lang="pt-BR" baseline="0" dirty="0" smtClean="0"/>
                        <a:t> (ISO/IEC 13250)</a:t>
                      </a:r>
                      <a:endParaRPr lang="pt-BR" dirty="0"/>
                    </a:p>
                  </a:txBody>
                  <a:tcPr/>
                </a:tc>
              </a:tr>
              <a:tr h="41008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Data de origem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1984 (Publicação de NOVAK)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1993</a:t>
                      </a:r>
                      <a:r>
                        <a:rPr lang="pt-BR" baseline="0" dirty="0" smtClean="0"/>
                        <a:t> (ano de elaboração da primeira norma proposta)</a:t>
                      </a:r>
                      <a:endParaRPr lang="pt-BR" dirty="0"/>
                    </a:p>
                  </a:txBody>
                  <a:tcPr/>
                </a:tc>
              </a:tr>
              <a:tr h="922128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Partes</a:t>
                      </a:r>
                      <a:r>
                        <a:rPr lang="pt-BR" baseline="0" dirty="0" smtClean="0"/>
                        <a:t> constituintes básicas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Conceitos</a:t>
                      </a:r>
                    </a:p>
                    <a:p>
                      <a:pPr algn="just"/>
                      <a:r>
                        <a:rPr lang="pt-BR" dirty="0" smtClean="0"/>
                        <a:t>Ligando</a:t>
                      </a:r>
                      <a:r>
                        <a:rPr lang="pt-BR" baseline="0" dirty="0" smtClean="0"/>
                        <a:t> frases</a:t>
                      </a:r>
                    </a:p>
                    <a:p>
                      <a:pPr algn="just"/>
                      <a:r>
                        <a:rPr lang="pt-BR" baseline="0" dirty="0" smtClean="0"/>
                        <a:t>Ligando conceitos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Tópicos </a:t>
                      </a:r>
                    </a:p>
                    <a:p>
                      <a:pPr algn="just"/>
                      <a:r>
                        <a:rPr lang="pt-BR" dirty="0" smtClean="0"/>
                        <a:t>Associações</a:t>
                      </a:r>
                    </a:p>
                    <a:p>
                      <a:pPr algn="just"/>
                      <a:r>
                        <a:rPr lang="pt-BR" dirty="0" smtClean="0"/>
                        <a:t>Recursos</a:t>
                      </a:r>
                      <a:endParaRPr lang="pt-BR" dirty="0"/>
                    </a:p>
                  </a:txBody>
                  <a:tcPr/>
                </a:tc>
              </a:tr>
              <a:tr h="642345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Aplicações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Representação do conhecimento</a:t>
                      </a:r>
                    </a:p>
                    <a:p>
                      <a:pPr algn="just"/>
                      <a:r>
                        <a:rPr lang="pt-BR" dirty="0" smtClean="0"/>
                        <a:t>Treinamento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Representação do conhecimento</a:t>
                      </a:r>
                    </a:p>
                    <a:p>
                      <a:pPr algn="just"/>
                      <a:r>
                        <a:rPr lang="pt-BR" dirty="0" smtClean="0"/>
                        <a:t>Armazenamento de dados</a:t>
                      </a:r>
                    </a:p>
                    <a:p>
                      <a:pPr algn="just"/>
                      <a:r>
                        <a:rPr lang="pt-BR" dirty="0" smtClean="0"/>
                        <a:t>Exportação de dados</a:t>
                      </a:r>
                    </a:p>
                    <a:p>
                      <a:pPr algn="just"/>
                      <a:r>
                        <a:rPr lang="pt-BR" dirty="0" smtClean="0"/>
                        <a:t>Recuperação da informação</a:t>
                      </a:r>
                      <a:endParaRPr lang="pt-BR" dirty="0"/>
                    </a:p>
                  </a:txBody>
                  <a:tcPr/>
                </a:tc>
              </a:tr>
              <a:tr h="899512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Estrutura da informação implícita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Gráfico direcionado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Gráfico direcionado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</a:tr>
              <a:tr h="899512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Permite referências cruzadas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5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 / </a:t>
            </a:r>
            <a:r>
              <a:rPr lang="pt-BR" sz="3600" b="1" dirty="0" err="1" smtClean="0"/>
              <a:t>Topic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Map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27613"/>
              </p:ext>
            </p:extLst>
          </p:nvPr>
        </p:nvGraphicFramePr>
        <p:xfrm>
          <a:off x="251520" y="1325880"/>
          <a:ext cx="8568952" cy="460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240360"/>
                <a:gridCol w="2664296"/>
              </a:tblGrid>
              <a:tr h="814057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Característica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Mapa conceitual (NOVAK)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err="1" smtClean="0"/>
                        <a:t>Topic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map</a:t>
                      </a:r>
                      <a:r>
                        <a:rPr lang="pt-BR" baseline="0" dirty="0" smtClean="0"/>
                        <a:t> (ISO/IEC 13250)</a:t>
                      </a:r>
                      <a:endParaRPr lang="pt-BR" dirty="0"/>
                    </a:p>
                  </a:txBody>
                  <a:tcPr/>
                </a:tc>
              </a:tr>
              <a:tr h="41008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Orientação</a:t>
                      </a:r>
                      <a:r>
                        <a:rPr lang="pt-BR" baseline="0" dirty="0" smtClean="0"/>
                        <a:t> do mapa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Principalmente de cima para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Não determinado</a:t>
                      </a:r>
                      <a:endParaRPr lang="pt-BR" dirty="0"/>
                    </a:p>
                  </a:txBody>
                  <a:tcPr/>
                </a:tc>
              </a:tr>
              <a:tr h="922128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Conceito de raiz (categoria</a:t>
                      </a:r>
                      <a:r>
                        <a:rPr lang="pt-BR" baseline="0" dirty="0" smtClean="0"/>
                        <a:t> principal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642345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Requer representação 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899512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Permite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multi-hierarquia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899512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Permite  ligação</a:t>
                      </a:r>
                      <a:r>
                        <a:rPr lang="pt-BR" baseline="0" dirty="0" smtClean="0"/>
                        <a:t> de conceitos/tópicos para recursos externos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Não (em formulação)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42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Mapa conceitual / </a:t>
            </a:r>
            <a:r>
              <a:rPr lang="pt-BR" sz="3600" b="1" dirty="0" err="1" smtClean="0"/>
              <a:t>Topic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Map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DC3-2D38-4687-8592-13588C800490}" type="datetime7">
              <a:rPr lang="pt-BR" smtClean="0"/>
              <a:t>out-17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5449"/>
              </p:ext>
            </p:extLst>
          </p:nvPr>
        </p:nvGraphicFramePr>
        <p:xfrm>
          <a:off x="251520" y="1325880"/>
          <a:ext cx="8568952" cy="301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240360"/>
                <a:gridCol w="2664296"/>
              </a:tblGrid>
              <a:tr h="814057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Característica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Mapa conceitual (NOVAK)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err="1" smtClean="0"/>
                        <a:t>Topic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map</a:t>
                      </a:r>
                      <a:r>
                        <a:rPr lang="pt-BR" baseline="0" dirty="0" smtClean="0"/>
                        <a:t> (ISO/IEC 13250)</a:t>
                      </a:r>
                      <a:endParaRPr lang="pt-BR" dirty="0"/>
                    </a:p>
                  </a:txBody>
                  <a:tcPr/>
                </a:tc>
              </a:tr>
              <a:tr h="41008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Permite relacionamento</a:t>
                      </a:r>
                      <a:r>
                        <a:rPr lang="pt-BR" baseline="0" dirty="0" smtClean="0"/>
                        <a:t> com direção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922128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Permite relacionamento</a:t>
                      </a:r>
                      <a:r>
                        <a:rPr lang="pt-BR" baseline="0" dirty="0" smtClean="0"/>
                        <a:t> sem direção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642345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Permite relacionamento</a:t>
                      </a:r>
                      <a:r>
                        <a:rPr lang="pt-BR" baseline="0" dirty="0" smtClean="0"/>
                        <a:t> bidirecional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Sim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5211" y="4797152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pt-BR" sz="2800" dirty="0" smtClean="0"/>
              <a:t>Fonte: (ROVIRA</a:t>
            </a:r>
            <a:r>
              <a:rPr lang="pt-BR" sz="2800" dirty="0"/>
              <a:t>, 2005).</a:t>
            </a:r>
          </a:p>
        </p:txBody>
      </p:sp>
    </p:spTree>
    <p:extLst>
      <p:ext uri="{BB962C8B-B14F-4D97-AF65-F5344CB8AC3E}">
        <p14:creationId xmlns:p14="http://schemas.microsoft.com/office/powerpoint/2010/main" val="31308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1039</TotalTime>
  <Words>2000</Words>
  <Application>Microsoft Office PowerPoint</Application>
  <PresentationFormat>Apresentação na tela (4:3)</PresentationFormat>
  <Paragraphs>340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Capital Próprio</vt:lpstr>
      <vt:lpstr>Mapas conceituais e topic maps</vt:lpstr>
      <vt:lpstr>Mapa conceitual</vt:lpstr>
      <vt:lpstr>Mapa conceitual</vt:lpstr>
      <vt:lpstr>Topic Map</vt:lpstr>
      <vt:lpstr>Mapa conceitual / Topic Map</vt:lpstr>
      <vt:lpstr>Mapa conceitual</vt:lpstr>
      <vt:lpstr>Mapa conceitual / Topic Map</vt:lpstr>
      <vt:lpstr>Mapa conceitual / Topic Map</vt:lpstr>
      <vt:lpstr>Mapa conceitual / Topic Map</vt:lpstr>
      <vt:lpstr>Mapas conceituais</vt:lpstr>
      <vt:lpstr>Mapas conceituais</vt:lpstr>
      <vt:lpstr>Mapas conceituais </vt:lpstr>
      <vt:lpstr>Mapas conceituais </vt:lpstr>
      <vt:lpstr>ISO/IEC 13250  Topic Map </vt:lpstr>
      <vt:lpstr>Mapas conceituais x Topic Maps</vt:lpstr>
      <vt:lpstr>Conceitos básicos topic map</vt:lpstr>
      <vt:lpstr>Topic Map</vt:lpstr>
      <vt:lpstr>Topic Map</vt:lpstr>
      <vt:lpstr>Processo para a construção de um mapa conceitual</vt:lpstr>
      <vt:lpstr>Processo para a construção de um mapa conceitual</vt:lpstr>
      <vt:lpstr>Aplicações de mapas conceituais em Bibliotecas, Arquivos e Museus</vt:lpstr>
      <vt:lpstr>Pesquisas em Topic map/KO</vt:lpstr>
      <vt:lpstr>Pesquisas em Topic map/KO</vt:lpstr>
      <vt:lpstr>Topic Maps</vt:lpstr>
      <vt:lpstr>Comparação entre Mapas conceituais, Tesauros e Topic Maps (MOREIRO GONZALEZ, 2011). </vt:lpstr>
      <vt:lpstr>Mapa conceitual por Gercina LIMA (2004)</vt:lpstr>
      <vt:lpstr>Mapa conceitual por Gercina LIMA (2004)</vt:lpstr>
      <vt:lpstr>Mapa conceitual por Gercina LIMA (2004)</vt:lpstr>
      <vt:lpstr>Mapa conceitual por Gercina LIMA (2004)</vt:lpstr>
      <vt:lpstr>Mapa conceitual por Gercina LIMA (2004)</vt:lpstr>
      <vt:lpstr>Mapa conceitual por Gercina LIMA (2004)</vt:lpstr>
      <vt:lpstr>Mapa conceitual por Gercina LIMA (2004)</vt:lpstr>
      <vt:lpstr>Mapa conceitual por Gercina LIMA (2004)</vt:lpstr>
      <vt:lpstr>Exemplo de mapa mental</vt:lpstr>
      <vt:lpstr>Exemplo de mapa conceitual</vt:lpstr>
      <vt:lpstr>Exemplo de topic map em FRBR</vt:lpstr>
      <vt:lpstr>Exemplo de topic map em FRBR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Ontologias e Topic Maps</dc:title>
  <dc:creator>Vania</dc:creator>
  <cp:lastModifiedBy>admcbd</cp:lastModifiedBy>
  <cp:revision>160</cp:revision>
  <cp:lastPrinted>2017-10-27T19:56:20Z</cp:lastPrinted>
  <dcterms:created xsi:type="dcterms:W3CDTF">2011-10-31T17:09:15Z</dcterms:created>
  <dcterms:modified xsi:type="dcterms:W3CDTF">2017-10-30T22:57:12Z</dcterms:modified>
</cp:coreProperties>
</file>