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58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171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34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84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540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89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72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45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68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38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8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Escola de Frankfurt</a:t>
            </a: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Uma introdução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“</a:t>
            </a:r>
            <a:r>
              <a:rPr lang="pt-BR" dirty="0" err="1" smtClean="0"/>
              <a:t>Midcult</a:t>
            </a:r>
            <a:r>
              <a:rPr lang="pt-BR" dirty="0" smtClean="0"/>
              <a:t>”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A dissolução da cultura erudita nas formas simples e fáceis da cultura de massa. Cultura “média”.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Por outro lado, também as manifestações culturais populares perdem a sua originalidade ao serem transformadas sempre em produto.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“</a:t>
            </a:r>
            <a:r>
              <a:rPr lang="pt-BR" dirty="0" err="1" smtClean="0"/>
              <a:t>Midcult</a:t>
            </a:r>
            <a:r>
              <a:rPr lang="pt-BR" dirty="0" smtClean="0"/>
              <a:t>”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Assim, a cultura de massa não é a cultura do povo (</a:t>
            </a:r>
            <a:r>
              <a:rPr lang="pt-BR" i="1" dirty="0" smtClean="0"/>
              <a:t>A indústria cultural</a:t>
            </a:r>
            <a:r>
              <a:rPr lang="pt-BR" dirty="0" smtClean="0"/>
              <a:t>, Adorno).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7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252330"/>
            <a:ext cx="5379900" cy="616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“</a:t>
            </a:r>
            <a:r>
              <a:rPr lang="pt-BR" dirty="0" err="1" smtClean="0"/>
              <a:t>Midcult</a:t>
            </a:r>
            <a:r>
              <a:rPr lang="pt-BR" dirty="0" smtClean="0"/>
              <a:t>”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1974574"/>
            <a:ext cx="5387400" cy="272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smtClean="0"/>
              <a:t>“Se a cultura – </a:t>
            </a:r>
            <a:r>
              <a:rPr lang="pt-BR" i="1" dirty="0" err="1" smtClean="0"/>
              <a:t>Kultur</a:t>
            </a:r>
            <a:r>
              <a:rPr lang="pt-BR" dirty="0" smtClean="0"/>
              <a:t> – era a manifestação da liberdade, a cultura de massa é o conhecimento transformado em instrumento de controle, parte tecnocrática e autoritária da Modernidade, invadindo e burocratizando até a cultura. Dominada esta última esfera de autonomia, a cultura é organizada em um ‘mercado de bens simbólicos’ (Pierre </a:t>
            </a:r>
            <a:r>
              <a:rPr lang="pt-BR" dirty="0" err="1" smtClean="0"/>
              <a:t>Bourdieu</a:t>
            </a:r>
            <a:r>
              <a:rPr lang="pt-BR" dirty="0" smtClean="0"/>
              <a:t>), na qual a única atividade é a transformação da cultura em mercadorias de consumo rápido.” p. 55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473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252330"/>
            <a:ext cx="5379900" cy="616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Há lugar para a vanguarda?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1974574"/>
            <a:ext cx="5387400" cy="272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Dicotomia artistas x mercado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“Os mecanismos de apropriação da indústria cultural atuam no sentido de adaptar elementos culturais o quanto for necessário em nome do sucesso imediato”. P. 55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58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252330"/>
            <a:ext cx="5379900" cy="616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Referência 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1974574"/>
            <a:ext cx="5387400" cy="272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Martino, </a:t>
            </a:r>
            <a:r>
              <a:rPr lang="pt-BR" dirty="0" err="1" smtClean="0"/>
              <a:t>Luis</a:t>
            </a:r>
            <a:r>
              <a:rPr lang="pt-BR" dirty="0" smtClean="0"/>
              <a:t> Mauro Sá. Teoria da Comunicação. Ideias, conceitos e métodos. Editora Vozes, 2009. </a:t>
            </a:r>
            <a:r>
              <a:rPr lang="pt-BR" smtClean="0"/>
              <a:t>Pp 50-56.</a:t>
            </a:r>
            <a:endParaRPr lang="pt-BR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16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“Escola de Frankfurt” é o nome usado normalmente para o conjunto de pesquisadores e pesquisas realizadas no “Instituto de Pesquisa Social”, fundado em 1923 por Carl </a:t>
            </a:r>
            <a:r>
              <a:rPr lang="pt-BR" dirty="0" err="1" smtClean="0"/>
              <a:t>Grünberg</a:t>
            </a:r>
            <a:r>
              <a:rPr lang="pt-BR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 objetivo inicial era fazer um levantamento histórico das lutas do movimento operário alemão.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Reunia pensadores marxistas (Universidade de Frankfurt e independentes).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Em 1929 Max Horkheimer assume e mudou a linha de pesquisa para o estudo da Modernidade e problemas sociais.   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Em 1930, “Revista de Pesquisa Social”: Ernest Bloch, Theodor Adorno, Walter Benjamin,  Leo </a:t>
            </a:r>
            <a:r>
              <a:rPr lang="pt-BR" dirty="0" err="1" smtClean="0"/>
              <a:t>Lowenthal</a:t>
            </a:r>
            <a:r>
              <a:rPr lang="pt-BR" dirty="0" smtClean="0"/>
              <a:t>, Wilhelm Reich.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b="1" dirty="0" smtClean="0"/>
              <a:t>As pesquisas então tinham como foco a questão da cultura e vida cotidiana nas relações sociais.</a:t>
            </a:r>
            <a:br>
              <a:rPr lang="pt-BR" b="1" dirty="0" smtClean="0"/>
            </a:br>
            <a:endParaRPr lang="pt-BR" b="1" dirty="0" smtClean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 smtClean="0"/>
              <a:t>Em 1933 o nazismo ascende ao poder e a situação fica difícil: pesquisadores marxistas e, alguns, judeus. O instituto desapareceu no final da década; Horkheimer e Adorno migram para os EUA e Benjamin se suicida em 1940 na fronteira entre França e Espanha, antes de ser preso pelos alemães.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44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Adorno e Horkheimer viam a sociedade americana com desconfiança: “Para dois intelectuais marxistas, o país mais capitalista do mundo não era exatamente o paraíso. Além disso, viam a democracia de massas norte-americana com olhos desconfiados: lembrava muito as massas na Alemanha”.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b="1" dirty="0" smtClean="0"/>
              <a:t>Em 1953 eles voltam para a Alemanha e formam novos alunos, entre eles Jürgen Habermas. </a:t>
            </a:r>
            <a:br>
              <a:rPr lang="pt-BR" b="1" dirty="0" smtClean="0"/>
            </a:br>
            <a:endParaRPr lang="pt-BR" b="1" dirty="0" smtClean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 smtClean="0"/>
              <a:t>No campo da Comunicação: Adorno e Horkheimer, Benjamin e Habermas.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06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 smtClean="0"/>
              <a:t>A primeira vez que a expressão foi usada foi em um texto de 1940 de Horkheimer: “Arte e cultura de massa” </a:t>
            </a:r>
            <a:r>
              <a:rPr lang="pt-BR" dirty="0" smtClean="0">
                <a:sym typeface="Wingdings" panose="05000000000000000000" pitchFamily="2" charset="2"/>
              </a:rPr>
              <a:t> a cultura criada como conforme exigências de um modelo empresarial de produção. </a:t>
            </a:r>
            <a:br>
              <a:rPr lang="pt-BR" dirty="0" smtClean="0">
                <a:sym typeface="Wingdings" panose="05000000000000000000" pitchFamily="2" charset="2"/>
              </a:rPr>
            </a:br>
            <a:endParaRPr lang="pt-BR" dirty="0" smtClean="0">
              <a:sym typeface="Wingdings" panose="05000000000000000000" pitchFamily="2" charset="2"/>
            </a:endParaRPr>
          </a:p>
          <a:p>
            <a:pPr marL="285750" lvl="0" indent="-2857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Desenvolvimento do conceito: “Dialética do esclarecimento” (Adorno e </a:t>
            </a:r>
            <a:r>
              <a:rPr lang="pt-BR" dirty="0" smtClean="0"/>
              <a:t>Horkheimer, 1947). “A indústria cultural: o iluminismo como mistificação das massas”. Autores percorrem o conceito de razão a partir da Grécia antiga, até chegar à Modernidade (século 18, historicamente), e  o “Iluminismo” (Aufklärung).</a:t>
            </a:r>
            <a:br>
              <a:rPr lang="pt-BR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0635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/>
              <a:t>Revolução Francesa e a </a:t>
            </a:r>
            <a:r>
              <a:rPr lang="pt-BR" dirty="0" smtClean="0"/>
              <a:t>guilhotina; revolução industrial e a exploração “racional” da força de trabalho;</a:t>
            </a:r>
          </a:p>
          <a:p>
            <a:pPr marL="285750" lvl="0" indent="-285750">
              <a:buFontTx/>
              <a:buChar char="-"/>
            </a:pP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 smtClean="0"/>
              <a:t>Depois, a “era da razão” avançou até a 1ª Guerra Mundial e ascensão do totalitarismo na Europa, eclodindo com a organização do extermínio em massa de cerca de cerca de 6 milhões de pessoas. “O escândalo é a racionalização, o planejamento do extermínio”.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4611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19500" y="3571461"/>
            <a:ext cx="4769335" cy="1257914"/>
          </a:xfrm>
        </p:spPr>
        <p:txBody>
          <a:bodyPr/>
          <a:lstStyle/>
          <a:p>
            <a:r>
              <a:rPr lang="pt-BR" dirty="0"/>
              <a:t>Goya – “O sono da razão produz monstros</a:t>
            </a:r>
            <a:r>
              <a:rPr lang="pt-BR" dirty="0" smtClean="0"/>
              <a:t>”.</a:t>
            </a:r>
            <a:br>
              <a:rPr lang="pt-BR" dirty="0" smtClean="0"/>
            </a:br>
            <a:r>
              <a:rPr lang="pt-BR" dirty="0"/>
              <a:t>Saturno devorando a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hijo</a:t>
            </a:r>
            <a:r>
              <a:rPr lang="pt-BR" dirty="0"/>
              <a:t> (</a:t>
            </a:r>
            <a:r>
              <a:rPr lang="pt-BR" dirty="0" smtClean="0"/>
              <a:t>1819-1823)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24" y="0"/>
            <a:ext cx="28770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 dialética da cultura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 smtClean="0"/>
              <a:t>A cultura era um lugar de resistência à técnica; mas a cultura foi apropriada pela técnica.</a:t>
            </a:r>
            <a:br>
              <a:rPr lang="pt-BR" dirty="0" smtClean="0"/>
            </a:br>
            <a:endParaRPr lang="pt-BR" dirty="0" smtClean="0"/>
          </a:p>
          <a:p>
            <a:pPr marL="285750" lvl="0" indent="-285750">
              <a:buFontTx/>
              <a:buChar char="-"/>
            </a:pPr>
            <a:r>
              <a:rPr lang="pt-BR" dirty="0" smtClean="0"/>
              <a:t>O avanço dos meios de comunicação, seu alcance de reprodução, sua constante mudança por meio das técnicas e das tecnologias.</a:t>
            </a:r>
            <a:br>
              <a:rPr lang="pt-BR" dirty="0" smtClean="0"/>
            </a:br>
            <a:endParaRPr lang="pt-BR" dirty="0" smtClean="0"/>
          </a:p>
          <a:p>
            <a:pPr marL="285750" lvl="0" indent="-285750">
              <a:buFontTx/>
              <a:buChar char="-"/>
            </a:pPr>
            <a:r>
              <a:rPr lang="pt-BR" dirty="0" smtClean="0"/>
              <a:t>Assim, idealmente a cultura poderia chegar a mais pessoas, mas Adorno e Horkheimer não eram otimistas a este respeito. Para eles, inevitavelmente a cultura se transforma sempre em produto e se consome só o que é planejado pelo mercado. “Dominada pela técnica, as produções da mente se organizam na forma de uma indústria cultural”(p. 52).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6216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 smtClean="0"/>
              <a:t>“Conjunto das instituições sociais vinculadas à produção e distribuição de bens simbólicos”. Editoras, gravadoras, jornais, agências de publicidade, </a:t>
            </a:r>
            <a:r>
              <a:rPr lang="pt-BR" dirty="0" err="1" smtClean="0"/>
              <a:t>etc</a:t>
            </a:r>
            <a:r>
              <a:rPr lang="pt-BR" dirty="0" smtClean="0"/>
              <a:t> </a:t>
            </a:r>
            <a:r>
              <a:rPr lang="pt-BR" dirty="0" err="1" smtClean="0"/>
              <a:t>etc</a:t>
            </a:r>
            <a:r>
              <a:rPr lang="pt-BR" dirty="0" smtClean="0"/>
              <a:t> etc.</a:t>
            </a:r>
            <a:br>
              <a:rPr lang="pt-BR" dirty="0" smtClean="0"/>
            </a:br>
            <a:endParaRPr lang="pt-BR" dirty="0" smtClean="0"/>
          </a:p>
          <a:p>
            <a:pPr marL="285750" lvl="0" indent="-285750">
              <a:buFontTx/>
              <a:buChar char="-"/>
            </a:pPr>
            <a:r>
              <a:rPr lang="pt-BR" dirty="0" smtClean="0"/>
              <a:t>Lucro orienta a produção. Velocidade da mudança dos “ídolos”.</a:t>
            </a:r>
            <a:br>
              <a:rPr lang="pt-BR" dirty="0" smtClean="0"/>
            </a:br>
            <a:endParaRPr lang="pt-BR" dirty="0" smtClean="0"/>
          </a:p>
          <a:p>
            <a:pPr marL="285750" lvl="0" indent="-285750">
              <a:buFontTx/>
              <a:buChar char="-"/>
            </a:pPr>
            <a:r>
              <a:rPr lang="pt-BR" dirty="0" smtClean="0"/>
              <a:t>A crítica perde espaço para o entretenimento. Tudo se transforma em “consumo”.</a:t>
            </a:r>
            <a:br>
              <a:rPr lang="pt-BR" dirty="0" smtClean="0"/>
            </a:br>
            <a:endParaRPr lang="pt-BR" dirty="0" smtClean="0"/>
          </a:p>
          <a:p>
            <a:pPr marL="285750" lvl="0" indent="-285750">
              <a:buFontTx/>
              <a:buChar char="-"/>
            </a:pPr>
            <a:r>
              <a:rPr lang="pt-BR" dirty="0" smtClean="0"/>
              <a:t>ESPM: Consumo e Identidade.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22214242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577</Words>
  <Application>Microsoft Office PowerPoint</Application>
  <PresentationFormat>Apresentação na tela (16:9)</PresentationFormat>
  <Paragraphs>52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Roboto</vt:lpstr>
      <vt:lpstr>Arial</vt:lpstr>
      <vt:lpstr>Wingdings</vt:lpstr>
      <vt:lpstr>Geometric</vt:lpstr>
      <vt:lpstr>Escola de Frankfurt</vt:lpstr>
      <vt:lpstr>Introdução</vt:lpstr>
      <vt:lpstr>Introdução</vt:lpstr>
      <vt:lpstr>Introdução</vt:lpstr>
      <vt:lpstr>Indústria Cultural</vt:lpstr>
      <vt:lpstr>Indústria Cultural</vt:lpstr>
      <vt:lpstr>Apresentação do PowerPoint</vt:lpstr>
      <vt:lpstr>A dialética da cultura</vt:lpstr>
      <vt:lpstr>Indústria Cultural</vt:lpstr>
      <vt:lpstr>“Midcult”</vt:lpstr>
      <vt:lpstr>“Midcult”</vt:lpstr>
      <vt:lpstr>“Midcult”</vt:lpstr>
      <vt:lpstr>Há lugar para a vanguarda?</vt:lpstr>
      <vt:lpstr>Referência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obra de arte na era de sua reprodutibilidade técnica</dc:title>
  <dc:creator>Dosvald1</dc:creator>
  <cp:lastModifiedBy>User</cp:lastModifiedBy>
  <cp:revision>57</cp:revision>
  <dcterms:modified xsi:type="dcterms:W3CDTF">2019-04-08T20:45:58Z</dcterms:modified>
</cp:coreProperties>
</file>