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8" r:id="rId3"/>
    <p:sldId id="299" r:id="rId4"/>
    <p:sldId id="300" r:id="rId5"/>
    <p:sldId id="301" r:id="rId6"/>
    <p:sldId id="314" r:id="rId7"/>
    <p:sldId id="302" r:id="rId8"/>
    <p:sldId id="315" r:id="rId9"/>
    <p:sldId id="303" r:id="rId10"/>
    <p:sldId id="304" r:id="rId11"/>
    <p:sldId id="307" r:id="rId12"/>
    <p:sldId id="305" r:id="rId13"/>
    <p:sldId id="306" r:id="rId14"/>
    <p:sldId id="308" r:id="rId15"/>
    <p:sldId id="309" r:id="rId16"/>
    <p:sldId id="310" r:id="rId17"/>
    <p:sldId id="311" r:id="rId18"/>
    <p:sldId id="312" r:id="rId19"/>
    <p:sldId id="313" r:id="rId20"/>
    <p:sldId id="321" r:id="rId21"/>
    <p:sldId id="316" r:id="rId22"/>
    <p:sldId id="317" r:id="rId23"/>
    <p:sldId id="318" r:id="rId24"/>
    <p:sldId id="320" r:id="rId25"/>
    <p:sldId id="297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259" autoAdjust="0"/>
  </p:normalViewPr>
  <p:slideViewPr>
    <p:cSldViewPr snapToGrid="0">
      <p:cViewPr varScale="1">
        <p:scale>
          <a:sx n="85" d="100"/>
          <a:sy n="85" d="100"/>
        </p:scale>
        <p:origin x="-68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15F34-3EA7-43E1-8CF4-B53C84410B30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AA65F-9B00-4B59-B8CA-3478987AD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1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7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9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2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5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6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0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7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4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4F9C-4C19-4C7E-966A-358155B1A0B8}" type="datetimeFigureOut">
              <a:rPr lang="en-US" smtClean="0"/>
              <a:t>8/20/17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0CE39-D50E-4ED2-B8D3-C210E7A8E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9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978" y="2386867"/>
            <a:ext cx="10555705" cy="2387600"/>
          </a:xfrm>
        </p:spPr>
        <p:txBody>
          <a:bodyPr>
            <a:normAutofit fontScale="90000"/>
          </a:bodyPr>
          <a:lstStyle/>
          <a:p>
            <a:r>
              <a:rPr lang="pt-BR" altLang="pt-BR" sz="7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da Tributação</a:t>
            </a:r>
            <a:br>
              <a:rPr lang="pt-BR" altLang="pt-BR" sz="7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pt-BR" altLang="pt-BR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sobre o Consumo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3831" y="5012627"/>
            <a:ext cx="9144000" cy="1655762"/>
          </a:xfrm>
        </p:spPr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Luís</a:t>
            </a:r>
            <a:r>
              <a:rPr lang="en-US" dirty="0" smtClean="0"/>
              <a:t> Eduardo </a:t>
            </a:r>
            <a:r>
              <a:rPr lang="en-US" dirty="0" err="1" smtClean="0"/>
              <a:t>Schoueri</a:t>
            </a:r>
            <a:endParaRPr lang="en-US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0001956" y="6345075"/>
            <a:ext cx="1887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2017/2º </a:t>
            </a:r>
            <a:r>
              <a:rPr lang="en-US" i="1" dirty="0" err="1" smtClean="0"/>
              <a:t>Semestre</a:t>
            </a:r>
            <a:endParaRPr lang="en-US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63" y="331555"/>
            <a:ext cx="1568273" cy="156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07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Plurifásicos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/>
          </a:bodyPr>
          <a:lstStyle/>
          <a:p>
            <a:pPr algn="just"/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Incidem em diversas oportunidade ao </a:t>
            </a:r>
            <a:r>
              <a:rPr lang="pt-BR" alt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longo</a:t>
            </a:r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 cadeia de produção e </a:t>
            </a:r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circulação; </a:t>
            </a:r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Espécies:</a:t>
            </a:r>
          </a:p>
          <a:p>
            <a:pPr lvl="2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Cumulativos (incidência em cascata); e</a:t>
            </a:r>
          </a:p>
          <a:p>
            <a:pPr lvl="2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Não cumulativos.</a:t>
            </a:r>
          </a:p>
          <a:p>
            <a:pPr lvl="2"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55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Cumulativos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Aplicam-se a todos os estágios do processo produtivo e de circulação;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Desconsideram o tributo pago no elo anterior da cadeia de produção e circulação;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Estimula a verticalização da produção;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Danos potenciais à exportação;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Desestímulos à terceirização; e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Desestímulos às pequenas empresas.</a:t>
            </a:r>
          </a:p>
          <a:p>
            <a:pPr algn="just"/>
            <a:endParaRPr lang="pt-BR" alt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237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99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Cumulativos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upo 25"/>
          <p:cNvGrpSpPr/>
          <p:nvPr/>
        </p:nvGrpSpPr>
        <p:grpSpPr>
          <a:xfrm>
            <a:off x="432293" y="1056209"/>
            <a:ext cx="11758999" cy="5505014"/>
            <a:chOff x="381000" y="1838325"/>
            <a:chExt cx="8797925" cy="3892551"/>
          </a:xfrm>
        </p:grpSpPr>
        <p:grpSp>
          <p:nvGrpSpPr>
            <p:cNvPr id="27" name="Group 83"/>
            <p:cNvGrpSpPr>
              <a:grpSpLocks/>
            </p:cNvGrpSpPr>
            <p:nvPr/>
          </p:nvGrpSpPr>
          <p:grpSpPr bwMode="auto">
            <a:xfrm>
              <a:off x="381000" y="2214563"/>
              <a:ext cx="2130425" cy="3516313"/>
              <a:chOff x="240" y="1395"/>
              <a:chExt cx="1342" cy="2215"/>
            </a:xfrm>
          </p:grpSpPr>
          <p:sp>
            <p:nvSpPr>
              <p:cNvPr id="72" name="Rectangle 41"/>
              <p:cNvSpPr>
                <a:spLocks noChangeArrowheads="1"/>
              </p:cNvSpPr>
              <p:nvPr/>
            </p:nvSpPr>
            <p:spPr bwMode="auto">
              <a:xfrm>
                <a:off x="336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3" name="Text Box 64"/>
              <p:cNvSpPr txBox="1">
                <a:spLocks noChangeArrowheads="1"/>
              </p:cNvSpPr>
              <p:nvPr/>
            </p:nvSpPr>
            <p:spPr bwMode="auto">
              <a:xfrm>
                <a:off x="382" y="1395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1ª Etapa</a:t>
                </a:r>
              </a:p>
            </p:txBody>
          </p:sp>
          <p:sp>
            <p:nvSpPr>
              <p:cNvPr id="74" name="Line 48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240" y="3072"/>
                <a:ext cx="115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10,00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110,00</a:t>
                </a:r>
              </a:p>
            </p:txBody>
          </p:sp>
          <p:sp>
            <p:nvSpPr>
              <p:cNvPr id="76" name="Text Box 77"/>
              <p:cNvSpPr txBox="1">
                <a:spLocks noChangeArrowheads="1"/>
              </p:cNvSpPr>
              <p:nvPr/>
            </p:nvSpPr>
            <p:spPr bwMode="auto">
              <a:xfrm>
                <a:off x="384" y="2544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1" name="Group 84"/>
            <p:cNvGrpSpPr>
              <a:grpSpLocks/>
            </p:cNvGrpSpPr>
            <p:nvPr/>
          </p:nvGrpSpPr>
          <p:grpSpPr bwMode="auto">
            <a:xfrm>
              <a:off x="1905000" y="2200275"/>
              <a:ext cx="2946400" cy="3530600"/>
              <a:chOff x="1200" y="1386"/>
              <a:chExt cx="1856" cy="2224"/>
            </a:xfrm>
          </p:grpSpPr>
          <p:sp>
            <p:nvSpPr>
              <p:cNvPr id="65" name="Line 49"/>
              <p:cNvSpPr>
                <a:spLocks noChangeShapeType="1"/>
              </p:cNvSpPr>
              <p:nvPr/>
            </p:nvSpPr>
            <p:spPr bwMode="auto">
              <a:xfrm>
                <a:off x="2160" y="2352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Text Box 60"/>
              <p:cNvSpPr txBox="1">
                <a:spLocks noChangeArrowheads="1"/>
              </p:cNvSpPr>
              <p:nvPr/>
            </p:nvSpPr>
            <p:spPr bwMode="auto">
              <a:xfrm>
                <a:off x="1776" y="2544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42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150,00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8" name="Line 45"/>
              <p:cNvSpPr>
                <a:spLocks noChangeShapeType="1"/>
              </p:cNvSpPr>
              <p:nvPr/>
            </p:nvSpPr>
            <p:spPr bwMode="auto">
              <a:xfrm>
                <a:off x="1200" y="2064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65"/>
              <p:cNvSpPr txBox="1">
                <a:spLocks noChangeArrowheads="1"/>
              </p:cNvSpPr>
              <p:nvPr/>
            </p:nvSpPr>
            <p:spPr bwMode="auto">
              <a:xfrm>
                <a:off x="1856" y="1386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2ª Etapa</a:t>
                </a:r>
              </a:p>
            </p:txBody>
          </p:sp>
          <p:sp>
            <p:nvSpPr>
              <p:cNvPr id="70" name="Text Box 78"/>
              <p:cNvSpPr txBox="1">
                <a:spLocks noChangeArrowheads="1"/>
              </p:cNvSpPr>
              <p:nvPr/>
            </p:nvSpPr>
            <p:spPr bwMode="auto">
              <a:xfrm>
                <a:off x="1248" y="1776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110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1" name="Text Box 79"/>
              <p:cNvSpPr txBox="1">
                <a:spLocks noChangeArrowheads="1"/>
              </p:cNvSpPr>
              <p:nvPr/>
            </p:nvSpPr>
            <p:spPr bwMode="auto">
              <a:xfrm>
                <a:off x="1584" y="3072"/>
                <a:ext cx="115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15,00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165,00</a:t>
                </a:r>
              </a:p>
            </p:txBody>
          </p:sp>
        </p:grpSp>
        <p:grpSp>
          <p:nvGrpSpPr>
            <p:cNvPr id="52" name="Group 86"/>
            <p:cNvGrpSpPr>
              <a:grpSpLocks/>
            </p:cNvGrpSpPr>
            <p:nvPr/>
          </p:nvGrpSpPr>
          <p:grpSpPr bwMode="auto">
            <a:xfrm>
              <a:off x="6324600" y="1838325"/>
              <a:ext cx="2854325" cy="2886075"/>
              <a:chOff x="3984" y="1158"/>
              <a:chExt cx="1798" cy="1818"/>
            </a:xfrm>
          </p:grpSpPr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1152" cy="1440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220,00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45,00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Receita s/i: </a:t>
                </a:r>
                <a:r>
                  <a:rPr lang="pt-BR" altLang="pt-BR" sz="2000" b="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175,00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 s/i: </a:t>
                </a:r>
                <a:r>
                  <a:rPr lang="pt-BR" altLang="pt-BR" sz="2000" b="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75,00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2" name="Line 47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48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67"/>
              <p:cNvSpPr txBox="1">
                <a:spLocks noChangeArrowheads="1"/>
              </p:cNvSpPr>
              <p:nvPr/>
            </p:nvSpPr>
            <p:spPr bwMode="auto">
              <a:xfrm>
                <a:off x="4582" y="1158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Valor final</a:t>
                </a:r>
              </a:p>
            </p:txBody>
          </p:sp>
          <p:sp>
            <p:nvSpPr>
              <p:cNvPr id="64" name="Text Box 81"/>
              <p:cNvSpPr txBox="1">
                <a:spLocks noChangeArrowheads="1"/>
              </p:cNvSpPr>
              <p:nvPr/>
            </p:nvSpPr>
            <p:spPr bwMode="auto">
              <a:xfrm>
                <a:off x="3984" y="1776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220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3" name="Group 85"/>
            <p:cNvGrpSpPr>
              <a:grpSpLocks/>
            </p:cNvGrpSpPr>
            <p:nvPr/>
          </p:nvGrpSpPr>
          <p:grpSpPr bwMode="auto">
            <a:xfrm>
              <a:off x="4114801" y="2200275"/>
              <a:ext cx="2913063" cy="3530600"/>
              <a:chOff x="2592" y="1386"/>
              <a:chExt cx="1835" cy="2224"/>
            </a:xfrm>
          </p:grpSpPr>
          <p:sp>
            <p:nvSpPr>
              <p:cNvPr id="54" name="Line 50"/>
              <p:cNvSpPr>
                <a:spLocks noChangeShapeType="1"/>
              </p:cNvSpPr>
              <p:nvPr/>
            </p:nvSpPr>
            <p:spPr bwMode="auto">
              <a:xfrm>
                <a:off x="3552" y="2352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61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43"/>
              <p:cNvSpPr>
                <a:spLocks noChangeArrowheads="1"/>
              </p:cNvSpPr>
              <p:nvPr/>
            </p:nvSpPr>
            <p:spPr bwMode="auto">
              <a:xfrm>
                <a:off x="3120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7" name="Line 46"/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66"/>
              <p:cNvSpPr txBox="1">
                <a:spLocks noChangeArrowheads="1"/>
              </p:cNvSpPr>
              <p:nvPr/>
            </p:nvSpPr>
            <p:spPr bwMode="auto">
              <a:xfrm>
                <a:off x="3227" y="1386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3ª Etapa</a:t>
                </a:r>
              </a:p>
            </p:txBody>
          </p:sp>
          <p:sp>
            <p:nvSpPr>
              <p:cNvPr id="59" name="Text Box 80"/>
              <p:cNvSpPr txBox="1">
                <a:spLocks noChangeArrowheads="1"/>
              </p:cNvSpPr>
              <p:nvPr/>
            </p:nvSpPr>
            <p:spPr bwMode="auto">
              <a:xfrm>
                <a:off x="2640" y="1776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165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0" name="Text Box 82"/>
              <p:cNvSpPr txBox="1">
                <a:spLocks noChangeArrowheads="1"/>
              </p:cNvSpPr>
              <p:nvPr/>
            </p:nvSpPr>
            <p:spPr bwMode="auto">
              <a:xfrm>
                <a:off x="2976" y="3072"/>
                <a:ext cx="115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20,00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220,00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667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02105"/>
            <a:ext cx="12192000" cy="4878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Cumulativos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Verticalização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supressão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da 2ª 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332057" y="1920222"/>
            <a:ext cx="12207971" cy="4737251"/>
            <a:chOff x="304800" y="1928813"/>
            <a:chExt cx="8991600" cy="3802062"/>
          </a:xfrm>
        </p:grpSpPr>
        <p:grpSp>
          <p:nvGrpSpPr>
            <p:cNvPr id="32" name="Group 42"/>
            <p:cNvGrpSpPr>
              <a:grpSpLocks/>
            </p:cNvGrpSpPr>
            <p:nvPr/>
          </p:nvGrpSpPr>
          <p:grpSpPr bwMode="auto">
            <a:xfrm>
              <a:off x="533400" y="2244726"/>
              <a:ext cx="1962150" cy="1624013"/>
              <a:chOff x="336" y="1414"/>
              <a:chExt cx="1236" cy="1023"/>
            </a:xfrm>
          </p:grpSpPr>
          <p:sp>
            <p:nvSpPr>
              <p:cNvPr id="79" name="Rectangle 3"/>
              <p:cNvSpPr>
                <a:spLocks noChangeArrowheads="1"/>
              </p:cNvSpPr>
              <p:nvPr/>
            </p:nvSpPr>
            <p:spPr bwMode="auto">
              <a:xfrm>
                <a:off x="336" y="1813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" name="Text Box 21"/>
              <p:cNvSpPr txBox="1">
                <a:spLocks noChangeArrowheads="1"/>
              </p:cNvSpPr>
              <p:nvPr/>
            </p:nvSpPr>
            <p:spPr bwMode="auto">
              <a:xfrm>
                <a:off x="372" y="1414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1ª Etapa</a:t>
                </a:r>
              </a:p>
            </p:txBody>
          </p:sp>
        </p:grpSp>
        <p:grpSp>
          <p:nvGrpSpPr>
            <p:cNvPr id="33" name="Group 43"/>
            <p:cNvGrpSpPr>
              <a:grpSpLocks/>
            </p:cNvGrpSpPr>
            <p:nvPr/>
          </p:nvGrpSpPr>
          <p:grpSpPr bwMode="auto">
            <a:xfrm>
              <a:off x="304800" y="3868738"/>
              <a:ext cx="1828800" cy="1862137"/>
              <a:chOff x="192" y="2437"/>
              <a:chExt cx="1152" cy="1173"/>
            </a:xfrm>
          </p:grpSpPr>
          <p:sp>
            <p:nvSpPr>
              <p:cNvPr id="50" name="Line 10"/>
              <p:cNvSpPr>
                <a:spLocks noChangeShapeType="1"/>
              </p:cNvSpPr>
              <p:nvPr/>
            </p:nvSpPr>
            <p:spPr bwMode="auto">
              <a:xfrm>
                <a:off x="768" y="2437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Text Box 18"/>
              <p:cNvSpPr txBox="1">
                <a:spLocks noChangeArrowheads="1"/>
              </p:cNvSpPr>
              <p:nvPr/>
            </p:nvSpPr>
            <p:spPr bwMode="auto">
              <a:xfrm>
                <a:off x="384" y="2629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8" name="Text Box 35"/>
              <p:cNvSpPr txBox="1">
                <a:spLocks noChangeArrowheads="1"/>
              </p:cNvSpPr>
              <p:nvPr/>
            </p:nvSpPr>
            <p:spPr bwMode="auto">
              <a:xfrm>
                <a:off x="192" y="3072"/>
                <a:ext cx="115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10,00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110,00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4" name="Group 45"/>
            <p:cNvGrpSpPr>
              <a:grpSpLocks/>
            </p:cNvGrpSpPr>
            <p:nvPr/>
          </p:nvGrpSpPr>
          <p:grpSpPr bwMode="auto">
            <a:xfrm>
              <a:off x="4724400" y="3868738"/>
              <a:ext cx="1828800" cy="1862137"/>
              <a:chOff x="2976" y="2437"/>
              <a:chExt cx="1152" cy="1173"/>
            </a:xfrm>
          </p:grpSpPr>
          <p:sp>
            <p:nvSpPr>
              <p:cNvPr id="47" name="Line 12"/>
              <p:cNvSpPr>
                <a:spLocks noChangeShapeType="1"/>
              </p:cNvSpPr>
              <p:nvPr/>
            </p:nvSpPr>
            <p:spPr bwMode="auto">
              <a:xfrm>
                <a:off x="3552" y="2437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20"/>
              <p:cNvSpPr txBox="1">
                <a:spLocks noChangeArrowheads="1"/>
              </p:cNvSpPr>
              <p:nvPr/>
            </p:nvSpPr>
            <p:spPr bwMode="auto">
              <a:xfrm>
                <a:off x="3168" y="2638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9" name="Text Box 36"/>
              <p:cNvSpPr txBox="1">
                <a:spLocks noChangeArrowheads="1"/>
              </p:cNvSpPr>
              <p:nvPr/>
            </p:nvSpPr>
            <p:spPr bwMode="auto">
              <a:xfrm>
                <a:off x="2976" y="3072"/>
                <a:ext cx="115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20,00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220,00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5" name="Group 44"/>
            <p:cNvGrpSpPr>
              <a:grpSpLocks/>
            </p:cNvGrpSpPr>
            <p:nvPr/>
          </p:nvGrpSpPr>
          <p:grpSpPr bwMode="auto">
            <a:xfrm>
              <a:off x="1905000" y="2287588"/>
              <a:ext cx="5010150" cy="1581150"/>
              <a:chOff x="1200" y="1441"/>
              <a:chExt cx="3156" cy="996"/>
            </a:xfrm>
          </p:grpSpPr>
          <p:sp>
            <p:nvSpPr>
              <p:cNvPr id="41" name="Rectangle 5"/>
              <p:cNvSpPr>
                <a:spLocks noChangeArrowheads="1"/>
              </p:cNvSpPr>
              <p:nvPr/>
            </p:nvSpPr>
            <p:spPr bwMode="auto">
              <a:xfrm>
                <a:off x="3120" y="1813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2" name="Text Box 23"/>
              <p:cNvSpPr txBox="1">
                <a:spLocks noChangeArrowheads="1"/>
              </p:cNvSpPr>
              <p:nvPr/>
            </p:nvSpPr>
            <p:spPr bwMode="auto">
              <a:xfrm>
                <a:off x="3156" y="1441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3ª Etapa</a:t>
                </a:r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00" y="2101"/>
                <a:ext cx="384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536" y="2101"/>
                <a:ext cx="912" cy="0"/>
              </a:xfrm>
              <a:prstGeom prst="line">
                <a:avLst/>
              </a:prstGeom>
              <a:noFill/>
              <a:ln w="14351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2448" y="2101"/>
                <a:ext cx="672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Text Box 37"/>
              <p:cNvSpPr txBox="1">
                <a:spLocks noChangeArrowheads="1"/>
              </p:cNvSpPr>
              <p:nvPr/>
            </p:nvSpPr>
            <p:spPr bwMode="auto">
              <a:xfrm>
                <a:off x="1872" y="1819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110</a:t>
                </a:r>
              </a:p>
            </p:txBody>
          </p:sp>
        </p:grpSp>
        <p:grpSp>
          <p:nvGrpSpPr>
            <p:cNvPr id="36" name="Group 41"/>
            <p:cNvGrpSpPr>
              <a:grpSpLocks/>
            </p:cNvGrpSpPr>
            <p:nvPr/>
          </p:nvGrpSpPr>
          <p:grpSpPr bwMode="auto">
            <a:xfrm>
              <a:off x="6324600" y="1928813"/>
              <a:ext cx="2971800" cy="2871787"/>
              <a:chOff x="3984" y="1215"/>
              <a:chExt cx="1872" cy="1809"/>
            </a:xfrm>
          </p:grpSpPr>
          <p:sp>
            <p:nvSpPr>
              <p:cNvPr id="37" name="Rectangle 6"/>
              <p:cNvSpPr>
                <a:spLocks noChangeArrowheads="1"/>
              </p:cNvSpPr>
              <p:nvPr/>
            </p:nvSpPr>
            <p:spPr bwMode="auto">
              <a:xfrm>
                <a:off x="4464" y="1621"/>
                <a:ext cx="1104" cy="1403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220,00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30,00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Receita </a:t>
                </a:r>
                <a:r>
                  <a:rPr lang="pt-BR" altLang="pt-BR" sz="2000" b="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s/i:190,00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 s/i: </a:t>
                </a:r>
                <a:r>
                  <a:rPr lang="pt-BR" altLang="pt-BR" sz="2000" b="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90,00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3984" y="2101"/>
                <a:ext cx="48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Text Box 24"/>
              <p:cNvSpPr txBox="1">
                <a:spLocks noChangeArrowheads="1"/>
              </p:cNvSpPr>
              <p:nvPr/>
            </p:nvSpPr>
            <p:spPr bwMode="auto">
              <a:xfrm>
                <a:off x="4656" y="1215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Valor final</a:t>
                </a:r>
              </a:p>
            </p:txBody>
          </p:sp>
          <p:sp>
            <p:nvSpPr>
              <p:cNvPr id="40" name="Text Box 38"/>
              <p:cNvSpPr txBox="1">
                <a:spLocks noChangeArrowheads="1"/>
              </p:cNvSpPr>
              <p:nvPr/>
            </p:nvSpPr>
            <p:spPr bwMode="auto">
              <a:xfrm>
                <a:off x="4032" y="1824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220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286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Cumulativos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Aplicam-se a todos os estágios do processo produtivo e de circulação;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Consideram os tributos pagos nos elos anteriores da cadeia de produção e circulação;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No plano ideal, são mais aptos a mensurar a capacidade contributiva no ato do consumo;</a:t>
            </a: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Neutralidade quanto ao número de etapas.</a:t>
            </a:r>
          </a:p>
          <a:p>
            <a:pPr marL="0" indent="0" algn="just">
              <a:buNone/>
            </a:pPr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13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02105"/>
            <a:ext cx="12192000" cy="4878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Cumulativos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332482" y="1275214"/>
            <a:ext cx="12225766" cy="5237881"/>
            <a:chOff x="304800" y="1206500"/>
            <a:chExt cx="8967789" cy="4524375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533400" y="1895475"/>
              <a:ext cx="2016125" cy="1533525"/>
              <a:chOff x="336" y="1194"/>
              <a:chExt cx="1270" cy="966"/>
            </a:xfrm>
          </p:grpSpPr>
          <p:sp>
            <p:nvSpPr>
              <p:cNvPr id="76" name="Rectangle 4"/>
              <p:cNvSpPr>
                <a:spLocks noChangeArrowheads="1"/>
              </p:cNvSpPr>
              <p:nvPr/>
            </p:nvSpPr>
            <p:spPr bwMode="auto">
              <a:xfrm>
                <a:off x="336" y="1536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1" name="Text Box 5"/>
              <p:cNvSpPr txBox="1">
                <a:spLocks noChangeArrowheads="1"/>
              </p:cNvSpPr>
              <p:nvPr/>
            </p:nvSpPr>
            <p:spPr bwMode="auto">
              <a:xfrm>
                <a:off x="406" y="1194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1ª Etapa</a:t>
                </a:r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1905000" y="1905000"/>
              <a:ext cx="2913063" cy="1524000"/>
              <a:chOff x="1200" y="1200"/>
              <a:chExt cx="1835" cy="960"/>
            </a:xfrm>
          </p:grpSpPr>
          <p:sp>
            <p:nvSpPr>
              <p:cNvPr id="72" name="Rectangle 7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150,00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>
                <a:off x="1200" y="1872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Text Box 9"/>
              <p:cNvSpPr txBox="1">
                <a:spLocks noChangeArrowheads="1"/>
              </p:cNvSpPr>
              <p:nvPr/>
            </p:nvSpPr>
            <p:spPr bwMode="auto">
              <a:xfrm>
                <a:off x="1835" y="1200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2ª Etapa</a:t>
                </a:r>
              </a:p>
            </p:txBody>
          </p:sp>
          <p:sp>
            <p:nvSpPr>
              <p:cNvPr id="75" name="Text Box 10"/>
              <p:cNvSpPr txBox="1">
                <a:spLocks noChangeArrowheads="1"/>
              </p:cNvSpPr>
              <p:nvPr/>
            </p:nvSpPr>
            <p:spPr bwMode="auto">
              <a:xfrm>
                <a:off x="1248" y="1584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110</a:t>
                </a:r>
              </a:p>
            </p:txBody>
          </p:sp>
        </p:grpSp>
        <p:grpSp>
          <p:nvGrpSpPr>
            <p:cNvPr id="30" name="Group 11"/>
            <p:cNvGrpSpPr>
              <a:grpSpLocks/>
            </p:cNvGrpSpPr>
            <p:nvPr/>
          </p:nvGrpSpPr>
          <p:grpSpPr bwMode="auto">
            <a:xfrm>
              <a:off x="304800" y="3429000"/>
              <a:ext cx="1790700" cy="1828800"/>
              <a:chOff x="192" y="2160"/>
              <a:chExt cx="1128" cy="1152"/>
            </a:xfrm>
          </p:grpSpPr>
          <p:sp>
            <p:nvSpPr>
              <p:cNvPr id="69" name="Line 12"/>
              <p:cNvSpPr>
                <a:spLocks noChangeShapeType="1"/>
              </p:cNvSpPr>
              <p:nvPr/>
            </p:nvSpPr>
            <p:spPr bwMode="auto">
              <a:xfrm>
                <a:off x="768" y="2160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Text Box 13"/>
              <p:cNvSpPr txBox="1">
                <a:spLocks noChangeArrowheads="1"/>
              </p:cNvSpPr>
              <p:nvPr/>
            </p:nvSpPr>
            <p:spPr bwMode="auto">
              <a:xfrm>
                <a:off x="384" y="2352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10%</a:t>
                </a:r>
              </a:p>
            </p:txBody>
          </p:sp>
          <p:sp>
            <p:nvSpPr>
              <p:cNvPr id="71" name="Rectangle 14"/>
              <p:cNvSpPr>
                <a:spLocks noChangeArrowheads="1"/>
              </p:cNvSpPr>
              <p:nvPr/>
            </p:nvSpPr>
            <p:spPr bwMode="auto">
              <a:xfrm>
                <a:off x="192" y="2774"/>
                <a:ext cx="1128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10,00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110,00</a:t>
                </a:r>
              </a:p>
            </p:txBody>
          </p:sp>
        </p:grpSp>
        <p:grpSp>
          <p:nvGrpSpPr>
            <p:cNvPr id="51" name="Group 15"/>
            <p:cNvGrpSpPr>
              <a:grpSpLocks/>
            </p:cNvGrpSpPr>
            <p:nvPr/>
          </p:nvGrpSpPr>
          <p:grpSpPr bwMode="auto">
            <a:xfrm>
              <a:off x="4114801" y="1905000"/>
              <a:ext cx="2811463" cy="1524000"/>
              <a:chOff x="2592" y="1200"/>
              <a:chExt cx="1771" cy="960"/>
            </a:xfrm>
          </p:grpSpPr>
          <p:sp>
            <p:nvSpPr>
              <p:cNvPr id="65" name="Rectangle 16"/>
              <p:cNvSpPr>
                <a:spLocks noChangeArrowheads="1"/>
              </p:cNvSpPr>
              <p:nvPr/>
            </p:nvSpPr>
            <p:spPr bwMode="auto">
              <a:xfrm>
                <a:off x="3120" y="1536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6" name="Line 17"/>
              <p:cNvSpPr>
                <a:spLocks noChangeShapeType="1"/>
              </p:cNvSpPr>
              <p:nvPr/>
            </p:nvSpPr>
            <p:spPr bwMode="auto">
              <a:xfrm>
                <a:off x="2592" y="1824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Text Box 18"/>
              <p:cNvSpPr txBox="1">
                <a:spLocks noChangeArrowheads="1"/>
              </p:cNvSpPr>
              <p:nvPr/>
            </p:nvSpPr>
            <p:spPr bwMode="auto">
              <a:xfrm>
                <a:off x="3163" y="1200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3ª Etapa</a:t>
                </a:r>
              </a:p>
            </p:txBody>
          </p:sp>
          <p:sp>
            <p:nvSpPr>
              <p:cNvPr id="68" name="Text Box 19"/>
              <p:cNvSpPr txBox="1">
                <a:spLocks noChangeArrowheads="1"/>
              </p:cNvSpPr>
              <p:nvPr/>
            </p:nvSpPr>
            <p:spPr bwMode="auto">
              <a:xfrm>
                <a:off x="2640" y="1584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165</a:t>
                </a:r>
              </a:p>
            </p:txBody>
          </p:sp>
        </p:grpSp>
        <p:grpSp>
          <p:nvGrpSpPr>
            <p:cNvPr id="52" name="Group 20"/>
            <p:cNvGrpSpPr>
              <a:grpSpLocks/>
            </p:cNvGrpSpPr>
            <p:nvPr/>
          </p:nvGrpSpPr>
          <p:grpSpPr bwMode="auto">
            <a:xfrm>
              <a:off x="6324601" y="1206500"/>
              <a:ext cx="2947988" cy="2832100"/>
              <a:chOff x="3984" y="760"/>
              <a:chExt cx="1857" cy="1784"/>
            </a:xfrm>
          </p:grpSpPr>
          <p:sp>
            <p:nvSpPr>
              <p:cNvPr id="61" name="Rectangle 21"/>
              <p:cNvSpPr>
                <a:spLocks noChangeArrowheads="1"/>
              </p:cNvSpPr>
              <p:nvPr/>
            </p:nvSpPr>
            <p:spPr bwMode="auto">
              <a:xfrm>
                <a:off x="4464" y="1104"/>
                <a:ext cx="1104" cy="1440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220,00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20,00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Receita s/i: </a:t>
                </a:r>
                <a:r>
                  <a:rPr lang="pt-BR" altLang="pt-BR" sz="2000" b="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pt-BR" altLang="pt-BR" sz="20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 s/i: </a:t>
                </a:r>
                <a:r>
                  <a:rPr lang="pt-BR" altLang="pt-BR" sz="2000" b="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2" name="Line 22"/>
              <p:cNvSpPr>
                <a:spLocks noChangeShapeType="1"/>
              </p:cNvSpPr>
              <p:nvPr/>
            </p:nvSpPr>
            <p:spPr bwMode="auto">
              <a:xfrm>
                <a:off x="3984" y="1824"/>
                <a:ext cx="48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23"/>
              <p:cNvSpPr txBox="1">
                <a:spLocks noChangeArrowheads="1"/>
              </p:cNvSpPr>
              <p:nvPr/>
            </p:nvSpPr>
            <p:spPr bwMode="auto">
              <a:xfrm>
                <a:off x="4641" y="760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Valor final</a:t>
                </a:r>
              </a:p>
            </p:txBody>
          </p:sp>
          <p:sp>
            <p:nvSpPr>
              <p:cNvPr id="64" name="Text Box 24"/>
              <p:cNvSpPr txBox="1">
                <a:spLocks noChangeArrowheads="1"/>
              </p:cNvSpPr>
              <p:nvPr/>
            </p:nvSpPr>
            <p:spPr bwMode="auto">
              <a:xfrm>
                <a:off x="3984" y="1593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220</a:t>
                </a:r>
              </a:p>
            </p:txBody>
          </p:sp>
        </p:grpSp>
        <p:grpSp>
          <p:nvGrpSpPr>
            <p:cNvPr id="53" name="Group 25"/>
            <p:cNvGrpSpPr>
              <a:grpSpLocks/>
            </p:cNvGrpSpPr>
            <p:nvPr/>
          </p:nvGrpSpPr>
          <p:grpSpPr bwMode="auto">
            <a:xfrm>
              <a:off x="4724400" y="3429000"/>
              <a:ext cx="1854200" cy="2301875"/>
              <a:chOff x="2976" y="2160"/>
              <a:chExt cx="1168" cy="1450"/>
            </a:xfrm>
          </p:grpSpPr>
          <p:sp>
            <p:nvSpPr>
              <p:cNvPr id="58" name="Line 26"/>
              <p:cNvSpPr>
                <a:spLocks noChangeShapeType="1"/>
              </p:cNvSpPr>
              <p:nvPr/>
            </p:nvSpPr>
            <p:spPr bwMode="auto">
              <a:xfrm>
                <a:off x="3552" y="2160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27"/>
              <p:cNvSpPr txBox="1">
                <a:spLocks noChangeArrowheads="1"/>
              </p:cNvSpPr>
              <p:nvPr/>
            </p:nvSpPr>
            <p:spPr bwMode="auto">
              <a:xfrm>
                <a:off x="3168" y="2361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10%</a:t>
                </a:r>
              </a:p>
            </p:txBody>
          </p:sp>
          <p:sp>
            <p:nvSpPr>
              <p:cNvPr id="60" name="Rectangle 28"/>
              <p:cNvSpPr>
                <a:spLocks noChangeArrowheads="1"/>
              </p:cNvSpPr>
              <p:nvPr/>
            </p:nvSpPr>
            <p:spPr bwMode="auto">
              <a:xfrm>
                <a:off x="2976" y="2784"/>
                <a:ext cx="1168" cy="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20,00 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(-) 15,00 = 5,00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220,00</a:t>
                </a:r>
              </a:p>
            </p:txBody>
          </p:sp>
        </p:grpSp>
        <p:grpSp>
          <p:nvGrpSpPr>
            <p:cNvPr id="54" name="Group 29"/>
            <p:cNvGrpSpPr>
              <a:grpSpLocks/>
            </p:cNvGrpSpPr>
            <p:nvPr/>
          </p:nvGrpSpPr>
          <p:grpSpPr bwMode="auto">
            <a:xfrm>
              <a:off x="2498725" y="3429000"/>
              <a:ext cx="1854200" cy="2286000"/>
              <a:chOff x="1574" y="2160"/>
              <a:chExt cx="1168" cy="1440"/>
            </a:xfrm>
          </p:grpSpPr>
          <p:sp>
            <p:nvSpPr>
              <p:cNvPr id="55" name="Line 30"/>
              <p:cNvSpPr>
                <a:spLocks noChangeShapeType="1"/>
              </p:cNvSpPr>
              <p:nvPr/>
            </p:nvSpPr>
            <p:spPr bwMode="auto">
              <a:xfrm>
                <a:off x="2160" y="2160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31"/>
              <p:cNvSpPr>
                <a:spLocks noChangeArrowheads="1"/>
              </p:cNvSpPr>
              <p:nvPr/>
            </p:nvSpPr>
            <p:spPr bwMode="auto">
              <a:xfrm>
                <a:off x="1574" y="2774"/>
                <a:ext cx="1168" cy="8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Imposto: 15,00 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(-) 10,00 = 5,00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0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Preço: 165,00</a:t>
                </a:r>
              </a:p>
            </p:txBody>
          </p:sp>
          <p:sp>
            <p:nvSpPr>
              <p:cNvPr id="57" name="Text Box 32"/>
              <p:cNvSpPr txBox="1">
                <a:spLocks noChangeArrowheads="1"/>
              </p:cNvSpPr>
              <p:nvPr/>
            </p:nvSpPr>
            <p:spPr bwMode="auto">
              <a:xfrm>
                <a:off x="1728" y="2352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77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/>
          </a:bodyPr>
          <a:lstStyle/>
          <a:p>
            <a:pPr algn="just"/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Imposto sobre o Produto Industrializado – IPI</a:t>
            </a: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Art. 153, IV, CF/88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Competência da União Federal;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Submete-se ao princípio da seletividade 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dificuldade prática de aplicação;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Complexa cadeia de alíquotas e normas.</a:t>
            </a:r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61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/>
          </a:bodyPr>
          <a:lstStyle/>
          <a:p>
            <a:pPr algn="just"/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Imposto sobre a Circulação de Mercadorias e Serviços específicos - ICMS</a:t>
            </a: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Art. 155, II, CF/88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Competência dos Estados e do Distrito Federal;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Possibilidade de submissão ao princípio da seletividade 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dificuldade prática de aplicação;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Adoção do princípio de origem em operações interestaduais: ajustes fiscais para fins de transferências de recursos para Estados mais pobres.</a:t>
            </a:r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39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alt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PIS e COFINS</a:t>
            </a: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Contribuições sociais;</a:t>
            </a:r>
          </a:p>
          <a:p>
            <a:pPr lvl="2" algn="just"/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Podem ser multifásicas:</a:t>
            </a:r>
          </a:p>
          <a:p>
            <a:pPr lvl="4" algn="just"/>
            <a:r>
              <a:rPr lang="pt-BR" altLang="pt-B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Cumulativas (Lei nº 9.718/98) – aplicável às empresas optantes pelo lucro presumido ou pelo Simples;</a:t>
            </a:r>
          </a:p>
          <a:p>
            <a:pPr lvl="4" algn="just"/>
            <a:r>
              <a:rPr lang="pt-BR" altLang="pt-B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Não-cumulativa (Leis nº 10.637/02 e 10.833/03) – aplicável às empresas optantes pelo lucro real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Podem ser monofásicas em casos específicos (empresas farmacêuticas e automobilísticas, etc.);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Geram alta complexidade para o sistema tributário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Efeitos cumulativos decorrentes da diversidade de sistemáticas dentro de uma mesma cadeia.</a:t>
            </a: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5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Cumulatividade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620252"/>
            <a:ext cx="11774906" cy="5237747"/>
          </a:xfrm>
        </p:spPr>
        <p:txBody>
          <a:bodyPr>
            <a:normAutofit/>
          </a:bodyPr>
          <a:lstStyle/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IPI, ICMS e ISS não geram créditos recíprocos;</a:t>
            </a:r>
          </a:p>
          <a:p>
            <a:pPr lvl="2" algn="just"/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Possibilidade de incidência de tributo sobre tributo (3 impostos em etapas diversas da mesma cadeia);</a:t>
            </a:r>
          </a:p>
          <a:p>
            <a:pPr marL="914400" lvl="2" indent="0" algn="just">
              <a:buNone/>
            </a:pPr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Reforma fiscal? Dificuldades em razão do arranjo de federalismo fiscal positivado pela CF/88;</a:t>
            </a:r>
          </a:p>
          <a:p>
            <a:pPr lvl="2" algn="just"/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Solução: IVA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8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Warm up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retomando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aula anterior…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307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altLang="pt-BR" sz="5100" dirty="0">
                <a:latin typeface="Arial" panose="020B0604020202020204" pitchFamily="34" charset="0"/>
                <a:cs typeface="Arial" panose="020B0604020202020204" pitchFamily="34" charset="0"/>
              </a:rPr>
              <a:t>inclusão de um tributo em uma economia de mercado competitivo altera o equilíbrio </a:t>
            </a:r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inicial;</a:t>
            </a:r>
          </a:p>
          <a:p>
            <a:pPr algn="just"/>
            <a:endParaRPr lang="pt-BR" altLang="pt-BR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5100" dirty="0">
                <a:latin typeface="Arial" panose="020B0604020202020204" pitchFamily="34" charset="0"/>
                <a:cs typeface="Arial" panose="020B0604020202020204" pitchFamily="34" charset="0"/>
              </a:rPr>
              <a:t>A incidência tributária pode ser estabelecida sobre virtualmente qualquer tipo de fenômeno</a:t>
            </a:r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pt-BR" altLang="pt-B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Cabe ao legislador optar pela base que será objeto da tributação, mensurando eficiência x equidade;</a:t>
            </a:r>
          </a:p>
          <a:p>
            <a:pPr algn="just"/>
            <a:endParaRPr lang="pt-BR" altLang="pt-B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Dentre as bases tributárias possíveis, o consumo é uma das mais utilizadas.</a:t>
            </a:r>
          </a:p>
          <a:p>
            <a:pPr algn="just"/>
            <a:endParaRPr lang="pt-BR" altLang="pt-BR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465093" y="5813843"/>
            <a:ext cx="5903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Renda = Consumo + Poupança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827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Guerra Fiscal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227668"/>
            <a:ext cx="11774906" cy="5630332"/>
          </a:xfrm>
        </p:spPr>
        <p:txBody>
          <a:bodyPr>
            <a:normAutofit/>
          </a:bodyPr>
          <a:lstStyle/>
          <a:p>
            <a:pPr lvl="1" algn="just"/>
            <a:r>
              <a:rPr lang="pt-BR" altLang="pt-BR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BR" alt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pt-BR" alt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Harmful</a:t>
            </a:r>
            <a:r>
              <a:rPr lang="pt-BR" alt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BR" alt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alt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competi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ção tributária entre os entes federados para atrair investimentos não é algo ruim de antemão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trata-se de característica típica de Estados federados;</a:t>
            </a:r>
          </a:p>
          <a:p>
            <a:pPr lvl="1"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A guerra fiscal (competição tributária danosa) surge com:</a:t>
            </a:r>
          </a:p>
          <a:p>
            <a:pPr lvl="2" algn="just"/>
            <a:r>
              <a:rPr lang="pt-BR" altLang="pt-BR" sz="28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Fenomêno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que os economistas chamam de </a:t>
            </a:r>
            <a:r>
              <a:rPr lang="pt-BR" altLang="pt-BR" sz="28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race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pt-BR" altLang="pt-BR" sz="28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to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pt-BR" altLang="pt-BR" sz="28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the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pt-BR" altLang="pt-BR" sz="28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bottom</a:t>
            </a:r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;</a:t>
            </a:r>
          </a:p>
          <a:p>
            <a:pPr lvl="2" algn="just"/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Burla às regras do jogo.</a:t>
            </a: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8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Guerra Fiscal - ICMS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227668"/>
            <a:ext cx="11774906" cy="5630332"/>
          </a:xfrm>
        </p:spPr>
        <p:txBody>
          <a:bodyPr>
            <a:normAutofit/>
          </a:bodyPr>
          <a:lstStyle/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Art. 155, XII,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”, CF/88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exigência de Convênio CONFAZ para fins de concessão de incentivos fiscais de ICMS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alt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endParaRPr lang="pt-BR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ICMS em operações interestaduais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Federalismo solidário</a:t>
            </a:r>
            <a:endParaRPr lang="pt-BR" alt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CF/88 previu modelo em que o montante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devido a t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ítulo de ICMS fosse repartido entre os Estado de origem e destino;</a:t>
            </a:r>
          </a:p>
          <a:p>
            <a:pPr lvl="2" algn="just"/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 operações destinadas a Sul/Sudeste (fora ES), o Estado de origem cobra </a:t>
            </a:r>
            <a:r>
              <a:rPr lang="pt-BR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12%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no caminho inverso, a origem fica com </a:t>
            </a:r>
            <a:r>
              <a:rPr lang="pt-BR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7%;</a:t>
            </a:r>
          </a:p>
          <a:p>
            <a:pPr lvl="2" algn="just"/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destino fica com o diferencial de alíquota, calculado a partir da subtração da alíquota interna pela interestadual (DA=A interna – A interestadual);</a:t>
            </a:r>
          </a:p>
          <a:p>
            <a:pPr lvl="2" algn="just"/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Benefícios fiscais irregulares podem desequilibrar a harmonia do sistema.</a:t>
            </a:r>
          </a:p>
          <a:p>
            <a:pPr lvl="2" algn="just"/>
            <a:endParaRPr lang="pt-BR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68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Guerra Fiscal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227668"/>
            <a:ext cx="11774906" cy="994832"/>
          </a:xfrm>
        </p:spPr>
        <p:txBody>
          <a:bodyPr>
            <a:normAutofit/>
          </a:bodyPr>
          <a:lstStyle/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ICMS em opera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ções interestaduais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Cenário regular A</a:t>
            </a:r>
            <a:endParaRPr lang="pt-BR" alt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090588" y="2424290"/>
            <a:ext cx="28865" cy="3795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2526" y="3391120"/>
            <a:ext cx="1948410" cy="1688346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23538" y="3246818"/>
            <a:ext cx="2092737" cy="1962521"/>
          </a:xfrm>
          <a:prstGeom prst="ellipse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rved Down Arrow 13"/>
          <p:cNvSpPr/>
          <p:nvPr/>
        </p:nvSpPr>
        <p:spPr>
          <a:xfrm>
            <a:off x="4618455" y="2395429"/>
            <a:ext cx="3276217" cy="981261"/>
          </a:xfrm>
          <a:prstGeom prst="curvedDownArrow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81391" y="3939472"/>
            <a:ext cx="1933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Ind</a:t>
            </a:r>
            <a:r>
              <a:rPr lang="en-US" b="1" dirty="0" err="1" smtClean="0"/>
              <a:t>ústria</a:t>
            </a:r>
            <a:r>
              <a:rPr lang="en-US" b="1" dirty="0" smtClean="0"/>
              <a:t> </a:t>
            </a:r>
            <a:r>
              <a:rPr lang="en-US" b="1" dirty="0" err="1" smtClean="0"/>
              <a:t>Automobilística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067865" y="3904278"/>
            <a:ext cx="1818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Concession</a:t>
            </a:r>
            <a:r>
              <a:rPr lang="en-US" b="1" dirty="0" err="1" smtClean="0"/>
              <a:t>ária</a:t>
            </a:r>
            <a:r>
              <a:rPr lang="en-US" b="1" dirty="0" smtClean="0"/>
              <a:t> de </a:t>
            </a:r>
            <a:r>
              <a:rPr lang="en-US" b="1" dirty="0" err="1" smtClean="0"/>
              <a:t>automóveis</a:t>
            </a:r>
            <a:endParaRPr lang="en-US" b="1" dirty="0"/>
          </a:p>
        </p:txBody>
      </p:sp>
      <p:pic>
        <p:nvPicPr>
          <p:cNvPr id="17" name="Picture 16" descr="Pará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611" y="3780738"/>
            <a:ext cx="1434573" cy="956008"/>
          </a:xfrm>
          <a:prstGeom prst="rect">
            <a:avLst/>
          </a:prstGeom>
        </p:spPr>
      </p:pic>
      <p:pic>
        <p:nvPicPr>
          <p:cNvPr id="18" name="Picture 17" descr="São Paul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70" y="3751877"/>
            <a:ext cx="1420976" cy="94559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370950" y="2207836"/>
            <a:ext cx="2222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</a:t>
            </a:r>
            <a:r>
              <a:rPr lang="en-US" b="1" dirty="0" smtClean="0"/>
              <a:t>ão Paulo: </a:t>
            </a:r>
            <a:r>
              <a:rPr lang="en-US" dirty="0" smtClean="0"/>
              <a:t>7%</a:t>
            </a:r>
          </a:p>
          <a:p>
            <a:r>
              <a:rPr lang="en-US" b="1" dirty="0" err="1" smtClean="0"/>
              <a:t>Pará</a:t>
            </a:r>
            <a:r>
              <a:rPr lang="en-US" b="1" dirty="0" smtClean="0"/>
              <a:t>:</a:t>
            </a:r>
            <a:r>
              <a:rPr lang="en-US" dirty="0" smtClean="0"/>
              <a:t> 18 - 7 = 11%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298787" y="2150115"/>
            <a:ext cx="1948410" cy="779236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Guerra Fiscal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227668"/>
            <a:ext cx="11774906" cy="994832"/>
          </a:xfrm>
        </p:spPr>
        <p:txBody>
          <a:bodyPr>
            <a:normAutofit/>
          </a:bodyPr>
          <a:lstStyle/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ICMS em opera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ções interestaduais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Cenário regular 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B</a:t>
            </a:r>
            <a:endParaRPr lang="pt-BR" alt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090588" y="2424290"/>
            <a:ext cx="28865" cy="3795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09104" y="3391120"/>
            <a:ext cx="1948410" cy="1688346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30862" y="3275678"/>
            <a:ext cx="2092737" cy="1962521"/>
          </a:xfrm>
          <a:prstGeom prst="ellipse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937970" y="3939472"/>
            <a:ext cx="1933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Ind</a:t>
            </a:r>
            <a:r>
              <a:rPr lang="en-US" b="1" dirty="0" err="1" smtClean="0"/>
              <a:t>ústria</a:t>
            </a:r>
            <a:r>
              <a:rPr lang="en-US" b="1" dirty="0" smtClean="0"/>
              <a:t> </a:t>
            </a:r>
            <a:r>
              <a:rPr lang="en-US" b="1" dirty="0" err="1" smtClean="0"/>
              <a:t>Automobilística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131891" y="3904278"/>
            <a:ext cx="1818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Concession</a:t>
            </a:r>
            <a:r>
              <a:rPr lang="en-US" b="1" dirty="0" err="1" smtClean="0"/>
              <a:t>ária</a:t>
            </a:r>
            <a:r>
              <a:rPr lang="en-US" b="1" dirty="0" smtClean="0"/>
              <a:t> de </a:t>
            </a:r>
            <a:r>
              <a:rPr lang="en-US" b="1" dirty="0" err="1" smtClean="0"/>
              <a:t>automóveis</a:t>
            </a:r>
            <a:endParaRPr lang="en-US" b="1" dirty="0"/>
          </a:p>
        </p:txBody>
      </p:sp>
      <p:pic>
        <p:nvPicPr>
          <p:cNvPr id="17" name="Picture 16" descr="Pará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611" y="3780738"/>
            <a:ext cx="1434573" cy="956008"/>
          </a:xfrm>
          <a:prstGeom prst="rect">
            <a:avLst/>
          </a:prstGeom>
        </p:spPr>
      </p:pic>
      <p:pic>
        <p:nvPicPr>
          <p:cNvPr id="18" name="Picture 17" descr="São Paul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48" y="3751877"/>
            <a:ext cx="1420976" cy="945595"/>
          </a:xfrm>
          <a:prstGeom prst="rect">
            <a:avLst/>
          </a:prstGeom>
        </p:spPr>
      </p:pic>
      <p:sp>
        <p:nvSpPr>
          <p:cNvPr id="22" name="Curved Down Arrow 21"/>
          <p:cNvSpPr/>
          <p:nvPr/>
        </p:nvSpPr>
        <p:spPr>
          <a:xfrm flipH="1" flipV="1">
            <a:off x="4453336" y="5289587"/>
            <a:ext cx="3276217" cy="981261"/>
          </a:xfrm>
          <a:prstGeom prst="curvedDownArrow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82452" y="5592623"/>
            <a:ext cx="2496850" cy="785570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25749" y="5671108"/>
            <a:ext cx="2410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Par</a:t>
            </a:r>
            <a:r>
              <a:rPr lang="en-US" b="1" dirty="0" err="1" smtClean="0"/>
              <a:t>á</a:t>
            </a:r>
            <a:r>
              <a:rPr lang="en-US" b="1" dirty="0" smtClean="0"/>
              <a:t>: </a:t>
            </a:r>
            <a:r>
              <a:rPr lang="en-US" dirty="0" smtClean="0"/>
              <a:t>12%</a:t>
            </a:r>
          </a:p>
          <a:p>
            <a:r>
              <a:rPr lang="en-US" b="1" dirty="0" smtClean="0"/>
              <a:t>São Paulo: </a:t>
            </a:r>
            <a:r>
              <a:rPr lang="en-US" dirty="0" smtClean="0"/>
              <a:t>18-12 = 6%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45140" y="54690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9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Guerra Fiscal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227668"/>
            <a:ext cx="11774906" cy="994832"/>
          </a:xfrm>
        </p:spPr>
        <p:txBody>
          <a:bodyPr>
            <a:normAutofit/>
          </a:bodyPr>
          <a:lstStyle/>
          <a:p>
            <a:pPr lvl="1"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ICMS em opera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ções interestaduais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Cenario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danoso</a:t>
            </a:r>
            <a:endParaRPr lang="pt-BR" alt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090588" y="2424290"/>
            <a:ext cx="28865" cy="3795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909104" y="3391120"/>
            <a:ext cx="1948410" cy="1688346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30862" y="3275678"/>
            <a:ext cx="2092737" cy="1962521"/>
          </a:xfrm>
          <a:prstGeom prst="ellipse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937970" y="3939472"/>
            <a:ext cx="1933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Ind</a:t>
            </a:r>
            <a:r>
              <a:rPr lang="en-US" b="1" dirty="0" err="1" smtClean="0"/>
              <a:t>ústria</a:t>
            </a:r>
            <a:r>
              <a:rPr lang="en-US" b="1" dirty="0" smtClean="0"/>
              <a:t> </a:t>
            </a:r>
            <a:r>
              <a:rPr lang="en-US" b="1" dirty="0" err="1" smtClean="0"/>
              <a:t>Automobilística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131891" y="3904278"/>
            <a:ext cx="1818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Concession</a:t>
            </a:r>
            <a:r>
              <a:rPr lang="en-US" b="1" dirty="0" err="1" smtClean="0"/>
              <a:t>ária</a:t>
            </a:r>
            <a:r>
              <a:rPr lang="en-US" b="1" dirty="0" smtClean="0"/>
              <a:t> de </a:t>
            </a:r>
            <a:r>
              <a:rPr lang="en-US" b="1" dirty="0" err="1" smtClean="0"/>
              <a:t>automóveis</a:t>
            </a:r>
            <a:endParaRPr lang="en-US" b="1" dirty="0"/>
          </a:p>
        </p:txBody>
      </p:sp>
      <p:pic>
        <p:nvPicPr>
          <p:cNvPr id="17" name="Picture 16" descr="Pará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611" y="3780738"/>
            <a:ext cx="1434573" cy="956008"/>
          </a:xfrm>
          <a:prstGeom prst="rect">
            <a:avLst/>
          </a:prstGeom>
        </p:spPr>
      </p:pic>
      <p:pic>
        <p:nvPicPr>
          <p:cNvPr id="18" name="Picture 17" descr="São Paul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48" y="3751877"/>
            <a:ext cx="1420976" cy="945595"/>
          </a:xfrm>
          <a:prstGeom prst="rect">
            <a:avLst/>
          </a:prstGeom>
        </p:spPr>
      </p:pic>
      <p:sp>
        <p:nvSpPr>
          <p:cNvPr id="22" name="Curved Down Arrow 21"/>
          <p:cNvSpPr/>
          <p:nvPr/>
        </p:nvSpPr>
        <p:spPr>
          <a:xfrm flipH="1" flipV="1">
            <a:off x="4453336" y="5289587"/>
            <a:ext cx="3276217" cy="981261"/>
          </a:xfrm>
          <a:prstGeom prst="curvedDownArrow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1158" y="5129446"/>
            <a:ext cx="3340135" cy="1579142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49412" y="5118285"/>
            <a:ext cx="3391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ICMS </a:t>
            </a:r>
            <a:r>
              <a:rPr lang="en-US" b="1" dirty="0" err="1" smtClean="0"/>
              <a:t>cobrado</a:t>
            </a:r>
            <a:r>
              <a:rPr lang="en-US" b="1" dirty="0" smtClean="0"/>
              <a:t> no </a:t>
            </a:r>
            <a:r>
              <a:rPr lang="en-US" b="1" dirty="0" err="1" smtClean="0"/>
              <a:t>Par</a:t>
            </a:r>
            <a:r>
              <a:rPr lang="en-US" b="1" dirty="0" err="1" smtClean="0"/>
              <a:t>á</a:t>
            </a:r>
            <a:r>
              <a:rPr lang="en-US" b="1" dirty="0" smtClean="0"/>
              <a:t>: </a:t>
            </a:r>
            <a:r>
              <a:rPr lang="en-US" dirty="0" smtClean="0"/>
              <a:t>1%</a:t>
            </a:r>
          </a:p>
          <a:p>
            <a:r>
              <a:rPr lang="en-US" b="1" dirty="0" err="1" smtClean="0"/>
              <a:t>Crédito</a:t>
            </a:r>
            <a:r>
              <a:rPr lang="en-US" b="1" dirty="0" smtClean="0"/>
              <a:t> </a:t>
            </a:r>
            <a:r>
              <a:rPr lang="en-US" b="1" dirty="0" err="1" smtClean="0"/>
              <a:t>concedido</a:t>
            </a:r>
            <a:r>
              <a:rPr lang="en-US" b="1" dirty="0" smtClean="0"/>
              <a:t> no </a:t>
            </a:r>
            <a:r>
              <a:rPr lang="en-US" b="1" dirty="0" err="1" smtClean="0"/>
              <a:t>Pará</a:t>
            </a:r>
            <a:r>
              <a:rPr lang="en-US" b="1" dirty="0" smtClean="0"/>
              <a:t>:</a:t>
            </a:r>
            <a:r>
              <a:rPr lang="en-US" dirty="0" smtClean="0"/>
              <a:t> 12%</a:t>
            </a:r>
          </a:p>
          <a:p>
            <a:r>
              <a:rPr lang="en-US" b="1" dirty="0" smtClean="0"/>
              <a:t>ICMS </a:t>
            </a:r>
            <a:r>
              <a:rPr lang="en-US" b="1" dirty="0" err="1" smtClean="0"/>
              <a:t>cobrado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São Paulo: </a:t>
            </a:r>
            <a:r>
              <a:rPr lang="en-US" dirty="0" smtClean="0"/>
              <a:t>18%</a:t>
            </a:r>
          </a:p>
          <a:p>
            <a:r>
              <a:rPr lang="en-US" b="1" dirty="0" smtClean="0"/>
              <a:t>ICMS </a:t>
            </a:r>
            <a:r>
              <a:rPr lang="en-US" b="1" dirty="0" err="1" smtClean="0"/>
              <a:t>efetivamente</a:t>
            </a:r>
            <a:r>
              <a:rPr lang="en-US" b="1" dirty="0" smtClean="0"/>
              <a:t> </a:t>
            </a:r>
            <a:r>
              <a:rPr lang="en-US" b="1" dirty="0" err="1" smtClean="0"/>
              <a:t>pago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operação</a:t>
            </a:r>
            <a:r>
              <a:rPr lang="en-US" b="1" dirty="0" smtClean="0"/>
              <a:t>:</a:t>
            </a:r>
            <a:r>
              <a:rPr lang="en-US" dirty="0" smtClean="0"/>
              <a:t> 7%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45140" y="54690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69549" y="4984835"/>
            <a:ext cx="191327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Par</a:t>
            </a:r>
            <a:r>
              <a:rPr lang="en-US" dirty="0" err="1" smtClean="0"/>
              <a:t>á</a:t>
            </a:r>
            <a:r>
              <a:rPr lang="en-US" dirty="0" smtClean="0"/>
              <a:t> concede </a:t>
            </a:r>
            <a:r>
              <a:rPr lang="en-US" dirty="0" err="1" smtClean="0"/>
              <a:t>incentivo</a:t>
            </a:r>
            <a:r>
              <a:rPr lang="en-US" dirty="0" smtClean="0"/>
              <a:t> fiscal de ICMS, </a:t>
            </a:r>
            <a:r>
              <a:rPr lang="en-US" dirty="0" err="1" smtClean="0"/>
              <a:t>exigindo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1% e </a:t>
            </a:r>
            <a:r>
              <a:rPr lang="en-US" dirty="0" err="1" smtClean="0"/>
              <a:t>garantindo</a:t>
            </a:r>
            <a:r>
              <a:rPr lang="en-US" dirty="0" smtClean="0"/>
              <a:t> </a:t>
            </a:r>
            <a:r>
              <a:rPr lang="en-US" dirty="0" err="1" smtClean="0"/>
              <a:t>crédito</a:t>
            </a:r>
            <a:r>
              <a:rPr lang="en-US" dirty="0" smtClean="0"/>
              <a:t> de 12%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50824" y="4930588"/>
            <a:ext cx="2106705" cy="1807883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  <a:alpha val="0"/>
                </a:schemeClr>
              </a:gs>
              <a:gs pos="50000">
                <a:schemeClr val="accent1">
                  <a:satMod val="110000"/>
                  <a:lumMod val="100000"/>
                  <a:shade val="100000"/>
                  <a:alpha val="0"/>
                </a:schemeClr>
              </a:gs>
              <a:gs pos="100000">
                <a:schemeClr val="accent1">
                  <a:lumMod val="99000"/>
                  <a:satMod val="120000"/>
                  <a:shade val="78000"/>
                  <a:alpha val="0"/>
                </a:schemeClr>
              </a:gs>
            </a:gsLst>
            <a:lin ang="54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29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92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FIM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MUITO OBRIGADO!</a:t>
            </a:r>
            <a:endParaRPr lang="en-US" sz="4000" b="1" dirty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schoueri@lacazmartins.com.br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4866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prós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e contras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36631" y="1633119"/>
            <a:ext cx="5791199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pt-BR" altLang="pt-BR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Seletividade;</a:t>
            </a:r>
          </a:p>
          <a:p>
            <a:pPr algn="just">
              <a:lnSpc>
                <a:spcPct val="100000"/>
              </a:lnSpc>
            </a:pPr>
            <a:endParaRPr lang="pt-BR" altLang="pt-BR" sz="36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altLang="pt-BR" sz="3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altLang="pt-BR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Estimula a poupança e o investimento;</a:t>
            </a:r>
          </a:p>
          <a:p>
            <a:pPr algn="just">
              <a:lnSpc>
                <a:spcPct val="100000"/>
              </a:lnSpc>
            </a:pPr>
            <a:endParaRPr lang="pt-BR" altLang="pt-BR" sz="36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altLang="pt-BR" sz="3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altLang="pt-BR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Simplificação do sistema.</a:t>
            </a:r>
          </a:p>
          <a:p>
            <a:pPr algn="just">
              <a:lnSpc>
                <a:spcPct val="100000"/>
              </a:lnSpc>
            </a:pPr>
            <a:endParaRPr lang="pt-BR" alt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1633119"/>
            <a:ext cx="6063915" cy="4677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100000"/>
              </a:lnSpc>
              <a:spcBef>
                <a:spcPts val="1000"/>
              </a:spcBef>
            </a:pPr>
            <a:r>
              <a:rPr lang="pt-BR" altLang="pt-BR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Regressividade;</a:t>
            </a: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endParaRPr lang="pt-BR" altLang="pt-BR" sz="3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endParaRPr lang="pt-BR" altLang="pt-BR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r>
              <a:rPr lang="pt-BR" altLang="pt-BR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Desestimula o consumo;</a:t>
            </a: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endParaRPr lang="pt-BR" altLang="pt-BR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endParaRPr lang="pt-BR" altLang="pt-BR" sz="3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r>
              <a:rPr lang="pt-BR" altLang="pt-BR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 o custo dos bens e serviços.</a:t>
            </a: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endParaRPr lang="pt-BR" alt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1000"/>
              </a:spcBef>
            </a:pPr>
            <a:endParaRPr lang="pt-BR" alt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alt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alt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alt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6063916" y="1306888"/>
            <a:ext cx="0" cy="5003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1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Tributação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307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altLang="pt-BR" sz="5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Quanto à incidência </a:t>
            </a:r>
            <a:r>
              <a:rPr lang="pt-BR" altLang="pt-BR" sz="5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pt-BR" sz="51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tributo monofásico x tributo plurifásico</a:t>
            </a:r>
          </a:p>
          <a:p>
            <a:pPr algn="just"/>
            <a:endParaRPr lang="pt-BR" altLang="pt-BR" sz="51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pt-BR" altLang="pt-BR" sz="51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Quanto à apuração</a:t>
            </a:r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altLang="pt-BR" sz="5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tributo cumulativo x tributo não cumulativo</a:t>
            </a:r>
          </a:p>
          <a:p>
            <a:pPr algn="just"/>
            <a:endParaRPr lang="pt-BR" altLang="pt-BR" sz="51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pt-BR" altLang="pt-BR" sz="51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Quanto à seletividade </a:t>
            </a:r>
            <a:r>
              <a:rPr lang="pt-BR" altLang="pt-BR" sz="5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pt-BR" sz="51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tributo seletivo x tributo não seletivo</a:t>
            </a:r>
            <a:endParaRPr lang="pt-BR" altLang="pt-BR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479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Monofásicos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/>
          </a:bodyPr>
          <a:lstStyle/>
          <a:p>
            <a:pPr algn="just"/>
            <a:r>
              <a:rPr lang="pt-BR" alt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Incidem em apenas uma </a:t>
            </a:r>
            <a:r>
              <a:rPr lang="pt-BR" alt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oportunidade ao longo do processo de produ</a:t>
            </a:r>
            <a:r>
              <a:rPr lang="pt-BR" alt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ção e circulação;</a:t>
            </a:r>
          </a:p>
          <a:p>
            <a:pPr algn="just"/>
            <a:endParaRPr lang="pt-BR" alt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incidência pode se verificar:</a:t>
            </a:r>
            <a:endParaRPr lang="pt-BR" altLang="pt-BR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altLang="pt-BR" sz="4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 </a:t>
            </a:r>
            <a:r>
              <a:rPr lang="pt-BR" altLang="pt-BR" sz="4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momento do consumo; ou</a:t>
            </a:r>
          </a:p>
          <a:p>
            <a:pPr lvl="2" algn="just"/>
            <a:r>
              <a:rPr lang="pt-BR" altLang="pt-BR" sz="4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 momento da produção.</a:t>
            </a:r>
          </a:p>
          <a:p>
            <a:pPr algn="just"/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4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302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Monofásicos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/>
          </a:bodyPr>
          <a:lstStyle/>
          <a:p>
            <a:pPr algn="just"/>
            <a:r>
              <a:rPr lang="pt-BR" altLang="pt-BR" sz="51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Tributação </a:t>
            </a:r>
            <a:r>
              <a:rPr lang="pt-BR" altLang="pt-BR" sz="51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monofásica no consumo</a:t>
            </a:r>
          </a:p>
          <a:p>
            <a:pPr lvl="2" algn="just"/>
            <a:r>
              <a:rPr lang="pt-BR" altLang="pt-BR" sz="43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Pagamento do tributo no momento do consumo;</a:t>
            </a:r>
          </a:p>
          <a:p>
            <a:pPr lvl="2" algn="just"/>
            <a:r>
              <a:rPr lang="pt-BR" altLang="pt-BR" sz="43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Ponto positivo: </a:t>
            </a:r>
            <a:r>
              <a:rPr lang="pt-BR" altLang="pt-BR" sz="43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captura </a:t>
            </a:r>
            <a:r>
              <a:rPr lang="pt-BR" altLang="pt-BR" sz="43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capacidade contributiva do consumidor de forma mais eficiente; e</a:t>
            </a:r>
          </a:p>
          <a:p>
            <a:pPr lvl="2" algn="just"/>
            <a:r>
              <a:rPr lang="pt-BR" altLang="pt-BR" sz="4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Ponto negativo: </a:t>
            </a:r>
            <a:r>
              <a:rPr lang="pt-BR" altLang="pt-BR" sz="43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Fiscalização </a:t>
            </a:r>
            <a:r>
              <a:rPr lang="pt-BR" altLang="pt-BR" sz="43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complexa  aumento dos </a:t>
            </a:r>
            <a:r>
              <a:rPr lang="pt-BR" altLang="pt-BR" sz="4300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compliance</a:t>
            </a:r>
            <a:r>
              <a:rPr lang="pt-BR" altLang="pt-BR" sz="43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altLang="pt-BR" sz="4300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costs</a:t>
            </a:r>
            <a:r>
              <a:rPr lang="pt-BR" altLang="pt-BR" sz="43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pt-BR" altLang="pt-BR" sz="4300" i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3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90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99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Monofásicos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incidência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930442" y="1604211"/>
            <a:ext cx="10395284" cy="5057274"/>
            <a:chOff x="228600" y="1676400"/>
            <a:chExt cx="8610600" cy="4648200"/>
          </a:xfrm>
        </p:grpSpPr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228600" y="2133600"/>
              <a:ext cx="1905000" cy="1600200"/>
              <a:chOff x="144" y="1344"/>
              <a:chExt cx="1200" cy="1008"/>
            </a:xfrm>
          </p:grpSpPr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336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7" name="Text Box 34"/>
              <p:cNvSpPr txBox="1">
                <a:spLocks noChangeArrowheads="1"/>
              </p:cNvSpPr>
              <p:nvPr/>
            </p:nvSpPr>
            <p:spPr bwMode="auto">
              <a:xfrm>
                <a:off x="144" y="1344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1ª Etapa</a:t>
                </a:r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5029200" y="3733800"/>
              <a:ext cx="1143000" cy="1662113"/>
              <a:chOff x="3168" y="2352"/>
              <a:chExt cx="720" cy="1047"/>
            </a:xfrm>
          </p:grpSpPr>
          <p:sp>
            <p:nvSpPr>
              <p:cNvPr id="23" name="Line 45"/>
              <p:cNvSpPr>
                <a:spLocks noChangeShapeType="1"/>
              </p:cNvSpPr>
              <p:nvPr/>
            </p:nvSpPr>
            <p:spPr bwMode="auto">
              <a:xfrm>
                <a:off x="3552" y="2352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46"/>
              <p:cNvSpPr txBox="1">
                <a:spLocks noChangeArrowheads="1"/>
              </p:cNvSpPr>
              <p:nvPr/>
            </p:nvSpPr>
            <p:spPr bwMode="auto">
              <a:xfrm>
                <a:off x="3168" y="3072"/>
                <a:ext cx="72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20,00</a:t>
                </a:r>
              </a:p>
            </p:txBody>
          </p:sp>
          <p:sp>
            <p:nvSpPr>
              <p:cNvPr id="25" name="Text Box 4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1905000" y="2209800"/>
              <a:ext cx="2514600" cy="1524000"/>
              <a:chOff x="1200" y="1392"/>
              <a:chExt cx="1584" cy="960"/>
            </a:xfrm>
          </p:grpSpPr>
          <p:sp>
            <p:nvSpPr>
              <p:cNvPr id="20" name="Rectangle 49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150,00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" name="Line 50"/>
              <p:cNvSpPr>
                <a:spLocks noChangeShapeType="1"/>
              </p:cNvSpPr>
              <p:nvPr/>
            </p:nvSpPr>
            <p:spPr bwMode="auto">
              <a:xfrm>
                <a:off x="1200" y="2064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51"/>
              <p:cNvSpPr txBox="1">
                <a:spLocks noChangeArrowheads="1"/>
              </p:cNvSpPr>
              <p:nvPr/>
            </p:nvSpPr>
            <p:spPr bwMode="auto">
              <a:xfrm>
                <a:off x="1584" y="1392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2ª Etapa</a:t>
                </a:r>
              </a:p>
            </p:txBody>
          </p: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>
              <a:off x="4114800" y="2209800"/>
              <a:ext cx="2438400" cy="1524000"/>
              <a:chOff x="2592" y="1392"/>
              <a:chExt cx="1536" cy="960"/>
            </a:xfrm>
          </p:grpSpPr>
          <p:sp>
            <p:nvSpPr>
              <p:cNvPr id="17" name="Rectangle 53"/>
              <p:cNvSpPr>
                <a:spLocks noChangeArrowheads="1"/>
              </p:cNvSpPr>
              <p:nvPr/>
            </p:nvSpPr>
            <p:spPr bwMode="auto">
              <a:xfrm>
                <a:off x="3120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8" name="Line 54"/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55"/>
              <p:cNvSpPr txBox="1">
                <a:spLocks noChangeArrowheads="1"/>
              </p:cNvSpPr>
              <p:nvPr/>
            </p:nvSpPr>
            <p:spPr bwMode="auto">
              <a:xfrm>
                <a:off x="2928" y="1392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3ª Etapa</a:t>
                </a:r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6324600" y="1828800"/>
              <a:ext cx="2514600" cy="4284663"/>
              <a:chOff x="3984" y="1152"/>
              <a:chExt cx="1584" cy="2699"/>
            </a:xfrm>
          </p:grpSpPr>
          <p:sp>
            <p:nvSpPr>
              <p:cNvPr id="12" name="Rectangle 57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60" cy="1008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(+) 20,00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= 220,00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3" name="Line 58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48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59"/>
              <p:cNvSpPr>
                <a:spLocks noChangeShapeType="1"/>
              </p:cNvSpPr>
              <p:nvPr/>
            </p:nvSpPr>
            <p:spPr bwMode="auto">
              <a:xfrm>
                <a:off x="4992" y="2544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60"/>
              <p:cNvSpPr txBox="1">
                <a:spLocks noChangeArrowheads="1"/>
              </p:cNvSpPr>
              <p:nvPr/>
            </p:nvSpPr>
            <p:spPr bwMode="auto">
              <a:xfrm>
                <a:off x="4512" y="3120"/>
                <a:ext cx="912" cy="7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TOTAL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20,00</a:t>
                </a:r>
              </a:p>
            </p:txBody>
          </p:sp>
          <p:sp>
            <p:nvSpPr>
              <p:cNvPr id="16" name="Text Box 61"/>
              <p:cNvSpPr txBox="1">
                <a:spLocks noChangeArrowheads="1"/>
              </p:cNvSpPr>
              <p:nvPr/>
            </p:nvSpPr>
            <p:spPr bwMode="auto">
              <a:xfrm>
                <a:off x="4368" y="1152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Valor final</a:t>
                </a:r>
              </a:p>
            </p:txBody>
          </p:sp>
        </p:grpSp>
        <p:sp>
          <p:nvSpPr>
            <p:cNvPr id="11" name="Oval 62"/>
            <p:cNvSpPr>
              <a:spLocks noChangeArrowheads="1"/>
            </p:cNvSpPr>
            <p:nvPr/>
          </p:nvSpPr>
          <p:spPr bwMode="auto">
            <a:xfrm>
              <a:off x="4724400" y="1676400"/>
              <a:ext cx="1828800" cy="4648200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003366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rgbClr val="003366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pt-BR" altLang="pt-BR" sz="180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12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Monofásicos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547" y="1325562"/>
            <a:ext cx="11774906" cy="553243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altLang="pt-BR" sz="51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Tributação monofásica na produção</a:t>
            </a:r>
          </a:p>
          <a:p>
            <a:pPr lvl="2" algn="just"/>
            <a:r>
              <a:rPr lang="pt-BR" altLang="pt-BR" sz="4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Pagamento do tributo antecipado e posterior repasse do ônus financeiro ao consumidor final</a:t>
            </a:r>
            <a:r>
              <a:rPr lang="pt-BR" altLang="pt-BR" sz="4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;</a:t>
            </a:r>
          </a:p>
          <a:p>
            <a:pPr lvl="2" algn="just"/>
            <a:r>
              <a:rPr lang="pt-BR" altLang="pt-BR" sz="42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Ponto positivo: </a:t>
            </a:r>
            <a:r>
              <a:rPr lang="pt-BR" altLang="pt-BR" sz="4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fiscalização simplificada; </a:t>
            </a:r>
            <a:r>
              <a:rPr lang="pt-BR" altLang="pt-BR" sz="4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</a:t>
            </a:r>
          </a:p>
          <a:p>
            <a:pPr lvl="2" algn="just"/>
            <a:r>
              <a:rPr lang="pt-BR" altLang="pt-BR" sz="4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Ponto negativo:</a:t>
            </a:r>
            <a:r>
              <a:rPr lang="pt-BR" altLang="pt-BR" sz="4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n</a:t>
            </a:r>
            <a:r>
              <a:rPr lang="pt-BR" altLang="pt-BR" sz="4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ã</a:t>
            </a:r>
            <a:r>
              <a:rPr lang="pt-BR" altLang="pt-BR" sz="4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 </a:t>
            </a:r>
            <a:r>
              <a:rPr lang="pt-BR" altLang="pt-BR" sz="4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captura de forma eficiente a capacidade contributiva do consumidor  menor carga tributária, em termos proporcionais, ao consumidor que pagar maior </a:t>
            </a:r>
            <a:r>
              <a:rPr lang="pt-BR" altLang="pt-BR" sz="4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preço.</a:t>
            </a: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3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 algn="just"/>
            <a:endParaRPr lang="pt-BR" altLang="pt-B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479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99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Tributos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Monofásicos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incidência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produção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o 27"/>
          <p:cNvGrpSpPr/>
          <p:nvPr/>
        </p:nvGrpSpPr>
        <p:grpSpPr>
          <a:xfrm>
            <a:off x="625642" y="1447800"/>
            <a:ext cx="10956758" cy="5113421"/>
            <a:chOff x="228600" y="1447800"/>
            <a:chExt cx="8610600" cy="4665663"/>
          </a:xfrm>
        </p:grpSpPr>
        <p:grpSp>
          <p:nvGrpSpPr>
            <p:cNvPr id="29" name="Group 5"/>
            <p:cNvGrpSpPr>
              <a:grpSpLocks/>
            </p:cNvGrpSpPr>
            <p:nvPr/>
          </p:nvGrpSpPr>
          <p:grpSpPr bwMode="auto">
            <a:xfrm>
              <a:off x="228600" y="2133600"/>
              <a:ext cx="1905000" cy="1600200"/>
              <a:chOff x="144" y="1344"/>
              <a:chExt cx="1200" cy="1008"/>
            </a:xfrm>
          </p:grpSpPr>
          <p:sp>
            <p:nvSpPr>
              <p:cNvPr id="49" name="Rectangle 6"/>
              <p:cNvSpPr>
                <a:spLocks noChangeArrowheads="1"/>
              </p:cNvSpPr>
              <p:nvPr/>
            </p:nvSpPr>
            <p:spPr bwMode="auto">
              <a:xfrm>
                <a:off x="336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100,00</a:t>
                </a:r>
                <a:endParaRPr lang="pt-BR" altLang="pt-BR" sz="20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0" name="Text Box 7"/>
              <p:cNvSpPr txBox="1">
                <a:spLocks noChangeArrowheads="1"/>
              </p:cNvSpPr>
              <p:nvPr/>
            </p:nvSpPr>
            <p:spPr bwMode="auto">
              <a:xfrm>
                <a:off x="144" y="1344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1ª Etapa</a:t>
                </a:r>
              </a:p>
            </p:txBody>
          </p:sp>
        </p:grp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609600" y="3733800"/>
              <a:ext cx="1219200" cy="1662113"/>
              <a:chOff x="384" y="2352"/>
              <a:chExt cx="768" cy="1047"/>
            </a:xfrm>
          </p:grpSpPr>
          <p:sp>
            <p:nvSpPr>
              <p:cNvPr id="46" name="Line 10"/>
              <p:cNvSpPr>
                <a:spLocks noChangeShapeType="1"/>
              </p:cNvSpPr>
              <p:nvPr/>
            </p:nvSpPr>
            <p:spPr bwMode="auto">
              <a:xfrm>
                <a:off x="768" y="2352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Text Box 11"/>
              <p:cNvSpPr txBox="1">
                <a:spLocks noChangeArrowheads="1"/>
              </p:cNvSpPr>
              <p:nvPr/>
            </p:nvSpPr>
            <p:spPr bwMode="auto">
              <a:xfrm>
                <a:off x="432" y="3072"/>
                <a:ext cx="72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10,00</a:t>
                </a:r>
              </a:p>
            </p:txBody>
          </p:sp>
          <p:sp>
            <p:nvSpPr>
              <p:cNvPr id="48" name="Text Box 12"/>
              <p:cNvSpPr txBox="1">
                <a:spLocks noChangeArrowheads="1"/>
              </p:cNvSpPr>
              <p:nvPr/>
            </p:nvSpPr>
            <p:spPr bwMode="auto">
              <a:xfrm>
                <a:off x="384" y="2544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288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1800" b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10%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1" name="Group 21"/>
            <p:cNvGrpSpPr>
              <a:grpSpLocks/>
            </p:cNvGrpSpPr>
            <p:nvPr/>
          </p:nvGrpSpPr>
          <p:grpSpPr bwMode="auto">
            <a:xfrm>
              <a:off x="1905000" y="2209800"/>
              <a:ext cx="2514600" cy="1524000"/>
              <a:chOff x="1200" y="1392"/>
              <a:chExt cx="1584" cy="960"/>
            </a:xfrm>
          </p:grpSpPr>
          <p:sp>
            <p:nvSpPr>
              <p:cNvPr id="43" name="Rectangle 22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150,00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" name="Line 23"/>
              <p:cNvSpPr>
                <a:spLocks noChangeShapeType="1"/>
              </p:cNvSpPr>
              <p:nvPr/>
            </p:nvSpPr>
            <p:spPr bwMode="auto">
              <a:xfrm>
                <a:off x="1200" y="2064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Text Box 24"/>
              <p:cNvSpPr txBox="1">
                <a:spLocks noChangeArrowheads="1"/>
              </p:cNvSpPr>
              <p:nvPr/>
            </p:nvSpPr>
            <p:spPr bwMode="auto">
              <a:xfrm>
                <a:off x="1584" y="1392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2ª Etapa</a:t>
                </a:r>
              </a:p>
            </p:txBody>
          </p:sp>
        </p:grpSp>
        <p:grpSp>
          <p:nvGrpSpPr>
            <p:cNvPr id="32" name="Group 25"/>
            <p:cNvGrpSpPr>
              <a:grpSpLocks/>
            </p:cNvGrpSpPr>
            <p:nvPr/>
          </p:nvGrpSpPr>
          <p:grpSpPr bwMode="auto">
            <a:xfrm>
              <a:off x="4114800" y="2209800"/>
              <a:ext cx="2438400" cy="1524000"/>
              <a:chOff x="2592" y="1392"/>
              <a:chExt cx="1536" cy="960"/>
            </a:xfrm>
          </p:grpSpPr>
          <p:sp>
            <p:nvSpPr>
              <p:cNvPr id="40" name="Rectangle 26"/>
              <p:cNvSpPr>
                <a:spLocks noChangeArrowheads="1"/>
              </p:cNvSpPr>
              <p:nvPr/>
            </p:nvSpPr>
            <p:spPr bwMode="auto">
              <a:xfrm>
                <a:off x="3120" y="1728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  <a:endParaRPr lang="pt-BR" altLang="pt-BR" sz="1800" b="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528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Text Box 28"/>
              <p:cNvSpPr txBox="1">
                <a:spLocks noChangeArrowheads="1"/>
              </p:cNvSpPr>
              <p:nvPr/>
            </p:nvSpPr>
            <p:spPr bwMode="auto">
              <a:xfrm>
                <a:off x="2928" y="1392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3ª Etapa</a:t>
                </a:r>
              </a:p>
            </p:txBody>
          </p:sp>
        </p:grpSp>
        <p:grpSp>
          <p:nvGrpSpPr>
            <p:cNvPr id="33" name="Group 29"/>
            <p:cNvGrpSpPr>
              <a:grpSpLocks/>
            </p:cNvGrpSpPr>
            <p:nvPr/>
          </p:nvGrpSpPr>
          <p:grpSpPr bwMode="auto">
            <a:xfrm>
              <a:off x="6324600" y="1828800"/>
              <a:ext cx="2514600" cy="4284663"/>
              <a:chOff x="3984" y="1152"/>
              <a:chExt cx="1584" cy="2699"/>
            </a:xfrm>
          </p:grpSpPr>
          <p:sp>
            <p:nvSpPr>
              <p:cNvPr id="35" name="Rectangle 30"/>
              <p:cNvSpPr>
                <a:spLocks noChangeArrowheads="1"/>
              </p:cNvSpPr>
              <p:nvPr/>
            </p:nvSpPr>
            <p:spPr bwMode="auto">
              <a:xfrm>
                <a:off x="4464" y="1536"/>
                <a:ext cx="960" cy="1008"/>
              </a:xfrm>
              <a:prstGeom prst="rect">
                <a:avLst/>
              </a:prstGeom>
              <a:solidFill>
                <a:schemeClr val="bg1"/>
              </a:solidFill>
              <a:ln w="14351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200,00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(+) 10,00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= 210,00</a:t>
                </a:r>
                <a:endParaRPr lang="pt-BR" altLang="pt-BR" sz="1800" b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6" name="Line 31"/>
              <p:cNvSpPr>
                <a:spLocks noChangeShapeType="1"/>
              </p:cNvSpPr>
              <p:nvPr/>
            </p:nvSpPr>
            <p:spPr bwMode="auto">
              <a:xfrm>
                <a:off x="3984" y="2016"/>
                <a:ext cx="480" cy="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2"/>
              <p:cNvSpPr>
                <a:spLocks noChangeShapeType="1"/>
              </p:cNvSpPr>
              <p:nvPr/>
            </p:nvSpPr>
            <p:spPr bwMode="auto">
              <a:xfrm>
                <a:off x="4992" y="2544"/>
                <a:ext cx="0" cy="62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Text Box 33"/>
              <p:cNvSpPr txBox="1">
                <a:spLocks noChangeArrowheads="1"/>
              </p:cNvSpPr>
              <p:nvPr/>
            </p:nvSpPr>
            <p:spPr bwMode="auto">
              <a:xfrm>
                <a:off x="4512" y="3120"/>
                <a:ext cx="912" cy="7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TOTAL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10,00</a:t>
                </a:r>
              </a:p>
            </p:txBody>
          </p:sp>
          <p:sp>
            <p:nvSpPr>
              <p:cNvPr id="39" name="Text Box 34"/>
              <p:cNvSpPr txBox="1">
                <a:spLocks noChangeArrowheads="1"/>
              </p:cNvSpPr>
              <p:nvPr/>
            </p:nvSpPr>
            <p:spPr bwMode="auto">
              <a:xfrm>
                <a:off x="4368" y="1152"/>
                <a:ext cx="120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3366"/>
                    </a:solidFill>
                  </a14:hiddenFill>
                </a:ext>
                <a:ext uri="{91240B29-F687-4f45-9708-019B960494DF}">
                  <a14:hiddenLine xmlns:a14="http://schemas.microsoft.com/office/drawing/2010/main" w="14351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003366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pt-BR" altLang="pt-BR" sz="2800" b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Valor final</a:t>
                </a:r>
              </a:p>
            </p:txBody>
          </p:sp>
        </p:grpSp>
        <p:sp>
          <p:nvSpPr>
            <p:cNvPr id="34" name="Oval 35"/>
            <p:cNvSpPr>
              <a:spLocks noChangeArrowheads="1"/>
            </p:cNvSpPr>
            <p:nvPr/>
          </p:nvSpPr>
          <p:spPr bwMode="auto">
            <a:xfrm>
              <a:off x="304800" y="1447800"/>
              <a:ext cx="1828800" cy="4419600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003366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rgbClr val="003366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3366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pt-BR" altLang="pt-BR" sz="180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797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1251</Words>
  <Application>Microsoft Macintosh PowerPoint</Application>
  <PresentationFormat>Custom</PresentationFormat>
  <Paragraphs>293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Tema do Office</vt:lpstr>
      <vt:lpstr>Teoria da Tributação  Tributação sobre o Consumo</vt:lpstr>
      <vt:lpstr>Warm up: retomando a aula anterior…</vt:lpstr>
      <vt:lpstr>Tributação sobre o Consumo: prós e contras</vt:lpstr>
      <vt:lpstr>Modelos de Tributação sobre o Consumo</vt:lpstr>
      <vt:lpstr>Tributos Monofásicos</vt:lpstr>
      <vt:lpstr>Tributos Monofásicos</vt:lpstr>
      <vt:lpstr>Tributos Monofásicos sobre o Consumo (incidência no consumo)</vt:lpstr>
      <vt:lpstr>Tributos Monofásicos</vt:lpstr>
      <vt:lpstr>Tributos Monofásicos sobre o Consumo (incidência na produção)</vt:lpstr>
      <vt:lpstr>Tributos Plurifásicos</vt:lpstr>
      <vt:lpstr>Tributos Cumulativos</vt:lpstr>
      <vt:lpstr>Tributos Cumulativos sobre o Consumo </vt:lpstr>
      <vt:lpstr>Tributos Cumulativos sobre o Consumo Verticalização: supressão da 2ª etapa </vt:lpstr>
      <vt:lpstr>Tributos Não Cumulativos</vt:lpstr>
      <vt:lpstr>Tributos Não Cumulativos </vt:lpstr>
      <vt:lpstr>Tributos sobre o Consumo no Brasil</vt:lpstr>
      <vt:lpstr>Tributos sobre o Consumo no Brasil</vt:lpstr>
      <vt:lpstr>Tributos sobre o Consumo no Brasil</vt:lpstr>
      <vt:lpstr> Cumulatividade entre Tributos sobre o Consumo no Brasil</vt:lpstr>
      <vt:lpstr> Guerra Fiscal</vt:lpstr>
      <vt:lpstr> Guerra Fiscal - ICMS</vt:lpstr>
      <vt:lpstr> Guerra Fiscal</vt:lpstr>
      <vt:lpstr> Guerra Fiscal</vt:lpstr>
      <vt:lpstr> Guerra Fiscal</vt:lpstr>
      <vt:lpstr>FIM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da Tributação Introdução</dc:title>
  <dc:creator>Michel H Neto</dc:creator>
  <cp:lastModifiedBy>Michel Haber</cp:lastModifiedBy>
  <cp:revision>53</cp:revision>
  <dcterms:created xsi:type="dcterms:W3CDTF">2017-08-01T19:08:47Z</dcterms:created>
  <dcterms:modified xsi:type="dcterms:W3CDTF">2017-08-20T22:40:59Z</dcterms:modified>
</cp:coreProperties>
</file>