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18" r:id="rId54"/>
    <p:sldId id="319" r:id="rId55"/>
    <p:sldId id="320" r:id="rId56"/>
    <p:sldId id="321" r:id="rId57"/>
    <p:sldId id="322" r:id="rId58"/>
    <p:sldId id="323" r:id="rId59"/>
    <p:sldId id="324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49"/>
    <a:srgbClr val="00003A"/>
    <a:srgbClr val="000057"/>
    <a:srgbClr val="00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1"/>
  </p:normalViewPr>
  <p:slideViewPr>
    <p:cSldViewPr snapToGrid="0" snapToObjects="1">
      <p:cViewPr varScale="1">
        <p:scale>
          <a:sx n="78" d="100"/>
          <a:sy n="78" d="100"/>
        </p:scale>
        <p:origin x="66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" userId="a14bd6d1b53bea81" providerId="LiveId" clId="{B00AA994-D5CA-4B88-A9C8-67ECB74E8201}"/>
    <pc:docChg chg="custSel modSld">
      <pc:chgData name="Bruno" userId="a14bd6d1b53bea81" providerId="LiveId" clId="{B00AA994-D5CA-4B88-A9C8-67ECB74E8201}" dt="2022-11-13T18:27:28.513" v="0" actId="478"/>
      <pc:docMkLst>
        <pc:docMk/>
      </pc:docMkLst>
      <pc:sldChg chg="delSp mod">
        <pc:chgData name="Bruno" userId="a14bd6d1b53bea81" providerId="LiveId" clId="{B00AA994-D5CA-4B88-A9C8-67ECB74E8201}" dt="2022-11-13T18:27:28.513" v="0" actId="478"/>
        <pc:sldMkLst>
          <pc:docMk/>
          <pc:sldMk cId="2500346416" sldId="256"/>
        </pc:sldMkLst>
        <pc:spChg chg="del">
          <ac:chgData name="Bruno" userId="a14bd6d1b53bea81" providerId="LiveId" clId="{B00AA994-D5CA-4B88-A9C8-67ECB74E8201}" dt="2022-11-13T18:27:28.513" v="0" actId="478"/>
          <ac:spMkLst>
            <pc:docMk/>
            <pc:sldMk cId="2500346416" sldId="256"/>
            <ac:spMk id="3" creationId="{43A670F9-7972-144C-89ED-DDFD63A2DED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11:42:27.26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13290 9830 24575,'-12'0'0,"2"0"0,-2 0 0,2 0 0,-1 0 0,2 0 0,3 3 0,2 0 0,2 3 0,7-3 0,6-1 0,11-2 0,6-11 0,6-8 0,-8-6 0,2-8 0,-10 0 0,2-2 0,-7-2 0,-5 5 0,-4 4 0,-4 2 0,-6 10 0,-6 2 0,-10 10 0,-6 1 0,-4 3 0,4 0 0,2 0 0,-3 13 0,8 5 0,-1 8 0,14 5 0,5-3 0,3 4 0,0-5 0,0-4 0,0-2 0,0-7 0,6 1 0,1-6 0,7-5 0,-1-1 0,4-3 0,-2 0 0,2-3 0,-3-7 0,-3-6 0,0-6 0,-4 0 0,-3 0 0,-1 3 0,-3 2 0,0 4 0,-2 2 0,-5 2 0,-3 5 0,-4 1 0,4 3 0,1 0 0,2 0 0,1 0 0,3 3 0,0 7 0,3 5 0,0 7 0,0-3 0,0-2 0,0-4 0,0-3 0,3 0 0,0-4 0,3-3 0,0 0 0,0-3 0,0 0 0,-2-10 0,-2-7 0,-2-6 0,0-4 0,-3 9 0,-7 0 0,-2 7 0,-9 4 0,7 4 0,-4 3 0,5 0 0,-1 0 0,4 0 0,1 9 0,5-1 0,1 8 0,3 1 0,0-6 0,0 6 0,6-7 0,5 0 0,4 0 0,6-6 0,-7-1 0,4-3 0,-5 0 0,-3-3 0,0-7 0,-3-1 0,-3-7 0,-1 1 0,-3 3 0,-3-1 0,-4 6 0,-7 2 0,0 3 0,-8 1 0,11 3 0,-5 0 0,9 0 0,-3 0 0,7 3 0,0 3 0,3 4 0,0 4 0,0 3 0,6-6 0,2 3 0,9-7 0,-2 0 0,6-3 0,-10-1 0,5-3 0,-9-6 0,0-6 0,-4-2 0,-3-7 0,0 6 0,-10 1 0,-2 3 0,-10 4 0,-5 3 0,4 1 0,0 3 0,6 0 0,3 0 0,1 0 0,5 5 0,-1 3 0,8 9 0,-2 1 0,3 4 0,0-3 0,0 2 0,10-6 0,3-1 0,9-3 0,0-4 0,0-3 0,0 0 0,-4-4 0,-4-6 0,-4-6 0,-6-10 0,-1-2 0,-3 2 0,0 4 0,-10 8 0,-2-1 0,-14 7 0,-2 1 0,0 3 0,-3 0 0,7 11 0,1 1 0,4 11 0,4-1 0,7 0 0,-2-4 0,9 0 0,-2-5 0,3 0 0,9 1 0,-1-7 0,8-1 0,-2-6 0,-4 0 0,-1 0 0,-3 0 0,0 0 0,-2-3 0,-2 0 0,-2-3 0,0 0 0,0-2 0,3 4 0,0-3 0,3 6 0,0-8 0,7 5 0,-1-9 0,9 1 0,-2-6 0,3 2 0,2-7 0,-5 4 0,0-9 0,-4 5 0,-3-3 0,-1-1 0,-3 4 0,0-8 0,-1 7 0,1-7 0,-4 4 0,0-5 0,-4 0 0,0 4 0,0-3 0,0 8 0,3-4 0,-2 5 0,2-5 0,0 4 0,2-8 0,2 3 0,1-4 0,0 0 0,0 4 0,0-3 0,0 4 0,-1-1 0,1-3 0,0 8 0,0-8 0,-1 3 0,1 0 0,3-3 0,-2 4 0,3-6 0,-1 1 0,-2 0 0,3 0 0,-4 0 0,-1 4 0,1 2 0,-1 3 0,1 1 0,-1 0 0,-3 4 0,2 0 0,-5 5 0,5-1 0,-2 1 0,2-1 0,-2 1 0,2-1 0,-5 1 0,5 0 0,-2-1 0,-1 1 0,3-1 0,-2-3 0,0 2 0,2-6 0,-5 3 0,2 0 0,1-3 0,-3 2 0,2-3 0,-3 0 0,0 0 0,0 4 0,0-3 0,0 6 0,0-6 0,0 6 0,0-6 0,0 7 0,0-3 0,0 3 0,0-3 0,3 3 0,-2-4 0,5 1 0,-5 2 0,5-6 0,-2 7 0,0-7 0,2 6 0,-2-2 0,3-1 0,0 0 0,0 0 0,-3-3 0,2 2 0,-2-3 0,3 4 0,-3 1 0,2-1 0,-5 4 0,6-4 0,-7 5 0,6-1 0,-5 1 0,5-4 0,-5 2 0,6-6 0,-3 3 0,0-1 0,2-2 0,-5 7 0,5-4 0,-2 5 0,0-1 0,2 1 0,-6-1 0,6 4 0,-5-3 0,4 7 0,-4-4 0,1 4 0,1 0 0,-2 0 0,4-3 0,-4 2 0,2-2 0,-3 0 0,2 2 0,-1-6 0,2 6 0,0-6 0,-3 3 0,3-3 0,0 2 0,-2-1 0,1 5 0,-2-3 0,0 4 0,0 0 0,0 5 0,0 7 0,-2 1 0,-2 8 0,-6-5 0,0 3 0,-4 5 0,-1 4 0,-5 7 0,-6 10 0,3-5 0,-7 6 0,3-1 0,0 1 0,-4 1 0,5-3 0,4-4 0,2-5 0,5-7 0,4-4 0,2-8 0,5-1 0,1-3 0,3 0 0,0-5 0,0-8 0,3-3 0,1-7 0,3 4 0,0-4 0,0-6 0,11-15 0,0 3 0,6-13 0,1 13 0,-7-3 0,7 0 0,-4 3 0,5-3 0,-5 9 0,4-5 0,-9 11 0,3-1 0,-8 3 0,-1 6 0,-3 1 0,-1 5 0,0 3 0,-2-1 0,1 4 0,-4 3 0,1 6 0,-2 4 0,0 7 0,0 11 0,0-4 0,0 29 0,0-21 0,0 27 0,0-13 0,4 4 0,1-1 0,3-11 0,0 5 0,0-18 0,-4-1 0,1-15 0,-4-3 0,2 0 0,-3-2 0,0-2 0</inkml:trace>
  <inkml:trace contextRef="#ctx0" brushRef="#br0" timeOffset="8377">27713 9599 24575,'-20'0'0,"-3"0"0,-14 0 0,-7 0 0,-6 0 0,5 0 0,-22 0-840,12 0 840,-5 0 0,17 0 0,-1 0 0,-15 0 0,17 0 0,-1 0 0,5 0 0,1 0 0,-29 0 0,27 0 0,1 0 0,-15 0 0,-13 0 0,19 0 0,-15 0 0,6 0 0,6 0 197,1 0-197,10 0 0,2 0 0,10 0 0,-5 0 0,5 0 633,-1 0-633,-3 0 10,3 0-10,1 0 0,-4 0 0,3 0 0,-4 0 0,-5 0 0,3 0 0,-3 0 0,0 0 0,3 0 0,-3 0 0,5 0 0,-5 4 0,4-3 0,-10 3 0,10-4 0,-4 3 0,0-2 0,3 3 0,-3-4 0,5 0 0,0 0 0,0 0 0,0 0 0,-5 0 0,3 0 0,-3 0 0,5 0 0,-5 0 0,8 0 0,-7 0 0,8 0 0,1 0 0,-4 0 0,7 0 0,-2 0 0,4 0 0,-5 0 0,4 0 0,-4 0 0,1 0 0,2 0 0,-7 0 0,4 0 0,-1 0 0,-3 0 0,3 0 0,0 0 0,-3 0 0,4 0 0,-1 0 0,1 0 0,1 0 0,3 0 0,-4 0 0,5 0 0,0 0 0,3 0 0,-2 0 0,3 0 0,0 0 0,0 0 0,1 0 0,2 0 0,-2 0 0,0 0 0,2 0 0,-2 0 0,3 0 0,1 0 0,-1 0 0,4 0 0,-2 0 0,5 0 0,-3 0 0,4 0 0,0 0 0,1 0 0,-1 0 0,0 0 0,0 0 0,0 0 0,0 0 0,0 0 0,-4 0 0,3 0 0,-2 0 0,3 0 0,0 0 0,-1 0 0,1 0 0,3 0 0,1 0 0</inkml:trace>
  <inkml:trace contextRef="#ctx0" brushRef="#br0" timeOffset="25154">13088 9605 24575,'-12'0'0,"-4"0"0,2 0 0,-8 0 0,4 0 0,-8 0 0,-2 0 0,-9 0 0,-2 0 0,-4 0 0,-6 0 0,-1 0 0,4 0 0,-7 0 0,7 4 0,-10-3-657,-6 7 657,4-2 0,2 3 0,7-4-17,5 3 17,-5-7 0,4 2 0,-4 1 0,6-3 0,-1 3 0,1-4 0,5 0 0,-5 4 656,10-3-656,-4 3 18,0-4-18,3 0 0,-3 0 0,9 0 0,-3 0 0,8 0 0,-8 0 0,8 0 0,-8 0 0,3 0 0,-4 0 0,0 0 0,-1 0 0,1 0 0,0 0 0,-5 0 0,4 0 0,-10 0 0,10 0 0,-9 0 0,8 0 0,-3 0 0,5 0 0,0 0 0,4 0 0,2 0 0,3 0 0,1 0 0,0 0 0,4 0 0,-3 0 0,6 0 0,-2 0 0,3 0 0,1 0 0,-1 0 0,4 0 0,1 0 0,3 0 0,0 0 0,-1 0 0,-1 0 0,1 0 0,-4 0 0,-3 0 0,-1 0 0,-6 0 0,7 0 0,-8 0 0,4 0 0,-4 0 0,-5 0 0,4 0 0,-3 3 0,4-2 0,-1 5 0,1-5 0,0 2 0,0 1 0,0-3 0,0 5 0,3-5 0,-6 6 0,9-6 0,-14 6 0,11-6 0,-8 5 0,0-5 0,4 6 0,-8-6 0,3 5 0,-4-5 0,0 3 0,-5 0 0,4-3 0,-5 2 0,6-3 0,-5 4 0,4-3 0,-4 3 0,4-4 0,6 3 0,0-2 0,1 2 0,2-3 0,-2 4 0,-1-4 0,4 4 0,-4-4 0,1 3 0,2-2 0,-7 3 0,8-1 0,-8-2 0,3 2 0,1 0 0,-4-2 0,3 2 0,0 1 0,-3-4 0,3 4 0,1-1 0,-4-2 0,3 2 0,-4 1 0,4-3 0,-3 2 0,8-3 0,-8 0 0,3 0 0,0 0 0,-3 4 0,4-3 0,-5 2 0,-1-3 0,-4 4 0,4-3 0,-9 3 0,-6-1 0,7-2 0,-5 3 0,14-1 0,-1-2 0,6 3 0,0-4 0,5 0 0,0 0 0,-5 0 0,4 0 0,-4 0 0,5 0 0,0 0 0,0 0 0,0 0 0,0 0 0,3 0 0,-2 0 0,3 0 0,0 0 0,0 0 0,5 0 0,3 0 0,-3 0 0,3 0 0,-1 0 0,-1 0 0,5 0 0,-6 0 0,6 0 0,-2 0 0,-2 0 0,-8 0 0,-2 0 0,-10 0 0,8 0 0,-13 0 0,2 0 0,-9 0 0,4 0 0,6 0 0,2 0 0,8 0 0,-4 0 0,5 0 0,0 0 0,-6 0 0,4 0 0,-4 0 0,6 0 0,-10 0 0,8 0 0,-8 0 0,5 0 0,4 0 0,-8-4 0,7 3 0,-2-2 0,4 3 0,0-4 0,-1 3 0,5-2 0,-3 3 0,6-3 0,-2 2 0,4-5 0,-1 6 0,1-6 0,-1 5 0,1-5 0,-1 5 0,1-5 0,-1 5 0,1-5 0,-7 2 0,5 1 0,-4 0 0,1-1 0,0 0 0,-9-4 0,4 1 0,-8 3 0,3-3 0,1 2 0,-4-3 0,7 1 0,-7-1 0,8 4 0,-3-3 0,-1 6 0,4-6 0,-4 7 0,5-7 0,0 6 0,0-2 0,0-1 0,3 4 0,-2-4 0,-7 4 0,3 0 0,-6 0 0,12-3 0,-2 3 0,7-3 0,-4 3 0,5 0 0,-5 0 0,4 0 0,-3 0 0,-1 0 0,4 0 0,-7 0 0,6 0 0,-6 0 0,7 0 0,-8 0 0,8 0 0,-7 0 0,-3 3 0,0 1 0,-4 0 0,6 3 0,0-7 0,-1 7 0,1-6 0,0 5 0,0-5 0,0 6 0,0-7 0,-5 7 0,4-6 0,-8 3 0,8-4 0,-8 0 0,7 0 0,-2 0 0,4 0 0,-5 0 0,4 0 0,-4 0 0,9 0 0,-3 0 0,2 0 0,1 0 0,-3 0 0,3 0 0,-1 0 0,-8 0 0,7 0 0,-4 0 0,7 0 0,-1 3 0,4-2 0,-4 2 0,1-3 0,3 3 0,-4-2 0,5 2 0,-4 0 0,-2-2 0,-9 5 0,5-2 0,-5 0 0,9 2 0,2-5 0,0 5 0,6-5 0,-6 5 0,10-5 0,-2 2 0,3 0 0,0 0 0,2 3 0,2-1 0,2 1 0,-3 2 0,2-1 0,-4 2 0,1-3 0,1 3 0,-3-2 0,3 6 0,-1-6 0,-2 5 0,5-5 0,-5 5 0,6-1 0,-3-1 0,3 2 0,0-5 0,0 6 0,0-3 0,0 0 0,0-1 0,0-3 0,0 0 0,0 1 0,0-1 0,0-1 0,0 1 0,2 0 0,1-3 0,3 2 0,0-4 0,0 2 0,0-3 0,0 0 0,0 0 0,0 0 0,0 0 0,0 0 0,0 0 0,3 0 0,1 0 0,4 0 0,-1 0 0,0 0 0,1 3 0,-1-3 0,1 3 0,-1-3 0,1 0 0,3 4 0,-3-4 0,7 4 0,-6-4 0,6 0 0,-7 0 0,7 0 0,-6 0 0,2 0 0,0 0 0,-3 0 0,8 0 0,-8 0 0,3 0 0,-3 0 0,-1 0 0,0 0 0,1 0 0,-1 0 0,-3 0 0,3 0 0,1 0 0,0 0 0,7 0 0,-6-3 0,6 2 0,-7-5 0,3 5 0,-3-2 0,-1 0 0,1 2 0,-1-2 0,1 0 0,-1 2 0,0-2 0,1 3 0,-1-3 0,1 3 0,-1-3 0,0 3 0,1 0 0,-1-3 0,-3 2 0,3-2 0,-3 3 0,0 0 0,3 0 0,-3-3 0,3 2 0,1-5 0,-4 5 0,2-2 0,-5 1 0,6 1 0,-6-2 0,2 3 0,0-3 0,-2 3 0,3-3 0,-1 3 0,-2 0 0,5-3 0,-5 2 0,6-2 0,-6 0 0,5 2 0,-5-1 0,3-1 0,-1 2 0,1-2 0,3 0 0,1 3 0,-1-3 0,1 3 0,-1-3 0,4 2 0,-2-2 0,-1 0 0,-2 2 0,-2-1 0,1 2 0,1 0 0,-5-3 0,6 2 0,-6-1 0,5 2 0,-5 0 0,6 0 0,-3 0 0,3-4 0,-3 4 0,3-3 0,-6 3 0,5-3 0,-5 2 0,6-2 0,-6 3 0,5 0 0,-2 0 0,1 0 0,1 0 0,-2 0 0,1 0 0,1 0 0,-2 0 0,8 0 0,-4 0 0,3 0 0,-3 0 0,-1 0 0,0 0 0,1 0 0,-1 0 0,1 0 0,-1 0 0,0 0 0,-2 0 0,1 0 0,-2 0 0,4 0 0,-1 0 0,-3 0 0,3 3 0,-6 0 0,2 4 0,0-1 0,-2 0 0,3 1 0,-4-1 0,3 0 0,-2 0 0,2 0 0,-3 0 0,4 1 0,-3-1 0,2 4 0,-3-4 0,1 4 0,-1-1 0,0-2 0,0 2 0,1 1 0,-1 0 0,1 0 0,-1 3 0,0-7 0,4 7 0,-3-6 0,3 5 0,-4-5 0,0 3 0,0-4 0,0 3 0,1-2 0,-1 2 0,0-3 0,0 0 0,0 1 0,-3 2 0,3-2 0,-5 2 0,4 0 0,-1-2 0,-1 3 0,3-1 0,-3-2 0,1 2 0,2 0 0,-3-2 0,4 6 0,-4-6 0,3 5 0,-2-1 0,2-1 0,-2 2 0,2-2 0,-3 4 0,4-4 0,-1 3 0,1-3 0,3 3 0,-3-3 0,5 3 0,-2-6 0,1 6 0,2-3 0,-3 1 0,3 1 0,-3-5 0,3 6 0,-3-3 0,3 0 0,1 0 0,-1 0 0,1-3 0,-1 6 0,0-6 0,1 3 0,-4-4 0,3 1 0,-3 0 0,0-1 0,2 1 0,-5-1 0,3 0 0,-1 0 0,-2 1 0,5-1 0,-1 1 0,-1-1 0,2 1 0,-5-1 0,3 0 0,-1 0 0,0 3 0,5-1 0,-4 4 0,2-5 0,-1 3 0,2 0 0,1-3 0,-1 6 0,0-3 0,1 1 0,-1 1 0,1-4 0,-1 4 0,0-4 0,1 1 0,-4-2 0,3 0 0,-7-1 0,7 0 0,-6 0 0,2 1 0,1-1 0,-4 0 0,4 1 0,-4 2 0,3-2 0,-1 6 0,5-3 0,-3 1 0,0 1 0,3-1 0,-2 6 0,3-3 0,-3 7 0,2-6 0,-2 6 0,3-3 0,1 4 0,-4 0 0,3 0 0,-6-4 0,3 3 0,-5-6 0,1 2 0,-3-7 0,-1 3 0,-3-3 0,0 0 0,0-1 0,0 1 0,0-3 0,0 2 0,0 0 0,0-2 0,0 3 0,0-4 0,0 3 0,0-2 0,0 2 0,-3-3 0,0 4 0,-7-3 0,0 5 0,-8-4 0,0 2 0,-4 1 0,0-3 0,0 3 0,-1-4 0,1 0 0,-4 4 0,2-2 0,-7 2 0,8-3 0,-3-1 0,-1 1 0,4-1 0,-4 1 0,5-1 0,-5 1 0,4-1 0,-3 1 0,3-1 0,1 1 0,0-1 0,-5 1 0,4 2 0,-3-1 0,-1 5 0,4-5 0,-4 5 0,5-6 0,0 6 0,4-6 0,-4 6 0,4-6 0,0 5 0,1-5 0,3 1 0,0 1 0,1-2 0,3 1 0,0-3 0,4 0 0,0 0 0,3 0 0,0 1 0,0-1 0,2 0 0,-1 0 0,2 0 0,-3 0 0,2 0 0,-1 3 0,-1-2 0,-1 6 0,-3 1 0,0 4 0,0 4 0,-1 4 0,-3-2 0,-1 7 0,0-4 0,-3 1 0,3 3 0,0-4 0,-3 1 0,3-2 0,-2-3 0,-1-1 0,0 4 0,3-7 0,-2 7 0,3-12 0,0 4 0,1-5 0,4-3 0,-1 3 0,3-6 0,-1 2 0,4-3 0,-2 0 0,3 0 0,0 0 0,0 0 0,0-1 0,0 1 0,5-3 0,7 11 0,11 0 0,2 10 0,4 1 0,-9 3 0,3-8 0,-7 11 0,2-12 0,1 5 0,-7-3 0,5-2 0,-5 3 0,2-4 0,-3-1 0,2 0 0,-5-2 0,6 6 0,-7-7 0,7 7 0,1-1 0,11 13 0,4-2 0,7 14-755,5-2 755,2 6-695,-16-22 0,1 2 695,0 3 0,1 0 0,2 1 0,0 0 0,4 5 0,1 1 0,-4-3 0,1 0 0,1 0 0,1 1 0,0 2 0,0-1-1041,0-4 0,1-1 1041,5 7 0,2 0 0,0-3 0,0-2 0,3 0 0,0 0 0,0 1 0,1-2 0,2-3 0,-2-2-527,-10-4 1,-2 0 526,7 0 0,0-2 0,-13-5 0,1-1 0,6 4 0,0 1 67,-3-4 1,-2 0-68,23 15 1101,-7-10-1101,-18-3 2106,-2-4-2106,-11-5 1284,-7-2-1284,0-3 577,-4 1-577,-3-1 77,0 3-77,-3 1 0,0 7 0,0-2 0,0 10 0,-8-1 0,-5 9 0,-9 10 0,-5-2 0,0 14-994,-2 1 994,15-25 0,-1 2-1139,-8 22 1,-1 3 1138,5-8 0,1 3-791,1-2 0,1 4 0,2-3 791,0 6 0,4 0 0,4-7 0,2 2 0,1-4-709,0-5 1,1 0 708,1 21 0,2 0 0,-1-26 0,0-2 33,-1 10 1,2-1-34,6 19 1650,7-9-1650,3-23 2421,6-4-2421,-4-11 1855,-1-7-1855,3-1 887,-3-3-887,4-3 181,5 0-181,5-4 0,-3 0 0,24 0 0,-21 0 0,27 0 0,-19 0 0,15 0 0,-11 0 0,11 0 0,-10 0 0,9 0 0,-9 0 0,10 0 0,-11 0 0,5 0 0,-10 0 0,3 0 0,-9-7 0,4-33 0,-19-10 0,-5-8-1582,0-1 1,-3-4 1581,-4 9 0,-1-3 0,-2 0 0,0 4 0,-1-1 0,-1 4 0,-1-10 0,0 0-739,0 9 1,0-1 0,0 3 738,-2-1 0,-1 2-571,-4-8 0,-2 1 571,-1 10 0,-2 4-113,-2 4 1,-2 3 112,-15-18 0,-1 11 0,-19 10 0,3 8 0,-14-1 710,28 12 0,-1-1-710,-1 0 0,0 0 0,-7-3 0,1 0 0,5 3 0,1 0 0,-5 0 0,0 0 1513,-18-6-1513,22 11 0,-1 0 0,-19-1 1064,1 5-1064,6 4 291,12 0-291,1 0 1295,8 10-1295,-3 5 823,6 14-823,-1 5 0,7 1 0,2 13 0,0 3-658,3 13 658,9-27 0,2 2-727,1 4 1,1 0 726,2 7 0,0 2-897,0 4 1,0 0 896,0 1 0,0-2 0,-1-13 0,2-1-408,5 4 1,2-2 407,9 17 0,-3-24 0,2-1 0,12 21 566,-1-11-566,3-10 1288,1-5-1288,2-9 0,17 2 0,-3-10 1463,15 5-1463,-6-8 0,-5 0 0,3-6 0,-3-4 0,5 0 0,0 0 0,-1 0 0,-4 0 0,10-9 0,-8-11-407,-18-5 0,0-6 407,-1-2 0,-2-5-687,-7 1 0,-2-4 0,-1 1 687,6-11 0,-2-2 0,-6 8 0,-1-2 0,-2 1 0,0-15 0,-2 0 0,-4 11 0,0-2 0,-2 6 0,-2 4 0,-2 4 0,-2 3 0,0 0 0</inkml:trace>
  <inkml:trace contextRef="#ctx0" brushRef="#br0" timeOffset="30448">9068 15407 24575,'-3'-5'0,"1"-3"0,2-17 0,11-2 0,1-27 0,7 16 0,4-3-2528,-1-12 1,1-4 2527,0 7 0,2-3 0,1-1 0,2-1 0,0-1 0,1-3-965,-3 6 1,1-2 0,1-2 0,0-1 964,-6 11 0,0-1 0,1-1 0,0 0 0,0-1 0,3-5 0,2-2 0,-1 0 0,0 0 0,-2 3 0,1-5 0,-2 3 0,0 0 0,1-1 0,-2 6 0,1 0 0,1-1 0,-2 1 0,0 3 0,5-12 0,-2 3 0,1-1-634,-4 8 0,2-1 0,-1 0 0,0 1 634,3-8 0,-1 1 0,-1 4-494,3-3 0,0 2 494,2-6 0,-2 3 0,-12 25 0,0 1 883,5-6 1,-1 0-884,4-14 4233,-4 19-4233,-9 9 3944,0 5-3944,-5 8 2208,-2 1-2208,-4 6 284,-1 3-284,-4 0 0,-2 6 0,-3-2 0,-3 2 0,-5 1 0,0 1 0,-4-1 0,0 0 0,0 4 0,-1-3 0,-3 6 0,3-2 0,-4 0 0,5 2 0,0-6 0,3 2 0,2-3 0,7 0 0,1-1 0,2-3 0,1 0 0,5-8 0,2 1 0,8-7 0,1 0 0,8-7 0,2-1 0,4-6 0,16-6 0,-8 1 0,20-9 0,-16 8 0,8 0 0,-3 0 0,2 4 0,-2-5 0,-2 6 0,-4 0 0,-10 6 0,2 3 0,-16 4 0,2 6 0,-6 0 0,-1 2 0,-5 4 0,-2-2 0,-5 3 0,1 0 0,-1 0 0,0 0 0,0 0 0,3 3 0,0 0 0,1 6 0,1-2 0,-2 1 0,3 10 0,0 2 0,0 23 0,0 9 0,0 11-511,4-10 511,1 13 0,4-25-104,0 14 104,-1-16 0,0-7 0,-4-9 0,0-9 0,-4-5 508,0-3-508,0 0 0,0-3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12:02:14.51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3260 7584 24575,'-4'-3'0,"8"0"0,7 3 0,10 0 0,2 0 0,10 0 0,5 0 0,17 0 0,10 0-814,-30 0 1,1 0 813,9 0 0,1 0 0,-2 0 0,0 0 0,6 0 0,2 0 0,-1 0 0,-1 0 0,-2 0 0,-1 0 0,-8 0 0,1 0 0,14 0 0,-2 0-919,7 0 919,-10 0 0,0 0 0,-12 0 0,-2 0 0,22 0 0,-20 0 0,-1 0 0,16 0 0,-17 0 0,0 0 0,31 0 0,-29 1 0,1-2 0,-3-4 0,1 1 0,2 2 0,2 1 0,2-3 0,1-1 0,-1 2 0,1 1 0,3-1 0,1 0-721,0 0 1,0 0 720,0-2 0,0 0 0,3 2 0,0 0 0,-3 0 0,1 0 0,6-3 0,1 1-920,1 5 0,0-1 920,4-4 0,-1-1 0,-3 5 0,0 1 0,3-2 0,0-1 0,-7 0 0,-1 1 0,0 1 0,0 0 55,0-1 1,-2-1-56,-5 3 0,-1 0 0,7 0 0,0 0 0,-6 0 0,-1 0 0,7 0 0,0 0 0,-6 0 0,-1 0 0,4 0 0,-1 0 47,-10 0 1,0 0-48,2 1 0,-1-2 0,27-3 0,-1 3 0,-6-4 0,-9 1 0,-5 3 1299,-5-2-1299,-1 3 2029,-5 0-2029,0 0 1420,0 0-1420,0 0 873,0 0-873,0 0 0,6 0 0,-5 0 0,4 0 0,-5 0 0,0 0 0,0 0 0,0 0 0,5 0 0,-3 0 0,3 0 0,0 0 0,23 0 0,-6 0 0,12 0 0,-17 0 0,0 0 0,-4 0 0,4 0 0,-6 0 0,1 0 0,-1 0 0,0 0 0,6 0 0,-4 0 0,4 0 0,0 0 0,-4 0 0,9 0 0,-9 0 0,10 0 0,-5 0 0,6 0 0,-6 0 0,5 0 0,-5 0 0,6 0 0,-5 0 0,3 0 0,-9 0 0,16 4-631,-9-3 631,-18 4 0,0-1 0,23-3 0,-19 1 0,0 1 0,27 1 0,-26-3 0,-1-1 0,20 5 0,-25-5 0,1 0 0,18 0 0,-18-1 0,0 2 0,23 3 0,-15-4 0,-1 1 0,20 7 0,-19-8 0,-1 1 0,10 7 0,-14-8 0,0 1 0,11 7 0,-14-8 0,0 0 0,16 8-181,6-7 181,-6 4 0,-1-5 0,-10 0 0,3 0 0,-9 0 0,4 0 625,0 0-625,2 0 187,4 0-187,0 0 0,1 0 0,-1 3 0,0-2 0,1 7 0,-1-7 0,0 7 0,-4-4 0,3 1 0,-9 2 0,9-6 0,-8 6 0,8-6 0,-9 6 0,9-6 0,-3 2 0,4-3 0,0 4 0,1-3 0,-1 3 0,6-4 0,-4 0 0,4 4 0,-11-3 0,4 7 0,-9-7 0,10 6 0,-10-6 0,4 3 0,-5 0 0,0-4 0,0 4 0,5-4 0,-3 0 0,8 4 0,-4-3 0,5 3 0,1-4 0,-1 0 0,6 4 0,-4-3 0,4 3 0,-6-4 0,0 0 0,-4 0 0,3 0 0,-4 0 0,1 0 0,21 5 0,-22-4 0,-2 1 0,1 1 0,10 1 0,9-3 0,-1 3 0,-5-4 0,6 0 0,0 0 0,0 0-720,0 0 720,-22 0 0,1 0 0,18 0 0,-19 0 0,0 0 0,16 0 0,6 0 0,0 0 0,0 0 0,0 0-247,-6 0 247,5 0 0,-15 0 0,2 0 0,-10 0 0,-4 0 0,-5 0 710,-6 0-710,-4 0 257,-2 0-257,-2 0 0,-3 0 0,11 0 0,8 0 0,9 0 0,8 0 0,-4 0 0,6 0 0,-1 0 0,6 0 0,7 0 0,2 0 0,-1 0 0,-9 0 0,-4 0 0,-1 0 0,-4-4 0,3 3 0,-9-6 0,21 2 0,-13 0 0,9 1 0,-2-1 0,-8 4 0,14-3 0,-9 0 0,4 0 0,-11-1 0,-1 1 0,-5 0 0,0 3 0,-4-6 0,-2 7 0,-4-4 0,5 1 0,1 2 0,14-3 0,-12 4 0,23-4 0,-18 3 0,14-3 0,0 4 0,-4-4 0,9 3 0,-9-7 0,4 7 0,-6-3 0,6 4 0,-4 0 0,4 0 0,-6 0 0,1 0 0,5 0 0,-5 0 0,5 0 0,0 0 0,-4 0 0,10 0 0,-11 0 0,11 0 0,-10 0 0,4 0 0,0 0 0,-5 0 0,5 0 0,-5 0 0,-1 0 0,6 4 0,-4-3 0,9 8 0,-9-8 0,10 7 0,-11-7 0,5 7 0,0-7 0,-4 3 0,4 0 0,-6-3 0,1 2 0,-1 1 0,-5-3 0,5 3 0,7 0 0,-14-2 0,23 6 0,-24-7 0,20 3 0,8 1 0,-14-4 0,-16 4 0,0-1 0,7-3 0,14 3 0,-9 0 0,10-3 0,-11 3 0,11-4 0,1 4-498,2-3 498,4 4 0,-17-5 0,-8 2 0,0 1 0,3-2 0,-4 2 0,1-1 0,15-2 0,5 0 0,6 4 0,-7-3 0,0 3-439,-19-3 0,2-2 439,22 1 0,-20 0 0,0 0 0,23 0 0,-6 0 0,-25 0 0,1 0 0,3 0 0,-2 0 0,22 0-185,-20 0 1,0 0 184,8 0 0,5 0 0,5 0 0,-10 0 0,9 0 0,-9 0 0,4 0 0,-6 0 0,1-4 467,-1 3-467,0-6 882,-4 2-882,-2 0 396,-5-2-396,0 3 0,0-4 0,0-1 0,-5 2 0,0 2 0,-5-1 0,0 2 0,0-4 0,-4 4 0,0-2 0,-5 5 0,0-2 0,1 0 0,-4 2 0,-1-2 0,-3 3 0,0 0 0,1 0 0,-4 0 0,0 0 0</inkml:trace>
  <inkml:trace contextRef="#ctx0" brushRef="#br0" timeOffset="11574">8844 7584 24575,'13'0'0,"2"0"0,-2 0 0,0 0 0,13 0 0,-7 0 0,12 0 0,-8 0 0,8 0 0,-8 0 0,8-3 0,-8 2 0,4-3 0,-5 4 0,0 0 0,0-3 0,0 2 0,5-2 0,-4 3 0,3 0 0,-4-4 0,5 3 0,-4-2 0,3 3 0,1 0 0,-4 0 0,8 0 0,-3 0 0,4 0 0,0 0 0,-5-3 0,4 2 0,-8-2 0,4 3 0,-9 0 0,3 0 0,-6 0 0,-2-3 0,0 2 0,-3-1 0,4 2 0,-4 0 0,2 0 0,-2 0 0,1 0 0,1 0 0,-2 0 0,0 0 0,0 0 0,-1 0 0,-2 0 0,2 0 0,-3-3 0,0 2 0,1-2 0,2 3 0,-2 0 0,2 0 0,0 0 0,-2 0 0,3 0 0,-1 0 0,-2 0 0,5-3 0,-1 3 0,2-3 0,4 3 0,-2 0 0,6 0 0,-3 0 0,4 0 0,4 0 0,-2 0 0,2 0 0,1 0 0,-4 0 0,7 0 0,-2 0 0,4 0 0,0 0 0,0 0 0,0 0 0,0 0 0,5 0 0,-3 0 0,8 0 0,-9 0 0,4 0 0,0 0 0,-3 0 0,7 0 0,-7 0 0,8 0 0,-4 0 0,0 0 0,5 0 0,-10 3 0,4-2 0,-5 6 0,0-6 0,0 6 0,-4-3 0,3 1 0,-4 2 0,5-3 0,0 0 0,-4 3 0,8-6 0,-7 6 0,8-6 0,-5 6 0,5-6 0,-4 6 0,10-6 0,-10 2 0,4-3 0,-5 4 0,0-3 0,0 2 0,0-3 0,0 0 0,11 0 0,-3 0 0,14 0 0,-4 0 0,-4 0 0,20 0-426,-23 0 426,-10 0 0,1 0 0,23 0 0,0 0 0,5 0 0,-6 0 0,-22 0 0,1 0 0,30 0 0,-26 0 0,-1 0 0,-3 2 0,0 1 0,0-3 0,0 1 0,4 1 0,-1 0 0,16-2 0,-17 2 0,-1 1 0,17-2 0,-18 1 0,0 0 0,29 2 0,-2-3 0,-6 8 0,-22-9 0,1 1 0,24 7 0,-21-8 0,-1 1 0,21 7 0,-25-7 0,2-1 0,29 9 0,-11-8 0,12 8 0,-18-8 0,10 3 0,-3 0 0,-9-3 0,4 3 0,-6-4 0,0 0 0,0 0 0,1 4 0,-1-3 0,0 3 0,1-4 0,-1 0 426,1 0-426,-1 4 0,-5-3 0,-1 3 0,-5-4 0,0 0 0,-4 0 0,-1 0 0,-9 0 0,-1 0 0,-7 0 0,-1 0 0,-2 0 0,-1 0 0,0 0 0,-3 2 0,0 1 0,-3 0 0,0 0 0</inkml:trace>
  <inkml:trace contextRef="#ctx0" brushRef="#br0" timeOffset="15246">8770 6222 24575,'3'-6'0,"0"-7"0,-3-6 0,-7-5 0,-6-12 0,-23-1 0,11 13 0,-1 0-668,-4 1 0,-2 0 668,-11-5 0,-2 1 0,5 4 0,-3 2-898,-12-4 0,-2 2 898,4 2 0,-4 3-1152,0 5 0,-5 2 0,2 1 1152,10 2 0,2 2 0,-5 1 0,-6 0 0,-5 1 0,-1 1 0,4 1 0,-1 0 0,4 2 0,-2 2 0,6-1 0,-3 2 0,1 0 0,4 2 0,-4 2 0,3 1 0,0 2 0,-1 4 0,-1 3 0,3 0-559,7-1 1,2 1-1,0 1 559,1 2 0,0 0 0,1 1 0,-14 5 0,5 1 0,12-4 0,3 2 172,1 0 1,2 1-173,-16 17 0,4 0 0,9 2 1300,12-15-1300,18 6 3449,-2-13-3449,7 13 2374,0-11-2374,21 13 0,9-12 0,28 7-306,-24-20 1,2-1 305,2 3 0,2 0 0,6-1 0,1 0 0,-1 0 0,2 0-1388,5 1 0,4-2 1388,-6-3 0,5-2 0,-4 0 0,6 2 0,1-1 0,-1-3 0,5-1 0,-4-1 0,4-1 0,0-2 0,-12 0 0,2-1 0,1-1 0,-1 2 0,0-1 0,0-1-886,0 1 0,0-2 0,0-2 886,0-2 0,0-3 0,0-1 0,-2 1 0,-1-2 0,-1-3 0,-3-3 0,-2-2 0,0-1-438,-2 2 0,-1 0 0,-3-1 438,1-5 0,-3-1 68,9-5 1,-3-1-69,5-14 0,-16 16 0,0 0 0,9-18 2011,-7 1-2011,-16 7 0,-4-15 0,-9 13 0,1-20 0,-23 9 0,-9-2 817,3 24 1,-3 0-818,-5 0 0,-1 0 0,-5 0 0,-1-1 0,-3-1 0,-2 3 0,-2 4 0,-2 3 0,0-1 0,-1 2 0,2 8 0,0 3 0,-3 1 0,0 2 0,6 3 0,1 3 0,-3 1 0,0 0 0,6-1 0,2 2 0,1 6 0,1 4 429,-23 15 0,27-2 0,9-2 0</inkml:trace>
  <inkml:trace contextRef="#ctx0" brushRef="#br0" timeOffset="17952">6918 7346 24575,'27'0'0,"1"0"0,-10 0 0,9 0 0,-8 0 0,7 0 0,-8 0 0,4 0 0,0 0 0,0 0 0,15 0 0,-2 0 0,9 0 0,3 0 0,4 0 0,5 0-560,-19 0 0,1 0 560,28 0 0,-28 0 0,0 0 0,-2 0 0,-2 0 0,1 0 0,0 0 0,3 0 0,1 0 0,3 0 0,2 0 0,-1 0 0,1 0 0,2 0 0,0 0 0,-3 0 0,-1 0 0,4 0 0,1 0-835,0 0 1,0 0 834,4 0 0,0 0 0,-4 0 0,0 0 0,7 0 0,0 0 0,-2 0 0,0 0 0,0 0 0,1 0 0,5 0 0,-1 0 0,-8 0 0,-1 0 0,6 0 0,1 0 0,-3-3 0,-2 1 0,-3 2 0,0-2 0,0-5 0,-1 0 0,-3 5 0,-1 1-521,1-3 1,-1-1 520,1 2 0,-1 1 0,2 0 0,-3-2 0,21-5-323,-25 6 1,-2 0 322,19-5 0,9 3 0,-1-1 0,-6 2 656,-5 0-656,3 3 0,-9-3 0,10 4 0,-11 0 0,-10 0 0,0 0 0,9 0 0,-4 0 0,1 0 0,3 0 0,-3 2 0,1 1 0,7 2 0,-15 0 0,1 0 0,17 4 0,4 0 0,1 0 0,7 1 0,-12-1 0,10 1 0,-10-1 0,5 0 0,-1 0 0,1 0 0,-5 0 0,3 1 0,-4-1 0,6 0 0,-5 0 0,3 0 0,-9 0 0,-12-2 0,2 0 0,18 4 0,5 3 0,-4-5 0,-9-1 0,11 2 0,0-1 0,0 0 0,-6 0 0,-1 0 0,-5 0 1571,-1-1-1571,0 1 0,1 0 0,5 0 0,-5-1 0,17 2 0,-20-5 0,19 3 0,-20-3 0,14 0 0,-3 3 0,-1-3 0,-1 4 0,-6-4 1140,1 2-1140,-1-6 781,0 7-781,-4-7 327,3 3-327,-4 0 0,6-3 0,-6 3 0,4-4 0,-4 0 0,6 0 0,-1 0 0,0 0 0,-4 0 0,8 0 0,-7 0 0,9 0 0,-6 0 0,1 0 0,-1 0 0,1 0 0,18 0 0,-9 0 0,-18 0 0,-1 0 0,11 0-308,-8 0 1,0 0 307,13 0 0,-8 0 0,-1 0 0,6 0 0,19 0 0,-33 0 0,1 0 0,2 0 0,1 0 0,5 0 0,0 0 0,-7 0 0,0 0 0,3 0 0,1 0 0,-4 0 0,1 0 0,6-1 0,0 2 0,-2 1 0,-2 0 0,29-1 0,-30 2 0,-1-1 0,29 3 0,-30-5 0,2 1 0,8 4 0,1 0 0,-9-4 0,-1-1 0,0 2 0,0 1 0,6 0 0,-3-1 0,6-1 0,3 4 0,-2 0 0,-6 0 0,11 1 0,0-1 0,-9 0 0,-2 0 0,1 0 0,11 0 0,-17 0 0,0 0 0,20 1 0,-15-1 0,-1-1 0,16-3 0,-17 4 0,1-1 0,19-3 0,-17 2 0,-1-1 0,5-2 0,-5 0 0,0 0 0,6 0 0,17 0 0,-7 0 0,-6 0-36,-1 0 36,-6 0 0,-4 0 0,-2 0 0,0 0 0,-4 0 613,4 0-613,0 0 38,-4 0-38,5 0 0,-1 0 0,1 0 0,0-4 0,4-1 0,-3-3 0,4-1 0,-5 4 0,5-2 0,-10 6 0,9-7 0,-9 3 0,4 1 0,-5-4 0,-4 7 0,3-6 0,-8 6 0,8-2 0,-12 3 0,7 0 0,-12 0 0,4 0 0,-5 0 0,-3 0 0,3 0 0,-6 0 0,2 0 0,-6 0 0,0 0 0</inkml:trace>
  <inkml:trace contextRef="#ctx0" brushRef="#br0" timeOffset="52192">21646 7314 24575,'6'0'0,"3"0"0,1 0 0,7 0 0,6 0 0,5 0 0,9 0 0,7 0 0,6 0 0,12 0 0,-15 0 0,1 0 0,-9 0 0,0 0-292,12 0 0,-1 0 292,3 0 0,12 0 0,-31 0 0,0 0 0,22 0 0,-18 0 0,-2 0 0,9 0-123,11 0 123,-5 0 0,-3 0 0,-4 0 0,-6 0 0,9 0 0,-12 0 580,-2 0-580,-7 0 127,-8 0-127,0 0 0,-1 0 0,1 0 0,0 0 0,0 0 0,-1 0 0,1 0 0,-4 0 0,3 0 0,-3 0 0,-1 0 0,0 0 0,1 0 0,-1 0 0,1 0 0,-4 0 0,2 0 0,-5 0 0,2 0 0,-2 0 0,-4 3 0,0 3 0,-3 8 0,0 14 0,0 11 0,0 18-605,2-23 1,0 2 604,-1 6 0,-1 2-1727,5 9 0,1 5 1727,-3-3 0,-1 4 0,1 0-1125,1-3 1,1 0 0,0 3 1124,-1-6 0,-1 2 0,1 2 0,0 2 0,-1 0 0,1 5 0,-1 0 0,0-1 0,0-6 0,0 7 0,-1-5 0,1 5-639,-1-4 1,0 6 0,0 2-1,-1-3 1,0-7 638,-1-1 0,0-6 0,0 3 0,0-5 0,0 3 0,0 0 0,0-1 0,0-1 0,0 0 0,0 0 0,0 2 0,-1 10 0,-1 3 0,0-1 0,-1-1-525,0-7 0,0-3 0,-1 1 0,-1 3 525,0-2 0,-2 3 0,1 2 0,-1-2 0,-1-3 0,1 2 0,-1-2 0,0-1 0,0 1 0,-2 7 0,0 1 0,0 0 0,1 1 0,0-1 0,1 1 0,0 0 0,1 0 0,0 1 0,1 0 0,0 0 0,0-3 0,0-7 0,0-1 0,1-1 0,0 0-103,1 3 1,0 0 0,1-1 0,-1-2 102,-1 6 0,1-1 0,-1 0 0,0 6 0,0 2 0,1-2 129,1-6 1,1 0-1,-1-2-129,-1-1 0,-1-2 0,2-3 912,2-1 0,1-2-912,-3 7 0,0-3 0,3 15 2999,0 1-2999,0-5 3495,0-24-3495,0-9 3117,0-7-3117,0-12 1319,0-1-1319,0-3 595,0 5-595,0 7 0,3 3 0,2 27 0,7-11 0,-4-5 0,0 3-633,10 23 633,-5-23 0,-1 0 0,4 23 0,-4-25 0,-1 1 0,4 24 0,4 6 0,1-2 0,-2-6 0,-4-6 0,3-1 0,-8-15 0,3-3 0,-4-9 0,-1-3 0,-1-5 0,-2-5 633,-1-3-633,-3 0 0,0 0 0,0 4 0,0 14 0,0 13 0,0 8 0,0 15 0,0-13-341,0-14 0,0 1 341,0 24 0,0 6 0,0-2 0,0-12 0,0-1 0,0-11 0,0-1 0,0-9 0,0-1 0,0-5 682,0-4-682,0-4 0,0-5 0,0-3 0,0 0 0,2-2 0,-1 1 0,4-4 0,-2 1 0,3-2 0,-3 0 0,-1 0 0</inkml:trace>
  <inkml:trace contextRef="#ctx0" brushRef="#br0" timeOffset="56754">31051 15061 24575,'-14'-17'0,"-6"3"0,4 6 0,-18-3 0,16 6 0,-18-11 0,-15 6 0,2-7-538,13 13 1,-3 2 537,4-3 0,0 1 0,-7 4 0,-2 0 0,-7-2 0,-1-1 0,6 0 0,-4 0 0,-6-1 0,-6 0 0,3 0 0,-5 1 0,-1 0-719,5-1 0,-4 1 0,-4-1 719,4 0 0,-3 0 0,-1 1 0,3-1-1609,-1 1 0,2 0 0,-5 1 1609,9-1 0,-5 0 0,-3 0 0,1 0 0,5 1-1029,-1 2 1,3 0-1,0 0 1,-2 0 1028,5 0 0,-2 0 0,0 0 0,-1 0 0,0 0-489,-2 0 0,-1 0 0,1 0 1,-2 0-1,1 0 489,7 0 0,-1 0 0,0 0 0,0 0 0,0 0 0,1 0-242,-1 0 0,0 0 0,1 0 0,-1 0 0,0 0 0,1 0 242,-1 0 0,0 0 0,1 0 0,-1 0 0,0 0 0,1 0-53,-1 0 1,0 0-1,1 0 1,-1 0 0,0 0-1,1 0 53,-1 0 0,0 0 0,0 0 0,0 0 0,1 0 0,0 0 0,-11 0 0,0 0 0,1 0 0,1 0 0,3 0 0,-3 0 0,3 0 0,-1 0 0,-4 0 0,7 0 0,-5 0 0,-1 0 0,-1 0 0,3 0 0,5 0 0,-4 0 0,5 0 0,1 0 0,-6 0 30,3 0 0,-4 0 0,-4 0 0,2 0 0,2 0 0,6 0-30,3 0 0,4 0 0,2 0 0,-2 0 165,-9 0 0,-2 0 0,0 0 1,4 0-166,-3 0 0,3 0 0,-1 0 0,6 0 0,-1 0 0,-1 0 0,2 0 0,-13 0 0,2 0 0,0 0 357,2 1 1,2-1 0,0-1-358,3-2 0,0-2 0,2 2 0,4 1 0,1 2 0,1-1 614,2-3 0,0-1 1,1 2-615,-19 2 0,2 2 1138,7-1 0,0 0-1138,1 0 0,1 0 0,2 0 0,2 0 1056,2 0 1,2 0-1057,-1 0 0,1 0 0,3 2 0,1 1 0,-1 1 0,0 2 0,0 2 0,1 1 0,2 3 0,2 1 1125,5-3 1,1 0-1126,-2 4 0,1 1 0,-19 8 0,23-7 0,0 1 0,-28 18 0,28-11 0,2 1 0,1-3 0,2 2 0,0 2 0,3 0 2092,-2 19-2092,-1-1 0,13 5 0,-6 1 0,12 0 0,1 5 0,4-10 1834,0 4-1834,0-6 1318,0-5-1318,0 4 743,3-8-743,6 8 0,3-9 0,16 17 0,-5-10-375,-3-14 1,3 1 374,16 20 0,-13-22 0,2 0 0,-1 1 0,2-2 0,3 0 0,2-1-690,2 0 1,1 0 689,3-2 0,0 0 0,-1-2 0,1-1 0,2 1 0,-1-2 0,-5-1 0,0-1 0,5-2 0,1 1 0,-3-2 0,1 1 0,2-2 0,1-1 0,2 1 0,2 0 0,4-3 0,0 1-1023,5 2 1,0 0 1022,4-4 0,0-1 0,-4 5 0,-1 0 0,0-4 0,0-1 0,-4 4 0,-1 1-704,1-2 0,0 0 704,0-1 0,0 1 0,-4 2 0,0-1 0,0-4 0,-2 0-184,-12 1 0,0 1 184,14 0 0,1 0 0,-13-3 0,0 1 0,11 2 0,2 0 0,-6-2 0,-1-1 0,-2 0 0,1 0 0,2 0 0,1 0 0,2 1 0,2-1-207,4 1 0,1 0 207,3-3 0,1 0-49,4 0 1,0-1 48,-1-1 0,1-2 0,4 1 0,0 0 0,-3 0 0,0 0 0,-16 0 0,1 0 0,-1 0-463,20 0 1,1 0 462,-18 0 0,2 1 0,0-2 0,-3 0 0,-1-1 0,2 0 0,1 0 0,1-1 0,-2 1 0,18-4 0,-1-1 0,-20 1 0,1 0 0,-1 0 0,20-1 0,0 0 0,-19 1 0,1 0 0,-1 0 0,0 0 0,1 0 0,-1 0 0,0-1 0,0 1 0,0-1 0,1 1 0,-1-1 0,0 0 0,20-5 0,-2 1-348,-3 4 0,-1 1 348,-5-5 0,-1 0 0,-3 4 0,0 1 45,0-5 0,0 0-45,-1 5 0,1 0 0,0-5 0,0 0 0,-4 3 0,0-1 0,0-1 0,-1-2 567,-3 2 0,-1-1-567,20-8 0,-26 9 0,0 0 0,17-13 0,5-1 0,-27 10 0,-1 0 0,11-13 2223,3 0-2223,-9 1 1964,-5 1-1964,3-1 1758,-7 2-1758,-2 0 761,-1 0-761,-6-3 151,7-7-151,-7-4 0,5-11 0,-8-2 0,-1 6 0,-4-8 0,-4 7 0,-1-4 0,-4 1 0,0 5 0,-4 1 0,-4 4 0,-10 1 0,-7 8 0,-2-4 0,-18-3 0,11 0-414,6 15 1,-1 0 413,-15-20 0,15 22 0,-1-1 0,2-1 0,0 0 0,-1-1 0,-2 1 0,-2 1 0,0 0 0,2-2 0,0 1 0,-4 3 0,-1 1 0,2-2 0,0 0 0,-19-5 0,12 5 0,0-1 0,-16-4 0,16 6 0,-2 1-746,1 1 1,0 2 745,-1 1 0,-2 1-1093,-9-2 1,-2 2 1092,-3 0 0,-2 2-815,16 2 1,-2 0 0,0 1 814,0 1 0,0 1 0,0-1 0,-4 1 0,-1-1 0,-2 1 0,4 2 0,-1 0 0,-1 1 0,0 0-698,-13 0 0,1 0 0,0 1 698,0-1 0,-1 1 0,1 0 0,2 1 0,0 1 0,3 1 0,13-1 0,2 0 0,-2 0 0,-9 0 0,-2 0 0,0 0 0,3 0 0,1 0 0,1 0-121,3 0 0,2 0 0,1 0 121,-9 0 0,1 0 347,1-1 0,2 2-347,13 1 0,2 0 0,-7 1 0,0 0 0,4 2 0,2 0 0,-26 5 1939,7-1-1939,7 0 3191,11-1-3191,1 0 1986,4 0-1986,6-3 1319,4 1-1319,6-5 274,6 5-274,2-6 0,3 3 0,2-1 0,2 2 0,2-1 0,0-1 0</inkml:trace>
  <inkml:trace contextRef="#ctx0" brushRef="#br0" timeOffset="67740">25887 7456 19571,'-67'-4'0,"1"-1"0,-1 1 0,1-1 0,10 1 0,1 0 0,3 0 0,8 2 0,0 2 0,7 0 0,-15 0 2086,-5 0-2086,8 0 0,10 0 0,6 0 0,-1 0 0,-10 0 0,10 0 0,0 0 0,-22 0 0,-2 0 1,24 1 1,-2 3-2,-27 9 0,28-6 0,1 2 0,2 5 0,0 0 0,0 0 0,-1 2 0,-20 13 0,0 3-872,14-1 0,-1 2 872,-3-2 0,-5 3 0,3 0 0,9-1 0,2 1 0,1-1 0,1-2 0,0 0 0,0 1 0,-4 5 0,0 2 0,2-1 0,-8 12 0,1 0 0,11-12 0,-1 1 0,1-2 0,-6 4 0,2-2-47,2 8 1,3-2 46,6-16 0,0 1 0,-9 17 0,1 2 0,10-11 0,2 0 0,-5 6 0,5-1 0,7 21-347,7-31 0,1 2 347,4 0 0,0 0 0,0 4 0,0 1 0,2 2 0,1 1 0,6 3 0,3 0-551,4-1 0,3 0 551,8 4 0,5-1 0,3 3 0,2 0 0,2-2 0,1-1 27,-12-13 1,1 0 0,-1-1-28,13 11 0,0-2 0,3 2 0,1-1 0,-5-4 0,1-1-101,-2-1 1,1-1 100,-1-1 0,0 0 0,-8-6 0,1-2 0,6 2 0,-1-1-83,-6-3 0,0-1 83,2 1 0,0-1 0,0-1 0,1-1 0,-1 0 0,2-1 0,0-3 0,1-1 0,3 0 0,0 0 0,-4-5 0,0-1 635,-2-2 1,-1 0-636,2 0 0,-1-1 0,19 1 0,-18-3 0,0 0 0,24 3 0,-17-5 0,0 0 644,-7-2 1,-1 0-645,12-1 0,1 1 0,-3-3 0,0 0 54,4 0 0,0 0-54,4 0 0,0 0 0,0 0 0,0 0 0,0 0 0,-1 0 0,1 0 0,0 0 0,0 0 0,0 0 0,0 0 0,0 0 0,-4-4 0,0-2 0,-1-1 0,0-3 0,1-5 0,-1-3 0,-2 0 0,-1-2 0,2-2 0,-2 0 0,-10 5 0,-1-1 0,3-2 0,1-1 0,2-3 0,-1 0 156,-7 7 0,0 0-156,9-9 0,0 0 0,8-3 0,-12 3 0,-1 0 0,11-6 99,-16 10 0,-1 0-99,2-3 935,14-7-935,-8 1 0,8 0 0,-9 1 0,4 3 0,7-14 0,-13 5 420,-8 10 0,-2-2-420,5-23 0,1-6 0,-11 6 0,0-4 0,-8 5 0,3 0 857,-4 6-857,-4 1 266,-2 10-266,-3-4 0,0-6 0,-11 3 0,-2 3 0,-4-3-787,-6 1 0,-4-2 787,5 4 0,-1-3 0,0 1-1247,-13-12 1,-1-2 1246,10 9 0,-2-2 0,0 1-808,2 5 0,-1 1 0,-1 0 808,-2-6 0,0-1 0,1 4 0,-4-5 0,0 1 0,2 6 0,-3 0 0,3 3-587,-1 3 0,0 1 587,-12-14 0,-1 2 0,6 19 0,0 3 0,6-1 0,-1 3 300,-7 6 1,0 1-301,-2-4 0,0 0 0,1 4 0,-1 1 234,-10-5 1,0 1-235,2-1 0,-1 2-17,-9 0 0,-4 1 17,11 3 0,-3 1 0,3 1 0,-11 0 0,0 1 0,9 1 0,-4 1 0,-2 1 0,13 4 0,-2 0 0,0 1 0,2 0 0,-7-1 0,3 0 0,-2 0 0,3 2 0,-2 0 0,1 0 0,6 0 0,-4 0 0,5 0 113,-6 0 0,4 0-113,15 0 0,0 0 222,-8 0 0,1 0-222,-17 0 324,23 0 0,3 0 1,5 0-1,-4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5842-85FD-6941-A275-C7B88EDDC7EC}" type="datetimeFigureOut">
              <a:rPr lang="pt-BR" smtClean="0"/>
              <a:t>13/11/2022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13FF-7BCE-1047-BDE8-C74355080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1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14AD43-1F4E-1743-A952-9B3D52F7110D}" type="slidenum">
              <a:rPr lang="pt-BR" sz="1200"/>
              <a:pPr eaLnBrk="1" hangingPunct="1"/>
              <a:t>7</a:t>
            </a:fld>
            <a:endParaRPr lang="pt-BR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1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A5F849-B815-EA4C-804D-0C408BCD2959}" type="slidenum">
              <a:rPr lang="pt-BR" sz="1200"/>
              <a:pPr eaLnBrk="1" hangingPunct="1"/>
              <a:t>16</a:t>
            </a:fld>
            <a:endParaRPr lang="pt-BR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15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568889-D814-EF46-8B93-E57CFFB629FA}" type="slidenum">
              <a:rPr lang="pt-BR" sz="1200"/>
              <a:pPr eaLnBrk="1" hangingPunct="1"/>
              <a:t>25</a:t>
            </a:fld>
            <a:endParaRPr lang="pt-BR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3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FB5F45-8892-AF49-B891-FAD68A956DAF}" type="slidenum">
              <a:rPr lang="pt-BR" sz="1200"/>
              <a:pPr eaLnBrk="1" hangingPunct="1"/>
              <a:t>8</a:t>
            </a:fld>
            <a:endParaRPr lang="pt-BR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8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5D6771-25D9-E24B-A89E-905D359466B5}" type="slidenum">
              <a:rPr lang="pt-BR" sz="1200"/>
              <a:pPr eaLnBrk="1" hangingPunct="1"/>
              <a:t>9</a:t>
            </a:fld>
            <a:endParaRPr lang="pt-BR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36AD8-F995-5140-8021-1BBE68C25A55}" type="slidenum">
              <a:rPr lang="pt-BR" sz="1200"/>
              <a:pPr eaLnBrk="1" hangingPunct="1"/>
              <a:t>10</a:t>
            </a:fld>
            <a:endParaRPr lang="pt-BR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7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162B03-F8A8-4440-855E-A17E44B5CE4A}" type="slidenum">
              <a:rPr lang="pt-BR" sz="1200"/>
              <a:pPr eaLnBrk="1" hangingPunct="1"/>
              <a:t>11</a:t>
            </a:fld>
            <a:endParaRPr lang="pt-BR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4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631F85-F0EB-6F48-9554-B8955F979079}" type="slidenum">
              <a:rPr lang="pt-BR" sz="1200"/>
              <a:pPr eaLnBrk="1" hangingPunct="1"/>
              <a:t>12</a:t>
            </a:fld>
            <a:endParaRPr lang="pt-BR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8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61FBBD-0031-9048-8A98-57EB47BE49A7}" type="slidenum">
              <a:rPr lang="pt-BR" sz="1200"/>
              <a:pPr eaLnBrk="1" hangingPunct="1"/>
              <a:t>13</a:t>
            </a:fld>
            <a:endParaRPr lang="pt-B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8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6D45E4-1FD9-1344-A759-8EC7A17E1DC6}" type="slidenum">
              <a:rPr lang="pt-BR" sz="1200"/>
              <a:pPr eaLnBrk="1" hangingPunct="1"/>
              <a:t>14</a:t>
            </a:fld>
            <a:endParaRPr lang="pt-BR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9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CF4B96-F6B3-9C40-A14F-31907DFA9133}" type="slidenum">
              <a:rPr lang="pt-BR" sz="1200"/>
              <a:pPr eaLnBrk="1" hangingPunct="1"/>
              <a:t>15</a:t>
            </a:fld>
            <a:endParaRPr lang="pt-BR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4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09790" y="6244683"/>
            <a:ext cx="2845055" cy="477501"/>
          </a:xfrm>
          <a:prstGeom prst="rect">
            <a:avLst/>
          </a:prstGeom>
        </p:spPr>
        <p:txBody>
          <a:bodyPr lIns="101553" tIns="50777" rIns="101553" bIns="50777"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F2B87A-35AA-DD44-B0CC-36121D0546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3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2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1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B34D-2168-4947-AFA2-2A9819983CE6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1F6C-123F-5844-9CA8-746F604C1F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72774"/>
            <a:ext cx="1689100" cy="596881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00713" y="1476718"/>
            <a:ext cx="2832067" cy="375200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RCC 8400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err="1"/>
              <a:t>Análise</a:t>
            </a:r>
            <a:r>
              <a:rPr lang="en-US" sz="4400" dirty="0"/>
              <a:t> de </a:t>
            </a:r>
            <a:r>
              <a:rPr lang="en-US" sz="4400" dirty="0" err="1"/>
              <a:t>Riscos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890010" y="2629447"/>
            <a:ext cx="64553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/>
              <a:t>Risco</a:t>
            </a:r>
            <a:r>
              <a:rPr lang="en-US" sz="6600" b="1" dirty="0"/>
              <a:t> </a:t>
            </a:r>
            <a:r>
              <a:rPr lang="en-US" sz="6600" b="1" dirty="0" err="1"/>
              <a:t>Operacional</a:t>
            </a:r>
            <a:endParaRPr lang="en-US" sz="66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F16E14-8A1E-554A-A36B-1DD360FC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69"/>
            <a:ext cx="9144000" cy="9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18B9FFE8-B8FF-9E41-A0CD-B70ED6A367A2}" type="slidenum">
              <a:rPr lang="en-US">
                <a:latin typeface="Calibri" charset="0"/>
              </a:rPr>
              <a:pPr algn="l" eaLnBrk="1" hangingPunct="1"/>
              <a:t>10</a:t>
            </a:fld>
            <a:endParaRPr lang="en-US">
              <a:latin typeface="Calibri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51" y="2057258"/>
            <a:ext cx="6278938" cy="318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5080317" y="4800743"/>
            <a:ext cx="2845055" cy="1998822"/>
            <a:chOff x="624" y="2317"/>
            <a:chExt cx="1152" cy="1011"/>
          </a:xfrm>
        </p:grpSpPr>
        <p:grpSp>
          <p:nvGrpSpPr>
            <p:cNvPr id="2071" name="Group 4"/>
            <p:cNvGrpSpPr>
              <a:grpSpLocks/>
            </p:cNvGrpSpPr>
            <p:nvPr/>
          </p:nvGrpSpPr>
          <p:grpSpPr bwMode="auto">
            <a:xfrm>
              <a:off x="624" y="2317"/>
              <a:ext cx="1152" cy="995"/>
              <a:chOff x="537" y="2317"/>
              <a:chExt cx="1370" cy="1456"/>
            </a:xfrm>
          </p:grpSpPr>
          <p:sp>
            <p:nvSpPr>
              <p:cNvPr id="2074" name="Freeform 5"/>
              <p:cNvSpPr>
                <a:spLocks/>
              </p:cNvSpPr>
              <p:nvPr/>
            </p:nvSpPr>
            <p:spPr bwMode="auto">
              <a:xfrm>
                <a:off x="644" y="3631"/>
                <a:ext cx="245" cy="142"/>
              </a:xfrm>
              <a:custGeom>
                <a:avLst/>
                <a:gdLst>
                  <a:gd name="T0" fmla="*/ 79 w 488"/>
                  <a:gd name="T1" fmla="*/ 0 h 285"/>
                  <a:gd name="T2" fmla="*/ 16 w 488"/>
                  <a:gd name="T3" fmla="*/ 6 h 285"/>
                  <a:gd name="T4" fmla="*/ 10 w 488"/>
                  <a:gd name="T5" fmla="*/ 10 h 285"/>
                  <a:gd name="T6" fmla="*/ 6 w 488"/>
                  <a:gd name="T7" fmla="*/ 16 h 285"/>
                  <a:gd name="T8" fmla="*/ 3 w 488"/>
                  <a:gd name="T9" fmla="*/ 22 h 285"/>
                  <a:gd name="T10" fmla="*/ 0 w 488"/>
                  <a:gd name="T11" fmla="*/ 32 h 285"/>
                  <a:gd name="T12" fmla="*/ 1 w 488"/>
                  <a:gd name="T13" fmla="*/ 43 h 285"/>
                  <a:gd name="T14" fmla="*/ 3 w 488"/>
                  <a:gd name="T15" fmla="*/ 49 h 285"/>
                  <a:gd name="T16" fmla="*/ 6 w 488"/>
                  <a:gd name="T17" fmla="*/ 56 h 285"/>
                  <a:gd name="T18" fmla="*/ 13 w 488"/>
                  <a:gd name="T19" fmla="*/ 61 h 285"/>
                  <a:gd name="T20" fmla="*/ 20 w 488"/>
                  <a:gd name="T21" fmla="*/ 66 h 285"/>
                  <a:gd name="T22" fmla="*/ 28 w 488"/>
                  <a:gd name="T23" fmla="*/ 69 h 285"/>
                  <a:gd name="T24" fmla="*/ 35 w 488"/>
                  <a:gd name="T25" fmla="*/ 70 h 285"/>
                  <a:gd name="T26" fmla="*/ 44 w 488"/>
                  <a:gd name="T27" fmla="*/ 71 h 285"/>
                  <a:gd name="T28" fmla="*/ 43 w 488"/>
                  <a:gd name="T29" fmla="*/ 70 h 285"/>
                  <a:gd name="T30" fmla="*/ 92 w 488"/>
                  <a:gd name="T31" fmla="*/ 65 h 285"/>
                  <a:gd name="T32" fmla="*/ 123 w 488"/>
                  <a:gd name="T33" fmla="*/ 0 h 285"/>
                  <a:gd name="T34" fmla="*/ 79 w 488"/>
                  <a:gd name="T35" fmla="*/ 0 h 2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8"/>
                  <a:gd name="T55" fmla="*/ 0 h 285"/>
                  <a:gd name="T56" fmla="*/ 488 w 488"/>
                  <a:gd name="T57" fmla="*/ 285 h 2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8" h="285">
                    <a:moveTo>
                      <a:pt x="312" y="0"/>
                    </a:moveTo>
                    <a:lnTo>
                      <a:pt x="63" y="24"/>
                    </a:lnTo>
                    <a:lnTo>
                      <a:pt x="38" y="43"/>
                    </a:lnTo>
                    <a:lnTo>
                      <a:pt x="23" y="65"/>
                    </a:lnTo>
                    <a:lnTo>
                      <a:pt x="9" y="89"/>
                    </a:lnTo>
                    <a:lnTo>
                      <a:pt x="0" y="129"/>
                    </a:lnTo>
                    <a:lnTo>
                      <a:pt x="1" y="173"/>
                    </a:lnTo>
                    <a:lnTo>
                      <a:pt x="9" y="197"/>
                    </a:lnTo>
                    <a:lnTo>
                      <a:pt x="23" y="224"/>
                    </a:lnTo>
                    <a:lnTo>
                      <a:pt x="49" y="247"/>
                    </a:lnTo>
                    <a:lnTo>
                      <a:pt x="80" y="266"/>
                    </a:lnTo>
                    <a:lnTo>
                      <a:pt x="112" y="277"/>
                    </a:lnTo>
                    <a:lnTo>
                      <a:pt x="138" y="282"/>
                    </a:lnTo>
                    <a:lnTo>
                      <a:pt x="174" y="285"/>
                    </a:lnTo>
                    <a:lnTo>
                      <a:pt x="171" y="282"/>
                    </a:lnTo>
                    <a:lnTo>
                      <a:pt x="365" y="263"/>
                    </a:lnTo>
                    <a:lnTo>
                      <a:pt x="488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80808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6"/>
              <p:cNvSpPr>
                <a:spLocks/>
              </p:cNvSpPr>
              <p:nvPr/>
            </p:nvSpPr>
            <p:spPr bwMode="auto">
              <a:xfrm>
                <a:off x="537" y="2317"/>
                <a:ext cx="1370" cy="1455"/>
              </a:xfrm>
              <a:custGeom>
                <a:avLst/>
                <a:gdLst>
                  <a:gd name="T0" fmla="*/ 39 w 2740"/>
                  <a:gd name="T1" fmla="*/ 3 h 2909"/>
                  <a:gd name="T2" fmla="*/ 24 w 2740"/>
                  <a:gd name="T3" fmla="*/ 13 h 2909"/>
                  <a:gd name="T4" fmla="*/ 7 w 2740"/>
                  <a:gd name="T5" fmla="*/ 33 h 2909"/>
                  <a:gd name="T6" fmla="*/ 1 w 2740"/>
                  <a:gd name="T7" fmla="*/ 54 h 2909"/>
                  <a:gd name="T8" fmla="*/ 0 w 2740"/>
                  <a:gd name="T9" fmla="*/ 79 h 2909"/>
                  <a:gd name="T10" fmla="*/ 3 w 2740"/>
                  <a:gd name="T11" fmla="*/ 100 h 2909"/>
                  <a:gd name="T12" fmla="*/ 12 w 2740"/>
                  <a:gd name="T13" fmla="*/ 134 h 2909"/>
                  <a:gd name="T14" fmla="*/ 37 w 2740"/>
                  <a:gd name="T15" fmla="*/ 192 h 2909"/>
                  <a:gd name="T16" fmla="*/ 66 w 2740"/>
                  <a:gd name="T17" fmla="*/ 257 h 2909"/>
                  <a:gd name="T18" fmla="*/ 92 w 2740"/>
                  <a:gd name="T19" fmla="*/ 323 h 2909"/>
                  <a:gd name="T20" fmla="*/ 113 w 2740"/>
                  <a:gd name="T21" fmla="*/ 409 h 2909"/>
                  <a:gd name="T22" fmla="*/ 125 w 2740"/>
                  <a:gd name="T23" fmla="*/ 514 h 2909"/>
                  <a:gd name="T24" fmla="*/ 132 w 2740"/>
                  <a:gd name="T25" fmla="*/ 589 h 2909"/>
                  <a:gd name="T26" fmla="*/ 132 w 2740"/>
                  <a:gd name="T27" fmla="*/ 645 h 2909"/>
                  <a:gd name="T28" fmla="*/ 123 w 2740"/>
                  <a:gd name="T29" fmla="*/ 687 h 2909"/>
                  <a:gd name="T30" fmla="*/ 113 w 2740"/>
                  <a:gd name="T31" fmla="*/ 712 h 2909"/>
                  <a:gd name="T32" fmla="*/ 103 w 2740"/>
                  <a:gd name="T33" fmla="*/ 723 h 2909"/>
                  <a:gd name="T34" fmla="*/ 160 w 2740"/>
                  <a:gd name="T35" fmla="*/ 721 h 2909"/>
                  <a:gd name="T36" fmla="*/ 375 w 2740"/>
                  <a:gd name="T37" fmla="*/ 693 h 2909"/>
                  <a:gd name="T38" fmla="*/ 571 w 2740"/>
                  <a:gd name="T39" fmla="*/ 677 h 2909"/>
                  <a:gd name="T40" fmla="*/ 652 w 2740"/>
                  <a:gd name="T41" fmla="*/ 679 h 2909"/>
                  <a:gd name="T42" fmla="*/ 669 w 2740"/>
                  <a:gd name="T43" fmla="*/ 667 h 2909"/>
                  <a:gd name="T44" fmla="*/ 680 w 2740"/>
                  <a:gd name="T45" fmla="*/ 640 h 2909"/>
                  <a:gd name="T46" fmla="*/ 685 w 2740"/>
                  <a:gd name="T47" fmla="*/ 601 h 2909"/>
                  <a:gd name="T48" fmla="*/ 684 w 2740"/>
                  <a:gd name="T49" fmla="*/ 551 h 2909"/>
                  <a:gd name="T50" fmla="*/ 677 w 2740"/>
                  <a:gd name="T51" fmla="*/ 478 h 2909"/>
                  <a:gd name="T52" fmla="*/ 654 w 2740"/>
                  <a:gd name="T53" fmla="*/ 383 h 2909"/>
                  <a:gd name="T54" fmla="*/ 627 w 2740"/>
                  <a:gd name="T55" fmla="*/ 299 h 2909"/>
                  <a:gd name="T56" fmla="*/ 596 w 2740"/>
                  <a:gd name="T57" fmla="*/ 220 h 2909"/>
                  <a:gd name="T58" fmla="*/ 561 w 2740"/>
                  <a:gd name="T59" fmla="*/ 133 h 2909"/>
                  <a:gd name="T60" fmla="*/ 549 w 2740"/>
                  <a:gd name="T61" fmla="*/ 95 h 2909"/>
                  <a:gd name="T62" fmla="*/ 547 w 2740"/>
                  <a:gd name="T63" fmla="*/ 66 h 2909"/>
                  <a:gd name="T64" fmla="*/ 561 w 2740"/>
                  <a:gd name="T65" fmla="*/ 7 h 2909"/>
                  <a:gd name="T66" fmla="*/ 43 w 2740"/>
                  <a:gd name="T67" fmla="*/ 2 h 29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40"/>
                  <a:gd name="T103" fmla="*/ 0 h 2909"/>
                  <a:gd name="T104" fmla="*/ 2740 w 2740"/>
                  <a:gd name="T105" fmla="*/ 2909 h 29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40" h="2909">
                    <a:moveTo>
                      <a:pt x="173" y="5"/>
                    </a:moveTo>
                    <a:lnTo>
                      <a:pt x="154" y="11"/>
                    </a:lnTo>
                    <a:lnTo>
                      <a:pt x="129" y="23"/>
                    </a:lnTo>
                    <a:lnTo>
                      <a:pt x="98" y="49"/>
                    </a:lnTo>
                    <a:lnTo>
                      <a:pt x="58" y="88"/>
                    </a:lnTo>
                    <a:lnTo>
                      <a:pt x="29" y="130"/>
                    </a:lnTo>
                    <a:lnTo>
                      <a:pt x="12" y="174"/>
                    </a:lnTo>
                    <a:lnTo>
                      <a:pt x="6" y="213"/>
                    </a:lnTo>
                    <a:lnTo>
                      <a:pt x="0" y="264"/>
                    </a:lnTo>
                    <a:lnTo>
                      <a:pt x="0" y="314"/>
                    </a:lnTo>
                    <a:lnTo>
                      <a:pt x="7" y="355"/>
                    </a:lnTo>
                    <a:lnTo>
                      <a:pt x="12" y="398"/>
                    </a:lnTo>
                    <a:lnTo>
                      <a:pt x="21" y="436"/>
                    </a:lnTo>
                    <a:lnTo>
                      <a:pt x="48" y="535"/>
                    </a:lnTo>
                    <a:lnTo>
                      <a:pt x="87" y="645"/>
                    </a:lnTo>
                    <a:lnTo>
                      <a:pt x="145" y="766"/>
                    </a:lnTo>
                    <a:lnTo>
                      <a:pt x="204" y="904"/>
                    </a:lnTo>
                    <a:lnTo>
                      <a:pt x="262" y="1025"/>
                    </a:lnTo>
                    <a:lnTo>
                      <a:pt x="311" y="1145"/>
                    </a:lnTo>
                    <a:lnTo>
                      <a:pt x="370" y="1290"/>
                    </a:lnTo>
                    <a:lnTo>
                      <a:pt x="419" y="1475"/>
                    </a:lnTo>
                    <a:lnTo>
                      <a:pt x="453" y="1636"/>
                    </a:lnTo>
                    <a:lnTo>
                      <a:pt x="486" y="1837"/>
                    </a:lnTo>
                    <a:lnTo>
                      <a:pt x="503" y="2055"/>
                    </a:lnTo>
                    <a:lnTo>
                      <a:pt x="527" y="2248"/>
                    </a:lnTo>
                    <a:lnTo>
                      <a:pt x="527" y="2354"/>
                    </a:lnTo>
                    <a:lnTo>
                      <a:pt x="527" y="2491"/>
                    </a:lnTo>
                    <a:lnTo>
                      <a:pt x="527" y="2579"/>
                    </a:lnTo>
                    <a:lnTo>
                      <a:pt x="521" y="2662"/>
                    </a:lnTo>
                    <a:lnTo>
                      <a:pt x="494" y="2748"/>
                    </a:lnTo>
                    <a:lnTo>
                      <a:pt x="476" y="2799"/>
                    </a:lnTo>
                    <a:lnTo>
                      <a:pt x="453" y="2845"/>
                    </a:lnTo>
                    <a:lnTo>
                      <a:pt x="429" y="2874"/>
                    </a:lnTo>
                    <a:lnTo>
                      <a:pt x="413" y="2892"/>
                    </a:lnTo>
                    <a:lnTo>
                      <a:pt x="395" y="2909"/>
                    </a:lnTo>
                    <a:lnTo>
                      <a:pt x="638" y="2883"/>
                    </a:lnTo>
                    <a:lnTo>
                      <a:pt x="1110" y="2820"/>
                    </a:lnTo>
                    <a:lnTo>
                      <a:pt x="1501" y="2772"/>
                    </a:lnTo>
                    <a:lnTo>
                      <a:pt x="1949" y="2724"/>
                    </a:lnTo>
                    <a:lnTo>
                      <a:pt x="2283" y="2708"/>
                    </a:lnTo>
                    <a:lnTo>
                      <a:pt x="2540" y="2716"/>
                    </a:lnTo>
                    <a:lnTo>
                      <a:pt x="2607" y="2716"/>
                    </a:lnTo>
                    <a:lnTo>
                      <a:pt x="2648" y="2708"/>
                    </a:lnTo>
                    <a:lnTo>
                      <a:pt x="2673" y="2668"/>
                    </a:lnTo>
                    <a:lnTo>
                      <a:pt x="2698" y="2623"/>
                    </a:lnTo>
                    <a:lnTo>
                      <a:pt x="2719" y="2558"/>
                    </a:lnTo>
                    <a:lnTo>
                      <a:pt x="2731" y="2478"/>
                    </a:lnTo>
                    <a:lnTo>
                      <a:pt x="2740" y="2402"/>
                    </a:lnTo>
                    <a:lnTo>
                      <a:pt x="2740" y="2291"/>
                    </a:lnTo>
                    <a:lnTo>
                      <a:pt x="2736" y="2203"/>
                    </a:lnTo>
                    <a:lnTo>
                      <a:pt x="2731" y="2063"/>
                    </a:lnTo>
                    <a:lnTo>
                      <a:pt x="2706" y="1910"/>
                    </a:lnTo>
                    <a:lnTo>
                      <a:pt x="2665" y="1713"/>
                    </a:lnTo>
                    <a:lnTo>
                      <a:pt x="2615" y="1532"/>
                    </a:lnTo>
                    <a:lnTo>
                      <a:pt x="2574" y="1371"/>
                    </a:lnTo>
                    <a:lnTo>
                      <a:pt x="2507" y="1194"/>
                    </a:lnTo>
                    <a:lnTo>
                      <a:pt x="2441" y="1033"/>
                    </a:lnTo>
                    <a:lnTo>
                      <a:pt x="2383" y="880"/>
                    </a:lnTo>
                    <a:lnTo>
                      <a:pt x="2291" y="661"/>
                    </a:lnTo>
                    <a:lnTo>
                      <a:pt x="2241" y="532"/>
                    </a:lnTo>
                    <a:lnTo>
                      <a:pt x="2211" y="446"/>
                    </a:lnTo>
                    <a:lnTo>
                      <a:pt x="2194" y="379"/>
                    </a:lnTo>
                    <a:lnTo>
                      <a:pt x="2187" y="316"/>
                    </a:lnTo>
                    <a:lnTo>
                      <a:pt x="2187" y="261"/>
                    </a:lnTo>
                    <a:lnTo>
                      <a:pt x="2225" y="66"/>
                    </a:lnTo>
                    <a:lnTo>
                      <a:pt x="2241" y="25"/>
                    </a:lnTo>
                    <a:lnTo>
                      <a:pt x="199" y="0"/>
                    </a:lnTo>
                    <a:lnTo>
                      <a:pt x="173" y="5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7"/>
              <p:cNvSpPr>
                <a:spLocks/>
              </p:cNvSpPr>
              <p:nvPr/>
            </p:nvSpPr>
            <p:spPr bwMode="auto">
              <a:xfrm>
                <a:off x="609" y="2384"/>
                <a:ext cx="113" cy="95"/>
              </a:xfrm>
              <a:custGeom>
                <a:avLst/>
                <a:gdLst>
                  <a:gd name="T0" fmla="*/ 57 w 226"/>
                  <a:gd name="T1" fmla="*/ 3 h 190"/>
                  <a:gd name="T2" fmla="*/ 42 w 226"/>
                  <a:gd name="T3" fmla="*/ 44 h 190"/>
                  <a:gd name="T4" fmla="*/ 28 w 226"/>
                  <a:gd name="T5" fmla="*/ 48 h 190"/>
                  <a:gd name="T6" fmla="*/ 20 w 226"/>
                  <a:gd name="T7" fmla="*/ 47 h 190"/>
                  <a:gd name="T8" fmla="*/ 13 w 226"/>
                  <a:gd name="T9" fmla="*/ 45 h 190"/>
                  <a:gd name="T10" fmla="*/ 7 w 226"/>
                  <a:gd name="T11" fmla="*/ 40 h 190"/>
                  <a:gd name="T12" fmla="*/ 4 w 226"/>
                  <a:gd name="T13" fmla="*/ 35 h 190"/>
                  <a:gd name="T14" fmla="*/ 1 w 226"/>
                  <a:gd name="T15" fmla="*/ 28 h 190"/>
                  <a:gd name="T16" fmla="*/ 0 w 226"/>
                  <a:gd name="T17" fmla="*/ 24 h 190"/>
                  <a:gd name="T18" fmla="*/ 1 w 226"/>
                  <a:gd name="T19" fmla="*/ 17 h 190"/>
                  <a:gd name="T20" fmla="*/ 3 w 226"/>
                  <a:gd name="T21" fmla="*/ 12 h 190"/>
                  <a:gd name="T22" fmla="*/ 7 w 226"/>
                  <a:gd name="T23" fmla="*/ 7 h 190"/>
                  <a:gd name="T24" fmla="*/ 12 w 226"/>
                  <a:gd name="T25" fmla="*/ 4 h 190"/>
                  <a:gd name="T26" fmla="*/ 18 w 226"/>
                  <a:gd name="T27" fmla="*/ 3 h 190"/>
                  <a:gd name="T28" fmla="*/ 24 w 226"/>
                  <a:gd name="T29" fmla="*/ 1 h 190"/>
                  <a:gd name="T30" fmla="*/ 29 w 226"/>
                  <a:gd name="T31" fmla="*/ 1 h 190"/>
                  <a:gd name="T32" fmla="*/ 34 w 226"/>
                  <a:gd name="T33" fmla="*/ 1 h 190"/>
                  <a:gd name="T34" fmla="*/ 40 w 226"/>
                  <a:gd name="T35" fmla="*/ 0 h 190"/>
                  <a:gd name="T36" fmla="*/ 57 w 226"/>
                  <a:gd name="T37" fmla="*/ 3 h 1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6"/>
                  <a:gd name="T58" fmla="*/ 0 h 190"/>
                  <a:gd name="T59" fmla="*/ 226 w 226"/>
                  <a:gd name="T60" fmla="*/ 190 h 19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6" h="190">
                    <a:moveTo>
                      <a:pt x="226" y="13"/>
                    </a:moveTo>
                    <a:lnTo>
                      <a:pt x="167" y="174"/>
                    </a:lnTo>
                    <a:lnTo>
                      <a:pt x="109" y="190"/>
                    </a:lnTo>
                    <a:lnTo>
                      <a:pt x="80" y="187"/>
                    </a:lnTo>
                    <a:lnTo>
                      <a:pt x="51" y="177"/>
                    </a:lnTo>
                    <a:lnTo>
                      <a:pt x="29" y="158"/>
                    </a:lnTo>
                    <a:lnTo>
                      <a:pt x="14" y="139"/>
                    </a:lnTo>
                    <a:lnTo>
                      <a:pt x="4" y="115"/>
                    </a:lnTo>
                    <a:lnTo>
                      <a:pt x="0" y="93"/>
                    </a:lnTo>
                    <a:lnTo>
                      <a:pt x="1" y="65"/>
                    </a:lnTo>
                    <a:lnTo>
                      <a:pt x="10" y="45"/>
                    </a:lnTo>
                    <a:lnTo>
                      <a:pt x="26" y="29"/>
                    </a:lnTo>
                    <a:lnTo>
                      <a:pt x="47" y="16"/>
                    </a:lnTo>
                    <a:lnTo>
                      <a:pt x="72" y="9"/>
                    </a:lnTo>
                    <a:lnTo>
                      <a:pt x="93" y="5"/>
                    </a:lnTo>
                    <a:lnTo>
                      <a:pt x="116" y="1"/>
                    </a:lnTo>
                    <a:lnTo>
                      <a:pt x="134" y="1"/>
                    </a:lnTo>
                    <a:lnTo>
                      <a:pt x="158" y="0"/>
                    </a:lnTo>
                    <a:lnTo>
                      <a:pt x="226" y="13"/>
                    </a:lnTo>
                    <a:close/>
                  </a:path>
                </a:pathLst>
              </a:custGeom>
              <a:solidFill>
                <a:srgbClr val="80808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8"/>
              <p:cNvSpPr>
                <a:spLocks/>
              </p:cNvSpPr>
              <p:nvPr/>
            </p:nvSpPr>
            <p:spPr bwMode="auto">
              <a:xfrm>
                <a:off x="653" y="2378"/>
                <a:ext cx="79" cy="78"/>
              </a:xfrm>
              <a:custGeom>
                <a:avLst/>
                <a:gdLst>
                  <a:gd name="T0" fmla="*/ 0 w 158"/>
                  <a:gd name="T1" fmla="*/ 5 h 155"/>
                  <a:gd name="T2" fmla="*/ 7 w 158"/>
                  <a:gd name="T3" fmla="*/ 10 h 155"/>
                  <a:gd name="T4" fmla="*/ 10 w 158"/>
                  <a:gd name="T5" fmla="*/ 15 h 155"/>
                  <a:gd name="T6" fmla="*/ 12 w 158"/>
                  <a:gd name="T7" fmla="*/ 20 h 155"/>
                  <a:gd name="T8" fmla="*/ 12 w 158"/>
                  <a:gd name="T9" fmla="*/ 28 h 155"/>
                  <a:gd name="T10" fmla="*/ 11 w 158"/>
                  <a:gd name="T11" fmla="*/ 34 h 155"/>
                  <a:gd name="T12" fmla="*/ 7 w 158"/>
                  <a:gd name="T13" fmla="*/ 39 h 155"/>
                  <a:gd name="T14" fmla="*/ 40 w 158"/>
                  <a:gd name="T15" fmla="*/ 33 h 155"/>
                  <a:gd name="T16" fmla="*/ 37 w 158"/>
                  <a:gd name="T17" fmla="*/ 0 h 155"/>
                  <a:gd name="T18" fmla="*/ 0 w 158"/>
                  <a:gd name="T19" fmla="*/ 5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"/>
                  <a:gd name="T31" fmla="*/ 0 h 155"/>
                  <a:gd name="T32" fmla="*/ 158 w 158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" h="155">
                    <a:moveTo>
                      <a:pt x="0" y="19"/>
                    </a:moveTo>
                    <a:lnTo>
                      <a:pt x="29" y="39"/>
                    </a:lnTo>
                    <a:lnTo>
                      <a:pt x="43" y="59"/>
                    </a:lnTo>
                    <a:lnTo>
                      <a:pt x="50" y="79"/>
                    </a:lnTo>
                    <a:lnTo>
                      <a:pt x="51" y="109"/>
                    </a:lnTo>
                    <a:lnTo>
                      <a:pt x="46" y="133"/>
                    </a:lnTo>
                    <a:lnTo>
                      <a:pt x="29" y="155"/>
                    </a:lnTo>
                    <a:lnTo>
                      <a:pt x="158" y="129"/>
                    </a:lnTo>
                    <a:lnTo>
                      <a:pt x="147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9"/>
              <p:cNvSpPr>
                <a:spLocks/>
              </p:cNvSpPr>
              <p:nvPr/>
            </p:nvSpPr>
            <p:spPr bwMode="auto">
              <a:xfrm>
                <a:off x="630" y="2318"/>
                <a:ext cx="1147" cy="161"/>
              </a:xfrm>
              <a:custGeom>
                <a:avLst/>
                <a:gdLst>
                  <a:gd name="T0" fmla="*/ 543 w 2294"/>
                  <a:gd name="T1" fmla="*/ 6 h 322"/>
                  <a:gd name="T2" fmla="*/ 0 w 2294"/>
                  <a:gd name="T3" fmla="*/ 0 h 322"/>
                  <a:gd name="T4" fmla="*/ 15 w 2294"/>
                  <a:gd name="T5" fmla="*/ 3 h 322"/>
                  <a:gd name="T6" fmla="*/ 20 w 2294"/>
                  <a:gd name="T7" fmla="*/ 4 h 322"/>
                  <a:gd name="T8" fmla="*/ 26 w 2294"/>
                  <a:gd name="T9" fmla="*/ 6 h 322"/>
                  <a:gd name="T10" fmla="*/ 30 w 2294"/>
                  <a:gd name="T11" fmla="*/ 10 h 322"/>
                  <a:gd name="T12" fmla="*/ 35 w 2294"/>
                  <a:gd name="T13" fmla="*/ 15 h 322"/>
                  <a:gd name="T14" fmla="*/ 37 w 2294"/>
                  <a:gd name="T15" fmla="*/ 21 h 322"/>
                  <a:gd name="T16" fmla="*/ 38 w 2294"/>
                  <a:gd name="T17" fmla="*/ 28 h 322"/>
                  <a:gd name="T18" fmla="*/ 39 w 2294"/>
                  <a:gd name="T19" fmla="*/ 36 h 322"/>
                  <a:gd name="T20" fmla="*/ 39 w 2294"/>
                  <a:gd name="T21" fmla="*/ 41 h 322"/>
                  <a:gd name="T22" fmla="*/ 38 w 2294"/>
                  <a:gd name="T23" fmla="*/ 49 h 322"/>
                  <a:gd name="T24" fmla="*/ 37 w 2294"/>
                  <a:gd name="T25" fmla="*/ 57 h 322"/>
                  <a:gd name="T26" fmla="*/ 34 w 2294"/>
                  <a:gd name="T27" fmla="*/ 65 h 322"/>
                  <a:gd name="T28" fmla="*/ 27 w 2294"/>
                  <a:gd name="T29" fmla="*/ 72 h 322"/>
                  <a:gd name="T30" fmla="*/ 20 w 2294"/>
                  <a:gd name="T31" fmla="*/ 77 h 322"/>
                  <a:gd name="T32" fmla="*/ 14 w 2294"/>
                  <a:gd name="T33" fmla="*/ 81 h 322"/>
                  <a:gd name="T34" fmla="*/ 49 w 2294"/>
                  <a:gd name="T35" fmla="*/ 77 h 322"/>
                  <a:gd name="T36" fmla="*/ 89 w 2294"/>
                  <a:gd name="T37" fmla="*/ 71 h 322"/>
                  <a:gd name="T38" fmla="*/ 152 w 2294"/>
                  <a:gd name="T39" fmla="*/ 67 h 322"/>
                  <a:gd name="T40" fmla="*/ 203 w 2294"/>
                  <a:gd name="T41" fmla="*/ 62 h 322"/>
                  <a:gd name="T42" fmla="*/ 266 w 2294"/>
                  <a:gd name="T43" fmla="*/ 62 h 322"/>
                  <a:gd name="T44" fmla="*/ 334 w 2294"/>
                  <a:gd name="T45" fmla="*/ 65 h 322"/>
                  <a:gd name="T46" fmla="*/ 419 w 2294"/>
                  <a:gd name="T47" fmla="*/ 67 h 322"/>
                  <a:gd name="T48" fmla="*/ 501 w 2294"/>
                  <a:gd name="T49" fmla="*/ 73 h 322"/>
                  <a:gd name="T50" fmla="*/ 535 w 2294"/>
                  <a:gd name="T51" fmla="*/ 79 h 322"/>
                  <a:gd name="T52" fmla="*/ 544 w 2294"/>
                  <a:gd name="T53" fmla="*/ 80 h 322"/>
                  <a:gd name="T54" fmla="*/ 554 w 2294"/>
                  <a:gd name="T55" fmla="*/ 81 h 322"/>
                  <a:gd name="T56" fmla="*/ 562 w 2294"/>
                  <a:gd name="T57" fmla="*/ 79 h 322"/>
                  <a:gd name="T58" fmla="*/ 568 w 2294"/>
                  <a:gd name="T59" fmla="*/ 73 h 322"/>
                  <a:gd name="T60" fmla="*/ 571 w 2294"/>
                  <a:gd name="T61" fmla="*/ 65 h 322"/>
                  <a:gd name="T62" fmla="*/ 573 w 2294"/>
                  <a:gd name="T63" fmla="*/ 58 h 322"/>
                  <a:gd name="T64" fmla="*/ 574 w 2294"/>
                  <a:gd name="T65" fmla="*/ 51 h 322"/>
                  <a:gd name="T66" fmla="*/ 572 w 2294"/>
                  <a:gd name="T67" fmla="*/ 39 h 322"/>
                  <a:gd name="T68" fmla="*/ 570 w 2294"/>
                  <a:gd name="T69" fmla="*/ 31 h 322"/>
                  <a:gd name="T70" fmla="*/ 566 w 2294"/>
                  <a:gd name="T71" fmla="*/ 22 h 322"/>
                  <a:gd name="T72" fmla="*/ 562 w 2294"/>
                  <a:gd name="T73" fmla="*/ 18 h 322"/>
                  <a:gd name="T74" fmla="*/ 557 w 2294"/>
                  <a:gd name="T75" fmla="*/ 12 h 322"/>
                  <a:gd name="T76" fmla="*/ 551 w 2294"/>
                  <a:gd name="T77" fmla="*/ 9 h 322"/>
                  <a:gd name="T78" fmla="*/ 543 w 2294"/>
                  <a:gd name="T79" fmla="*/ 6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94"/>
                  <a:gd name="T121" fmla="*/ 0 h 322"/>
                  <a:gd name="T122" fmla="*/ 2294 w 2294"/>
                  <a:gd name="T123" fmla="*/ 322 h 3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94" h="322">
                    <a:moveTo>
                      <a:pt x="2171" y="24"/>
                    </a:moveTo>
                    <a:lnTo>
                      <a:pt x="0" y="0"/>
                    </a:lnTo>
                    <a:lnTo>
                      <a:pt x="61" y="10"/>
                    </a:lnTo>
                    <a:lnTo>
                      <a:pt x="83" y="16"/>
                    </a:lnTo>
                    <a:lnTo>
                      <a:pt x="106" y="26"/>
                    </a:lnTo>
                    <a:lnTo>
                      <a:pt x="122" y="40"/>
                    </a:lnTo>
                    <a:lnTo>
                      <a:pt x="140" y="62"/>
                    </a:lnTo>
                    <a:lnTo>
                      <a:pt x="148" y="87"/>
                    </a:lnTo>
                    <a:lnTo>
                      <a:pt x="154" y="114"/>
                    </a:lnTo>
                    <a:lnTo>
                      <a:pt x="156" y="141"/>
                    </a:lnTo>
                    <a:lnTo>
                      <a:pt x="158" y="164"/>
                    </a:lnTo>
                    <a:lnTo>
                      <a:pt x="154" y="197"/>
                    </a:lnTo>
                    <a:lnTo>
                      <a:pt x="148" y="230"/>
                    </a:lnTo>
                    <a:lnTo>
                      <a:pt x="133" y="258"/>
                    </a:lnTo>
                    <a:lnTo>
                      <a:pt x="109" y="286"/>
                    </a:lnTo>
                    <a:lnTo>
                      <a:pt x="80" y="305"/>
                    </a:lnTo>
                    <a:lnTo>
                      <a:pt x="57" y="322"/>
                    </a:lnTo>
                    <a:lnTo>
                      <a:pt x="199" y="306"/>
                    </a:lnTo>
                    <a:lnTo>
                      <a:pt x="357" y="282"/>
                    </a:lnTo>
                    <a:lnTo>
                      <a:pt x="608" y="266"/>
                    </a:lnTo>
                    <a:lnTo>
                      <a:pt x="815" y="250"/>
                    </a:lnTo>
                    <a:lnTo>
                      <a:pt x="1064" y="250"/>
                    </a:lnTo>
                    <a:lnTo>
                      <a:pt x="1339" y="258"/>
                    </a:lnTo>
                    <a:lnTo>
                      <a:pt x="1679" y="266"/>
                    </a:lnTo>
                    <a:lnTo>
                      <a:pt x="2004" y="290"/>
                    </a:lnTo>
                    <a:lnTo>
                      <a:pt x="2137" y="314"/>
                    </a:lnTo>
                    <a:lnTo>
                      <a:pt x="2175" y="319"/>
                    </a:lnTo>
                    <a:lnTo>
                      <a:pt x="2216" y="321"/>
                    </a:lnTo>
                    <a:lnTo>
                      <a:pt x="2245" y="314"/>
                    </a:lnTo>
                    <a:lnTo>
                      <a:pt x="2270" y="290"/>
                    </a:lnTo>
                    <a:lnTo>
                      <a:pt x="2284" y="260"/>
                    </a:lnTo>
                    <a:lnTo>
                      <a:pt x="2291" y="235"/>
                    </a:lnTo>
                    <a:lnTo>
                      <a:pt x="2294" y="207"/>
                    </a:lnTo>
                    <a:lnTo>
                      <a:pt x="2288" y="156"/>
                    </a:lnTo>
                    <a:lnTo>
                      <a:pt x="2277" y="124"/>
                    </a:lnTo>
                    <a:lnTo>
                      <a:pt x="2261" y="90"/>
                    </a:lnTo>
                    <a:lnTo>
                      <a:pt x="2245" y="69"/>
                    </a:lnTo>
                    <a:lnTo>
                      <a:pt x="2227" y="51"/>
                    </a:lnTo>
                    <a:lnTo>
                      <a:pt x="2201" y="34"/>
                    </a:lnTo>
                    <a:lnTo>
                      <a:pt x="2171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Text Box 10"/>
            <p:cNvSpPr txBox="1">
              <a:spLocks noChangeArrowheads="1"/>
            </p:cNvSpPr>
            <p:nvPr/>
          </p:nvSpPr>
          <p:spPr bwMode="auto">
            <a:xfrm rot="21188438">
              <a:off x="819" y="2550"/>
              <a:ext cx="817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pt-BR" sz="2200" u="sng">
                  <a:latin typeface="Times New Roman" charset="0"/>
                </a:rPr>
                <a:t>Rota: 027</a:t>
              </a:r>
              <a:endParaRPr lang="pt-BR" sz="2200">
                <a:latin typeface="Times New Roman" charset="0"/>
              </a:endParaRPr>
            </a:p>
            <a:p>
              <a:pPr>
                <a:buFontTx/>
                <a:buChar char="•"/>
              </a:pPr>
              <a:r>
                <a:rPr lang="pt-BR" sz="1800">
                  <a:latin typeface="Times New Roman" charset="0"/>
                </a:rPr>
                <a:t>Combustível</a:t>
              </a:r>
            </a:p>
            <a:p>
              <a:pPr>
                <a:buFontTx/>
                <a:buChar char="•"/>
              </a:pPr>
              <a:r>
                <a:rPr lang="pt-BR" sz="1800">
                  <a:latin typeface="Times New Roman" charset="0"/>
                </a:rPr>
                <a:t>ATC</a:t>
              </a:r>
              <a:r>
                <a:rPr lang="ja-JP" altLang="pt-BR" sz="1800">
                  <a:latin typeface="Times New Roman" charset="0"/>
                </a:rPr>
                <a:t>’</a:t>
              </a:r>
              <a:r>
                <a:rPr lang="pt-BR" sz="1800">
                  <a:latin typeface="Times New Roman" charset="0"/>
                </a:rPr>
                <a:t>s</a:t>
              </a:r>
            </a:p>
            <a:p>
              <a:pPr>
                <a:buFontTx/>
                <a:buChar char="•"/>
              </a:pPr>
              <a:r>
                <a:rPr lang="pt-BR" sz="1800">
                  <a:latin typeface="Times New Roman" charset="0"/>
                </a:rPr>
                <a:t>Distância</a:t>
              </a:r>
            </a:p>
            <a:p>
              <a:pPr>
                <a:buFontTx/>
                <a:buChar char="•"/>
              </a:pPr>
              <a:r>
                <a:rPr lang="pt-BR" sz="1800">
                  <a:latin typeface="Times New Roman" charset="0"/>
                </a:rPr>
                <a:t>Alternativa</a:t>
              </a:r>
            </a:p>
          </p:txBody>
        </p:sp>
        <p:sp>
          <p:nvSpPr>
            <p:cNvPr id="2073" name="Text Box 11"/>
            <p:cNvSpPr txBox="1">
              <a:spLocks noChangeArrowheads="1"/>
            </p:cNvSpPr>
            <p:nvPr/>
          </p:nvSpPr>
          <p:spPr bwMode="auto">
            <a:xfrm rot="21267311">
              <a:off x="669" y="2391"/>
              <a:ext cx="9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pt-BR" sz="2100" u="sng">
                  <a:latin typeface="Times New Roman" charset="0"/>
                </a:rPr>
                <a:t>Plano de Vôo</a:t>
              </a:r>
              <a:endParaRPr lang="pt-BR" sz="1900" u="sng">
                <a:latin typeface="Times New Roman" charset="0"/>
              </a:endParaRPr>
            </a:p>
          </p:txBody>
        </p:sp>
      </p:grpSp>
      <p:cxnSp>
        <p:nvCxnSpPr>
          <p:cNvPr id="2055" name="AutoShape 12"/>
          <p:cNvCxnSpPr>
            <a:cxnSpLocks noChangeShapeType="1"/>
            <a:stCxn id="2068" idx="2"/>
          </p:cNvCxnSpPr>
          <p:nvPr/>
        </p:nvCxnSpPr>
        <p:spPr bwMode="auto">
          <a:xfrm rot="10800000">
            <a:off x="1625474" y="3248150"/>
            <a:ext cx="3654932" cy="2483291"/>
          </a:xfrm>
          <a:prstGeom prst="bentConnector3">
            <a:avLst>
              <a:gd name="adj1" fmla="val 123042"/>
            </a:avLst>
          </a:prstGeom>
          <a:noFill/>
          <a:ln w="31750">
            <a:solidFill>
              <a:srgbClr val="CC99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6" name="AutoShape 13"/>
          <p:cNvCxnSpPr>
            <a:cxnSpLocks noChangeShapeType="1"/>
          </p:cNvCxnSpPr>
          <p:nvPr/>
        </p:nvCxnSpPr>
        <p:spPr bwMode="auto">
          <a:xfrm flipV="1">
            <a:off x="7654778" y="3225276"/>
            <a:ext cx="2871732" cy="2377497"/>
          </a:xfrm>
          <a:prstGeom prst="bentConnector3">
            <a:avLst>
              <a:gd name="adj1" fmla="val 138981"/>
            </a:avLst>
          </a:prstGeom>
          <a:noFill/>
          <a:ln w="31750">
            <a:solidFill>
              <a:srgbClr val="CC9900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74" y="2819257"/>
            <a:ext cx="1219581" cy="85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47" y="2802101"/>
            <a:ext cx="1219581" cy="85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Oval 17"/>
          <p:cNvSpPr>
            <a:spLocks noChangeArrowheads="1"/>
          </p:cNvSpPr>
          <p:nvPr/>
        </p:nvSpPr>
        <p:spPr bwMode="auto">
          <a:xfrm>
            <a:off x="11039116" y="1905715"/>
            <a:ext cx="1152885" cy="533257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11088662" y="2017228"/>
          <a:ext cx="1046171" cy="46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59806" imgH="542253" progId="Word.Document.8">
                  <p:embed/>
                </p:oleObj>
              </mc:Choice>
              <mc:Fallback>
                <p:oleObj name="Document" r:id="rId5" imgW="859806" imgH="542253" progId="Word.Document.8">
                  <p:embed/>
                  <p:pic>
                    <p:nvPicPr>
                      <p:cNvPr id="20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8662" y="2017228"/>
                        <a:ext cx="1046171" cy="464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Line 19"/>
          <p:cNvSpPr>
            <a:spLocks noChangeShapeType="1"/>
          </p:cNvSpPr>
          <p:nvPr/>
        </p:nvSpPr>
        <p:spPr bwMode="auto">
          <a:xfrm flipH="1">
            <a:off x="10057734" y="2131599"/>
            <a:ext cx="979476" cy="914972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sp>
        <p:nvSpPr>
          <p:cNvPr id="2061" name="Line 20"/>
          <p:cNvSpPr>
            <a:spLocks noChangeShapeType="1"/>
          </p:cNvSpPr>
          <p:nvPr/>
        </p:nvSpPr>
        <p:spPr bwMode="auto">
          <a:xfrm flipH="1">
            <a:off x="10059640" y="2361771"/>
            <a:ext cx="1955141" cy="686229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sp>
        <p:nvSpPr>
          <p:cNvPr id="2062" name="Oval 22"/>
          <p:cNvSpPr>
            <a:spLocks noChangeArrowheads="1"/>
          </p:cNvSpPr>
          <p:nvPr/>
        </p:nvSpPr>
        <p:spPr bwMode="auto">
          <a:xfrm>
            <a:off x="756523" y="1941456"/>
            <a:ext cx="1320577" cy="533257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sp>
        <p:nvSpPr>
          <p:cNvPr id="2063" name="Line 23"/>
          <p:cNvSpPr>
            <a:spLocks noChangeShapeType="1"/>
          </p:cNvSpPr>
          <p:nvPr/>
        </p:nvSpPr>
        <p:spPr bwMode="auto">
          <a:xfrm>
            <a:off x="914686" y="2361771"/>
            <a:ext cx="1320578" cy="686229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sp>
        <p:nvSpPr>
          <p:cNvPr id="2064" name="Line 24"/>
          <p:cNvSpPr>
            <a:spLocks noChangeShapeType="1"/>
          </p:cNvSpPr>
          <p:nvPr/>
        </p:nvSpPr>
        <p:spPr bwMode="auto">
          <a:xfrm>
            <a:off x="2080910" y="2210229"/>
            <a:ext cx="154354" cy="837771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graphicFrame>
        <p:nvGraphicFramePr>
          <p:cNvPr id="2051" name="Object 25"/>
          <p:cNvGraphicFramePr>
            <a:graphicFrameLocks noChangeAspect="1"/>
          </p:cNvGraphicFramePr>
          <p:nvPr/>
        </p:nvGraphicFramePr>
        <p:xfrm>
          <a:off x="853707" y="2014368"/>
          <a:ext cx="1057606" cy="49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859806" imgH="542253" progId="Word.Document.8">
                  <p:embed/>
                </p:oleObj>
              </mc:Choice>
              <mc:Fallback>
                <p:oleObj name="Document" r:id="rId7" imgW="859806" imgH="542253" progId="Word.Document.8">
                  <p:embed/>
                  <p:pic>
                    <p:nvPicPr>
                      <p:cNvPr id="205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707" y="2014368"/>
                        <a:ext cx="1057606" cy="493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Text Box 26"/>
          <p:cNvSpPr txBox="1">
            <a:spLocks noChangeArrowheads="1"/>
          </p:cNvSpPr>
          <p:nvPr/>
        </p:nvSpPr>
        <p:spPr bwMode="auto">
          <a:xfrm>
            <a:off x="1625474" y="3657028"/>
            <a:ext cx="121577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pt-BR" sz="2400"/>
              <a:t>Piloto</a:t>
            </a:r>
          </a:p>
        </p:txBody>
      </p:sp>
      <p:sp>
        <p:nvSpPr>
          <p:cNvPr id="2066" name="Text Box 27"/>
          <p:cNvSpPr txBox="1">
            <a:spLocks noChangeArrowheads="1"/>
          </p:cNvSpPr>
          <p:nvPr/>
        </p:nvSpPr>
        <p:spPr bwMode="auto">
          <a:xfrm>
            <a:off x="9137331" y="3679903"/>
            <a:ext cx="1436797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pt-BR" sz="2400"/>
              <a:t>Co-piloto</a:t>
            </a:r>
          </a:p>
        </p:txBody>
      </p:sp>
      <p:sp>
        <p:nvSpPr>
          <p:cNvPr id="2067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625474" y="1628364"/>
            <a:ext cx="8941054" cy="753422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kumimoji="1" lang="pt-BR" sz="2900">
                <a:solidFill>
                  <a:srgbClr val="000066"/>
                </a:solidFill>
                <a:latin typeface="Calibri" charset="0"/>
              </a:rPr>
              <a:t>Plano de Vôo</a:t>
            </a:r>
          </a:p>
        </p:txBody>
      </p:sp>
      <p:sp>
        <p:nvSpPr>
          <p:cNvPr id="2068" name="Oval 29"/>
          <p:cNvSpPr>
            <a:spLocks noChangeArrowheads="1"/>
          </p:cNvSpPr>
          <p:nvPr/>
        </p:nvSpPr>
        <p:spPr bwMode="auto">
          <a:xfrm rot="-600000">
            <a:off x="5282311" y="5258229"/>
            <a:ext cx="2540159" cy="609028"/>
          </a:xfrm>
          <a:prstGeom prst="ellipse">
            <a:avLst/>
          </a:prstGeom>
          <a:noFill/>
          <a:ln w="31750" cap="sq">
            <a:solidFill>
              <a:srgbClr val="CC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sp>
        <p:nvSpPr>
          <p:cNvPr id="2069" name="Rectangle 30"/>
          <p:cNvSpPr>
            <a:spLocks noChangeArrowheads="1"/>
          </p:cNvSpPr>
          <p:nvPr/>
        </p:nvSpPr>
        <p:spPr bwMode="auto">
          <a:xfrm>
            <a:off x="201994" y="1026484"/>
            <a:ext cx="608647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Entendimento dos Fatos</a:t>
            </a:r>
          </a:p>
        </p:txBody>
      </p:sp>
      <p:sp>
        <p:nvSpPr>
          <p:cNvPr id="2070" name="Rectangle 31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184996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2203DA76-D185-3949-8DCA-AF2FD8069CF4}" type="slidenum">
              <a:rPr lang="en-US">
                <a:latin typeface="Calibri" charset="0"/>
              </a:rPr>
              <a:pPr algn="l" eaLnBrk="1" hangingPunct="1"/>
              <a:t>11</a:t>
            </a:fld>
            <a:endParaRPr lang="en-US">
              <a:latin typeface="Calibri" charset="0"/>
            </a:endParaRPr>
          </a:p>
        </p:txBody>
      </p:sp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5570480" y="2286001"/>
            <a:ext cx="801407" cy="5795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08000"/>
              </a:buClr>
              <a:buSzPct val="90000"/>
              <a:buFont typeface="Wingdings" charset="0"/>
              <a:buNone/>
            </a:pPr>
            <a:r>
              <a:rPr lang="pt-BR" sz="3100">
                <a:latin typeface="Times New Roman" charset="0"/>
              </a:rPr>
              <a:t>027</a:t>
            </a:r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 flipH="1">
            <a:off x="4165632" y="2590514"/>
            <a:ext cx="1320578" cy="0"/>
          </a:xfrm>
          <a:prstGeom prst="line">
            <a:avLst/>
          </a:prstGeom>
          <a:noFill/>
          <a:ln w="31750">
            <a:solidFill>
              <a:srgbClr val="CC99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sp>
        <p:nvSpPr>
          <p:cNvPr id="3079" name="Line 4"/>
          <p:cNvSpPr>
            <a:spLocks noChangeShapeType="1"/>
          </p:cNvSpPr>
          <p:nvPr/>
        </p:nvSpPr>
        <p:spPr bwMode="auto">
          <a:xfrm>
            <a:off x="6705792" y="2590514"/>
            <a:ext cx="1320577" cy="0"/>
          </a:xfrm>
          <a:prstGeom prst="line">
            <a:avLst/>
          </a:prstGeom>
          <a:noFill/>
          <a:ln w="31750">
            <a:solidFill>
              <a:srgbClr val="CC99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553" tIns="50777" rIns="101553" bIns="50777" anchor="ctr"/>
          <a:lstStyle/>
          <a:p>
            <a:endParaRPr lang="en-US"/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08795" y="3032274"/>
            <a:ext cx="11378310" cy="274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marL="290513" indent="-290513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Interpretação errônea de como inserir os dados do rumo nos instrumentos de vôo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endParaRPr kumimoji="1" lang="pt-BR" sz="2200"/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O co-piloto limitou-se a inserir o mesmo rumo em seus instrumentos, sem conferí-lo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endParaRPr kumimoji="1" lang="pt-BR" sz="2200"/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Mesmo com o conhecimento do rumo correto ser o norte, os sinais externos evidenciavam</a:t>
            </a:r>
            <a:r>
              <a:rPr lang="pt-BR" sz="2200"/>
              <a:t> </a:t>
            </a:r>
            <a:r>
              <a:rPr kumimoji="1" lang="pt-BR" sz="2200"/>
              <a:t>que rumavam para oeste, já que o sol estava à frente do avião e não do lado esquerdo</a:t>
            </a:r>
            <a:endParaRPr kumimoji="1" lang="en-US" sz="2200"/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103341" y="1676972"/>
            <a:ext cx="9869078" cy="5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marL="211138" indent="-2111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spcAft>
                <a:spcPct val="30000"/>
              </a:spcAft>
              <a:buClr>
                <a:srgbClr val="008000"/>
              </a:buClr>
              <a:buSzPct val="90000"/>
            </a:pPr>
            <a:r>
              <a:rPr lang="pt-BR" sz="3100"/>
              <a:t>Uma série de </a:t>
            </a:r>
            <a:r>
              <a:rPr lang="ja-JP" altLang="pt-BR" sz="3100"/>
              <a:t>‘</a:t>
            </a:r>
            <a:r>
              <a:rPr lang="pt-BR" sz="3100"/>
              <a:t>pequenos</a:t>
            </a:r>
            <a:r>
              <a:rPr lang="ja-JP" altLang="pt-BR" sz="3100"/>
              <a:t>’</a:t>
            </a:r>
            <a:r>
              <a:rPr lang="pt-BR" sz="3100"/>
              <a:t> erros operacionais: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2776454" y="2401801"/>
          <a:ext cx="1320577" cy="58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94040" imgH="542973" progId="Word.Document.8">
                  <p:embed/>
                </p:oleObj>
              </mc:Choice>
              <mc:Fallback>
                <p:oleObj name="Document" r:id="rId3" imgW="894040" imgH="542973" progId="Word.Document.8">
                  <p:embed/>
                  <p:pic>
                    <p:nvPicPr>
                      <p:cNvPr id="30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454" y="2401801"/>
                        <a:ext cx="1320577" cy="583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8127365" y="2396083"/>
          <a:ext cx="1316766" cy="59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94040" imgH="542973" progId="Word.Document.8">
                  <p:embed/>
                </p:oleObj>
              </mc:Choice>
              <mc:Fallback>
                <p:oleObj name="Document" r:id="rId5" imgW="894040" imgH="542973" progId="Word.Document.8">
                  <p:embed/>
                  <p:pic>
                    <p:nvPicPr>
                      <p:cNvPr id="307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7365" y="2396083"/>
                        <a:ext cx="1316766" cy="593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01994" y="1026484"/>
            <a:ext cx="608647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Entendimento dos Fatos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18843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99A564AF-69FA-8D49-B4F9-F9C0ACE25696}" type="slidenum">
              <a:rPr lang="en-US">
                <a:latin typeface="Calibri" charset="0"/>
              </a:rPr>
              <a:pPr algn="l" eaLnBrk="1" hangingPunct="1"/>
              <a:t>12</a:t>
            </a:fld>
            <a:endParaRPr lang="en-US">
              <a:latin typeface="Calibri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8795" y="2489010"/>
            <a:ext cx="11378310" cy="29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marL="290513" indent="-290513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Cientes da falha cometida após perceberem que o tempo de vôo já havia ultrapassado o previsto e que não conseguiam visualizar os acidentes geográficos conhecidos da região nem o aeroporto, não reportaram o problema nem pediram ajuda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endParaRPr kumimoji="1" lang="pt-BR" sz="2200"/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Recorreram ao plano de contingência para localização e acerto do rumo utilizando aparelho que mostra o lugar de onde procedem sinais de rádio captados, sintonizando a freqüência de duas rádios de Belém (lei existente desde 1950, criada justamente para orientar os aviões)</a:t>
            </a:r>
            <a:endParaRPr kumimoji="1" lang="en-US" sz="220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103341" y="1676972"/>
            <a:ext cx="9869078" cy="5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marL="211138" indent="-2111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spcAft>
                <a:spcPct val="30000"/>
              </a:spcAft>
              <a:buClr>
                <a:srgbClr val="008000"/>
              </a:buClr>
              <a:buSzPct val="90000"/>
            </a:pPr>
            <a:r>
              <a:rPr kumimoji="1" lang="pt-BR" sz="3100"/>
              <a:t>Uma série de </a:t>
            </a:r>
            <a:r>
              <a:rPr kumimoji="1" lang="ja-JP" altLang="pt-BR" sz="3100"/>
              <a:t>‘</a:t>
            </a:r>
            <a:r>
              <a:rPr kumimoji="1" lang="pt-BR" sz="3100"/>
              <a:t>pequenos</a:t>
            </a:r>
            <a:r>
              <a:rPr kumimoji="1" lang="ja-JP" altLang="pt-BR" sz="3100"/>
              <a:t>’</a:t>
            </a:r>
            <a:r>
              <a:rPr kumimoji="1" lang="pt-BR" sz="3100"/>
              <a:t> erros operacionais: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01994" y="1100826"/>
            <a:ext cx="608647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Entendimento dos Fatos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429054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A456421-FC4E-6646-B1B9-46D8968EE35D}" type="slidenum">
              <a:rPr lang="en-US">
                <a:latin typeface="Calibri" charset="0"/>
              </a:rPr>
              <a:pPr algn="l" eaLnBrk="1" hangingPunct="1"/>
              <a:t>13</a:t>
            </a:fld>
            <a:endParaRPr lang="en-US">
              <a:latin typeface="Calibri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08795" y="2386076"/>
            <a:ext cx="11378310" cy="30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marL="290513" indent="-290513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1112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Uma rádio transmite o jogo Brasil x Chile, um rojão cai  sobre o goleiro Rojas, o jogo é paralisado, o radialista se empolga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endParaRPr kumimoji="1" lang="pt-BR" sz="2200"/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A outra emissora transmite missa, que não pode interrompê-la para não profanar o ato religioso</a:t>
            </a:r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endParaRPr kumimoji="1" lang="pt-BR" sz="2200"/>
          </a:p>
          <a:p>
            <a:pPr eaLnBrk="1" hangingPunct="1">
              <a:spcBef>
                <a:spcPct val="20000"/>
              </a:spcBef>
              <a:buClr>
                <a:srgbClr val="CC9900"/>
              </a:buClr>
              <a:buSzPct val="90000"/>
              <a:buFont typeface="Wingdings" charset="0"/>
              <a:buChar char="q"/>
            </a:pPr>
            <a:r>
              <a:rPr kumimoji="1" lang="pt-BR" sz="2200"/>
              <a:t>As duas  rádios tinham a mesma freqüência das de Belém, porém eram de Goiânia o que confunde ainda mais o piloto</a:t>
            </a:r>
            <a:endParaRPr kumimoji="1" lang="en-US" sz="220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09791" y="5391186"/>
            <a:ext cx="10972419" cy="7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8000"/>
              </a:buClr>
              <a:buSzPct val="90000"/>
              <a:buFont typeface="Wingdings" charset="0"/>
              <a:buNone/>
            </a:pPr>
            <a:r>
              <a:rPr lang="pt-BR" sz="2200">
                <a:solidFill>
                  <a:srgbClr val="CC9900"/>
                </a:solidFill>
                <a:latin typeface="Arial Black" charset="0"/>
              </a:rPr>
              <a:t>Ao invés de se dirigir para o destino certo (norte), o avião acabou se desviando mais ainda da rota (sul).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103341" y="1676972"/>
            <a:ext cx="9869078" cy="5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marL="211138" indent="-2111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spcAft>
                <a:spcPct val="30000"/>
              </a:spcAft>
              <a:buClr>
                <a:srgbClr val="008000"/>
              </a:buClr>
              <a:buSzPct val="90000"/>
            </a:pPr>
            <a:r>
              <a:rPr kumimoji="1" lang="pt-BR" sz="3100"/>
              <a:t>Uma série de </a:t>
            </a:r>
            <a:r>
              <a:rPr kumimoji="1" lang="ja-JP" altLang="pt-BR" sz="3100"/>
              <a:t>‘</a:t>
            </a:r>
            <a:r>
              <a:rPr kumimoji="1" lang="pt-BR" sz="3100"/>
              <a:t>pequenos</a:t>
            </a:r>
            <a:r>
              <a:rPr kumimoji="1" lang="ja-JP" altLang="pt-BR" sz="3100"/>
              <a:t>’</a:t>
            </a:r>
            <a:r>
              <a:rPr kumimoji="1" lang="pt-BR" sz="3100"/>
              <a:t> erros operacionais: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201994" y="1026484"/>
            <a:ext cx="608647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Entendimento dos Fatos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115051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CA6CFF38-4AC1-684C-8C79-F48D2A43D545}" type="slidenum">
              <a:rPr lang="en-US">
                <a:latin typeface="Calibri" charset="0"/>
              </a:rPr>
              <a:pPr algn="l" eaLnBrk="1" hangingPunct="1"/>
              <a:t>14</a:t>
            </a:fld>
            <a:endParaRPr lang="en-US">
              <a:latin typeface="Calibri" charset="0"/>
            </a:endParaRP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907683" y="2052968"/>
            <a:ext cx="5791105" cy="4191715"/>
            <a:chOff x="240" y="528"/>
            <a:chExt cx="2544" cy="3456"/>
          </a:xfrm>
        </p:grpSpPr>
        <p:grpSp>
          <p:nvGrpSpPr>
            <p:cNvPr id="28679" name="Group 3"/>
            <p:cNvGrpSpPr>
              <a:grpSpLocks/>
            </p:cNvGrpSpPr>
            <p:nvPr/>
          </p:nvGrpSpPr>
          <p:grpSpPr bwMode="auto">
            <a:xfrm>
              <a:off x="240" y="528"/>
              <a:ext cx="2544" cy="3456"/>
              <a:chOff x="3319" y="672"/>
              <a:chExt cx="2298" cy="3216"/>
            </a:xfrm>
          </p:grpSpPr>
          <p:pic>
            <p:nvPicPr>
              <p:cNvPr id="28687" name="Picture 4" descr="mapaacid-nov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9" y="672"/>
                <a:ext cx="2298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8" name="Text Box 5"/>
              <p:cNvSpPr txBox="1">
                <a:spLocks noChangeArrowheads="1"/>
              </p:cNvSpPr>
              <p:nvPr/>
            </p:nvSpPr>
            <p:spPr bwMode="auto">
              <a:xfrm rot="16610971">
                <a:off x="4769" y="1279"/>
                <a:ext cx="49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pt-BR" sz="2700">
                    <a:solidFill>
                      <a:srgbClr val="FF0000"/>
                    </a:solidFill>
                    <a:latin typeface="Times New Roman" charset="0"/>
                  </a:rPr>
                  <a:t>27º</a:t>
                </a:r>
                <a:endParaRPr lang="pt-BR" sz="2700">
                  <a:latin typeface="Times New Roman" charset="0"/>
                </a:endParaRPr>
              </a:p>
            </p:txBody>
          </p:sp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 rot="21562464">
                <a:off x="3635" y="1517"/>
                <a:ext cx="323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pt-BR" sz="2700">
                    <a:solidFill>
                      <a:srgbClr val="FF0000"/>
                    </a:solidFill>
                    <a:latin typeface="Times New Roman" charset="0"/>
                  </a:rPr>
                  <a:t>270º</a:t>
                </a:r>
                <a:endParaRPr lang="pt-BR" sz="2700">
                  <a:latin typeface="Times New Roman" charset="0"/>
                </a:endParaRPr>
              </a:p>
            </p:txBody>
          </p:sp>
        </p:grpSp>
        <p:sp>
          <p:nvSpPr>
            <p:cNvPr id="28680" name="Line 7"/>
            <p:cNvSpPr>
              <a:spLocks noChangeShapeType="1"/>
            </p:cNvSpPr>
            <p:nvPr/>
          </p:nvSpPr>
          <p:spPr bwMode="auto">
            <a:xfrm flipH="1">
              <a:off x="1200" y="816"/>
              <a:ext cx="864" cy="26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arrow" w="med" len="lg"/>
              <a:tailEnd type="arrow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1" name="Group 8"/>
            <p:cNvGrpSpPr>
              <a:grpSpLocks/>
            </p:cNvGrpSpPr>
            <p:nvPr/>
          </p:nvGrpSpPr>
          <p:grpSpPr bwMode="auto">
            <a:xfrm>
              <a:off x="912" y="528"/>
              <a:ext cx="628" cy="693"/>
              <a:chOff x="2304" y="1536"/>
              <a:chExt cx="628" cy="693"/>
            </a:xfrm>
          </p:grpSpPr>
          <p:pic>
            <p:nvPicPr>
              <p:cNvPr id="28682" name="Picture 9" descr="dd01352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632"/>
                <a:ext cx="478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2613" y="1536"/>
                <a:ext cx="14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8000"/>
                  </a:buClr>
                  <a:buSzPct val="90000"/>
                  <a:buFont typeface="Wingdings" charset="0"/>
                  <a:buNone/>
                </a:pPr>
                <a:r>
                  <a:rPr lang="pt-BR" sz="1300">
                    <a:latin typeface="Times New Roman" charset="0"/>
                  </a:rPr>
                  <a:t>N</a:t>
                </a:r>
                <a:endParaRPr lang="en-US" sz="1300">
                  <a:latin typeface="Times New Roman" charset="0"/>
                </a:endParaRPr>
              </a:p>
            </p:txBody>
          </p:sp>
          <p:sp>
            <p:nvSpPr>
              <p:cNvPr id="28684" name="Text Box 11"/>
              <p:cNvSpPr txBox="1">
                <a:spLocks noChangeArrowheads="1"/>
              </p:cNvSpPr>
              <p:nvPr/>
            </p:nvSpPr>
            <p:spPr bwMode="auto">
              <a:xfrm>
                <a:off x="2304" y="1799"/>
                <a:ext cx="9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just">
                  <a:spcBef>
                    <a:spcPct val="20000"/>
                  </a:spcBef>
                  <a:buClr>
                    <a:srgbClr val="008000"/>
                  </a:buClr>
                  <a:buSzPct val="90000"/>
                  <a:buFont typeface="Wingdings" charset="0"/>
                  <a:buNone/>
                </a:pPr>
                <a:r>
                  <a:rPr lang="pt-BR" sz="1300">
                    <a:solidFill>
                      <a:schemeClr val="tx2"/>
                    </a:solidFill>
                    <a:latin typeface="Times New Roman" charset="0"/>
                  </a:rPr>
                  <a:t>O</a:t>
                </a:r>
                <a:endParaRPr lang="en-US" sz="1300">
                  <a:solidFill>
                    <a:schemeClr val="tx2"/>
                  </a:solidFill>
                  <a:latin typeface="Times New Roman" charset="0"/>
                </a:endParaRPr>
              </a:p>
            </p:txBody>
          </p:sp>
          <p:sp>
            <p:nvSpPr>
              <p:cNvPr id="28685" name="Text Box 12"/>
              <p:cNvSpPr txBox="1">
                <a:spLocks noChangeArrowheads="1"/>
              </p:cNvSpPr>
              <p:nvPr/>
            </p:nvSpPr>
            <p:spPr bwMode="auto">
              <a:xfrm>
                <a:off x="2890" y="1799"/>
                <a:ext cx="4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just">
                  <a:spcBef>
                    <a:spcPct val="20000"/>
                  </a:spcBef>
                  <a:buClr>
                    <a:srgbClr val="008000"/>
                  </a:buClr>
                  <a:buSzPct val="90000"/>
                  <a:buFont typeface="Wingdings" charset="0"/>
                  <a:buNone/>
                </a:pPr>
                <a:r>
                  <a:rPr lang="pt-BR" sz="1300">
                    <a:latin typeface="Times New Roman" charset="0"/>
                  </a:rPr>
                  <a:t>L</a:t>
                </a:r>
                <a:endParaRPr lang="en-US" sz="1300">
                  <a:latin typeface="Times New Roman" charset="0"/>
                </a:endParaRPr>
              </a:p>
            </p:txBody>
          </p:sp>
          <p:sp>
            <p:nvSpPr>
              <p:cNvPr id="28686" name="Text Box 13"/>
              <p:cNvSpPr txBox="1">
                <a:spLocks noChangeArrowheads="1"/>
              </p:cNvSpPr>
              <p:nvPr/>
            </p:nvSpPr>
            <p:spPr bwMode="auto">
              <a:xfrm>
                <a:off x="2613" y="2064"/>
                <a:ext cx="16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just">
                  <a:spcBef>
                    <a:spcPct val="20000"/>
                  </a:spcBef>
                  <a:buClr>
                    <a:srgbClr val="008000"/>
                  </a:buClr>
                  <a:buSzPct val="90000"/>
                  <a:buFont typeface="Wingdings" charset="0"/>
                  <a:buNone/>
                </a:pPr>
                <a:r>
                  <a:rPr lang="pt-BR" sz="1300">
                    <a:latin typeface="Times New Roman" charset="0"/>
                  </a:rPr>
                  <a:t>S</a:t>
                </a:r>
                <a:endParaRPr lang="en-US" sz="1300">
                  <a:latin typeface="Times New Roman" charset="0"/>
                </a:endParaRPr>
              </a:p>
            </p:txBody>
          </p:sp>
        </p:grpSp>
      </p:grp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1189093" y="1254728"/>
            <a:ext cx="5953080" cy="5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marL="211138" indent="-2111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spcAft>
                <a:spcPct val="30000"/>
              </a:spcAft>
              <a:buClr>
                <a:srgbClr val="008000"/>
              </a:buClr>
              <a:buSzPct val="90000"/>
            </a:pPr>
            <a:r>
              <a:rPr kumimoji="1" lang="pt-BR" sz="3100" dirty="0"/>
              <a:t>Ilustração da rota utilizada</a:t>
            </a:r>
          </a:p>
        </p:txBody>
      </p:sp>
      <p:sp>
        <p:nvSpPr>
          <p:cNvPr id="28677" name="Rectangle 16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201994" y="371004"/>
            <a:ext cx="608647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 dirty="0">
                <a:solidFill>
                  <a:srgbClr val="CC9900"/>
                </a:solidFill>
                <a:latin typeface="Arial Black" charset="0"/>
              </a:rPr>
              <a:t>Entendimento dos Fatos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369" y="1544528"/>
            <a:ext cx="3556000" cy="396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FBE0BA2D-9967-644E-8142-1C1B773D0979}"/>
                  </a:ext>
                </a:extLst>
              </p14:cNvPr>
              <p14:cNvContentPartPr/>
              <p14:nvPr/>
            </p14:nvContentPartPr>
            <p14:xfrm>
              <a:off x="1791360" y="2545560"/>
              <a:ext cx="8185680" cy="318024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FBE0BA2D-9967-644E-8142-1C1B773D09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2000" y="2536200"/>
                <a:ext cx="8204400" cy="31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42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B94E0559-E90F-D741-942C-393A89FA3D20}" type="slidenum">
              <a:rPr lang="en-US">
                <a:latin typeface="Calibri" charset="0"/>
              </a:rPr>
              <a:pPr algn="l" eaLnBrk="1" hangingPunct="1"/>
              <a:t>15</a:t>
            </a:fld>
            <a:endParaRPr lang="en-US">
              <a:latin typeface="Calibri" charset="0"/>
            </a:endParaRPr>
          </a:p>
        </p:txBody>
      </p:sp>
      <p:pic>
        <p:nvPicPr>
          <p:cNvPr id="29699" name="Picture 2" descr="fo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66" y="2077272"/>
            <a:ext cx="8060669" cy="417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65141" y="919262"/>
            <a:ext cx="10362628" cy="10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  <a:buClr>
                <a:srgbClr val="008000"/>
              </a:buClr>
              <a:buSzPct val="90000"/>
              <a:buFont typeface="Wingdings" charset="0"/>
              <a:buNone/>
            </a:pPr>
            <a:r>
              <a:rPr kumimoji="1" lang="pt-BR" sz="3100"/>
              <a:t>Obviamente, o piloto não encontrou Belém.</a:t>
            </a:r>
            <a:r>
              <a:rPr lang="pt-BR" sz="310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SzPct val="90000"/>
              <a:buFont typeface="Wingdings" charset="0"/>
              <a:buNone/>
            </a:pPr>
            <a:r>
              <a:rPr kumimoji="1" lang="pt-BR"/>
              <a:t>Após</a:t>
            </a:r>
            <a:r>
              <a:rPr lang="pt-BR"/>
              <a:t> </a:t>
            </a:r>
            <a:r>
              <a:rPr kumimoji="1" lang="pt-BR"/>
              <a:t>3h46min, sem combustível, o piloto conseguiu, graças à sua perícia, fazer um pouso forçado sobre as copas de árvores, minimizando o impacto da queda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" y="404590"/>
            <a:ext cx="6088378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Entendimento dos Fatos</a:t>
            </a:r>
          </a:p>
        </p:txBody>
      </p:sp>
    </p:spTree>
    <p:extLst>
      <p:ext uri="{BB962C8B-B14F-4D97-AF65-F5344CB8AC3E}">
        <p14:creationId xmlns:p14="http://schemas.microsoft.com/office/powerpoint/2010/main" val="428827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712D390E-D202-6E4C-A6C7-EB5969A17C22}" type="slidenum">
              <a:rPr lang="en-US">
                <a:latin typeface="Calibri" charset="0"/>
              </a:rPr>
              <a:pPr algn="l" eaLnBrk="1" hangingPunct="1"/>
              <a:t>16</a:t>
            </a:fld>
            <a:endParaRPr lang="en-US">
              <a:latin typeface="Calibri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876420" y="2972229"/>
            <a:ext cx="3620631" cy="8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5000"/>
              <a:t> </a:t>
            </a:r>
            <a:r>
              <a:rPr kumimoji="1" lang="pt-BR" sz="5000"/>
              <a:t>( .  .  . )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244095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FF75D03-DCE4-634C-A7BA-7F6AF844E01E}" type="slidenum">
              <a:rPr lang="en-US">
                <a:latin typeface="Calibri" charset="0"/>
              </a:rPr>
              <a:pPr algn="l" eaLnBrk="1" hangingPunct="1"/>
              <a:t>17</a:t>
            </a:fld>
            <a:endParaRPr lang="en-US">
              <a:latin typeface="Calibri" charset="0"/>
            </a:endParaRPr>
          </a:p>
        </p:txBody>
      </p:sp>
      <p:pic>
        <p:nvPicPr>
          <p:cNvPr id="31747" name="Picture 2" descr="menté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1" y="1412488"/>
            <a:ext cx="11231580" cy="460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420638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54C31E1-37C7-B547-BC01-DE386EBDF104}" type="slidenum">
              <a:rPr lang="en-US">
                <a:latin typeface="Calibri" charset="0"/>
              </a:rPr>
              <a:pPr algn="l" eaLnBrk="1" hangingPunct="1"/>
              <a:t>18</a:t>
            </a:fld>
            <a:endParaRPr lang="en-US">
              <a:latin typeface="Calibri" charset="0"/>
            </a:endParaRPr>
          </a:p>
        </p:txBody>
      </p:sp>
      <p:pic>
        <p:nvPicPr>
          <p:cNvPr id="32771" name="Picture 2" descr="menté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1" y="1341005"/>
            <a:ext cx="11231580" cy="475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170902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2E3D3A5-E14E-324F-939A-FFBB5321C728}" type="slidenum">
              <a:rPr lang="en-US">
                <a:latin typeface="Calibri" charset="0"/>
              </a:rPr>
              <a:pPr algn="l" eaLnBrk="1" hangingPunct="1"/>
              <a:t>19</a:t>
            </a:fld>
            <a:endParaRPr lang="en-US">
              <a:latin typeface="Calibri" charset="0"/>
            </a:endParaRPr>
          </a:p>
        </p:txBody>
      </p:sp>
      <p:pic>
        <p:nvPicPr>
          <p:cNvPr id="33795" name="Picture 2" descr="menté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8769"/>
          <a:stretch>
            <a:fillRect/>
          </a:stretch>
        </p:blipFill>
        <p:spPr bwMode="auto">
          <a:xfrm>
            <a:off x="625036" y="1193753"/>
            <a:ext cx="10941929" cy="4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112197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Tipos de Risco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1584045"/>
            <a:ext cx="11713696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342900" indent="-3429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699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9863" indent="-388938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Risco de Mercado:</a:t>
            </a:r>
            <a:r>
              <a:rPr kumimoji="1" lang="pt-BR" sz="2400">
                <a:latin typeface="Tahoma" charset="0"/>
                <a:cs typeface="Tahoma" charset="0"/>
              </a:rPr>
              <a:t> mudanças adversas das condições de mercado provocando variações  nas variáveis de controle (descasamento, rentabilidade, vencimentos, volatilidade, opções, e derivativos)</a:t>
            </a:r>
          </a:p>
          <a:p>
            <a:pPr lvl="3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Taxa de Juros</a:t>
            </a:r>
          </a:p>
          <a:p>
            <a:pPr lvl="3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Taxa de Câmbio</a:t>
            </a:r>
          </a:p>
          <a:p>
            <a:pPr lvl="3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Derivativos</a:t>
            </a:r>
          </a:p>
          <a:p>
            <a:pPr lvl="3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Hegde</a:t>
            </a:r>
          </a:p>
          <a:p>
            <a:pPr lvl="3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Commodities</a:t>
            </a:r>
          </a:p>
          <a:p>
            <a:pPr lvl="3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Acões</a:t>
            </a:r>
          </a:p>
          <a:p>
            <a:pPr lvl="3" eaLnBrk="1" hangingPunct="1">
              <a:lnSpc>
                <a:spcPct val="11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Concentração</a:t>
            </a:r>
          </a:p>
        </p:txBody>
      </p:sp>
    </p:spTree>
    <p:extLst>
      <p:ext uri="{BB962C8B-B14F-4D97-AF65-F5344CB8AC3E}">
        <p14:creationId xmlns:p14="http://schemas.microsoft.com/office/powerpoint/2010/main" val="8347550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90EA83A-CD6A-0844-92AC-FF1898DF5885}" type="slidenum">
              <a:rPr lang="en-US">
                <a:latin typeface="Calibri" charset="0"/>
              </a:rPr>
              <a:pPr algn="l" eaLnBrk="1" hangingPunct="1"/>
              <a:t>20</a:t>
            </a:fld>
            <a:endParaRPr lang="en-US">
              <a:latin typeface="Calibri" charset="0"/>
            </a:endParaRPr>
          </a:p>
        </p:txBody>
      </p:sp>
      <p:pic>
        <p:nvPicPr>
          <p:cNvPr id="34819" name="Picture 2" descr="menté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2094"/>
          <a:stretch>
            <a:fillRect/>
          </a:stretch>
        </p:blipFill>
        <p:spPr bwMode="auto">
          <a:xfrm>
            <a:off x="527851" y="1196612"/>
            <a:ext cx="11136300" cy="48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380012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6BE32D16-BDDF-2F45-A647-1FB635A04362}" type="slidenum">
              <a:rPr lang="en-US">
                <a:latin typeface="Calibri" charset="0"/>
              </a:rPr>
              <a:pPr algn="l" eaLnBrk="1" hangingPunct="1"/>
              <a:t>21</a:t>
            </a:fld>
            <a:endParaRPr lang="en-US">
              <a:latin typeface="Calibri" charset="0"/>
            </a:endParaRPr>
          </a:p>
        </p:txBody>
      </p:sp>
      <p:pic>
        <p:nvPicPr>
          <p:cNvPr id="35843" name="Picture 2" descr="menté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3"/>
          <a:stretch>
            <a:fillRect/>
          </a:stretch>
        </p:blipFill>
        <p:spPr bwMode="auto">
          <a:xfrm>
            <a:off x="527851" y="1269524"/>
            <a:ext cx="11231580" cy="48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56371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1D6EA58D-5363-4345-AC9F-E61A155E73DE}" type="slidenum">
              <a:rPr lang="en-US">
                <a:latin typeface="Calibri" charset="0"/>
              </a:rPr>
              <a:pPr algn="l" eaLnBrk="1" hangingPunct="1"/>
              <a:t>22</a:t>
            </a:fld>
            <a:endParaRPr lang="en-US">
              <a:latin typeface="Calibri" charset="0"/>
            </a:endParaRPr>
          </a:p>
        </p:txBody>
      </p:sp>
      <p:pic>
        <p:nvPicPr>
          <p:cNvPr id="36867" name="Picture 2" descr="menté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b="4446"/>
          <a:stretch>
            <a:fillRect/>
          </a:stretch>
        </p:blipFill>
        <p:spPr bwMode="auto">
          <a:xfrm>
            <a:off x="1103340" y="1290968"/>
            <a:ext cx="10175880" cy="4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11241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DF641F50-8143-B847-9C91-264F5E78C5D4}" type="slidenum">
              <a:rPr lang="en-US">
                <a:latin typeface="Calibri" charset="0"/>
              </a:rPr>
              <a:pPr algn="l" eaLnBrk="1" hangingPunct="1"/>
              <a:t>23</a:t>
            </a:fld>
            <a:endParaRPr lang="en-US">
              <a:latin typeface="Calibri" charset="0"/>
            </a:endParaRPr>
          </a:p>
        </p:txBody>
      </p:sp>
      <p:pic>
        <p:nvPicPr>
          <p:cNvPr id="37891" name="Picture 2" descr="menté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0"/>
          <a:stretch>
            <a:fillRect/>
          </a:stretch>
        </p:blipFill>
        <p:spPr bwMode="auto">
          <a:xfrm>
            <a:off x="625035" y="1280961"/>
            <a:ext cx="11039115" cy="485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5281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4229DF07-CCD0-3A4E-8F62-6B483DF95236}" type="slidenum">
              <a:rPr lang="en-US">
                <a:latin typeface="Calibri" charset="0"/>
              </a:rPr>
              <a:pPr algn="l" eaLnBrk="1" hangingPunct="1"/>
              <a:t>24</a:t>
            </a:fld>
            <a:endParaRPr lang="en-US">
              <a:latin typeface="Calibri" charset="0"/>
            </a:endParaRPr>
          </a:p>
        </p:txBody>
      </p:sp>
      <p:pic>
        <p:nvPicPr>
          <p:cNvPr id="38915" name="Picture 2" descr="menté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/>
          <a:stretch>
            <a:fillRect/>
          </a:stretch>
        </p:blipFill>
        <p:spPr bwMode="auto">
          <a:xfrm>
            <a:off x="482116" y="1246649"/>
            <a:ext cx="11233485" cy="491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3329798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9978B6-B4B5-C045-A580-869F632A62E7}" type="slidenum">
              <a:rPr lang="en-US" sz="1600"/>
              <a:pPr eaLnBrk="1" hangingPunct="1"/>
              <a:t>25</a:t>
            </a:fld>
            <a:endParaRPr lang="en-US" sz="160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  <p:pic>
        <p:nvPicPr>
          <p:cNvPr id="39940" name="Picture 5" descr="mentés1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9"/>
          <a:stretch>
            <a:fillRect/>
          </a:stretch>
        </p:blipFill>
        <p:spPr>
          <a:xfrm>
            <a:off x="912781" y="1339577"/>
            <a:ext cx="10271160" cy="4526251"/>
          </a:xfrm>
          <a:noFill/>
        </p:spPr>
      </p:pic>
    </p:spTree>
    <p:extLst>
      <p:ext uri="{BB962C8B-B14F-4D97-AF65-F5344CB8AC3E}">
        <p14:creationId xmlns:p14="http://schemas.microsoft.com/office/powerpoint/2010/main" val="2839714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Tipos de Risco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9863" indent="-388938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Operacional:</a:t>
            </a:r>
            <a:r>
              <a:rPr kumimoji="1" lang="pt-BR" sz="2400">
                <a:latin typeface="Tahoma" charset="0"/>
                <a:cs typeface="Tahoma" charset="0"/>
              </a:rPr>
              <a:t> risco de perdas associadas a falhas ou inadequações relacionadas a processos internos, falhas  pessoais, sistemas ou, ainda, a eventos externos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Fraudes interna e externa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Relações empregatícias e comerciais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Danos a ativos físicos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Sistemas e Tecnologia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Processos </a:t>
            </a:r>
          </a:p>
        </p:txBody>
      </p:sp>
    </p:spTree>
    <p:extLst>
      <p:ext uri="{BB962C8B-B14F-4D97-AF65-F5344CB8AC3E}">
        <p14:creationId xmlns:p14="http://schemas.microsoft.com/office/powerpoint/2010/main" val="274559147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Overload: </a:t>
            </a:r>
            <a:r>
              <a:rPr kumimoji="1" lang="pt-BR" sz="2400">
                <a:latin typeface="Tahoma" charset="0"/>
                <a:cs typeface="Tahoma" charset="0"/>
              </a:rPr>
              <a:t>risco de perdas por sobrecargas nos sistemas elétricos, telefônico, de processamento de dados etc.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Linhas telefônicas constantemente ocupadas;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Sistemas inoperantes em agências bancárias por acúmulo de informações nos canais de comunicação com central de atendimento.</a:t>
            </a:r>
          </a:p>
        </p:txBody>
      </p:sp>
    </p:spTree>
    <p:extLst>
      <p:ext uri="{BB962C8B-B14F-4D97-AF65-F5344CB8AC3E}">
        <p14:creationId xmlns:p14="http://schemas.microsoft.com/office/powerpoint/2010/main" val="40048613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Obsolescência: </a:t>
            </a:r>
            <a:r>
              <a:rPr kumimoji="1" lang="pt-BR" sz="2400">
                <a:latin typeface="Tahoma" charset="0"/>
                <a:cs typeface="Tahoma" charset="0"/>
              </a:rPr>
              <a:t>risco de perdas pela não substituição frequente de equipamentos e softwares.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Versões desatualizadas ou não compatíveis;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Impossibilidade de integrar sistemas computacionais desenvolvidos em versões diferentes.</a:t>
            </a:r>
          </a:p>
        </p:txBody>
      </p:sp>
    </p:spTree>
    <p:extLst>
      <p:ext uri="{BB962C8B-B14F-4D97-AF65-F5344CB8AC3E}">
        <p14:creationId xmlns:p14="http://schemas.microsoft.com/office/powerpoint/2010/main" val="15207095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Presteza e Confiabilidade: </a:t>
            </a:r>
            <a:r>
              <a:rPr kumimoji="1" lang="pt-BR" sz="2400">
                <a:latin typeface="Tahoma" charset="0"/>
                <a:cs typeface="Tahoma" charset="0"/>
              </a:rPr>
              <a:t>risco de perdas pelo fato de informações não poderem ser recebidas, processadas, armazenadas e transmitidas em tempo hábil e de forma confiável.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Situações onde informações consolidadas sobre exposição de um banco não podem ser obtidas em tempo hábil para análise;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Impossibilidade de prestar informações precisas em determinados horários devido à atualização de bancos de dados.</a:t>
            </a:r>
          </a:p>
        </p:txBody>
      </p:sp>
    </p:spTree>
    <p:extLst>
      <p:ext uri="{BB962C8B-B14F-4D97-AF65-F5344CB8AC3E}">
        <p14:creationId xmlns:p14="http://schemas.microsoft.com/office/powerpoint/2010/main" val="10973744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Tipos de Risco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333" y="1712713"/>
            <a:ext cx="11326860" cy="25419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9863" indent="-388938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85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Crédito:</a:t>
            </a:r>
            <a:r>
              <a:rPr kumimoji="1" lang="pt-BR" sz="2400">
                <a:latin typeface="Tahoma" charset="0"/>
                <a:cs typeface="Tahoma" charset="0"/>
              </a:rPr>
              <a:t> risco decorrente de perdas inesperadas no controle de recebimentos dos compromissos financeiros entre as contrapartes (insolvência e inadimplência dos devedores)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85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Inadimplência 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85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Perda de Garantias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85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Perda de Crédito</a:t>
            </a: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85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Concentração</a:t>
            </a:r>
          </a:p>
        </p:txBody>
      </p:sp>
    </p:spTree>
    <p:extLst>
      <p:ext uri="{BB962C8B-B14F-4D97-AF65-F5344CB8AC3E}">
        <p14:creationId xmlns:p14="http://schemas.microsoft.com/office/powerpoint/2010/main" val="4360990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Equipamento: </a:t>
            </a:r>
            <a:r>
              <a:rPr kumimoji="1" lang="pt-BR" sz="2400">
                <a:latin typeface="Tahoma" charset="0"/>
                <a:cs typeface="Tahoma" charset="0"/>
              </a:rPr>
              <a:t>risco de perdas por falhas nos equipamentos elétricos, de processamento e transmissão de dados.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Redes de micros contaminados por vírus;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Disco rígidos danificados;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Telefonia não operacional por falta de reparos e manutenção;</a:t>
            </a:r>
          </a:p>
        </p:txBody>
      </p:sp>
    </p:spTree>
    <p:extLst>
      <p:ext uri="{BB962C8B-B14F-4D97-AF65-F5344CB8AC3E}">
        <p14:creationId xmlns:p14="http://schemas.microsoft.com/office/powerpoint/2010/main" val="259746778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Erro Não Intencional: </a:t>
            </a:r>
            <a:r>
              <a:rPr kumimoji="1" lang="pt-BR" sz="2400">
                <a:latin typeface="Tahoma" charset="0"/>
                <a:cs typeface="Tahoma" charset="0"/>
              </a:rPr>
              <a:t>risco de perdas em decorrência de equívocos, omissão, distração ou negligência de funcionários.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Mal atendimento de correntistas (má vontade, falta de informação, etc).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Posicionamento da tesouraria no mercado contrário ao especificado pelo Comitê de Investimentos.</a:t>
            </a:r>
          </a:p>
        </p:txBody>
      </p:sp>
    </p:spTree>
    <p:extLst>
      <p:ext uri="{BB962C8B-B14F-4D97-AF65-F5344CB8AC3E}">
        <p14:creationId xmlns:p14="http://schemas.microsoft.com/office/powerpoint/2010/main" val="13978935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BCAD47-C691-294F-86ED-8C70C4B30704}" type="slidenum">
              <a:rPr lang="pt-BR" sz="1600">
                <a:latin typeface="Calibri" charset="0"/>
              </a:rPr>
              <a:pPr eaLnBrk="1" hangingPunct="1"/>
              <a:t>32</a:t>
            </a:fld>
            <a:endParaRPr lang="pt-BR" sz="1600">
              <a:latin typeface="Calibri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4" y="1498267"/>
            <a:ext cx="10545565" cy="4321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3046504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6" y="1029344"/>
            <a:ext cx="10543659" cy="565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4"/>
          <p:cNvSpPr>
            <a:spLocks noChangeArrowheads="1"/>
          </p:cNvSpPr>
          <p:nvPr/>
        </p:nvSpPr>
        <p:spPr bwMode="auto">
          <a:xfrm>
            <a:off x="2725002" y="6497730"/>
            <a:ext cx="91430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400"/>
              <a:t>Fonte: Portal Exame 06/05/2010</a:t>
            </a:r>
          </a:p>
        </p:txBody>
      </p:sp>
    </p:spTree>
    <p:extLst>
      <p:ext uri="{BB962C8B-B14F-4D97-AF65-F5344CB8AC3E}">
        <p14:creationId xmlns:p14="http://schemas.microsoft.com/office/powerpoint/2010/main" val="307032938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pic>
        <p:nvPicPr>
          <p:cNvPr id="49155" name="Picture 2" descr="http://apple2all.com.br/wp-content/uploads/2010/05/img_0015-copi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9" y="1223775"/>
            <a:ext cx="10112996" cy="518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tângulo 4"/>
          <p:cNvSpPr>
            <a:spLocks noChangeArrowheads="1"/>
          </p:cNvSpPr>
          <p:nvPr/>
        </p:nvSpPr>
        <p:spPr bwMode="auto">
          <a:xfrm>
            <a:off x="1" y="6220379"/>
            <a:ext cx="1219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400"/>
              <a:t>Fonte: http://apple2all.com.br/2010/05/operador-da-bolsa-comete-erro-e-faz-acoes-da-apple-cairem-bruscamente/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A40D228-FC2C-9A4C-9904-39E8CB738328}"/>
                  </a:ext>
                </a:extLst>
              </p14:cNvPr>
              <p14:cNvContentPartPr/>
              <p14:nvPr/>
            </p14:nvContentPartPr>
            <p14:xfrm>
              <a:off x="1172160" y="1983240"/>
              <a:ext cx="10006560" cy="40406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A40D228-FC2C-9A4C-9904-39E8CB7383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800" y="1973880"/>
                <a:ext cx="10025280" cy="40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30757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Fraudes: </a:t>
            </a:r>
            <a:r>
              <a:rPr kumimoji="1" lang="pt-BR" sz="2400">
                <a:latin typeface="Tahoma" charset="0"/>
                <a:cs typeface="Tahoma" charset="0"/>
              </a:rPr>
              <a:t>risco de perdas em decorrência de comportamentos fraudulentos (adulteração de controles, descumprimento intencional de normas da empresa, desvio de valores, divulgação de informações erradas, etc).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Desvios de dinheiro.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Aceitação de </a:t>
            </a:r>
            <a:r>
              <a:rPr kumimoji="1" lang="ja-JP" altLang="pt-BR" sz="2400">
                <a:latin typeface="Tahoma" charset="0"/>
                <a:cs typeface="Tahoma" charset="0"/>
              </a:rPr>
              <a:t>“</a:t>
            </a:r>
            <a:r>
              <a:rPr kumimoji="1" lang="pt-BR" sz="2400">
                <a:latin typeface="Tahoma" charset="0"/>
                <a:cs typeface="Tahoma" charset="0"/>
              </a:rPr>
              <a:t>incentivos</a:t>
            </a:r>
            <a:r>
              <a:rPr kumimoji="1" lang="ja-JP" altLang="pt-BR" sz="2400">
                <a:latin typeface="Tahoma" charset="0"/>
                <a:cs typeface="Tahoma" charset="0"/>
              </a:rPr>
              <a:t>”</a:t>
            </a:r>
            <a:r>
              <a:rPr kumimoji="1" lang="pt-BR" sz="2400">
                <a:latin typeface="Tahoma" charset="0"/>
                <a:cs typeface="Tahoma" charset="0"/>
              </a:rPr>
              <a:t> de clientes para conceder crédito em valores mais elevados.</a:t>
            </a:r>
          </a:p>
        </p:txBody>
      </p:sp>
    </p:spTree>
    <p:extLst>
      <p:ext uri="{BB962C8B-B14F-4D97-AF65-F5344CB8AC3E}">
        <p14:creationId xmlns:p14="http://schemas.microsoft.com/office/powerpoint/2010/main" val="37745141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Qualificação: </a:t>
            </a:r>
            <a:r>
              <a:rPr kumimoji="1" lang="pt-BR" sz="2400">
                <a:latin typeface="Tahoma" charset="0"/>
                <a:cs typeface="Tahoma" charset="0"/>
              </a:rPr>
              <a:t>risco de perdas pelo fato de funcionários desempenharem tarefas sem qualificação profissional apropriada à função.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Uso de estratégias de hedge com derivativos sem conhecimento por parte do operador das limitações desta.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Cálculo de perdas e lucros em carteiras sem conhecimento dos mercados.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Iniciar operações em mercados </a:t>
            </a:r>
            <a:r>
              <a:rPr kumimoji="1" lang="ja-JP" altLang="pt-BR" sz="2400">
                <a:latin typeface="Tahoma" charset="0"/>
                <a:cs typeface="Tahoma" charset="0"/>
              </a:rPr>
              <a:t>“</a:t>
            </a:r>
            <a:r>
              <a:rPr kumimoji="1" lang="pt-BR" sz="2400">
                <a:latin typeface="Tahoma" charset="0"/>
                <a:cs typeface="Tahoma" charset="0"/>
              </a:rPr>
              <a:t>sofisticados</a:t>
            </a:r>
            <a:r>
              <a:rPr kumimoji="1" lang="ja-JP" altLang="pt-BR" sz="2400">
                <a:latin typeface="Tahoma" charset="0"/>
                <a:cs typeface="Tahoma" charset="0"/>
              </a:rPr>
              <a:t>”</a:t>
            </a:r>
            <a:r>
              <a:rPr kumimoji="1" lang="pt-BR" sz="2400">
                <a:latin typeface="Tahoma" charset="0"/>
                <a:cs typeface="Tahoma" charset="0"/>
              </a:rPr>
              <a:t> sem contar com equipes devidamente preparadas.</a:t>
            </a:r>
          </a:p>
        </p:txBody>
      </p:sp>
    </p:spTree>
    <p:extLst>
      <p:ext uri="{BB962C8B-B14F-4D97-AF65-F5344CB8AC3E}">
        <p14:creationId xmlns:p14="http://schemas.microsoft.com/office/powerpoint/2010/main" val="9631720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Produtos e Serviços: </a:t>
            </a:r>
            <a:r>
              <a:rPr kumimoji="1" lang="pt-BR" sz="2400">
                <a:latin typeface="Tahoma" charset="0"/>
                <a:cs typeface="Tahoma" charset="0"/>
              </a:rPr>
              <a:t>risco de perdas em decorrência da venda de produtos ou prestação de serviços ocorrer de forma indevida ou sem atender às necessidades e demandas de clientes.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Envio de cartões de crédito sem consulta prévia ao cliente.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Recomendar a clientes de perfil conservador o investimento em fundos de derivativos alavancados diante de um bom desempenho no passado recente destes fundos.</a:t>
            </a:r>
          </a:p>
        </p:txBody>
      </p:sp>
    </p:spTree>
    <p:extLst>
      <p:ext uri="{BB962C8B-B14F-4D97-AF65-F5344CB8AC3E}">
        <p14:creationId xmlns:p14="http://schemas.microsoft.com/office/powerpoint/2010/main" val="412962220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Regulamentação: </a:t>
            </a:r>
            <a:r>
              <a:rPr kumimoji="1" lang="pt-BR" sz="2400">
                <a:latin typeface="Tahoma" charset="0"/>
                <a:cs typeface="Tahoma" charset="0"/>
              </a:rPr>
              <a:t>risco de perdas em decorrência de alterações, impropriedades ou inexistência de normas para controles internos ou externos.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Alteração de margens de garantia ou de limites de oscilação em bolsas de derivativos sem aviso antecipado ao mercado.</a:t>
            </a:r>
          </a:p>
        </p:txBody>
      </p:sp>
    </p:spTree>
    <p:extLst>
      <p:ext uri="{BB962C8B-B14F-4D97-AF65-F5344CB8AC3E}">
        <p14:creationId xmlns:p14="http://schemas.microsoft.com/office/powerpoint/2010/main" val="3324708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Modelagem: </a:t>
            </a:r>
            <a:r>
              <a:rPr kumimoji="1" lang="pt-BR" sz="2400">
                <a:latin typeface="Tahoma" charset="0"/>
                <a:cs typeface="Tahoma" charset="0"/>
              </a:rPr>
              <a:t>risco de perdas pelo desenvolvimento, utilização ou interpretação incorreta dos resultados fornecidos por modelos, incluindo a utilização de dados incorretos.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Utilizar software comprado de terceiros sem conhecimento de suas limitações.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Utilizar modelos matemáticos sem conhecimento de suas hipóteses simplificadoras.</a:t>
            </a:r>
          </a:p>
        </p:txBody>
      </p:sp>
    </p:spTree>
    <p:extLst>
      <p:ext uri="{BB962C8B-B14F-4D97-AF65-F5344CB8AC3E}">
        <p14:creationId xmlns:p14="http://schemas.microsoft.com/office/powerpoint/2010/main" val="2710028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              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(definição ampla)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</a:t>
            </a:r>
            <a:r>
              <a:rPr kumimoji="1" lang="pt-BR" sz="2400" b="1" u="sng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Qualquer</a:t>
            </a:r>
            <a:r>
              <a:rPr kumimoji="1" lang="pt-BR" sz="2400" i="1" u="sng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 </a:t>
            </a:r>
            <a:r>
              <a:rPr kumimoji="1" lang="pt-BR" sz="2400">
                <a:latin typeface="Tahoma" charset="0"/>
                <a:cs typeface="Tahoma" charset="0"/>
              </a:rPr>
              <a:t>risco financeiro que não seja de mercado ou de crédito.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 i="1">
              <a:latin typeface="Tahoma" charset="0"/>
              <a:cs typeface="Tahoma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(definição mais específica)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</a:t>
            </a:r>
            <a:r>
              <a:rPr kumimoji="1" lang="pt-BR" sz="24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É o risco decorrente das operações: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solidFill>
                  <a:srgbClr val="C00000"/>
                </a:solidFill>
                <a:latin typeface="Tahoma" charset="0"/>
                <a:cs typeface="Tahoma" charset="0"/>
              </a:rPr>
              <a:t>Inclui </a:t>
            </a:r>
            <a:r>
              <a:rPr kumimoji="1" lang="pt-BR" sz="2400">
                <a:latin typeface="Tahoma" charset="0"/>
                <a:cs typeface="Tahoma" charset="0"/>
              </a:rPr>
              <a:t>falhas no processamento de transações e em sistemas informatizados.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solidFill>
                  <a:srgbClr val="C00000"/>
                </a:solidFill>
                <a:latin typeface="Tahoma" charset="0"/>
                <a:cs typeface="Tahoma" charset="0"/>
              </a:rPr>
              <a:t>Ignora</a:t>
            </a:r>
            <a:r>
              <a:rPr kumimoji="1" lang="pt-BR" sz="2400">
                <a:latin typeface="Tahoma" charset="0"/>
                <a:cs typeface="Tahoma" charset="0"/>
              </a:rPr>
              <a:t> fraudes, irregularidades em negociações.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 i="1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7783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Liquidação Financeira: </a:t>
            </a:r>
            <a:r>
              <a:rPr kumimoji="1" lang="pt-BR" sz="2400">
                <a:latin typeface="Tahoma" charset="0"/>
                <a:cs typeface="Tahoma" charset="0"/>
              </a:rPr>
              <a:t>risco de perdas em decorrência de falhas nos procedimentos e controles de finalização das transações.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Envio e/ou recebimento de divisas em praças com diferentes fusos horários, feriados, regras operacionais, etc.</a:t>
            </a:r>
          </a:p>
        </p:txBody>
      </p:sp>
    </p:spTree>
    <p:extLst>
      <p:ext uri="{BB962C8B-B14F-4D97-AF65-F5344CB8AC3E}">
        <p14:creationId xmlns:p14="http://schemas.microsoft.com/office/powerpoint/2010/main" val="38530177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Sistêmico: </a:t>
            </a:r>
            <a:r>
              <a:rPr kumimoji="1" lang="pt-BR" sz="2400">
                <a:latin typeface="Tahoma" charset="0"/>
                <a:cs typeface="Tahoma" charset="0"/>
              </a:rPr>
              <a:t>risco de perdas devido a alterações no ambiente operacional.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Alteração abrupta de limites operacionais em bolsas levando todas as instituições financeiras a dificuldades.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Modificação repentina de base de cálculo de tributos corporativos.</a:t>
            </a:r>
          </a:p>
        </p:txBody>
      </p:sp>
    </p:spTree>
    <p:extLst>
      <p:ext uri="{BB962C8B-B14F-4D97-AF65-F5344CB8AC3E}">
        <p14:creationId xmlns:p14="http://schemas.microsoft.com/office/powerpoint/2010/main" val="297773184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Concentração (operacional): </a:t>
            </a:r>
            <a:r>
              <a:rPr kumimoji="1" lang="pt-BR" sz="2400">
                <a:latin typeface="Tahoma" charset="0"/>
                <a:cs typeface="Tahoma" charset="0"/>
              </a:rPr>
              <a:t>risco de perdas por depender de poucos produtos, clientes e/ou mercados.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Bancos que só operem financiando clientes de determinado segmentos (por exemplo, setor automotivo, crédito a lojistas, etc)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Instituições financeiras com receita concentrada em único produto, dependentes da habilidade operacional de um único operador, em um único mercado, etc.</a:t>
            </a:r>
          </a:p>
        </p:txBody>
      </p:sp>
    </p:spTree>
    <p:extLst>
      <p:ext uri="{BB962C8B-B14F-4D97-AF65-F5344CB8AC3E}">
        <p14:creationId xmlns:p14="http://schemas.microsoft.com/office/powerpoint/2010/main" val="208178788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Imagem: </a:t>
            </a:r>
            <a:r>
              <a:rPr kumimoji="1" lang="pt-BR" sz="2400">
                <a:latin typeface="Tahoma" charset="0"/>
                <a:cs typeface="Tahoma" charset="0"/>
              </a:rPr>
              <a:t>risco de perdas em decorrência de alterações da reputação junto a clientes, concorrentes, órgãos governamentais, etc.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Boatos sobre a saúde de uma instituição desencadeando corrida para saques.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Fundos de investimento alavancados com perdas elevadas durante períodos de crise.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Envolvimento da instituição em processos da lavagem de dinheiro, remessas de divisas ilegais, etc.</a:t>
            </a:r>
          </a:p>
        </p:txBody>
      </p:sp>
    </p:spTree>
    <p:extLst>
      <p:ext uri="{BB962C8B-B14F-4D97-AF65-F5344CB8AC3E}">
        <p14:creationId xmlns:p14="http://schemas.microsoft.com/office/powerpoint/2010/main" val="133545990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Sub-áreas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366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Risco de Catástrofe: </a:t>
            </a:r>
            <a:r>
              <a:rPr kumimoji="1" lang="pt-BR" sz="2400">
                <a:latin typeface="Tahoma" charset="0"/>
                <a:cs typeface="Tahoma" charset="0"/>
              </a:rPr>
              <a:t>risco de perdas devido a catástrofes (naturais ou não).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>
              <a:latin typeface="Tahoma" charset="0"/>
              <a:cs typeface="Tahoma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Desastres naturais (terremotos, enchentes, etc) que dificultem a operação diária da instituição ou de áreas críticas como centros de processamento, de telecomunicações, etc.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Destruição do patrimônio da instituição por desastres que abalem a estrutura civil de prédios (colisão de aviões, caminhões, etc) incêndios, etc.</a:t>
            </a:r>
          </a:p>
        </p:txBody>
      </p:sp>
    </p:spTree>
    <p:extLst>
      <p:ext uri="{BB962C8B-B14F-4D97-AF65-F5344CB8AC3E}">
        <p14:creationId xmlns:p14="http://schemas.microsoft.com/office/powerpoint/2010/main" val="412192573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Mensuração do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Baseada na distribuição de perdas (frequencia e severidade).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Utilizar dados históricos de frequencia e valores de perdas operacionais.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Utilizar estimativas subjetivas de probabilidades e/ou valores relativos às frequencias e severidades.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latin typeface="Tahoma" charset="0"/>
                <a:cs typeface="Tahoma" charset="0"/>
              </a:rPr>
              <a:t>Utilizar distribuições teóricas feitas com base em dados históricos ou expertise do gestor.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endParaRPr kumimoji="1" lang="pt-BR" sz="2400">
              <a:latin typeface="Tahoma" charset="0"/>
              <a:cs typeface="Tahoma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endParaRPr kumimoji="1" lang="pt-BR" sz="2400">
              <a:latin typeface="Tahoma" charset="0"/>
              <a:cs typeface="Tahoma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 i="1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8287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Exemplo de Processo de Coleta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90648" y="1612638"/>
          <a:ext cx="11669867" cy="3399808"/>
        </p:xfrm>
        <a:graphic>
          <a:graphicData uri="http://schemas.openxmlformats.org/drawingml/2006/table">
            <a:tbl>
              <a:tblPr/>
              <a:tblGrid>
                <a:gridCol w="4501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Classificação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Causa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Efeito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Magnitude 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Catástrofe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Incêndio CPD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 de Arquivos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$ 50.000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Fraude Externa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Assalto a uma agência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Roubo de Malotes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$ 40.000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Danos em ativos físicos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Vandalismo em caixa eletrônico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Destruição de equipamentos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$ 20.000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73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Total das Perdas Operacionais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$ 110.000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29890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pt-BR" sz="3100" b="1">
              <a:latin typeface="Tahoma" charset="0"/>
              <a:cs typeface="Tahoma" charset="0"/>
            </a:endParaRPr>
          </a:p>
          <a:p>
            <a:r>
              <a:rPr lang="pt-BR" sz="3100" b="1">
                <a:latin typeface="Tahoma" charset="0"/>
                <a:cs typeface="Tahoma" charset="0"/>
              </a:rPr>
              <a:t>Mensuração do Risco Operacional</a:t>
            </a:r>
          </a:p>
        </p:txBody>
      </p:sp>
      <p:sp>
        <p:nvSpPr>
          <p:cNvPr id="76803" name="Retângulo 4"/>
          <p:cNvSpPr>
            <a:spLocks noChangeArrowheads="1"/>
          </p:cNvSpPr>
          <p:nvPr/>
        </p:nvSpPr>
        <p:spPr bwMode="auto">
          <a:xfrm>
            <a:off x="823218" y="1483970"/>
            <a:ext cx="10631318" cy="31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 algn="just" defTabSz="762000" eaLnBrk="0" hangingPunct="0">
              <a:spcBef>
                <a:spcPct val="10000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pt-BR" sz="2400">
                <a:latin typeface="Tahoma" charset="0"/>
                <a:cs typeface="Tahoma" charset="0"/>
              </a:rPr>
              <a:t>A perda esperada de determinado evento é o produto entre a chance de ocorrência do evento (probabilidade) e o custo decorrente do evento caso ele realmente venha a ocorrer (severidade)</a:t>
            </a:r>
          </a:p>
          <a:p>
            <a:pPr marL="819150" lvl="1" indent="-342900" algn="just" defTabSz="762000" eaLnBrk="0" hangingPunct="0">
              <a:spcBef>
                <a:spcPct val="10000"/>
              </a:spcBef>
              <a:buClr>
                <a:srgbClr val="BA0000"/>
              </a:buClr>
              <a:buSzPct val="100000"/>
              <a:buFont typeface="Arial" charset="0"/>
              <a:buChar char="•"/>
            </a:pPr>
            <a:r>
              <a:rPr lang="pt-BR" sz="2400">
                <a:latin typeface="Tahoma" charset="0"/>
                <a:cs typeface="Tahoma" charset="0"/>
              </a:rPr>
              <a:t>De difícil cálculo para os riscos mais relevantes:</a:t>
            </a:r>
          </a:p>
          <a:p>
            <a:pPr marL="1257300" lvl="2" indent="-304800" algn="just" defTabSz="762000" eaLnBrk="0" hangingPunct="0">
              <a:spcBef>
                <a:spcPct val="10000"/>
              </a:spcBef>
              <a:buClr>
                <a:srgbClr val="003300"/>
              </a:buClr>
              <a:buSzPct val="100000"/>
              <a:buFont typeface="Arial" charset="0"/>
              <a:buChar char="•"/>
            </a:pPr>
            <a:r>
              <a:rPr lang="pt-BR" sz="2400">
                <a:latin typeface="Tahoma" charset="0"/>
                <a:cs typeface="Tahoma" charset="0"/>
              </a:rPr>
              <a:t>Pela própria natureza de ocorrerem com pouca freqüência e na forma de eventos discretos;</a:t>
            </a:r>
          </a:p>
          <a:p>
            <a:pPr marL="1257300" lvl="2" indent="-304800" algn="just" defTabSz="762000" eaLnBrk="0" hangingPunct="0">
              <a:spcBef>
                <a:spcPct val="10000"/>
              </a:spcBef>
              <a:buClr>
                <a:srgbClr val="003300"/>
              </a:buClr>
              <a:buSzPct val="100000"/>
              <a:buFont typeface="Arial" charset="0"/>
              <a:buChar char="•"/>
            </a:pPr>
            <a:r>
              <a:rPr lang="pt-BR" sz="2400">
                <a:latin typeface="Tahoma" charset="0"/>
                <a:cs typeface="Tahoma" charset="0"/>
              </a:rPr>
              <a:t>No decorrer do tempo, ainda que sob as mesmas condições, diferem em probabilidade e severidade.</a:t>
            </a:r>
          </a:p>
        </p:txBody>
      </p:sp>
    </p:spTree>
    <p:extLst>
      <p:ext uri="{BB962C8B-B14F-4D97-AF65-F5344CB8AC3E}">
        <p14:creationId xmlns:p14="http://schemas.microsoft.com/office/powerpoint/2010/main" val="54619167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147" y="0"/>
            <a:ext cx="10032961" cy="1143715"/>
          </a:xfrm>
        </p:spPr>
        <p:txBody>
          <a:bodyPr/>
          <a:lstStyle/>
          <a:p>
            <a:pPr eaLnBrk="1" hangingPunct="1"/>
            <a:r>
              <a:rPr lang="pt-BR">
                <a:effectLst/>
                <a:latin typeface="Calibri" charset="0"/>
              </a:rPr>
              <a:t>Método da Distribuição de Perdas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606855" y="1828515"/>
            <a:ext cx="10521823" cy="4282243"/>
            <a:chOff x="287" y="1152"/>
            <a:chExt cx="4971" cy="2697"/>
          </a:xfrm>
        </p:grpSpPr>
        <p:grpSp>
          <p:nvGrpSpPr>
            <p:cNvPr id="4101" name="Group 4"/>
            <p:cNvGrpSpPr>
              <a:grpSpLocks noChangeAspect="1"/>
            </p:cNvGrpSpPr>
            <p:nvPr/>
          </p:nvGrpSpPr>
          <p:grpSpPr bwMode="auto">
            <a:xfrm>
              <a:off x="287" y="1152"/>
              <a:ext cx="2190" cy="1644"/>
              <a:chOff x="72" y="1056"/>
              <a:chExt cx="2434" cy="1827"/>
            </a:xfrm>
          </p:grpSpPr>
          <p:pic>
            <p:nvPicPr>
              <p:cNvPr id="411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94" t="6332" r="8511" b="14513"/>
              <a:stretch>
                <a:fillRect/>
              </a:stretch>
            </p:blipFill>
            <p:spPr bwMode="auto">
              <a:xfrm>
                <a:off x="538" y="1440"/>
                <a:ext cx="1728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4117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298" y="1056"/>
                <a:ext cx="22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sz="2100"/>
                  <a:t>Distribuição de Severidade</a:t>
                </a:r>
              </a:p>
            </p:txBody>
          </p:sp>
          <p:sp>
            <p:nvSpPr>
              <p:cNvPr id="4118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681" y="2592"/>
                <a:ext cx="115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sz="2100"/>
                  <a:t>Valor perdas</a:t>
                </a:r>
              </a:p>
            </p:txBody>
          </p:sp>
          <p:sp>
            <p:nvSpPr>
              <p:cNvPr id="4119" name="Text Box 8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-227" y="1754"/>
                <a:ext cx="1155" cy="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sz="2100"/>
                  <a:t># observações</a:t>
                </a:r>
              </a:p>
            </p:txBody>
          </p:sp>
        </p:grpSp>
        <p:grpSp>
          <p:nvGrpSpPr>
            <p:cNvPr id="4102" name="Group 9"/>
            <p:cNvGrpSpPr>
              <a:grpSpLocks noChangeAspect="1"/>
            </p:cNvGrpSpPr>
            <p:nvPr/>
          </p:nvGrpSpPr>
          <p:grpSpPr bwMode="auto">
            <a:xfrm>
              <a:off x="2873" y="1152"/>
              <a:ext cx="2385" cy="1591"/>
              <a:chOff x="2579" y="1056"/>
              <a:chExt cx="2653" cy="1770"/>
            </a:xfrm>
          </p:grpSpPr>
          <p:pic>
            <p:nvPicPr>
              <p:cNvPr id="4112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392"/>
                <a:ext cx="2286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3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2976" y="1056"/>
                <a:ext cx="22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sz="2100"/>
                  <a:t>Distribuição de Freqüência</a:t>
                </a:r>
              </a:p>
            </p:txBody>
          </p:sp>
          <p:sp>
            <p:nvSpPr>
              <p:cNvPr id="4114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2880" y="2535"/>
                <a:ext cx="235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sz="2100"/>
                  <a:t>Freqüência de perdas</a:t>
                </a:r>
              </a:p>
            </p:txBody>
          </p:sp>
          <p:sp>
            <p:nvSpPr>
              <p:cNvPr id="4115" name="Text Box 13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2173" y="1796"/>
                <a:ext cx="120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 sz="2100"/>
                  <a:t># observações</a:t>
                </a:r>
              </a:p>
            </p:txBody>
          </p:sp>
        </p:grpSp>
        <p:grpSp>
          <p:nvGrpSpPr>
            <p:cNvPr id="4103" name="Group 14"/>
            <p:cNvGrpSpPr>
              <a:grpSpLocks/>
            </p:cNvGrpSpPr>
            <p:nvPr/>
          </p:nvGrpSpPr>
          <p:grpSpPr bwMode="auto">
            <a:xfrm>
              <a:off x="1532" y="2734"/>
              <a:ext cx="2233" cy="1115"/>
              <a:chOff x="1530" y="2781"/>
              <a:chExt cx="2233" cy="1115"/>
            </a:xfrm>
          </p:grpSpPr>
          <p:grpSp>
            <p:nvGrpSpPr>
              <p:cNvPr id="4106" name="Group 15"/>
              <p:cNvGrpSpPr>
                <a:grpSpLocks noChangeAspect="1"/>
              </p:cNvGrpSpPr>
              <p:nvPr/>
            </p:nvGrpSpPr>
            <p:grpSpPr bwMode="auto">
              <a:xfrm>
                <a:off x="1724" y="3031"/>
                <a:ext cx="2039" cy="830"/>
                <a:chOff x="1536" y="2961"/>
                <a:chExt cx="2262" cy="921"/>
              </a:xfrm>
            </p:grpSpPr>
            <p:graphicFrame>
              <p:nvGraphicFramePr>
                <p:cNvPr id="4098" name="Object 16"/>
                <p:cNvGraphicFramePr>
                  <a:graphicFrameLocks noChangeAspect="1"/>
                </p:cNvGraphicFramePr>
                <p:nvPr/>
              </p:nvGraphicFramePr>
              <p:xfrm>
                <a:off x="1536" y="3072"/>
                <a:ext cx="2262" cy="8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Imagem de bitmap" r:id="rId4" imgW="3591426" imgH="1286055" progId="PBrush">
                        <p:embed/>
                      </p:oleObj>
                    </mc:Choice>
                    <mc:Fallback>
                      <p:oleObj name="Imagem de bitmap" r:id="rId4" imgW="3591426" imgH="1286055" progId="PBrush">
                        <p:embed/>
                        <p:pic>
                          <p:nvPicPr>
                            <p:cNvPr id="4098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6" y="3072"/>
                              <a:ext cx="2262" cy="810"/>
                            </a:xfrm>
                            <a:prstGeom prst="rect">
                              <a:avLst/>
                            </a:prstGeom>
                            <a:solidFill>
                              <a:srgbClr val="FFFFCC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10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632" y="3681"/>
                  <a:ext cx="2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" name="Line 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32" y="2961"/>
                  <a:ext cx="0" cy="72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7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1724" y="2832"/>
                <a:ext cx="199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/>
                  <a:t>DPA</a:t>
                </a:r>
              </a:p>
            </p:txBody>
          </p:sp>
          <p:sp>
            <p:nvSpPr>
              <p:cNvPr id="4108" name="Text Box 20"/>
              <p:cNvSpPr txBox="1">
                <a:spLocks noChangeAspect="1" noChangeArrowheads="1"/>
              </p:cNvSpPr>
              <p:nvPr/>
            </p:nvSpPr>
            <p:spPr bwMode="auto">
              <a:xfrm rot="16200000">
                <a:off x="1203" y="3108"/>
                <a:ext cx="988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/>
                  <a:t>Probabilidade</a:t>
                </a:r>
              </a:p>
            </p:txBody>
          </p:sp>
          <p:sp>
            <p:nvSpPr>
              <p:cNvPr id="4109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2114" y="3644"/>
                <a:ext cx="125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BR"/>
                  <a:t>Total de perdas</a:t>
                </a:r>
              </a:p>
            </p:txBody>
          </p:sp>
        </p:grpSp>
        <p:sp>
          <p:nvSpPr>
            <p:cNvPr id="4104" name="AutoShape 22"/>
            <p:cNvSpPr>
              <a:spLocks noChangeArrowheads="1"/>
            </p:cNvSpPr>
            <p:nvPr/>
          </p:nvSpPr>
          <p:spPr bwMode="auto">
            <a:xfrm rot="-971386">
              <a:off x="912" y="2880"/>
              <a:ext cx="462" cy="621"/>
            </a:xfrm>
            <a:prstGeom prst="curvedRightArrow">
              <a:avLst>
                <a:gd name="adj1" fmla="val 26883"/>
                <a:gd name="adj2" fmla="val 53766"/>
                <a:gd name="adj3" fmla="val 3333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AutoShape 23"/>
            <p:cNvSpPr>
              <a:spLocks noChangeArrowheads="1"/>
            </p:cNvSpPr>
            <p:nvPr/>
          </p:nvSpPr>
          <p:spPr bwMode="auto">
            <a:xfrm rot="1068661">
              <a:off x="3936" y="2832"/>
              <a:ext cx="469" cy="672"/>
            </a:xfrm>
            <a:prstGeom prst="curvedLeftArrow">
              <a:avLst>
                <a:gd name="adj1" fmla="val 28657"/>
                <a:gd name="adj2" fmla="val 57313"/>
                <a:gd name="adj3" fmla="val 3333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47391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10383329" y="5805783"/>
            <a:ext cx="512866" cy="7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Tempus Sans ITC" charset="0"/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             Exemplo: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688358" y="1223775"/>
          <a:ext cx="8935338" cy="2097232"/>
        </p:xfrm>
        <a:graphic>
          <a:graphicData uri="http://schemas.openxmlformats.org/drawingml/2006/table">
            <a:tbl>
              <a:tblPr/>
              <a:tblGrid>
                <a:gridCol w="487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Número de Perdas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Probabilidade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Nenhuma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70%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20%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2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10%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429197" y="3688480"/>
          <a:ext cx="9335513" cy="209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23">
                <a:tc>
                  <a:txBody>
                    <a:bodyPr/>
                    <a:lstStyle/>
                    <a:p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Magnitude da Perda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Probabilidade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$ 500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60%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$ 10.000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30%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$ 50.000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10%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99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               Risco Operacional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0648" y="1612638"/>
            <a:ext cx="10976230" cy="39029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100881" tIns="50442" rIns="100881" bIns="50442"/>
          <a:lstStyle>
            <a:lvl1pPr marL="479425" indent="-479425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423150" eaLnBrk="0" hangingPunct="0"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42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(definição adotada pelo Comitê da Basiléia) 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Resolução 3.380/06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r>
              <a:rPr kumimoji="1" lang="pt-BR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	</a:t>
            </a:r>
            <a:r>
              <a:rPr kumimoji="1" lang="pt-BR" sz="24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Risco da perda decorrente de inadequações, falhas de processos internos ou externos, pessoais e/ou de sistemas.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Exclui</a:t>
            </a:r>
            <a:r>
              <a:rPr kumimoji="1" lang="pt-BR" sz="24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 os riscos de negócios e estratégicos.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Arial" charset="0"/>
              <a:buChar char="•"/>
            </a:pPr>
            <a:r>
              <a:rPr kumimoji="1" lang="pt-BR" sz="240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Inclui</a:t>
            </a:r>
            <a:r>
              <a:rPr kumimoji="1" lang="pt-BR" sz="240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Tahoma" charset="0"/>
              </a:rPr>
              <a:t> falhas de sistemas, fraudes, desastres, legal. etc.</a:t>
            </a:r>
            <a:endParaRPr kumimoji="1" lang="pt-BR" sz="2400">
              <a:latin typeface="Tahoma" charset="0"/>
              <a:cs typeface="Tahoma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9900"/>
              </a:buClr>
              <a:buSzPct val="90000"/>
            </a:pPr>
            <a:endParaRPr kumimoji="1" lang="pt-BR" sz="2400" i="1">
              <a:latin typeface="Tahoma" charset="0"/>
              <a:cs typeface="Tahoma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" y="5295399"/>
            <a:ext cx="12192000" cy="5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1400" b="1">
                <a:latin typeface="Verdana" charset="0"/>
              </a:rPr>
              <a:t>Resolução 3.380 (29 de junho de 2006)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1400" b="1">
                <a:latin typeface="Verdana" charset="0"/>
              </a:rPr>
              <a:t>Dispõe sobre a implementação de estrutura de gerenciamento do risco operacional.</a:t>
            </a:r>
          </a:p>
        </p:txBody>
      </p:sp>
    </p:spTree>
    <p:extLst>
      <p:ext uri="{BB962C8B-B14F-4D97-AF65-F5344CB8AC3E}">
        <p14:creationId xmlns:p14="http://schemas.microsoft.com/office/powerpoint/2010/main" val="388078052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10383329" y="5805783"/>
            <a:ext cx="512866" cy="7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Tempus Sans ITC" charset="0"/>
            </a:endParaRPr>
          </a:p>
        </p:txBody>
      </p:sp>
      <p:sp>
        <p:nvSpPr>
          <p:cNvPr id="13317" name="CaixaDeTexto 8"/>
          <p:cNvSpPr txBox="1">
            <a:spLocks noChangeArrowheads="1"/>
          </p:cNvSpPr>
          <p:nvPr/>
        </p:nvSpPr>
        <p:spPr bwMode="auto">
          <a:xfrm>
            <a:off x="219145" y="1289539"/>
            <a:ext cx="11582209" cy="341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b="1"/>
              <a:t>Próximos passos:</a:t>
            </a:r>
          </a:p>
          <a:p>
            <a:pPr eaLnBrk="1" hangingPunct="1">
              <a:buFont typeface="Arial" charset="0"/>
              <a:buChar char="•"/>
            </a:pPr>
            <a:r>
              <a:rPr lang="pt-BR" sz="2400"/>
              <a:t> </a:t>
            </a:r>
            <a:r>
              <a:rPr lang="pt-BR" sz="2400">
                <a:solidFill>
                  <a:srgbClr val="FF0000"/>
                </a:solidFill>
              </a:rPr>
              <a:t>Combinar as possibilidades para gerar uma distribuição empírica para as perdas potenciais operacionais</a:t>
            </a:r>
          </a:p>
          <a:p>
            <a:pPr eaLnBrk="1" hangingPunct="1"/>
            <a:endParaRPr lang="pt-BR" sz="2400"/>
          </a:p>
          <a:p>
            <a:pPr eaLnBrk="1" hangingPunct="1">
              <a:buFont typeface="Arial" charset="0"/>
              <a:buChar char="•"/>
            </a:pPr>
            <a:r>
              <a:rPr lang="pt-BR" sz="2400"/>
              <a:t> </a:t>
            </a:r>
            <a:r>
              <a:rPr lang="pt-BR" sz="2400" b="1">
                <a:solidFill>
                  <a:srgbClr val="FF0000"/>
                </a:solidFill>
              </a:rPr>
              <a:t>VaR Operacional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sz="2400"/>
              <a:t> </a:t>
            </a:r>
            <a:r>
              <a:rPr lang="pt-BR" sz="2400" b="1">
                <a:solidFill>
                  <a:srgbClr val="222268"/>
                </a:solidFill>
              </a:rPr>
              <a:t>Calcular o VALOR EM RISCO para o nível de confiança desejado</a:t>
            </a:r>
          </a:p>
          <a:p>
            <a:pPr lvl="1" eaLnBrk="1" hangingPunct="1"/>
            <a:endParaRPr lang="pt-BR" sz="2400"/>
          </a:p>
          <a:p>
            <a:pPr eaLnBrk="1" hangingPunct="1">
              <a:buFont typeface="Arial" charset="0"/>
              <a:buChar char="•"/>
            </a:pPr>
            <a:r>
              <a:rPr lang="pt-BR" sz="2400">
                <a:solidFill>
                  <a:srgbClr val="FF0000"/>
                </a:solidFill>
              </a:rPr>
              <a:t> </a:t>
            </a:r>
            <a:r>
              <a:rPr lang="pt-BR" sz="2400" b="1">
                <a:solidFill>
                  <a:srgbClr val="7030A0"/>
                </a:solidFill>
              </a:rPr>
              <a:t>VaR Operacional = PIOR PERDA – perda esperada média</a:t>
            </a:r>
          </a:p>
          <a:p>
            <a:pPr eaLnBrk="1" hangingPunct="1"/>
            <a:endParaRPr lang="pt-BR" sz="2400">
              <a:solidFill>
                <a:srgbClr val="FF0000"/>
              </a:solidFill>
              <a:latin typeface="Tahoma" charset="0"/>
              <a:cs typeface="Tahoma" charset="0"/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             Exemplo:</a:t>
            </a:r>
          </a:p>
        </p:txBody>
      </p:sp>
    </p:spTree>
    <p:extLst>
      <p:ext uri="{BB962C8B-B14F-4D97-AF65-F5344CB8AC3E}">
        <p14:creationId xmlns:p14="http://schemas.microsoft.com/office/powerpoint/2010/main" val="3660801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10383329" y="5805783"/>
            <a:ext cx="512866" cy="7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>
              <a:latin typeface="Tempus Sans ITC" charset="0"/>
            </a:endParaRP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             Exemplo: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688358" y="1223775"/>
          <a:ext cx="8935338" cy="2097232"/>
        </p:xfrm>
        <a:graphic>
          <a:graphicData uri="http://schemas.openxmlformats.org/drawingml/2006/table">
            <a:tbl>
              <a:tblPr/>
              <a:tblGrid>
                <a:gridCol w="4870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Número de Perdas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Probabilidade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Nenhuma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70%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20%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2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Tahoma" charset="0"/>
                        </a:rPr>
                        <a:t>10%</a:t>
                      </a:r>
                    </a:p>
                  </a:txBody>
                  <a:tcPr marL="109762" marR="109762" marT="41174" marB="41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78305" y="3688480"/>
            <a:ext cx="11235391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Perda Esperada Média</a:t>
            </a:r>
          </a:p>
          <a:p>
            <a:pPr>
              <a:buFont typeface="Arial" charset="0"/>
              <a:buChar char="•"/>
            </a:pPr>
            <a:endParaRPr lang="pt-BR" sz="2400" b="1">
              <a:solidFill>
                <a:srgbClr val="FF0000"/>
              </a:solidFill>
            </a:endParaRPr>
          </a:p>
          <a:p>
            <a:pPr lvl="1" algn="ctr"/>
            <a:r>
              <a:rPr lang="pt-BR" sz="2400"/>
              <a:t> </a:t>
            </a:r>
            <a:r>
              <a:rPr lang="pt-BR" sz="3600" b="1"/>
              <a:t>0 X 70% + 1 X 20% + 2 X 10%  = 40%</a:t>
            </a:r>
            <a:endParaRPr lang="pt-BR" sz="3600" b="1">
              <a:solidFill>
                <a:srgbClr val="22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60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             Exemplo: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3688481"/>
            <a:ext cx="1219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Perda Esperada Média</a:t>
            </a:r>
          </a:p>
          <a:p>
            <a:pPr>
              <a:buFont typeface="Arial" charset="0"/>
              <a:buChar char="•"/>
            </a:pPr>
            <a:endParaRPr lang="pt-BR" sz="2400" b="1">
              <a:solidFill>
                <a:srgbClr val="FF0000"/>
              </a:solidFill>
            </a:endParaRPr>
          </a:p>
          <a:p>
            <a:pPr lvl="1" algn="ctr"/>
            <a:r>
              <a:rPr lang="pt-BR" sz="2400"/>
              <a:t> </a:t>
            </a:r>
            <a:r>
              <a:rPr lang="pt-BR" sz="3600" b="1"/>
              <a:t>500 X 60% + 10.000 X 30% + 50.000 X 10%</a:t>
            </a:r>
          </a:p>
          <a:p>
            <a:pPr lvl="1" algn="ctr"/>
            <a:endParaRPr lang="pt-BR" sz="3600" b="1">
              <a:solidFill>
                <a:srgbClr val="222268"/>
              </a:solidFill>
            </a:endParaRPr>
          </a:p>
          <a:p>
            <a:pPr lvl="1" algn="ctr"/>
            <a:r>
              <a:rPr lang="pt-BR" sz="3600" b="1">
                <a:solidFill>
                  <a:srgbClr val="222268"/>
                </a:solidFill>
              </a:rPr>
              <a:t>300 + 3.000 + 5.000 = 8.300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14949" y="1353873"/>
          <a:ext cx="9335512" cy="209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23">
                <a:tc>
                  <a:txBody>
                    <a:bodyPr/>
                    <a:lstStyle/>
                    <a:p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Magnitude da Perda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Probabilidade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$ 500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60%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$ 10.000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30%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23"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$ 50.000</a:t>
                      </a:r>
                    </a:p>
                  </a:txBody>
                  <a:tcPr marL="109765" marR="109765" marT="41168" marB="411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900" dirty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10%</a:t>
                      </a:r>
                    </a:p>
                  </a:txBody>
                  <a:tcPr marL="109765" marR="109765" marT="41168" marB="411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069915" y="6087422"/>
            <a:ext cx="5664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</a:rPr>
              <a:t> 8.300 X 40% =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ea typeface="+mn-ea"/>
              </a:rPr>
              <a:t>$ 3.320,00</a:t>
            </a:r>
            <a:endParaRPr lang="pt-BR" sz="3600" dirty="0">
              <a:solidFill>
                <a:srgbClr val="FF0000"/>
              </a:solidFill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8762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 txBox="1">
            <a:spLocks/>
          </p:cNvSpPr>
          <p:nvPr/>
        </p:nvSpPr>
        <p:spPr>
          <a:xfrm>
            <a:off x="2206680" y="0"/>
            <a:ext cx="10364535" cy="1142286"/>
          </a:xfrm>
          <a:prstGeom prst="rect">
            <a:avLst/>
          </a:prstGeom>
        </p:spPr>
        <p:txBody>
          <a:bodyPr lIns="101553" tIns="50777" rIns="101553" bIns="50777"/>
          <a:lstStyle/>
          <a:p>
            <a:pPr eaLnBrk="0" hangingPunct="0">
              <a:defRPr/>
            </a:pPr>
            <a:endParaRPr lang="pt-BR" sz="3100" b="1" kern="0" dirty="0">
              <a:latin typeface="Tahoma" pitchFamily="34" charset="0"/>
              <a:ea typeface="+mj-ea"/>
              <a:cs typeface="Tahoma" pitchFamily="34" charset="0"/>
            </a:endParaRPr>
          </a:p>
          <a:p>
            <a:pPr eaLnBrk="0" hangingPunct="0">
              <a:defRPr/>
            </a:pPr>
            <a:r>
              <a:rPr lang="pt-BR" sz="3100" b="1" kern="0" dirty="0">
                <a:latin typeface="Tahoma" pitchFamily="34" charset="0"/>
                <a:ea typeface="+mj-ea"/>
                <a:cs typeface="Tahoma" pitchFamily="34" charset="0"/>
              </a:rPr>
              <a:t>             Exemplo: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2586225"/>
            <a:ext cx="1219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</a:rPr>
              <a:t>Perda Esperada Média</a:t>
            </a:r>
          </a:p>
          <a:p>
            <a:pPr>
              <a:buFont typeface="Arial" charset="0"/>
              <a:buChar char="•"/>
            </a:pPr>
            <a:endParaRPr lang="pt-BR" sz="2400" b="1">
              <a:solidFill>
                <a:srgbClr val="FF0000"/>
              </a:solidFill>
            </a:endParaRPr>
          </a:p>
          <a:p>
            <a:pPr lvl="1" algn="ctr"/>
            <a:r>
              <a:rPr lang="pt-BR" sz="3600" b="1">
                <a:solidFill>
                  <a:srgbClr val="222268"/>
                </a:solidFill>
              </a:rPr>
              <a:t>$ 3.320,00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1289538"/>
            <a:ext cx="1219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+mn-ea"/>
              </a:rPr>
              <a:t>PIOR PERDA</a:t>
            </a:r>
          </a:p>
          <a:p>
            <a:pPr>
              <a:buFont typeface="Arial" pitchFamily="34" charset="0"/>
              <a:buChar char="•"/>
              <a:defRPr/>
            </a:pPr>
            <a:endParaRPr lang="pt-BR" sz="2400" b="1" dirty="0">
              <a:solidFill>
                <a:srgbClr val="FF0000"/>
              </a:solidFill>
              <a:latin typeface="Arial" pitchFamily="34" charset="0"/>
              <a:ea typeface="+mn-ea"/>
            </a:endParaRPr>
          </a:p>
          <a:p>
            <a:pPr lvl="1" algn="ctr">
              <a:defRPr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</a:rPr>
              <a:t>$ 10.500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1" y="4013010"/>
            <a:ext cx="121920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VaR OPERACIONAL (95% de confiança)</a:t>
            </a:r>
          </a:p>
          <a:p>
            <a:pPr>
              <a:buFont typeface="Arial" charset="0"/>
              <a:buChar char="•"/>
            </a:pPr>
            <a:endParaRPr lang="pt-BR" sz="2400" b="1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 algn="ctr"/>
            <a:r>
              <a:rPr lang="pt-BR" sz="3600" b="1">
                <a:solidFill>
                  <a:srgbClr val="222268"/>
                </a:solidFill>
                <a:latin typeface="Arial" charset="0"/>
                <a:ea typeface="ＭＳ Ｐゴシック" charset="0"/>
              </a:rPr>
              <a:t>$ 10.500 - $ 3.320 = </a:t>
            </a:r>
            <a:r>
              <a:rPr lang="pt-BR" sz="36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$ 7.180</a:t>
            </a:r>
          </a:p>
        </p:txBody>
      </p:sp>
      <p:sp>
        <p:nvSpPr>
          <p:cNvPr id="9" name="Retângulo 8"/>
          <p:cNvSpPr/>
          <p:nvPr/>
        </p:nvSpPr>
        <p:spPr>
          <a:xfrm>
            <a:off x="1" y="5439280"/>
            <a:ext cx="121920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FF0000"/>
                </a:solidFill>
              </a:rPr>
              <a:t>MONTANTE DE RECURSOS QUE DEVE SER RESERVADO PARA COBRIR A MAIOR PARTE DAS PERDAS POTENCIAIS COM 95% DE CONFIANÇA (SEGURO)</a:t>
            </a:r>
            <a:endParaRPr lang="pt-BR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9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9pPr>
          </a:lstStyle>
          <a:p>
            <a:pPr eaLnBrk="1" hangingPunct="1"/>
            <a:fld id="{1251EAE6-279B-D646-BE5E-B2688DECB892}" type="slidenum">
              <a:rPr lang="pt-BR" sz="1400"/>
              <a:pPr eaLnBrk="1" hangingPunct="1"/>
              <a:t>54</a:t>
            </a:fld>
            <a:endParaRPr lang="pt-BR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Times New Roman" charset="0"/>
              </a:rPr>
              <a:t>Modelos de Freqüência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dirty="0">
                <a:latin typeface="Times New Roman" charset="0"/>
              </a:rPr>
              <a:t>O estudo da distribuição de </a:t>
            </a:r>
            <a:r>
              <a:rPr lang="pt-BR" dirty="0" err="1">
                <a:latin typeface="Times New Roman" charset="0"/>
              </a:rPr>
              <a:t>freqüência</a:t>
            </a:r>
            <a:r>
              <a:rPr lang="pt-BR" dirty="0">
                <a:latin typeface="Times New Roman" charset="0"/>
              </a:rPr>
              <a:t> envolve a contagem dos eventos de perda em uma determinada janela de tempo (hora, dia, mês, </a:t>
            </a:r>
            <a:r>
              <a:rPr lang="pt-BR" dirty="0" err="1">
                <a:latin typeface="Times New Roman" charset="0"/>
              </a:rPr>
              <a:t>etc</a:t>
            </a:r>
            <a:r>
              <a:rPr lang="pt-BR" dirty="0">
                <a:latin typeface="Times New Roman" charset="0"/>
              </a:rPr>
              <a:t>).</a:t>
            </a:r>
          </a:p>
          <a:p>
            <a:pPr eaLnBrk="1" hangingPunct="1"/>
            <a:r>
              <a:rPr lang="pt-BR" dirty="0">
                <a:latin typeface="Times New Roman" charset="0"/>
              </a:rPr>
              <a:t>As distribuições mais empregadas para modelar o processo de </a:t>
            </a:r>
            <a:r>
              <a:rPr lang="pt-BR" dirty="0" err="1">
                <a:latin typeface="Times New Roman" charset="0"/>
              </a:rPr>
              <a:t>freqüência</a:t>
            </a:r>
            <a:r>
              <a:rPr lang="pt-BR" dirty="0">
                <a:latin typeface="Times New Roman" charset="0"/>
              </a:rPr>
              <a:t> são:</a:t>
            </a:r>
          </a:p>
          <a:p>
            <a:pPr lvl="1"/>
            <a:r>
              <a:rPr lang="pt-BR" dirty="0">
                <a:latin typeface="Times New Roman" charset="0"/>
              </a:rPr>
              <a:t>Binomial.</a:t>
            </a:r>
          </a:p>
          <a:p>
            <a:pPr lvl="1"/>
            <a:r>
              <a:rPr lang="pt-BR" dirty="0">
                <a:latin typeface="Times New Roman" charset="0"/>
              </a:rPr>
              <a:t>Binomial Negativa.</a:t>
            </a:r>
          </a:p>
          <a:p>
            <a:pPr lvl="1" eaLnBrk="1" hangingPunct="1"/>
            <a:r>
              <a:rPr lang="pt-BR" dirty="0">
                <a:latin typeface="Times New Roman" charset="0"/>
              </a:rPr>
              <a:t>Poisson.</a:t>
            </a:r>
          </a:p>
          <a:p>
            <a:pPr eaLnBrk="1" hangingPunct="1"/>
            <a:r>
              <a:rPr lang="pt-BR" dirty="0">
                <a:latin typeface="Times New Roman" charset="0"/>
              </a:rPr>
              <a:t>Dessas, a mais importante é, sem dúvida, a de Poisson.</a:t>
            </a:r>
          </a:p>
        </p:txBody>
      </p:sp>
    </p:spTree>
    <p:extLst>
      <p:ext uri="{BB962C8B-B14F-4D97-AF65-F5344CB8AC3E}">
        <p14:creationId xmlns:p14="http://schemas.microsoft.com/office/powerpoint/2010/main" val="2127448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68338"/>
          </a:xfrm>
        </p:spPr>
        <p:txBody>
          <a:bodyPr/>
          <a:lstStyle/>
          <a:p>
            <a:r>
              <a:rPr lang="pt-BR" sz="3200" b="1" dirty="0"/>
              <a:t>Distribuição binomial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66751" y="1104901"/>
            <a:ext cx="11239500" cy="48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000000"/>
                </a:solidFill>
                <a:cs typeface="+mn-cs"/>
              </a:rPr>
              <a:t> Característica principal</a:t>
            </a:r>
            <a:r>
              <a:rPr lang="pt-BR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lvl="1"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pt-BR" dirty="0">
                <a:solidFill>
                  <a:srgbClr val="000000"/>
                </a:solidFill>
                <a:cs typeface="+mn-cs"/>
              </a:rPr>
              <a:t> Existência de </a:t>
            </a:r>
            <a:r>
              <a:rPr lang="pt-BR" i="1" dirty="0">
                <a:solidFill>
                  <a:srgbClr val="000000"/>
                </a:solidFill>
                <a:cs typeface="+mn-cs"/>
              </a:rPr>
              <a:t>n</a:t>
            </a:r>
            <a:r>
              <a:rPr lang="pt-BR" dirty="0">
                <a:solidFill>
                  <a:srgbClr val="000000"/>
                </a:solidFill>
                <a:cs typeface="+mn-cs"/>
              </a:rPr>
              <a:t> eventos (repetições independentes): </a:t>
            </a:r>
          </a:p>
          <a:p>
            <a:pPr lvl="2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cs typeface="+mn-cs"/>
              </a:rPr>
              <a:t> Sucesso com probabilidade </a:t>
            </a:r>
            <a:r>
              <a:rPr lang="pt-BR" b="1" i="1" dirty="0">
                <a:solidFill>
                  <a:schemeClr val="bg2"/>
                </a:solidFill>
                <a:cs typeface="+mn-cs"/>
              </a:rPr>
              <a:t>p</a:t>
            </a:r>
          </a:p>
          <a:p>
            <a:pPr lvl="2">
              <a:spcBef>
                <a:spcPct val="15000"/>
              </a:spcBef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cs typeface="+mn-cs"/>
              </a:rPr>
              <a:t> Fracasso com probabilidade </a:t>
            </a:r>
            <a:r>
              <a:rPr lang="pt-BR" b="1" dirty="0">
                <a:solidFill>
                  <a:schemeClr val="bg2"/>
                </a:solidFill>
                <a:cs typeface="+mn-cs"/>
              </a:rPr>
              <a:t>(1 – </a:t>
            </a:r>
            <a:r>
              <a:rPr lang="pt-BR" b="1" i="1" dirty="0">
                <a:solidFill>
                  <a:schemeClr val="bg2"/>
                </a:solidFill>
                <a:cs typeface="+mn-cs"/>
              </a:rPr>
              <a:t>p</a:t>
            </a:r>
            <a:r>
              <a:rPr lang="pt-BR" b="1" dirty="0">
                <a:solidFill>
                  <a:schemeClr val="bg2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pt-BR" sz="800" b="1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000000"/>
                </a:solidFill>
                <a:cs typeface="+mn-cs"/>
              </a:rPr>
              <a:t> Definição:</a:t>
            </a:r>
            <a:r>
              <a:rPr lang="pt-BR" dirty="0">
                <a:solidFill>
                  <a:srgbClr val="000000"/>
                </a:solidFill>
                <a:cs typeface="+mn-cs"/>
              </a:rPr>
              <a:t> a v.a discreta </a:t>
            </a:r>
            <a:r>
              <a:rPr lang="pt-BR" i="1" dirty="0">
                <a:solidFill>
                  <a:srgbClr val="000000"/>
                </a:solidFill>
                <a:cs typeface="+mn-cs"/>
              </a:rPr>
              <a:t>X</a:t>
            </a:r>
            <a:r>
              <a:rPr lang="pt-BR" dirty="0">
                <a:solidFill>
                  <a:srgbClr val="000000"/>
                </a:solidFill>
                <a:cs typeface="+mn-cs"/>
              </a:rPr>
              <a:t>, correspondente ao nº de sucessos num experimento binomial, tem distribuição binomial cuja função de probabilidade é: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i="1" dirty="0">
              <a:solidFill>
                <a:srgbClr val="000000"/>
              </a:solidFill>
              <a:cs typeface="+mn-cs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dirty="0">
              <a:solidFill>
                <a:srgbClr val="0000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800" b="1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rgbClr val="000000"/>
                </a:solidFill>
                <a:cs typeface="+mn-cs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000000"/>
                </a:solidFill>
              </a:rPr>
              <a:t>Média =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pt-BR" b="1" dirty="0">
              <a:solidFill>
                <a:srgbClr val="000000"/>
              </a:solidFill>
              <a:cs typeface="+mn-cs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000000"/>
                </a:solidFill>
              </a:rPr>
              <a:t>Desvio Padrão = </a:t>
            </a:r>
            <a:endParaRPr lang="pt-BR" b="1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90573" y="3434902"/>
          <a:ext cx="4638372" cy="108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700" imgH="508000" progId="Equation.3">
                  <p:embed/>
                </p:oleObj>
              </mc:Choice>
              <mc:Fallback>
                <p:oleObj name="Equation" r:id="rId2" imgW="2171700" imgH="508000" progId="Equation.3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573" y="3434902"/>
                        <a:ext cx="4638372" cy="108521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354234" y="3571876"/>
            <a:ext cx="345651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500" i="1"/>
              <a:t>k</a:t>
            </a:r>
            <a:r>
              <a:rPr lang="pt-BR" sz="1500"/>
              <a:t> = nº de sucessos</a:t>
            </a:r>
          </a:p>
          <a:p>
            <a:pPr>
              <a:spcBef>
                <a:spcPct val="50000"/>
              </a:spcBef>
            </a:pPr>
            <a:r>
              <a:rPr lang="pt-BR" sz="1500" i="1"/>
              <a:t>n – k</a:t>
            </a:r>
            <a:r>
              <a:rPr lang="pt-BR" sz="1500"/>
              <a:t> = nº de fracassos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6802E-AB7F-448E-919B-FB5F5F13B816}" type="slidenum">
              <a:rPr lang="pt-BR" smtClean="0"/>
              <a:pPr/>
              <a:t>55</a:t>
            </a:fld>
            <a:endParaRPr lang="pt-BR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834282" y="4716901"/>
          <a:ext cx="2397398" cy="48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03200" progId="Equation.3">
                  <p:embed/>
                </p:oleObj>
              </mc:Choice>
              <mc:Fallback>
                <p:oleObj name="Equation" r:id="rId4" imgW="749300" imgH="2032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282" y="4716901"/>
                        <a:ext cx="2397398" cy="488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267" y="5378320"/>
            <a:ext cx="2471778" cy="8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2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0"/>
              <a:buChar char="w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sym typeface="Symbol" charset="0"/>
              </a:defRPr>
            </a:lvl9pPr>
          </a:lstStyle>
          <a:p>
            <a:pPr eaLnBrk="1" hangingPunct="1"/>
            <a:fld id="{4F3C5A2E-EB91-4F48-8542-090CA87AFF55}" type="slidenum">
              <a:rPr lang="pt-BR" sz="1400"/>
              <a:pPr eaLnBrk="1" hangingPunct="1"/>
              <a:t>56</a:t>
            </a:fld>
            <a:endParaRPr lang="pt-BR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Times New Roman" charset="0"/>
              </a:rPr>
              <a:t>Distribuição de Poisson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898104"/>
            <a:ext cx="11279717" cy="4267200"/>
          </a:xfrm>
        </p:spPr>
        <p:txBody>
          <a:bodyPr/>
          <a:lstStyle/>
          <a:p>
            <a:pPr eaLnBrk="1" hangingPunct="1"/>
            <a:r>
              <a:rPr lang="pt-BR">
                <a:latin typeface="Times New Roman" charset="0"/>
              </a:rPr>
              <a:t>É a mais utilizada para modelar os processos de freqüência.</a:t>
            </a:r>
          </a:p>
          <a:p>
            <a:pPr eaLnBrk="1" hangingPunct="1"/>
            <a:r>
              <a:rPr lang="pt-BR">
                <a:latin typeface="Times New Roman" charset="0"/>
              </a:rPr>
              <a:t>É bastante simples. Sua distribuição depende de apenas um parâmetro </a:t>
            </a:r>
            <a:r>
              <a:rPr lang="pt-BR" i="1">
                <a:latin typeface="Times New Roman" charset="0"/>
                <a:cs typeface="Times New Roman" charset="0"/>
                <a:sym typeface="Symbol" charset="0"/>
              </a:rPr>
              <a:t></a:t>
            </a:r>
            <a:r>
              <a:rPr lang="pt-BR">
                <a:latin typeface="Times New Roman" charset="0"/>
              </a:rPr>
              <a:t>, a média da distribuição.</a:t>
            </a:r>
          </a:p>
          <a:p>
            <a:pPr eaLnBrk="1" hangingPunct="1"/>
            <a:r>
              <a:rPr lang="pt-BR">
                <a:latin typeface="Times New Roman" charset="0"/>
              </a:rPr>
              <a:t>Se </a:t>
            </a:r>
            <a:r>
              <a:rPr lang="pt-BR" i="1">
                <a:latin typeface="Times New Roman" charset="0"/>
              </a:rPr>
              <a:t>X</a:t>
            </a:r>
            <a:r>
              <a:rPr lang="pt-BR">
                <a:latin typeface="Times New Roman" charset="0"/>
              </a:rPr>
              <a:t> é uma v.a. com distribuição de Poisson de parâmetro </a:t>
            </a:r>
            <a:r>
              <a:rPr lang="pt-BR" i="1">
                <a:latin typeface="Times New Roman" charset="0"/>
                <a:cs typeface="Times New Roman" charset="0"/>
                <a:sym typeface="Symbol" charset="0"/>
              </a:rPr>
              <a:t></a:t>
            </a:r>
            <a:r>
              <a:rPr lang="pt-BR">
                <a:latin typeface="Times New Roman" charset="0"/>
              </a:rPr>
              <a:t> então a probabilidade de </a:t>
            </a:r>
            <a:r>
              <a:rPr lang="pt-BR" i="1">
                <a:latin typeface="Times New Roman" charset="0"/>
              </a:rPr>
              <a:t>X</a:t>
            </a:r>
            <a:r>
              <a:rPr lang="pt-BR">
                <a:latin typeface="Times New Roman" charset="0"/>
              </a:rPr>
              <a:t> ser igual a </a:t>
            </a:r>
            <a:r>
              <a:rPr lang="pt-BR" i="1">
                <a:latin typeface="Times New Roman" charset="0"/>
              </a:rPr>
              <a:t>k</a:t>
            </a:r>
            <a:r>
              <a:rPr lang="pt-BR">
                <a:latin typeface="Times New Roman" charset="0"/>
              </a:rPr>
              <a:t>, onde </a:t>
            </a:r>
            <a:r>
              <a:rPr lang="pt-BR" i="1">
                <a:latin typeface="Times New Roman" charset="0"/>
              </a:rPr>
              <a:t>k</a:t>
            </a:r>
            <a:r>
              <a:rPr lang="pt-BR">
                <a:latin typeface="Times New Roman" charset="0"/>
              </a:rPr>
              <a:t> é um inteiro não negativo, é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454400" y="4918293"/>
          <a:ext cx="5547124" cy="169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2200" imgH="444500" progId="Equation.3">
                  <p:embed/>
                </p:oleObj>
              </mc:Choice>
              <mc:Fallback>
                <p:oleObj name="Equation" r:id="rId2" imgW="1092200" imgH="444500" progId="Equation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918293"/>
                        <a:ext cx="5547124" cy="1693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320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Solução</a:t>
            </a:r>
            <a:r>
              <a:rPr lang="en-US" dirty="0"/>
              <a:t> de </a:t>
            </a:r>
            <a:r>
              <a:rPr lang="en-US" dirty="0" err="1"/>
              <a:t>Exercícios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758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75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069" y="49809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Página</a:t>
            </a:r>
            <a:r>
              <a:rPr lang="en-US" dirty="0"/>
              <a:t> 266</a:t>
            </a:r>
          </a:p>
        </p:txBody>
      </p:sp>
    </p:spTree>
    <p:extLst>
      <p:ext uri="{BB962C8B-B14F-4D97-AF65-F5344CB8AC3E}">
        <p14:creationId xmlns:p14="http://schemas.microsoft.com/office/powerpoint/2010/main" val="3532175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701578-5879-4249-AC39-8BB2D1D87C37}" type="slidenum">
              <a:rPr lang="pt-BR" sz="1600">
                <a:latin typeface="Calibri" charset="0"/>
              </a:rPr>
              <a:pPr eaLnBrk="1" hangingPunct="1"/>
              <a:t>6</a:t>
            </a:fld>
            <a:endParaRPr lang="pt-BR" sz="1600">
              <a:latin typeface="Calibri" charset="0"/>
            </a:endParaRPr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2101872" y="1240930"/>
            <a:ext cx="7897410" cy="4534829"/>
            <a:chOff x="1519" y="2296"/>
            <a:chExt cx="2586" cy="1744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1519" y="2296"/>
              <a:ext cx="2586" cy="1744"/>
            </a:xfrm>
            <a:prstGeom prst="flowChartOr">
              <a:avLst/>
            </a:prstGeom>
            <a:solidFill>
              <a:srgbClr val="FFFFFF"/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>
              <a:outerShdw dist="107763" dir="189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BR" sz="1100">
                <a:latin typeface="Arial" pitchFamily="34" charset="0"/>
                <a:ea typeface="+mn-ea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807" y="2466"/>
              <a:ext cx="28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Wingdings" charset="0"/>
                <a:buNone/>
              </a:pPr>
              <a:r>
                <a:rPr lang="pt-BR" sz="1200">
                  <a:solidFill>
                    <a:srgbClr val="CC9900"/>
                  </a:solidFill>
                  <a:latin typeface="Arial Black" charset="0"/>
                </a:rPr>
                <a:t>Pessoas</a:t>
              </a:r>
            </a:p>
          </p:txBody>
        </p:sp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2109" y="2597"/>
            <a:ext cx="666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1792080" imgH="1631880" progId="MS_ClipArt_Gallery.2">
                    <p:embed/>
                  </p:oleObj>
                </mc:Choice>
                <mc:Fallback>
                  <p:oleObj name="Clip" r:id="rId2" imgW="1792080" imgH="1631880" progId="MS_ClipArt_Gallery.2">
                    <p:embed/>
                    <p:pic>
                      <p:nvPicPr>
                        <p:cNvPr id="102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597"/>
                          <a:ext cx="666" cy="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2867" y="3181"/>
              <a:ext cx="54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Wingdings" charset="0"/>
                <a:buNone/>
              </a:pPr>
              <a:r>
                <a:rPr lang="pt-BR" sz="1200">
                  <a:solidFill>
                    <a:srgbClr val="CC9900"/>
                  </a:solidFill>
                  <a:latin typeface="Arial Black" charset="0"/>
                </a:rPr>
                <a:t>Eventos Externos</a:t>
              </a:r>
            </a:p>
          </p:txBody>
        </p:sp>
        <p:graphicFrame>
          <p:nvGraphicFramePr>
            <p:cNvPr id="1027" name="Object 9"/>
            <p:cNvGraphicFramePr>
              <a:graphicFrameLocks noChangeAspect="1"/>
            </p:cNvGraphicFramePr>
            <p:nvPr/>
          </p:nvGraphicFramePr>
          <p:xfrm>
            <a:off x="2829" y="3313"/>
            <a:ext cx="883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817640" imgH="1281960" progId="MS_ClipArt_Gallery.2">
                    <p:embed/>
                  </p:oleObj>
                </mc:Choice>
                <mc:Fallback>
                  <p:oleObj name="Clip" r:id="rId4" imgW="1817640" imgH="1281960" progId="MS_ClipArt_Gallery.2">
                    <p:embed/>
                    <p:pic>
                      <p:nvPicPr>
                        <p:cNvPr id="102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9" y="3313"/>
                          <a:ext cx="883" cy="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985" y="2466"/>
              <a:ext cx="34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Wingdings" charset="0"/>
                <a:buNone/>
              </a:pPr>
              <a:r>
                <a:rPr lang="pt-BR" sz="1200">
                  <a:solidFill>
                    <a:srgbClr val="CC9900"/>
                  </a:solidFill>
                  <a:latin typeface="Arial Black" charset="0"/>
                </a:rPr>
                <a:t>Processos</a:t>
              </a:r>
            </a:p>
          </p:txBody>
        </p:sp>
        <p:grpSp>
          <p:nvGrpSpPr>
            <p:cNvPr id="1035" name="Group 11"/>
            <p:cNvGrpSpPr>
              <a:grpSpLocks/>
            </p:cNvGrpSpPr>
            <p:nvPr/>
          </p:nvGrpSpPr>
          <p:grpSpPr bwMode="auto">
            <a:xfrm>
              <a:off x="2880" y="2554"/>
              <a:ext cx="754" cy="537"/>
              <a:chOff x="399" y="2676"/>
              <a:chExt cx="1226" cy="988"/>
            </a:xfrm>
          </p:grpSpPr>
          <p:sp>
            <p:nvSpPr>
              <p:cNvPr id="1037" name="Rectangle 12"/>
              <p:cNvSpPr>
                <a:spLocks noChangeArrowheads="1"/>
              </p:cNvSpPr>
              <p:nvPr/>
            </p:nvSpPr>
            <p:spPr bwMode="auto">
              <a:xfrm>
                <a:off x="1378" y="3188"/>
                <a:ext cx="13" cy="11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038" name="Freeform 13"/>
              <p:cNvSpPr>
                <a:spLocks/>
              </p:cNvSpPr>
              <p:nvPr/>
            </p:nvSpPr>
            <p:spPr bwMode="auto">
              <a:xfrm>
                <a:off x="786" y="3416"/>
                <a:ext cx="11" cy="11"/>
              </a:xfrm>
              <a:custGeom>
                <a:avLst/>
                <a:gdLst>
                  <a:gd name="T0" fmla="*/ 0 w 34"/>
                  <a:gd name="T1" fmla="*/ 4 h 29"/>
                  <a:gd name="T2" fmla="*/ 3 w 34"/>
                  <a:gd name="T3" fmla="*/ 0 h 29"/>
                  <a:gd name="T4" fmla="*/ 4 w 34"/>
                  <a:gd name="T5" fmla="*/ 4 h 29"/>
                  <a:gd name="T6" fmla="*/ 0 w 34"/>
                  <a:gd name="T7" fmla="*/ 4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9"/>
                  <a:gd name="T14" fmla="*/ 34 w 34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9">
                    <a:moveTo>
                      <a:pt x="0" y="29"/>
                    </a:moveTo>
                    <a:lnTo>
                      <a:pt x="30" y="0"/>
                    </a:lnTo>
                    <a:lnTo>
                      <a:pt x="34" y="2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Rectangle 14"/>
              <p:cNvSpPr>
                <a:spLocks noChangeArrowheads="1"/>
              </p:cNvSpPr>
              <p:nvPr/>
            </p:nvSpPr>
            <p:spPr bwMode="auto">
              <a:xfrm>
                <a:off x="415" y="2688"/>
                <a:ext cx="833" cy="496"/>
              </a:xfrm>
              <a:prstGeom prst="rect">
                <a:avLst/>
              </a:pr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/>
              </a:p>
            </p:txBody>
          </p:sp>
          <p:grpSp>
            <p:nvGrpSpPr>
              <p:cNvPr id="1040" name="Group 15"/>
              <p:cNvGrpSpPr>
                <a:grpSpLocks/>
              </p:cNvGrpSpPr>
              <p:nvPr/>
            </p:nvGrpSpPr>
            <p:grpSpPr bwMode="auto">
              <a:xfrm>
                <a:off x="1154" y="2676"/>
                <a:ext cx="471" cy="966"/>
                <a:chOff x="901" y="3004"/>
                <a:chExt cx="457" cy="897"/>
              </a:xfrm>
            </p:grpSpPr>
            <p:sp>
              <p:nvSpPr>
                <p:cNvPr id="1078" name="Freeform 16"/>
                <p:cNvSpPr>
                  <a:spLocks/>
                </p:cNvSpPr>
                <p:nvPr/>
              </p:nvSpPr>
              <p:spPr bwMode="auto">
                <a:xfrm>
                  <a:off x="934" y="3681"/>
                  <a:ext cx="335" cy="220"/>
                </a:xfrm>
                <a:custGeom>
                  <a:avLst/>
                  <a:gdLst>
                    <a:gd name="T0" fmla="*/ 9 w 1004"/>
                    <a:gd name="T1" fmla="*/ 0 h 660"/>
                    <a:gd name="T2" fmla="*/ 0 w 1004"/>
                    <a:gd name="T3" fmla="*/ 73 h 660"/>
                    <a:gd name="T4" fmla="*/ 112 w 1004"/>
                    <a:gd name="T5" fmla="*/ 73 h 660"/>
                    <a:gd name="T6" fmla="*/ 107 w 1004"/>
                    <a:gd name="T7" fmla="*/ 1 h 660"/>
                    <a:gd name="T8" fmla="*/ 9 w 1004"/>
                    <a:gd name="T9" fmla="*/ 0 h 6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4"/>
                    <a:gd name="T16" fmla="*/ 0 h 660"/>
                    <a:gd name="T17" fmla="*/ 1004 w 1004"/>
                    <a:gd name="T18" fmla="*/ 660 h 6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4" h="660">
                      <a:moveTo>
                        <a:pt x="82" y="0"/>
                      </a:moveTo>
                      <a:lnTo>
                        <a:pt x="0" y="660"/>
                      </a:lnTo>
                      <a:lnTo>
                        <a:pt x="1004" y="660"/>
                      </a:lnTo>
                      <a:lnTo>
                        <a:pt x="966" y="8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79" name="Group 17"/>
                <p:cNvGrpSpPr>
                  <a:grpSpLocks/>
                </p:cNvGrpSpPr>
                <p:nvPr/>
              </p:nvGrpSpPr>
              <p:grpSpPr bwMode="auto">
                <a:xfrm>
                  <a:off x="901" y="3004"/>
                  <a:ext cx="393" cy="696"/>
                  <a:chOff x="901" y="3004"/>
                  <a:chExt cx="393" cy="696"/>
                </a:xfrm>
              </p:grpSpPr>
              <p:grpSp>
                <p:nvGrpSpPr>
                  <p:cNvPr id="108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040" y="3221"/>
                    <a:ext cx="147" cy="168"/>
                    <a:chOff x="1040" y="3221"/>
                    <a:chExt cx="147" cy="168"/>
                  </a:xfrm>
                </p:grpSpPr>
                <p:sp>
                  <p:nvSpPr>
                    <p:cNvPr id="112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040" y="3221"/>
                      <a:ext cx="147" cy="168"/>
                    </a:xfrm>
                    <a:custGeom>
                      <a:avLst/>
                      <a:gdLst>
                        <a:gd name="T0" fmla="*/ 9 w 439"/>
                        <a:gd name="T1" fmla="*/ 0 h 505"/>
                        <a:gd name="T2" fmla="*/ 6 w 439"/>
                        <a:gd name="T3" fmla="*/ 15 h 505"/>
                        <a:gd name="T4" fmla="*/ 5 w 439"/>
                        <a:gd name="T5" fmla="*/ 16 h 505"/>
                        <a:gd name="T6" fmla="*/ 3 w 439"/>
                        <a:gd name="T7" fmla="*/ 18 h 505"/>
                        <a:gd name="T8" fmla="*/ 0 w 439"/>
                        <a:gd name="T9" fmla="*/ 19 h 505"/>
                        <a:gd name="T10" fmla="*/ 3 w 439"/>
                        <a:gd name="T11" fmla="*/ 33 h 505"/>
                        <a:gd name="T12" fmla="*/ 4 w 439"/>
                        <a:gd name="T13" fmla="*/ 40 h 505"/>
                        <a:gd name="T14" fmla="*/ 6 w 439"/>
                        <a:gd name="T15" fmla="*/ 44 h 505"/>
                        <a:gd name="T16" fmla="*/ 7 w 439"/>
                        <a:gd name="T17" fmla="*/ 48 h 505"/>
                        <a:gd name="T18" fmla="*/ 11 w 439"/>
                        <a:gd name="T19" fmla="*/ 51 h 505"/>
                        <a:gd name="T20" fmla="*/ 17 w 439"/>
                        <a:gd name="T21" fmla="*/ 53 h 505"/>
                        <a:gd name="T22" fmla="*/ 24 w 439"/>
                        <a:gd name="T23" fmla="*/ 55 h 505"/>
                        <a:gd name="T24" fmla="*/ 29 w 439"/>
                        <a:gd name="T25" fmla="*/ 56 h 505"/>
                        <a:gd name="T26" fmla="*/ 34 w 439"/>
                        <a:gd name="T27" fmla="*/ 55 h 505"/>
                        <a:gd name="T28" fmla="*/ 40 w 439"/>
                        <a:gd name="T29" fmla="*/ 54 h 505"/>
                        <a:gd name="T30" fmla="*/ 43 w 439"/>
                        <a:gd name="T31" fmla="*/ 52 h 505"/>
                        <a:gd name="T32" fmla="*/ 48 w 439"/>
                        <a:gd name="T33" fmla="*/ 45 h 505"/>
                        <a:gd name="T34" fmla="*/ 49 w 439"/>
                        <a:gd name="T35" fmla="*/ 39 h 505"/>
                        <a:gd name="T36" fmla="*/ 49 w 439"/>
                        <a:gd name="T37" fmla="*/ 30 h 505"/>
                        <a:gd name="T38" fmla="*/ 47 w 439"/>
                        <a:gd name="T39" fmla="*/ 27 h 505"/>
                        <a:gd name="T40" fmla="*/ 41 w 439"/>
                        <a:gd name="T41" fmla="*/ 21 h 505"/>
                        <a:gd name="T42" fmla="*/ 39 w 439"/>
                        <a:gd name="T43" fmla="*/ 20 h 505"/>
                        <a:gd name="T44" fmla="*/ 39 w 439"/>
                        <a:gd name="T45" fmla="*/ 11 h 505"/>
                        <a:gd name="T46" fmla="*/ 40 w 439"/>
                        <a:gd name="T47" fmla="*/ 6 h 505"/>
                        <a:gd name="T48" fmla="*/ 9 w 439"/>
                        <a:gd name="T49" fmla="*/ 0 h 50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439"/>
                        <a:gd name="T76" fmla="*/ 0 h 505"/>
                        <a:gd name="T77" fmla="*/ 439 w 439"/>
                        <a:gd name="T78" fmla="*/ 505 h 50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439" h="505">
                          <a:moveTo>
                            <a:pt x="81" y="0"/>
                          </a:moveTo>
                          <a:lnTo>
                            <a:pt x="58" y="134"/>
                          </a:lnTo>
                          <a:lnTo>
                            <a:pt x="45" y="147"/>
                          </a:lnTo>
                          <a:lnTo>
                            <a:pt x="24" y="161"/>
                          </a:lnTo>
                          <a:lnTo>
                            <a:pt x="0" y="168"/>
                          </a:lnTo>
                          <a:lnTo>
                            <a:pt x="28" y="299"/>
                          </a:lnTo>
                          <a:lnTo>
                            <a:pt x="39" y="362"/>
                          </a:lnTo>
                          <a:lnTo>
                            <a:pt x="50" y="401"/>
                          </a:lnTo>
                          <a:lnTo>
                            <a:pt x="66" y="435"/>
                          </a:lnTo>
                          <a:lnTo>
                            <a:pt x="99" y="456"/>
                          </a:lnTo>
                          <a:lnTo>
                            <a:pt x="151" y="478"/>
                          </a:lnTo>
                          <a:lnTo>
                            <a:pt x="215" y="498"/>
                          </a:lnTo>
                          <a:lnTo>
                            <a:pt x="261" y="505"/>
                          </a:lnTo>
                          <a:lnTo>
                            <a:pt x="302" y="498"/>
                          </a:lnTo>
                          <a:lnTo>
                            <a:pt x="351" y="486"/>
                          </a:lnTo>
                          <a:lnTo>
                            <a:pt x="383" y="465"/>
                          </a:lnTo>
                          <a:lnTo>
                            <a:pt x="428" y="404"/>
                          </a:lnTo>
                          <a:lnTo>
                            <a:pt x="439" y="349"/>
                          </a:lnTo>
                          <a:lnTo>
                            <a:pt x="433" y="273"/>
                          </a:lnTo>
                          <a:lnTo>
                            <a:pt x="417" y="244"/>
                          </a:lnTo>
                          <a:lnTo>
                            <a:pt x="366" y="192"/>
                          </a:lnTo>
                          <a:lnTo>
                            <a:pt x="349" y="176"/>
                          </a:lnTo>
                          <a:lnTo>
                            <a:pt x="347" y="102"/>
                          </a:lnTo>
                          <a:lnTo>
                            <a:pt x="357" y="52"/>
                          </a:lnTo>
                          <a:lnTo>
                            <a:pt x="81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041" y="3221"/>
                      <a:ext cx="119" cy="145"/>
                    </a:xfrm>
                    <a:custGeom>
                      <a:avLst/>
                      <a:gdLst>
                        <a:gd name="T0" fmla="*/ 9 w 357"/>
                        <a:gd name="T1" fmla="*/ 0 h 435"/>
                        <a:gd name="T2" fmla="*/ 6 w 357"/>
                        <a:gd name="T3" fmla="*/ 15 h 435"/>
                        <a:gd name="T4" fmla="*/ 5 w 357"/>
                        <a:gd name="T5" fmla="*/ 16 h 435"/>
                        <a:gd name="T6" fmla="*/ 3 w 357"/>
                        <a:gd name="T7" fmla="*/ 18 h 435"/>
                        <a:gd name="T8" fmla="*/ 0 w 357"/>
                        <a:gd name="T9" fmla="*/ 19 h 435"/>
                        <a:gd name="T10" fmla="*/ 3 w 357"/>
                        <a:gd name="T11" fmla="*/ 33 h 435"/>
                        <a:gd name="T12" fmla="*/ 4 w 357"/>
                        <a:gd name="T13" fmla="*/ 40 h 435"/>
                        <a:gd name="T14" fmla="*/ 6 w 357"/>
                        <a:gd name="T15" fmla="*/ 45 h 435"/>
                        <a:gd name="T16" fmla="*/ 7 w 357"/>
                        <a:gd name="T17" fmla="*/ 48 h 435"/>
                        <a:gd name="T18" fmla="*/ 8 w 357"/>
                        <a:gd name="T19" fmla="*/ 45 h 435"/>
                        <a:gd name="T20" fmla="*/ 8 w 357"/>
                        <a:gd name="T21" fmla="*/ 42 h 435"/>
                        <a:gd name="T22" fmla="*/ 9 w 357"/>
                        <a:gd name="T23" fmla="*/ 40 h 435"/>
                        <a:gd name="T24" fmla="*/ 9 w 357"/>
                        <a:gd name="T25" fmla="*/ 38 h 435"/>
                        <a:gd name="T26" fmla="*/ 10 w 357"/>
                        <a:gd name="T27" fmla="*/ 34 h 435"/>
                        <a:gd name="T28" fmla="*/ 10 w 357"/>
                        <a:gd name="T29" fmla="*/ 31 h 435"/>
                        <a:gd name="T30" fmla="*/ 11 w 357"/>
                        <a:gd name="T31" fmla="*/ 27 h 435"/>
                        <a:gd name="T32" fmla="*/ 13 w 357"/>
                        <a:gd name="T33" fmla="*/ 24 h 435"/>
                        <a:gd name="T34" fmla="*/ 15 w 357"/>
                        <a:gd name="T35" fmla="*/ 22 h 435"/>
                        <a:gd name="T36" fmla="*/ 18 w 357"/>
                        <a:gd name="T37" fmla="*/ 20 h 435"/>
                        <a:gd name="T38" fmla="*/ 21 w 357"/>
                        <a:gd name="T39" fmla="*/ 17 h 435"/>
                        <a:gd name="T40" fmla="*/ 24 w 357"/>
                        <a:gd name="T41" fmla="*/ 15 h 435"/>
                        <a:gd name="T42" fmla="*/ 40 w 357"/>
                        <a:gd name="T43" fmla="*/ 6 h 435"/>
                        <a:gd name="T44" fmla="*/ 9 w 357"/>
                        <a:gd name="T45" fmla="*/ 0 h 43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357"/>
                        <a:gd name="T70" fmla="*/ 0 h 435"/>
                        <a:gd name="T71" fmla="*/ 357 w 357"/>
                        <a:gd name="T72" fmla="*/ 435 h 43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357" h="435">
                          <a:moveTo>
                            <a:pt x="81" y="0"/>
                          </a:moveTo>
                          <a:lnTo>
                            <a:pt x="58" y="134"/>
                          </a:lnTo>
                          <a:lnTo>
                            <a:pt x="45" y="147"/>
                          </a:lnTo>
                          <a:lnTo>
                            <a:pt x="24" y="161"/>
                          </a:lnTo>
                          <a:lnTo>
                            <a:pt x="0" y="168"/>
                          </a:lnTo>
                          <a:lnTo>
                            <a:pt x="28" y="299"/>
                          </a:lnTo>
                          <a:lnTo>
                            <a:pt x="39" y="362"/>
                          </a:lnTo>
                          <a:lnTo>
                            <a:pt x="50" y="401"/>
                          </a:lnTo>
                          <a:lnTo>
                            <a:pt x="66" y="435"/>
                          </a:lnTo>
                          <a:lnTo>
                            <a:pt x="70" y="406"/>
                          </a:lnTo>
                          <a:lnTo>
                            <a:pt x="70" y="381"/>
                          </a:lnTo>
                          <a:lnTo>
                            <a:pt x="79" y="357"/>
                          </a:lnTo>
                          <a:lnTo>
                            <a:pt x="81" y="340"/>
                          </a:lnTo>
                          <a:lnTo>
                            <a:pt x="88" y="308"/>
                          </a:lnTo>
                          <a:lnTo>
                            <a:pt x="91" y="283"/>
                          </a:lnTo>
                          <a:lnTo>
                            <a:pt x="103" y="244"/>
                          </a:lnTo>
                          <a:lnTo>
                            <a:pt x="116" y="219"/>
                          </a:lnTo>
                          <a:lnTo>
                            <a:pt x="138" y="199"/>
                          </a:lnTo>
                          <a:lnTo>
                            <a:pt x="159" y="181"/>
                          </a:lnTo>
                          <a:lnTo>
                            <a:pt x="185" y="157"/>
                          </a:lnTo>
                          <a:lnTo>
                            <a:pt x="220" y="136"/>
                          </a:lnTo>
                          <a:lnTo>
                            <a:pt x="357" y="52"/>
                          </a:lnTo>
                          <a:lnTo>
                            <a:pt x="81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040" y="3221"/>
                      <a:ext cx="119" cy="121"/>
                    </a:xfrm>
                    <a:custGeom>
                      <a:avLst/>
                      <a:gdLst>
                        <a:gd name="T0" fmla="*/ 9 w 357"/>
                        <a:gd name="T1" fmla="*/ 0 h 362"/>
                        <a:gd name="T2" fmla="*/ 6 w 357"/>
                        <a:gd name="T3" fmla="*/ 15 h 362"/>
                        <a:gd name="T4" fmla="*/ 5 w 357"/>
                        <a:gd name="T5" fmla="*/ 16 h 362"/>
                        <a:gd name="T6" fmla="*/ 3 w 357"/>
                        <a:gd name="T7" fmla="*/ 18 h 362"/>
                        <a:gd name="T8" fmla="*/ 0 w 357"/>
                        <a:gd name="T9" fmla="*/ 19 h 362"/>
                        <a:gd name="T10" fmla="*/ 3 w 357"/>
                        <a:gd name="T11" fmla="*/ 33 h 362"/>
                        <a:gd name="T12" fmla="*/ 4 w 357"/>
                        <a:gd name="T13" fmla="*/ 40 h 362"/>
                        <a:gd name="T14" fmla="*/ 5 w 357"/>
                        <a:gd name="T15" fmla="*/ 37 h 362"/>
                        <a:gd name="T16" fmla="*/ 5 w 357"/>
                        <a:gd name="T17" fmla="*/ 33 h 362"/>
                        <a:gd name="T18" fmla="*/ 6 w 357"/>
                        <a:gd name="T19" fmla="*/ 30 h 362"/>
                        <a:gd name="T20" fmla="*/ 6 w 357"/>
                        <a:gd name="T21" fmla="*/ 27 h 362"/>
                        <a:gd name="T22" fmla="*/ 7 w 357"/>
                        <a:gd name="T23" fmla="*/ 24 h 362"/>
                        <a:gd name="T24" fmla="*/ 9 w 357"/>
                        <a:gd name="T25" fmla="*/ 22 h 362"/>
                        <a:gd name="T26" fmla="*/ 11 w 357"/>
                        <a:gd name="T27" fmla="*/ 20 h 362"/>
                        <a:gd name="T28" fmla="*/ 14 w 357"/>
                        <a:gd name="T29" fmla="*/ 19 h 362"/>
                        <a:gd name="T30" fmla="*/ 16 w 357"/>
                        <a:gd name="T31" fmla="*/ 18 h 362"/>
                        <a:gd name="T32" fmla="*/ 20 w 357"/>
                        <a:gd name="T33" fmla="*/ 16 h 362"/>
                        <a:gd name="T34" fmla="*/ 24 w 357"/>
                        <a:gd name="T35" fmla="*/ 14 h 362"/>
                        <a:gd name="T36" fmla="*/ 40 w 357"/>
                        <a:gd name="T37" fmla="*/ 6 h 362"/>
                        <a:gd name="T38" fmla="*/ 9 w 357"/>
                        <a:gd name="T39" fmla="*/ 0 h 36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357"/>
                        <a:gd name="T61" fmla="*/ 0 h 362"/>
                        <a:gd name="T62" fmla="*/ 357 w 357"/>
                        <a:gd name="T63" fmla="*/ 362 h 36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357" h="362">
                          <a:moveTo>
                            <a:pt x="81" y="0"/>
                          </a:moveTo>
                          <a:lnTo>
                            <a:pt x="58" y="134"/>
                          </a:lnTo>
                          <a:lnTo>
                            <a:pt x="45" y="147"/>
                          </a:lnTo>
                          <a:lnTo>
                            <a:pt x="24" y="161"/>
                          </a:lnTo>
                          <a:lnTo>
                            <a:pt x="0" y="168"/>
                          </a:lnTo>
                          <a:lnTo>
                            <a:pt x="28" y="299"/>
                          </a:lnTo>
                          <a:lnTo>
                            <a:pt x="39" y="362"/>
                          </a:lnTo>
                          <a:lnTo>
                            <a:pt x="43" y="329"/>
                          </a:lnTo>
                          <a:lnTo>
                            <a:pt x="48" y="295"/>
                          </a:lnTo>
                          <a:lnTo>
                            <a:pt x="56" y="265"/>
                          </a:lnTo>
                          <a:lnTo>
                            <a:pt x="58" y="240"/>
                          </a:lnTo>
                          <a:lnTo>
                            <a:pt x="66" y="218"/>
                          </a:lnTo>
                          <a:lnTo>
                            <a:pt x="82" y="196"/>
                          </a:lnTo>
                          <a:lnTo>
                            <a:pt x="101" y="182"/>
                          </a:lnTo>
                          <a:lnTo>
                            <a:pt x="126" y="172"/>
                          </a:lnTo>
                          <a:lnTo>
                            <a:pt x="146" y="162"/>
                          </a:lnTo>
                          <a:lnTo>
                            <a:pt x="181" y="143"/>
                          </a:lnTo>
                          <a:lnTo>
                            <a:pt x="212" y="128"/>
                          </a:lnTo>
                          <a:lnTo>
                            <a:pt x="357" y="52"/>
                          </a:lnTo>
                          <a:lnTo>
                            <a:pt x="81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83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021" y="3004"/>
                    <a:ext cx="227" cy="258"/>
                    <a:chOff x="1021" y="3004"/>
                    <a:chExt cx="227" cy="258"/>
                  </a:xfrm>
                </p:grpSpPr>
                <p:grpSp>
                  <p:nvGrpSpPr>
                    <p:cNvPr id="1098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6" y="3044"/>
                      <a:ext cx="165" cy="218"/>
                      <a:chOff x="1036" y="3044"/>
                      <a:chExt cx="165" cy="218"/>
                    </a:xfrm>
                  </p:grpSpPr>
                  <p:grpSp>
                    <p:nvGrpSpPr>
                      <p:cNvPr id="112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6" y="3044"/>
                        <a:ext cx="165" cy="218"/>
                        <a:chOff x="1036" y="3044"/>
                        <a:chExt cx="165" cy="218"/>
                      </a:xfrm>
                    </p:grpSpPr>
                    <p:sp>
                      <p:nvSpPr>
                        <p:cNvPr id="1124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69" y="3226"/>
                          <a:ext cx="87" cy="36"/>
                        </a:xfrm>
                        <a:custGeom>
                          <a:avLst/>
                          <a:gdLst>
                            <a:gd name="T0" fmla="*/ 0 w 260"/>
                            <a:gd name="T1" fmla="*/ 0 h 106"/>
                            <a:gd name="T2" fmla="*/ 1 w 260"/>
                            <a:gd name="T3" fmla="*/ 2 h 106"/>
                            <a:gd name="T4" fmla="*/ 1 w 260"/>
                            <a:gd name="T5" fmla="*/ 4 h 106"/>
                            <a:gd name="T6" fmla="*/ 2 w 260"/>
                            <a:gd name="T7" fmla="*/ 5 h 106"/>
                            <a:gd name="T8" fmla="*/ 4 w 260"/>
                            <a:gd name="T9" fmla="*/ 7 h 106"/>
                            <a:gd name="T10" fmla="*/ 6 w 260"/>
                            <a:gd name="T11" fmla="*/ 8 h 106"/>
                            <a:gd name="T12" fmla="*/ 8 w 260"/>
                            <a:gd name="T13" fmla="*/ 10 h 106"/>
                            <a:gd name="T14" fmla="*/ 10 w 260"/>
                            <a:gd name="T15" fmla="*/ 11 h 106"/>
                            <a:gd name="T16" fmla="*/ 12 w 260"/>
                            <a:gd name="T17" fmla="*/ 12 h 106"/>
                            <a:gd name="T18" fmla="*/ 15 w 260"/>
                            <a:gd name="T19" fmla="*/ 12 h 106"/>
                            <a:gd name="T20" fmla="*/ 18 w 260"/>
                            <a:gd name="T21" fmla="*/ 12 h 106"/>
                            <a:gd name="T22" fmla="*/ 21 w 260"/>
                            <a:gd name="T23" fmla="*/ 12 h 106"/>
                            <a:gd name="T24" fmla="*/ 24 w 260"/>
                            <a:gd name="T25" fmla="*/ 12 h 106"/>
                            <a:gd name="T26" fmla="*/ 25 w 260"/>
                            <a:gd name="T27" fmla="*/ 11 h 106"/>
                            <a:gd name="T28" fmla="*/ 27 w 260"/>
                            <a:gd name="T29" fmla="*/ 10 h 106"/>
                            <a:gd name="T30" fmla="*/ 29 w 260"/>
                            <a:gd name="T31" fmla="*/ 7 h 106"/>
                            <a:gd name="T32" fmla="*/ 0 w 260"/>
                            <a:gd name="T33" fmla="*/ 0 h 10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60"/>
                            <a:gd name="T52" fmla="*/ 0 h 106"/>
                            <a:gd name="T53" fmla="*/ 260 w 260"/>
                            <a:gd name="T54" fmla="*/ 106 h 10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60" h="106">
                              <a:moveTo>
                                <a:pt x="0" y="0"/>
                              </a:moveTo>
                              <a:lnTo>
                                <a:pt x="5" y="18"/>
                              </a:lnTo>
                              <a:lnTo>
                                <a:pt x="13" y="31"/>
                              </a:lnTo>
                              <a:lnTo>
                                <a:pt x="21" y="44"/>
                              </a:lnTo>
                              <a:lnTo>
                                <a:pt x="36" y="60"/>
                              </a:lnTo>
                              <a:lnTo>
                                <a:pt x="51" y="71"/>
                              </a:lnTo>
                              <a:lnTo>
                                <a:pt x="69" y="82"/>
                              </a:lnTo>
                              <a:lnTo>
                                <a:pt x="90" y="94"/>
                              </a:lnTo>
                              <a:lnTo>
                                <a:pt x="109" y="99"/>
                              </a:lnTo>
                              <a:lnTo>
                                <a:pt x="136" y="105"/>
                              </a:lnTo>
                              <a:lnTo>
                                <a:pt x="157" y="106"/>
                              </a:lnTo>
                              <a:lnTo>
                                <a:pt x="192" y="105"/>
                              </a:lnTo>
                              <a:lnTo>
                                <a:pt x="211" y="100"/>
                              </a:lnTo>
                              <a:lnTo>
                                <a:pt x="226" y="94"/>
                              </a:lnTo>
                              <a:lnTo>
                                <a:pt x="241" y="82"/>
                              </a:lnTo>
                              <a:lnTo>
                                <a:pt x="260" y="64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4763">
                          <a:solidFill>
                            <a:srgbClr val="7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5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6" y="3044"/>
                          <a:ext cx="165" cy="218"/>
                        </a:xfrm>
                        <a:custGeom>
                          <a:avLst/>
                          <a:gdLst>
                            <a:gd name="T0" fmla="*/ 41 w 494"/>
                            <a:gd name="T1" fmla="*/ 67 h 652"/>
                            <a:gd name="T2" fmla="*/ 42 w 494"/>
                            <a:gd name="T3" fmla="*/ 65 h 652"/>
                            <a:gd name="T4" fmla="*/ 43 w 494"/>
                            <a:gd name="T5" fmla="*/ 63 h 652"/>
                            <a:gd name="T6" fmla="*/ 46 w 494"/>
                            <a:gd name="T7" fmla="*/ 57 h 652"/>
                            <a:gd name="T8" fmla="*/ 50 w 494"/>
                            <a:gd name="T9" fmla="*/ 47 h 652"/>
                            <a:gd name="T10" fmla="*/ 52 w 494"/>
                            <a:gd name="T11" fmla="*/ 39 h 652"/>
                            <a:gd name="T12" fmla="*/ 54 w 494"/>
                            <a:gd name="T13" fmla="*/ 32 h 652"/>
                            <a:gd name="T14" fmla="*/ 55 w 494"/>
                            <a:gd name="T15" fmla="*/ 22 h 652"/>
                            <a:gd name="T16" fmla="*/ 55 w 494"/>
                            <a:gd name="T17" fmla="*/ 13 h 652"/>
                            <a:gd name="T18" fmla="*/ 53 w 494"/>
                            <a:gd name="T19" fmla="*/ 9 h 652"/>
                            <a:gd name="T20" fmla="*/ 49 w 494"/>
                            <a:gd name="T21" fmla="*/ 5 h 652"/>
                            <a:gd name="T22" fmla="*/ 43 w 494"/>
                            <a:gd name="T23" fmla="*/ 2 h 652"/>
                            <a:gd name="T24" fmla="*/ 37 w 494"/>
                            <a:gd name="T25" fmla="*/ 0 h 652"/>
                            <a:gd name="T26" fmla="*/ 31 w 494"/>
                            <a:gd name="T27" fmla="*/ 0 h 652"/>
                            <a:gd name="T28" fmla="*/ 26 w 494"/>
                            <a:gd name="T29" fmla="*/ 1 h 652"/>
                            <a:gd name="T30" fmla="*/ 20 w 494"/>
                            <a:gd name="T31" fmla="*/ 1 h 652"/>
                            <a:gd name="T32" fmla="*/ 16 w 494"/>
                            <a:gd name="T33" fmla="*/ 3 h 652"/>
                            <a:gd name="T34" fmla="*/ 13 w 494"/>
                            <a:gd name="T35" fmla="*/ 5 h 652"/>
                            <a:gd name="T36" fmla="*/ 10 w 494"/>
                            <a:gd name="T37" fmla="*/ 9 h 652"/>
                            <a:gd name="T38" fmla="*/ 7 w 494"/>
                            <a:gd name="T39" fmla="*/ 14 h 652"/>
                            <a:gd name="T40" fmla="*/ 5 w 494"/>
                            <a:gd name="T41" fmla="*/ 18 h 652"/>
                            <a:gd name="T42" fmla="*/ 4 w 494"/>
                            <a:gd name="T43" fmla="*/ 23 h 652"/>
                            <a:gd name="T44" fmla="*/ 4 w 494"/>
                            <a:gd name="T45" fmla="*/ 28 h 652"/>
                            <a:gd name="T46" fmla="*/ 3 w 494"/>
                            <a:gd name="T47" fmla="*/ 32 h 652"/>
                            <a:gd name="T48" fmla="*/ 3 w 494"/>
                            <a:gd name="T49" fmla="*/ 34 h 652"/>
                            <a:gd name="T50" fmla="*/ 1 w 494"/>
                            <a:gd name="T51" fmla="*/ 35 h 652"/>
                            <a:gd name="T52" fmla="*/ 0 w 494"/>
                            <a:gd name="T53" fmla="*/ 36 h 652"/>
                            <a:gd name="T54" fmla="*/ 0 w 494"/>
                            <a:gd name="T55" fmla="*/ 37 h 652"/>
                            <a:gd name="T56" fmla="*/ 1 w 494"/>
                            <a:gd name="T57" fmla="*/ 40 h 652"/>
                            <a:gd name="T58" fmla="*/ 3 w 494"/>
                            <a:gd name="T59" fmla="*/ 42 h 652"/>
                            <a:gd name="T60" fmla="*/ 4 w 494"/>
                            <a:gd name="T61" fmla="*/ 44 h 652"/>
                            <a:gd name="T62" fmla="*/ 6 w 494"/>
                            <a:gd name="T63" fmla="*/ 45 h 652"/>
                            <a:gd name="T64" fmla="*/ 8 w 494"/>
                            <a:gd name="T65" fmla="*/ 45 h 652"/>
                            <a:gd name="T66" fmla="*/ 8 w 494"/>
                            <a:gd name="T67" fmla="*/ 49 h 652"/>
                            <a:gd name="T68" fmla="*/ 9 w 494"/>
                            <a:gd name="T69" fmla="*/ 54 h 652"/>
                            <a:gd name="T70" fmla="*/ 10 w 494"/>
                            <a:gd name="T71" fmla="*/ 58 h 652"/>
                            <a:gd name="T72" fmla="*/ 11 w 494"/>
                            <a:gd name="T73" fmla="*/ 61 h 652"/>
                            <a:gd name="T74" fmla="*/ 12 w 494"/>
                            <a:gd name="T75" fmla="*/ 63 h 652"/>
                            <a:gd name="T76" fmla="*/ 13 w 494"/>
                            <a:gd name="T77" fmla="*/ 65 h 652"/>
                            <a:gd name="T78" fmla="*/ 14 w 494"/>
                            <a:gd name="T79" fmla="*/ 67 h 652"/>
                            <a:gd name="T80" fmla="*/ 16 w 494"/>
                            <a:gd name="T81" fmla="*/ 68 h 652"/>
                            <a:gd name="T82" fmla="*/ 18 w 494"/>
                            <a:gd name="T83" fmla="*/ 70 h 652"/>
                            <a:gd name="T84" fmla="*/ 20 w 494"/>
                            <a:gd name="T85" fmla="*/ 71 h 652"/>
                            <a:gd name="T86" fmla="*/ 22 w 494"/>
                            <a:gd name="T87" fmla="*/ 72 h 652"/>
                            <a:gd name="T88" fmla="*/ 24 w 494"/>
                            <a:gd name="T89" fmla="*/ 72 h 652"/>
                            <a:gd name="T90" fmla="*/ 25 w 494"/>
                            <a:gd name="T91" fmla="*/ 73 h 652"/>
                            <a:gd name="T92" fmla="*/ 28 w 494"/>
                            <a:gd name="T93" fmla="*/ 73 h 652"/>
                            <a:gd name="T94" fmla="*/ 30 w 494"/>
                            <a:gd name="T95" fmla="*/ 73 h 652"/>
                            <a:gd name="T96" fmla="*/ 33 w 494"/>
                            <a:gd name="T97" fmla="*/ 73 h 652"/>
                            <a:gd name="T98" fmla="*/ 35 w 494"/>
                            <a:gd name="T99" fmla="*/ 72 h 652"/>
                            <a:gd name="T100" fmla="*/ 37 w 494"/>
                            <a:gd name="T101" fmla="*/ 71 h 652"/>
                            <a:gd name="T102" fmla="*/ 39 w 494"/>
                            <a:gd name="T103" fmla="*/ 69 h 652"/>
                            <a:gd name="T104" fmla="*/ 41 w 494"/>
                            <a:gd name="T105" fmla="*/ 67 h 652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w 494"/>
                            <a:gd name="T160" fmla="*/ 0 h 652"/>
                            <a:gd name="T161" fmla="*/ 494 w 494"/>
                            <a:gd name="T162" fmla="*/ 652 h 652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T159" t="T160" r="T161" b="T162"/>
                          <a:pathLst>
                            <a:path w="494" h="652">
                              <a:moveTo>
                                <a:pt x="366" y="597"/>
                              </a:moveTo>
                              <a:lnTo>
                                <a:pt x="379" y="578"/>
                              </a:lnTo>
                              <a:lnTo>
                                <a:pt x="390" y="559"/>
                              </a:lnTo>
                              <a:lnTo>
                                <a:pt x="416" y="504"/>
                              </a:lnTo>
                              <a:lnTo>
                                <a:pt x="451" y="418"/>
                              </a:lnTo>
                              <a:lnTo>
                                <a:pt x="470" y="349"/>
                              </a:lnTo>
                              <a:lnTo>
                                <a:pt x="481" y="287"/>
                              </a:lnTo>
                              <a:lnTo>
                                <a:pt x="494" y="200"/>
                              </a:lnTo>
                              <a:lnTo>
                                <a:pt x="490" y="121"/>
                              </a:lnTo>
                              <a:lnTo>
                                <a:pt x="474" y="78"/>
                              </a:lnTo>
                              <a:lnTo>
                                <a:pt x="437" y="44"/>
                              </a:lnTo>
                              <a:lnTo>
                                <a:pt x="384" y="15"/>
                              </a:lnTo>
                              <a:lnTo>
                                <a:pt x="331" y="4"/>
                              </a:lnTo>
                              <a:lnTo>
                                <a:pt x="280" y="0"/>
                              </a:lnTo>
                              <a:lnTo>
                                <a:pt x="230" y="5"/>
                              </a:lnTo>
                              <a:lnTo>
                                <a:pt x="182" y="13"/>
                              </a:lnTo>
                              <a:lnTo>
                                <a:pt x="147" y="25"/>
                              </a:lnTo>
                              <a:lnTo>
                                <a:pt x="113" y="49"/>
                              </a:lnTo>
                              <a:lnTo>
                                <a:pt x="86" y="80"/>
                              </a:lnTo>
                              <a:lnTo>
                                <a:pt x="62" y="122"/>
                              </a:lnTo>
                              <a:lnTo>
                                <a:pt x="47" y="162"/>
                              </a:lnTo>
                              <a:lnTo>
                                <a:pt x="35" y="205"/>
                              </a:lnTo>
                              <a:lnTo>
                                <a:pt x="32" y="255"/>
                              </a:lnTo>
                              <a:lnTo>
                                <a:pt x="28" y="286"/>
                              </a:lnTo>
                              <a:lnTo>
                                <a:pt x="31" y="308"/>
                              </a:lnTo>
                              <a:lnTo>
                                <a:pt x="13" y="311"/>
                              </a:lnTo>
                              <a:lnTo>
                                <a:pt x="2" y="322"/>
                              </a:lnTo>
                              <a:lnTo>
                                <a:pt x="0" y="334"/>
                              </a:lnTo>
                              <a:lnTo>
                                <a:pt x="10" y="363"/>
                              </a:lnTo>
                              <a:lnTo>
                                <a:pt x="23" y="377"/>
                              </a:lnTo>
                              <a:lnTo>
                                <a:pt x="35" y="395"/>
                              </a:lnTo>
                              <a:lnTo>
                                <a:pt x="52" y="408"/>
                              </a:lnTo>
                              <a:lnTo>
                                <a:pt x="74" y="408"/>
                              </a:lnTo>
                              <a:lnTo>
                                <a:pt x="70" y="443"/>
                              </a:lnTo>
                              <a:lnTo>
                                <a:pt x="77" y="481"/>
                              </a:lnTo>
                              <a:lnTo>
                                <a:pt x="88" y="517"/>
                              </a:lnTo>
                              <a:lnTo>
                                <a:pt x="96" y="545"/>
                              </a:lnTo>
                              <a:lnTo>
                                <a:pt x="104" y="565"/>
                              </a:lnTo>
                              <a:lnTo>
                                <a:pt x="114" y="580"/>
                              </a:lnTo>
                              <a:lnTo>
                                <a:pt x="127" y="595"/>
                              </a:lnTo>
                              <a:lnTo>
                                <a:pt x="141" y="611"/>
                              </a:lnTo>
                              <a:lnTo>
                                <a:pt x="161" y="625"/>
                              </a:lnTo>
                              <a:lnTo>
                                <a:pt x="177" y="633"/>
                              </a:lnTo>
                              <a:lnTo>
                                <a:pt x="194" y="641"/>
                              </a:lnTo>
                              <a:lnTo>
                                <a:pt x="212" y="645"/>
                              </a:lnTo>
                              <a:lnTo>
                                <a:pt x="229" y="648"/>
                              </a:lnTo>
                              <a:lnTo>
                                <a:pt x="249" y="651"/>
                              </a:lnTo>
                              <a:lnTo>
                                <a:pt x="270" y="652"/>
                              </a:lnTo>
                              <a:lnTo>
                                <a:pt x="294" y="650"/>
                              </a:lnTo>
                              <a:lnTo>
                                <a:pt x="315" y="643"/>
                              </a:lnTo>
                              <a:lnTo>
                                <a:pt x="331" y="635"/>
                              </a:lnTo>
                              <a:lnTo>
                                <a:pt x="350" y="617"/>
                              </a:lnTo>
                              <a:lnTo>
                                <a:pt x="366" y="5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6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7" y="3184"/>
                          <a:ext cx="80" cy="78"/>
                        </a:xfrm>
                        <a:custGeom>
                          <a:avLst/>
                          <a:gdLst>
                            <a:gd name="T0" fmla="*/ 17 w 239"/>
                            <a:gd name="T1" fmla="*/ 20 h 234"/>
                            <a:gd name="T2" fmla="*/ 19 w 239"/>
                            <a:gd name="T3" fmla="*/ 18 h 234"/>
                            <a:gd name="T4" fmla="*/ 20 w 239"/>
                            <a:gd name="T5" fmla="*/ 16 h 234"/>
                            <a:gd name="T6" fmla="*/ 23 w 239"/>
                            <a:gd name="T7" fmla="*/ 10 h 234"/>
                            <a:gd name="T8" fmla="*/ 27 w 239"/>
                            <a:gd name="T9" fmla="*/ 0 h 234"/>
                            <a:gd name="T10" fmla="*/ 24 w 239"/>
                            <a:gd name="T11" fmla="*/ 4 h 234"/>
                            <a:gd name="T12" fmla="*/ 21 w 239"/>
                            <a:gd name="T13" fmla="*/ 8 h 234"/>
                            <a:gd name="T14" fmla="*/ 20 w 239"/>
                            <a:gd name="T15" fmla="*/ 11 h 234"/>
                            <a:gd name="T16" fmla="*/ 19 w 239"/>
                            <a:gd name="T17" fmla="*/ 13 h 234"/>
                            <a:gd name="T18" fmla="*/ 18 w 239"/>
                            <a:gd name="T19" fmla="*/ 16 h 234"/>
                            <a:gd name="T20" fmla="*/ 17 w 239"/>
                            <a:gd name="T21" fmla="*/ 19 h 234"/>
                            <a:gd name="T22" fmla="*/ 15 w 239"/>
                            <a:gd name="T23" fmla="*/ 20 h 234"/>
                            <a:gd name="T24" fmla="*/ 14 w 239"/>
                            <a:gd name="T25" fmla="*/ 22 h 234"/>
                            <a:gd name="T26" fmla="*/ 12 w 239"/>
                            <a:gd name="T27" fmla="*/ 23 h 234"/>
                            <a:gd name="T28" fmla="*/ 9 w 239"/>
                            <a:gd name="T29" fmla="*/ 22 h 234"/>
                            <a:gd name="T30" fmla="*/ 9 w 239"/>
                            <a:gd name="T31" fmla="*/ 20 h 234"/>
                            <a:gd name="T32" fmla="*/ 7 w 239"/>
                            <a:gd name="T33" fmla="*/ 18 h 234"/>
                            <a:gd name="T34" fmla="*/ 7 w 239"/>
                            <a:gd name="T35" fmla="*/ 22 h 234"/>
                            <a:gd name="T36" fmla="*/ 6 w 239"/>
                            <a:gd name="T37" fmla="*/ 24 h 234"/>
                            <a:gd name="T38" fmla="*/ 4 w 239"/>
                            <a:gd name="T39" fmla="*/ 25 h 234"/>
                            <a:gd name="T40" fmla="*/ 0 w 239"/>
                            <a:gd name="T41" fmla="*/ 25 h 234"/>
                            <a:gd name="T42" fmla="*/ 2 w 239"/>
                            <a:gd name="T43" fmla="*/ 26 h 234"/>
                            <a:gd name="T44" fmla="*/ 4 w 239"/>
                            <a:gd name="T45" fmla="*/ 26 h 234"/>
                            <a:gd name="T46" fmla="*/ 6 w 239"/>
                            <a:gd name="T47" fmla="*/ 26 h 234"/>
                            <a:gd name="T48" fmla="*/ 9 w 239"/>
                            <a:gd name="T49" fmla="*/ 26 h 234"/>
                            <a:gd name="T50" fmla="*/ 11 w 239"/>
                            <a:gd name="T51" fmla="*/ 25 h 234"/>
                            <a:gd name="T52" fmla="*/ 13 w 239"/>
                            <a:gd name="T53" fmla="*/ 24 h 234"/>
                            <a:gd name="T54" fmla="*/ 15 w 239"/>
                            <a:gd name="T55" fmla="*/ 22 h 234"/>
                            <a:gd name="T56" fmla="*/ 17 w 239"/>
                            <a:gd name="T57" fmla="*/ 20 h 234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239"/>
                            <a:gd name="T88" fmla="*/ 0 h 234"/>
                            <a:gd name="T89" fmla="*/ 239 w 239"/>
                            <a:gd name="T90" fmla="*/ 234 h 234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239" h="234">
                              <a:moveTo>
                                <a:pt x="154" y="179"/>
                              </a:moveTo>
                              <a:lnTo>
                                <a:pt x="167" y="161"/>
                              </a:lnTo>
                              <a:lnTo>
                                <a:pt x="178" y="141"/>
                              </a:lnTo>
                              <a:lnTo>
                                <a:pt x="204" y="86"/>
                              </a:lnTo>
                              <a:lnTo>
                                <a:pt x="239" y="0"/>
                              </a:lnTo>
                              <a:lnTo>
                                <a:pt x="214" y="36"/>
                              </a:lnTo>
                              <a:lnTo>
                                <a:pt x="191" y="71"/>
                              </a:lnTo>
                              <a:lnTo>
                                <a:pt x="178" y="96"/>
                              </a:lnTo>
                              <a:lnTo>
                                <a:pt x="173" y="117"/>
                              </a:lnTo>
                              <a:lnTo>
                                <a:pt x="161" y="145"/>
                              </a:lnTo>
                              <a:lnTo>
                                <a:pt x="148" y="168"/>
                              </a:lnTo>
                              <a:lnTo>
                                <a:pt x="133" y="182"/>
                              </a:lnTo>
                              <a:lnTo>
                                <a:pt x="121" y="194"/>
                              </a:lnTo>
                              <a:lnTo>
                                <a:pt x="106" y="203"/>
                              </a:lnTo>
                              <a:lnTo>
                                <a:pt x="83" y="196"/>
                              </a:lnTo>
                              <a:lnTo>
                                <a:pt x="78" y="182"/>
                              </a:lnTo>
                              <a:lnTo>
                                <a:pt x="61" y="166"/>
                              </a:lnTo>
                              <a:lnTo>
                                <a:pt x="66" y="194"/>
                              </a:lnTo>
                              <a:lnTo>
                                <a:pt x="53" y="213"/>
                              </a:lnTo>
                              <a:lnTo>
                                <a:pt x="40" y="222"/>
                              </a:lnTo>
                              <a:lnTo>
                                <a:pt x="0" y="227"/>
                              </a:lnTo>
                              <a:lnTo>
                                <a:pt x="17" y="231"/>
                              </a:lnTo>
                              <a:lnTo>
                                <a:pt x="37" y="233"/>
                              </a:lnTo>
                              <a:lnTo>
                                <a:pt x="58" y="234"/>
                              </a:lnTo>
                              <a:lnTo>
                                <a:pt x="82" y="232"/>
                              </a:lnTo>
                              <a:lnTo>
                                <a:pt x="103" y="226"/>
                              </a:lnTo>
                              <a:lnTo>
                                <a:pt x="119" y="217"/>
                              </a:lnTo>
                              <a:lnTo>
                                <a:pt x="138" y="199"/>
                              </a:lnTo>
                              <a:lnTo>
                                <a:pt x="154" y="17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23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37" y="3152"/>
                        <a:ext cx="34" cy="75"/>
                      </a:xfrm>
                      <a:custGeom>
                        <a:avLst/>
                        <a:gdLst>
                          <a:gd name="T0" fmla="*/ 11 w 103"/>
                          <a:gd name="T1" fmla="*/ 21 h 223"/>
                          <a:gd name="T2" fmla="*/ 10 w 103"/>
                          <a:gd name="T3" fmla="*/ 19 h 223"/>
                          <a:gd name="T4" fmla="*/ 10 w 103"/>
                          <a:gd name="T5" fmla="*/ 17 h 223"/>
                          <a:gd name="T6" fmla="*/ 10 w 103"/>
                          <a:gd name="T7" fmla="*/ 15 h 223"/>
                          <a:gd name="T8" fmla="*/ 11 w 103"/>
                          <a:gd name="T9" fmla="*/ 13 h 223"/>
                          <a:gd name="T10" fmla="*/ 11 w 103"/>
                          <a:gd name="T11" fmla="*/ 11 h 223"/>
                          <a:gd name="T12" fmla="*/ 11 w 103"/>
                          <a:gd name="T13" fmla="*/ 10 h 223"/>
                          <a:gd name="T14" fmla="*/ 11 w 103"/>
                          <a:gd name="T15" fmla="*/ 8 h 223"/>
                          <a:gd name="T16" fmla="*/ 11 w 103"/>
                          <a:gd name="T17" fmla="*/ 7 h 223"/>
                          <a:gd name="T18" fmla="*/ 11 w 103"/>
                          <a:gd name="T19" fmla="*/ 6 h 223"/>
                          <a:gd name="T20" fmla="*/ 10 w 103"/>
                          <a:gd name="T21" fmla="*/ 5 h 223"/>
                          <a:gd name="T22" fmla="*/ 9 w 103"/>
                          <a:gd name="T23" fmla="*/ 3 h 223"/>
                          <a:gd name="T24" fmla="*/ 9 w 103"/>
                          <a:gd name="T25" fmla="*/ 3 h 223"/>
                          <a:gd name="T26" fmla="*/ 8 w 103"/>
                          <a:gd name="T27" fmla="*/ 2 h 223"/>
                          <a:gd name="T28" fmla="*/ 7 w 103"/>
                          <a:gd name="T29" fmla="*/ 1 h 223"/>
                          <a:gd name="T30" fmla="*/ 6 w 103"/>
                          <a:gd name="T31" fmla="*/ 1 h 223"/>
                          <a:gd name="T32" fmla="*/ 0 w 103"/>
                          <a:gd name="T33" fmla="*/ 0 h 223"/>
                          <a:gd name="T34" fmla="*/ 0 w 103"/>
                          <a:gd name="T35" fmla="*/ 1 h 223"/>
                          <a:gd name="T36" fmla="*/ 1 w 103"/>
                          <a:gd name="T37" fmla="*/ 5 h 223"/>
                          <a:gd name="T38" fmla="*/ 3 w 103"/>
                          <a:gd name="T39" fmla="*/ 6 h 223"/>
                          <a:gd name="T40" fmla="*/ 4 w 103"/>
                          <a:gd name="T41" fmla="*/ 8 h 223"/>
                          <a:gd name="T42" fmla="*/ 6 w 103"/>
                          <a:gd name="T43" fmla="*/ 10 h 223"/>
                          <a:gd name="T44" fmla="*/ 8 w 103"/>
                          <a:gd name="T45" fmla="*/ 10 h 223"/>
                          <a:gd name="T46" fmla="*/ 8 w 103"/>
                          <a:gd name="T47" fmla="*/ 14 h 223"/>
                          <a:gd name="T48" fmla="*/ 8 w 103"/>
                          <a:gd name="T49" fmla="*/ 18 h 223"/>
                          <a:gd name="T50" fmla="*/ 10 w 103"/>
                          <a:gd name="T51" fmla="*/ 22 h 223"/>
                          <a:gd name="T52" fmla="*/ 11 w 103"/>
                          <a:gd name="T53" fmla="*/ 25 h 223"/>
                          <a:gd name="T54" fmla="*/ 11 w 103"/>
                          <a:gd name="T55" fmla="*/ 21 h 22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103"/>
                          <a:gd name="T85" fmla="*/ 0 h 223"/>
                          <a:gd name="T86" fmla="*/ 103 w 103"/>
                          <a:gd name="T87" fmla="*/ 223 h 223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103" h="223">
                            <a:moveTo>
                              <a:pt x="96" y="182"/>
                            </a:moveTo>
                            <a:lnTo>
                              <a:pt x="90" y="167"/>
                            </a:lnTo>
                            <a:lnTo>
                              <a:pt x="90" y="150"/>
                            </a:lnTo>
                            <a:lnTo>
                              <a:pt x="92" y="136"/>
                            </a:lnTo>
                            <a:lnTo>
                              <a:pt x="96" y="120"/>
                            </a:lnTo>
                            <a:lnTo>
                              <a:pt x="100" y="102"/>
                            </a:lnTo>
                            <a:lnTo>
                              <a:pt x="100" y="89"/>
                            </a:lnTo>
                            <a:lnTo>
                              <a:pt x="100" y="75"/>
                            </a:lnTo>
                            <a:lnTo>
                              <a:pt x="103" y="58"/>
                            </a:lnTo>
                            <a:lnTo>
                              <a:pt x="97" y="53"/>
                            </a:lnTo>
                            <a:lnTo>
                              <a:pt x="88" y="43"/>
                            </a:lnTo>
                            <a:lnTo>
                              <a:pt x="82" y="30"/>
                            </a:lnTo>
                            <a:lnTo>
                              <a:pt x="78" y="24"/>
                            </a:lnTo>
                            <a:lnTo>
                              <a:pt x="76" y="14"/>
                            </a:lnTo>
                            <a:lnTo>
                              <a:pt x="67" y="5"/>
                            </a:lnTo>
                            <a:lnTo>
                              <a:pt x="59" y="9"/>
                            </a:lnTo>
                            <a:lnTo>
                              <a:pt x="2" y="0"/>
                            </a:lnTo>
                            <a:lnTo>
                              <a:pt x="0" y="13"/>
                            </a:lnTo>
                            <a:lnTo>
                              <a:pt x="10" y="41"/>
                            </a:lnTo>
                            <a:lnTo>
                              <a:pt x="24" y="55"/>
                            </a:lnTo>
                            <a:lnTo>
                              <a:pt x="35" y="74"/>
                            </a:lnTo>
                            <a:lnTo>
                              <a:pt x="52" y="86"/>
                            </a:lnTo>
                            <a:lnTo>
                              <a:pt x="75" y="86"/>
                            </a:lnTo>
                            <a:lnTo>
                              <a:pt x="70" y="121"/>
                            </a:lnTo>
                            <a:lnTo>
                              <a:pt x="77" y="160"/>
                            </a:lnTo>
                            <a:lnTo>
                              <a:pt x="88" y="196"/>
                            </a:lnTo>
                            <a:lnTo>
                              <a:pt x="96" y="223"/>
                            </a:lnTo>
                            <a:lnTo>
                              <a:pt x="96" y="182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99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76" y="3116"/>
                      <a:ext cx="102" cy="115"/>
                      <a:chOff x="1076" y="3116"/>
                      <a:chExt cx="102" cy="115"/>
                    </a:xfrm>
                  </p:grpSpPr>
                  <p:grpSp>
                    <p:nvGrpSpPr>
                      <p:cNvPr id="1108" name="Group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9" y="3207"/>
                        <a:ext cx="41" cy="24"/>
                        <a:chOff x="1099" y="3207"/>
                        <a:chExt cx="41" cy="24"/>
                      </a:xfrm>
                    </p:grpSpPr>
                    <p:sp>
                      <p:nvSpPr>
                        <p:cNvPr id="1119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04" y="3215"/>
                          <a:ext cx="29" cy="9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100"/>
                        </a:p>
                      </p:txBody>
                    </p:sp>
                    <p:sp>
                      <p:nvSpPr>
                        <p:cNvPr id="1120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99" y="3207"/>
                          <a:ext cx="41" cy="15"/>
                        </a:xfrm>
                        <a:custGeom>
                          <a:avLst/>
                          <a:gdLst>
                            <a:gd name="T0" fmla="*/ 0 w 123"/>
                            <a:gd name="T1" fmla="*/ 3 h 43"/>
                            <a:gd name="T2" fmla="*/ 1 w 123"/>
                            <a:gd name="T3" fmla="*/ 2 h 43"/>
                            <a:gd name="T4" fmla="*/ 2 w 123"/>
                            <a:gd name="T5" fmla="*/ 1 h 43"/>
                            <a:gd name="T6" fmla="*/ 3 w 123"/>
                            <a:gd name="T7" fmla="*/ 1 h 43"/>
                            <a:gd name="T8" fmla="*/ 4 w 123"/>
                            <a:gd name="T9" fmla="*/ 0 h 43"/>
                            <a:gd name="T10" fmla="*/ 5 w 123"/>
                            <a:gd name="T11" fmla="*/ 0 h 43"/>
                            <a:gd name="T12" fmla="*/ 6 w 123"/>
                            <a:gd name="T13" fmla="*/ 0 h 43"/>
                            <a:gd name="T14" fmla="*/ 7 w 123"/>
                            <a:gd name="T15" fmla="*/ 1 h 43"/>
                            <a:gd name="T16" fmla="*/ 8 w 123"/>
                            <a:gd name="T17" fmla="*/ 1 h 43"/>
                            <a:gd name="T18" fmla="*/ 9 w 123"/>
                            <a:gd name="T19" fmla="*/ 1 h 43"/>
                            <a:gd name="T20" fmla="*/ 10 w 123"/>
                            <a:gd name="T21" fmla="*/ 1 h 43"/>
                            <a:gd name="T22" fmla="*/ 11 w 123"/>
                            <a:gd name="T23" fmla="*/ 2 h 43"/>
                            <a:gd name="T24" fmla="*/ 12 w 123"/>
                            <a:gd name="T25" fmla="*/ 3 h 43"/>
                            <a:gd name="T26" fmla="*/ 12 w 123"/>
                            <a:gd name="T27" fmla="*/ 3 h 43"/>
                            <a:gd name="T28" fmla="*/ 13 w 123"/>
                            <a:gd name="T29" fmla="*/ 5 h 43"/>
                            <a:gd name="T30" fmla="*/ 14 w 123"/>
                            <a:gd name="T31" fmla="*/ 5 h 43"/>
                            <a:gd name="T32" fmla="*/ 10 w 123"/>
                            <a:gd name="T33" fmla="*/ 5 h 43"/>
                            <a:gd name="T34" fmla="*/ 9 w 123"/>
                            <a:gd name="T35" fmla="*/ 5 h 43"/>
                            <a:gd name="T36" fmla="*/ 7 w 123"/>
                            <a:gd name="T37" fmla="*/ 4 h 43"/>
                            <a:gd name="T38" fmla="*/ 7 w 123"/>
                            <a:gd name="T39" fmla="*/ 3 h 43"/>
                            <a:gd name="T40" fmla="*/ 6 w 123"/>
                            <a:gd name="T41" fmla="*/ 3 h 43"/>
                            <a:gd name="T42" fmla="*/ 5 w 123"/>
                            <a:gd name="T43" fmla="*/ 3 h 43"/>
                            <a:gd name="T44" fmla="*/ 3 w 123"/>
                            <a:gd name="T45" fmla="*/ 3 h 43"/>
                            <a:gd name="T46" fmla="*/ 2 w 123"/>
                            <a:gd name="T47" fmla="*/ 3 h 43"/>
                            <a:gd name="T48" fmla="*/ 0 w 123"/>
                            <a:gd name="T49" fmla="*/ 3 h 43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123"/>
                            <a:gd name="T76" fmla="*/ 0 h 43"/>
                            <a:gd name="T77" fmla="*/ 123 w 123"/>
                            <a:gd name="T78" fmla="*/ 43 h 43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123" h="43">
                              <a:moveTo>
                                <a:pt x="0" y="25"/>
                              </a:moveTo>
                              <a:lnTo>
                                <a:pt x="10" y="16"/>
                              </a:lnTo>
                              <a:lnTo>
                                <a:pt x="19" y="11"/>
                              </a:lnTo>
                              <a:lnTo>
                                <a:pt x="26" y="6"/>
                              </a:lnTo>
                              <a:lnTo>
                                <a:pt x="35" y="1"/>
                              </a:lnTo>
                              <a:lnTo>
                                <a:pt x="46" y="0"/>
                              </a:lnTo>
                              <a:lnTo>
                                <a:pt x="57" y="2"/>
                              </a:lnTo>
                              <a:lnTo>
                                <a:pt x="65" y="8"/>
                              </a:lnTo>
                              <a:lnTo>
                                <a:pt x="72" y="8"/>
                              </a:lnTo>
                              <a:lnTo>
                                <a:pt x="80" y="7"/>
                              </a:lnTo>
                              <a:lnTo>
                                <a:pt x="91" y="8"/>
                              </a:lnTo>
                              <a:lnTo>
                                <a:pt x="101" y="13"/>
                              </a:lnTo>
                              <a:lnTo>
                                <a:pt x="107" y="22"/>
                              </a:lnTo>
                              <a:lnTo>
                                <a:pt x="111" y="30"/>
                              </a:lnTo>
                              <a:lnTo>
                                <a:pt x="117" y="37"/>
                              </a:lnTo>
                              <a:lnTo>
                                <a:pt x="123" y="43"/>
                              </a:lnTo>
                              <a:lnTo>
                                <a:pt x="90" y="38"/>
                              </a:lnTo>
                              <a:lnTo>
                                <a:pt x="77" y="36"/>
                              </a:lnTo>
                              <a:lnTo>
                                <a:pt x="67" y="32"/>
                              </a:lnTo>
                              <a:lnTo>
                                <a:pt x="59" y="28"/>
                              </a:lnTo>
                              <a:lnTo>
                                <a:pt x="51" y="30"/>
                              </a:lnTo>
                              <a:lnTo>
                                <a:pt x="42" y="28"/>
                              </a:lnTo>
                              <a:lnTo>
                                <a:pt x="27" y="30"/>
                              </a:lnTo>
                              <a:lnTo>
                                <a:pt x="16" y="28"/>
                              </a:lnTo>
                              <a:lnTo>
                                <a:pt x="0" y="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99" y="3216"/>
                          <a:ext cx="41" cy="15"/>
                        </a:xfrm>
                        <a:custGeom>
                          <a:avLst/>
                          <a:gdLst>
                            <a:gd name="T0" fmla="*/ 0 w 122"/>
                            <a:gd name="T1" fmla="*/ 0 h 45"/>
                            <a:gd name="T2" fmla="*/ 1 w 122"/>
                            <a:gd name="T3" fmla="*/ 0 h 45"/>
                            <a:gd name="T4" fmla="*/ 3 w 122"/>
                            <a:gd name="T5" fmla="*/ 1 h 45"/>
                            <a:gd name="T6" fmla="*/ 4 w 122"/>
                            <a:gd name="T7" fmla="*/ 1 h 45"/>
                            <a:gd name="T8" fmla="*/ 4 w 122"/>
                            <a:gd name="T9" fmla="*/ 1 h 45"/>
                            <a:gd name="T10" fmla="*/ 5 w 122"/>
                            <a:gd name="T11" fmla="*/ 1 h 45"/>
                            <a:gd name="T12" fmla="*/ 6 w 122"/>
                            <a:gd name="T13" fmla="*/ 1 h 45"/>
                            <a:gd name="T14" fmla="*/ 7 w 122"/>
                            <a:gd name="T15" fmla="*/ 1 h 45"/>
                            <a:gd name="T16" fmla="*/ 8 w 122"/>
                            <a:gd name="T17" fmla="*/ 1 h 45"/>
                            <a:gd name="T18" fmla="*/ 10 w 122"/>
                            <a:gd name="T19" fmla="*/ 1 h 45"/>
                            <a:gd name="T20" fmla="*/ 11 w 122"/>
                            <a:gd name="T21" fmla="*/ 2 h 45"/>
                            <a:gd name="T22" fmla="*/ 12 w 122"/>
                            <a:gd name="T23" fmla="*/ 2 h 45"/>
                            <a:gd name="T24" fmla="*/ 14 w 122"/>
                            <a:gd name="T25" fmla="*/ 2 h 45"/>
                            <a:gd name="T26" fmla="*/ 13 w 122"/>
                            <a:gd name="T27" fmla="*/ 3 h 45"/>
                            <a:gd name="T28" fmla="*/ 11 w 122"/>
                            <a:gd name="T29" fmla="*/ 4 h 45"/>
                            <a:gd name="T30" fmla="*/ 10 w 122"/>
                            <a:gd name="T31" fmla="*/ 5 h 45"/>
                            <a:gd name="T32" fmla="*/ 9 w 122"/>
                            <a:gd name="T33" fmla="*/ 5 h 45"/>
                            <a:gd name="T34" fmla="*/ 7 w 122"/>
                            <a:gd name="T35" fmla="*/ 5 h 45"/>
                            <a:gd name="T36" fmla="*/ 6 w 122"/>
                            <a:gd name="T37" fmla="*/ 5 h 45"/>
                            <a:gd name="T38" fmla="*/ 5 w 122"/>
                            <a:gd name="T39" fmla="*/ 5 h 45"/>
                            <a:gd name="T40" fmla="*/ 3 w 122"/>
                            <a:gd name="T41" fmla="*/ 4 h 45"/>
                            <a:gd name="T42" fmla="*/ 2 w 122"/>
                            <a:gd name="T43" fmla="*/ 3 h 45"/>
                            <a:gd name="T44" fmla="*/ 2 w 122"/>
                            <a:gd name="T45" fmla="*/ 2 h 45"/>
                            <a:gd name="T46" fmla="*/ 1 w 122"/>
                            <a:gd name="T47" fmla="*/ 1 h 45"/>
                            <a:gd name="T48" fmla="*/ 0 w 122"/>
                            <a:gd name="T49" fmla="*/ 0 h 45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w 122"/>
                            <a:gd name="T76" fmla="*/ 0 h 45"/>
                            <a:gd name="T77" fmla="*/ 122 w 122"/>
                            <a:gd name="T78" fmla="*/ 45 h 45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T75" t="T76" r="T77" b="T78"/>
                          <a:pathLst>
                            <a:path w="122" h="45">
                              <a:moveTo>
                                <a:pt x="0" y="0"/>
                              </a:moveTo>
                              <a:lnTo>
                                <a:pt x="12" y="2"/>
                              </a:lnTo>
                              <a:lnTo>
                                <a:pt x="24" y="6"/>
                              </a:lnTo>
                              <a:lnTo>
                                <a:pt x="32" y="6"/>
                              </a:lnTo>
                              <a:lnTo>
                                <a:pt x="40" y="7"/>
                              </a:lnTo>
                              <a:lnTo>
                                <a:pt x="49" y="8"/>
                              </a:lnTo>
                              <a:lnTo>
                                <a:pt x="56" y="12"/>
                              </a:lnTo>
                              <a:lnTo>
                                <a:pt x="65" y="12"/>
                              </a:lnTo>
                              <a:lnTo>
                                <a:pt x="74" y="12"/>
                              </a:lnTo>
                              <a:lnTo>
                                <a:pt x="86" y="13"/>
                              </a:lnTo>
                              <a:lnTo>
                                <a:pt x="97" y="15"/>
                              </a:lnTo>
                              <a:lnTo>
                                <a:pt x="110" y="16"/>
                              </a:lnTo>
                              <a:lnTo>
                                <a:pt x="122" y="18"/>
                              </a:lnTo>
                              <a:lnTo>
                                <a:pt x="113" y="27"/>
                              </a:lnTo>
                              <a:lnTo>
                                <a:pt x="99" y="37"/>
                              </a:lnTo>
                              <a:lnTo>
                                <a:pt x="86" y="43"/>
                              </a:lnTo>
                              <a:lnTo>
                                <a:pt x="76" y="45"/>
                              </a:lnTo>
                              <a:lnTo>
                                <a:pt x="65" y="45"/>
                              </a:lnTo>
                              <a:lnTo>
                                <a:pt x="54" y="45"/>
                              </a:lnTo>
                              <a:lnTo>
                                <a:pt x="42" y="41"/>
                              </a:lnTo>
                              <a:lnTo>
                                <a:pt x="31" y="35"/>
                              </a:lnTo>
                              <a:lnTo>
                                <a:pt x="22" y="27"/>
                              </a:lnTo>
                              <a:lnTo>
                                <a:pt x="15" y="17"/>
                              </a:lnTo>
                              <a:lnTo>
                                <a:pt x="9" y="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09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76" y="3116"/>
                        <a:ext cx="102" cy="44"/>
                        <a:chOff x="1076" y="3116"/>
                        <a:chExt cx="102" cy="44"/>
                      </a:xfrm>
                    </p:grpSpPr>
                    <p:grpSp>
                      <p:nvGrpSpPr>
                        <p:cNvPr id="1111" name="Group 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6" y="3116"/>
                          <a:ext cx="42" cy="29"/>
                          <a:chOff x="1076" y="3116"/>
                          <a:chExt cx="42" cy="29"/>
                        </a:xfrm>
                      </p:grpSpPr>
                      <p:sp>
                        <p:nvSpPr>
                          <p:cNvPr id="1116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9" y="3116"/>
                            <a:ext cx="39" cy="21"/>
                          </a:xfrm>
                          <a:custGeom>
                            <a:avLst/>
                            <a:gdLst>
                              <a:gd name="T0" fmla="*/ 0 w 116"/>
                              <a:gd name="T1" fmla="*/ 2 h 62"/>
                              <a:gd name="T2" fmla="*/ 3 w 116"/>
                              <a:gd name="T3" fmla="*/ 0 h 62"/>
                              <a:gd name="T4" fmla="*/ 5 w 116"/>
                              <a:gd name="T5" fmla="*/ 0 h 62"/>
                              <a:gd name="T6" fmla="*/ 6 w 116"/>
                              <a:gd name="T7" fmla="*/ 0 h 62"/>
                              <a:gd name="T8" fmla="*/ 8 w 116"/>
                              <a:gd name="T9" fmla="*/ 0 h 62"/>
                              <a:gd name="T10" fmla="*/ 10 w 116"/>
                              <a:gd name="T11" fmla="*/ 1 h 62"/>
                              <a:gd name="T12" fmla="*/ 11 w 116"/>
                              <a:gd name="T13" fmla="*/ 2 h 62"/>
                              <a:gd name="T14" fmla="*/ 12 w 116"/>
                              <a:gd name="T15" fmla="*/ 4 h 62"/>
                              <a:gd name="T16" fmla="*/ 13 w 116"/>
                              <a:gd name="T17" fmla="*/ 5 h 62"/>
                              <a:gd name="T18" fmla="*/ 13 w 116"/>
                              <a:gd name="T19" fmla="*/ 7 h 62"/>
                              <a:gd name="T20" fmla="*/ 11 w 116"/>
                              <a:gd name="T21" fmla="*/ 5 h 62"/>
                              <a:gd name="T22" fmla="*/ 9 w 116"/>
                              <a:gd name="T23" fmla="*/ 4 h 62"/>
                              <a:gd name="T24" fmla="*/ 8 w 116"/>
                              <a:gd name="T25" fmla="*/ 2 h 62"/>
                              <a:gd name="T26" fmla="*/ 7 w 116"/>
                              <a:gd name="T27" fmla="*/ 1 h 62"/>
                              <a:gd name="T28" fmla="*/ 4 w 116"/>
                              <a:gd name="T29" fmla="*/ 1 h 62"/>
                              <a:gd name="T30" fmla="*/ 3 w 116"/>
                              <a:gd name="T31" fmla="*/ 1 h 62"/>
                              <a:gd name="T32" fmla="*/ 0 w 116"/>
                              <a:gd name="T33" fmla="*/ 2 h 62"/>
                              <a:gd name="T34" fmla="*/ 0 w 116"/>
                              <a:gd name="T35" fmla="*/ 2 h 62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16"/>
                              <a:gd name="T55" fmla="*/ 0 h 62"/>
                              <a:gd name="T56" fmla="*/ 116 w 116"/>
                              <a:gd name="T57" fmla="*/ 62 h 62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16" h="62">
                                <a:moveTo>
                                  <a:pt x="4" y="14"/>
                                </a:moveTo>
                                <a:lnTo>
                                  <a:pt x="30" y="1"/>
                                </a:lnTo>
                                <a:lnTo>
                                  <a:pt x="44" y="0"/>
                                </a:lnTo>
                                <a:lnTo>
                                  <a:pt x="54" y="0"/>
                                </a:lnTo>
                                <a:lnTo>
                                  <a:pt x="73" y="4"/>
                                </a:lnTo>
                                <a:lnTo>
                                  <a:pt x="86" y="11"/>
                                </a:lnTo>
                                <a:lnTo>
                                  <a:pt x="96" y="21"/>
                                </a:lnTo>
                                <a:lnTo>
                                  <a:pt x="106" y="34"/>
                                </a:lnTo>
                                <a:lnTo>
                                  <a:pt x="113" y="47"/>
                                </a:lnTo>
                                <a:lnTo>
                                  <a:pt x="116" y="62"/>
                                </a:lnTo>
                                <a:lnTo>
                                  <a:pt x="96" y="47"/>
                                </a:lnTo>
                                <a:lnTo>
                                  <a:pt x="84" y="32"/>
                                </a:lnTo>
                                <a:lnTo>
                                  <a:pt x="73" y="20"/>
                                </a:lnTo>
                                <a:lnTo>
                                  <a:pt x="59" y="11"/>
                                </a:lnTo>
                                <a:lnTo>
                                  <a:pt x="40" y="7"/>
                                </a:lnTo>
                                <a:lnTo>
                                  <a:pt x="27" y="10"/>
                                </a:lnTo>
                                <a:lnTo>
                                  <a:pt x="0" y="20"/>
                                </a:lnTo>
                                <a:lnTo>
                                  <a:pt x="4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17" name="Freeform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6" y="3129"/>
                            <a:ext cx="38" cy="16"/>
                          </a:xfrm>
                          <a:custGeom>
                            <a:avLst/>
                            <a:gdLst>
                              <a:gd name="T0" fmla="*/ 0 w 113"/>
                              <a:gd name="T1" fmla="*/ 2 h 46"/>
                              <a:gd name="T2" fmla="*/ 2 w 113"/>
                              <a:gd name="T3" fmla="*/ 2 h 46"/>
                              <a:gd name="T4" fmla="*/ 3 w 113"/>
                              <a:gd name="T5" fmla="*/ 1 h 46"/>
                              <a:gd name="T6" fmla="*/ 4 w 113"/>
                              <a:gd name="T7" fmla="*/ 0 h 46"/>
                              <a:gd name="T8" fmla="*/ 6 w 113"/>
                              <a:gd name="T9" fmla="*/ 0 h 46"/>
                              <a:gd name="T10" fmla="*/ 7 w 113"/>
                              <a:gd name="T11" fmla="*/ 0 h 46"/>
                              <a:gd name="T12" fmla="*/ 9 w 113"/>
                              <a:gd name="T13" fmla="*/ 0 h 46"/>
                              <a:gd name="T14" fmla="*/ 10 w 113"/>
                              <a:gd name="T15" fmla="*/ 1 h 46"/>
                              <a:gd name="T16" fmla="*/ 11 w 113"/>
                              <a:gd name="T17" fmla="*/ 2 h 46"/>
                              <a:gd name="T18" fmla="*/ 12 w 113"/>
                              <a:gd name="T19" fmla="*/ 3 h 46"/>
                              <a:gd name="T20" fmla="*/ 13 w 113"/>
                              <a:gd name="T21" fmla="*/ 5 h 46"/>
                              <a:gd name="T22" fmla="*/ 12 w 113"/>
                              <a:gd name="T23" fmla="*/ 5 h 46"/>
                              <a:gd name="T24" fmla="*/ 11 w 113"/>
                              <a:gd name="T25" fmla="*/ 6 h 46"/>
                              <a:gd name="T26" fmla="*/ 10 w 113"/>
                              <a:gd name="T27" fmla="*/ 3 h 46"/>
                              <a:gd name="T28" fmla="*/ 9 w 113"/>
                              <a:gd name="T29" fmla="*/ 3 h 46"/>
                              <a:gd name="T30" fmla="*/ 9 w 113"/>
                              <a:gd name="T31" fmla="*/ 4 h 46"/>
                              <a:gd name="T32" fmla="*/ 8 w 113"/>
                              <a:gd name="T33" fmla="*/ 5 h 46"/>
                              <a:gd name="T34" fmla="*/ 7 w 113"/>
                              <a:gd name="T35" fmla="*/ 5 h 46"/>
                              <a:gd name="T36" fmla="*/ 6 w 113"/>
                              <a:gd name="T37" fmla="*/ 4 h 46"/>
                              <a:gd name="T38" fmla="*/ 5 w 113"/>
                              <a:gd name="T39" fmla="*/ 3 h 46"/>
                              <a:gd name="T40" fmla="*/ 5 w 113"/>
                              <a:gd name="T41" fmla="*/ 2 h 46"/>
                              <a:gd name="T42" fmla="*/ 4 w 113"/>
                              <a:gd name="T43" fmla="*/ 3 h 46"/>
                              <a:gd name="T44" fmla="*/ 2 w 113"/>
                              <a:gd name="T45" fmla="*/ 3 h 46"/>
                              <a:gd name="T46" fmla="*/ 1 w 113"/>
                              <a:gd name="T47" fmla="*/ 3 h 46"/>
                              <a:gd name="T48" fmla="*/ 0 w 113"/>
                              <a:gd name="T49" fmla="*/ 2 h 4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w 113"/>
                              <a:gd name="T76" fmla="*/ 0 h 46"/>
                              <a:gd name="T77" fmla="*/ 113 w 113"/>
                              <a:gd name="T78" fmla="*/ 46 h 4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T75" t="T76" r="T77" b="T78"/>
                            <a:pathLst>
                              <a:path w="113" h="46">
                                <a:moveTo>
                                  <a:pt x="0" y="13"/>
                                </a:moveTo>
                                <a:lnTo>
                                  <a:pt x="18" y="13"/>
                                </a:lnTo>
                                <a:lnTo>
                                  <a:pt x="27" y="8"/>
                                </a:lnTo>
                                <a:lnTo>
                                  <a:pt x="37" y="3"/>
                                </a:lnTo>
                                <a:lnTo>
                                  <a:pt x="52" y="0"/>
                                </a:lnTo>
                                <a:lnTo>
                                  <a:pt x="64" y="1"/>
                                </a:lnTo>
                                <a:lnTo>
                                  <a:pt x="78" y="4"/>
                                </a:lnTo>
                                <a:lnTo>
                                  <a:pt x="85" y="9"/>
                                </a:lnTo>
                                <a:lnTo>
                                  <a:pt x="98" y="18"/>
                                </a:lnTo>
                                <a:lnTo>
                                  <a:pt x="105" y="28"/>
                                </a:lnTo>
                                <a:lnTo>
                                  <a:pt x="113" y="39"/>
                                </a:lnTo>
                                <a:lnTo>
                                  <a:pt x="110" y="44"/>
                                </a:lnTo>
                                <a:lnTo>
                                  <a:pt x="101" y="46"/>
                                </a:lnTo>
                                <a:lnTo>
                                  <a:pt x="90" y="29"/>
                                </a:lnTo>
                                <a:lnTo>
                                  <a:pt x="83" y="24"/>
                                </a:lnTo>
                                <a:lnTo>
                                  <a:pt x="76" y="33"/>
                                </a:lnTo>
                                <a:lnTo>
                                  <a:pt x="69" y="36"/>
                                </a:lnTo>
                                <a:lnTo>
                                  <a:pt x="60" y="36"/>
                                </a:lnTo>
                                <a:lnTo>
                                  <a:pt x="52" y="33"/>
                                </a:lnTo>
                                <a:lnTo>
                                  <a:pt x="47" y="28"/>
                                </a:lnTo>
                                <a:lnTo>
                                  <a:pt x="44" y="21"/>
                                </a:lnTo>
                                <a:lnTo>
                                  <a:pt x="33" y="24"/>
                                </a:lnTo>
                                <a:lnTo>
                                  <a:pt x="19" y="23"/>
                                </a:lnTo>
                                <a:lnTo>
                                  <a:pt x="9" y="23"/>
                                </a:lnTo>
                                <a:lnTo>
                                  <a:pt x="0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18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4" y="3139"/>
                            <a:ext cx="17" cy="6"/>
                          </a:xfrm>
                          <a:custGeom>
                            <a:avLst/>
                            <a:gdLst>
                              <a:gd name="T0" fmla="*/ 0 w 51"/>
                              <a:gd name="T1" fmla="*/ 0 h 19"/>
                              <a:gd name="T2" fmla="*/ 1 w 51"/>
                              <a:gd name="T3" fmla="*/ 0 h 19"/>
                              <a:gd name="T4" fmla="*/ 2 w 51"/>
                              <a:gd name="T5" fmla="*/ 1 h 19"/>
                              <a:gd name="T6" fmla="*/ 3 w 51"/>
                              <a:gd name="T7" fmla="*/ 1 h 19"/>
                              <a:gd name="T8" fmla="*/ 4 w 51"/>
                              <a:gd name="T9" fmla="*/ 2 h 19"/>
                              <a:gd name="T10" fmla="*/ 5 w 51"/>
                              <a:gd name="T11" fmla="*/ 2 h 19"/>
                              <a:gd name="T12" fmla="*/ 6 w 51"/>
                              <a:gd name="T13" fmla="*/ 1 h 19"/>
                              <a:gd name="T14" fmla="*/ 4 w 51"/>
                              <a:gd name="T15" fmla="*/ 2 h 19"/>
                              <a:gd name="T16" fmla="*/ 4 w 51"/>
                              <a:gd name="T17" fmla="*/ 2 h 19"/>
                              <a:gd name="T18" fmla="*/ 3 w 51"/>
                              <a:gd name="T19" fmla="*/ 2 h 19"/>
                              <a:gd name="T20" fmla="*/ 1 w 51"/>
                              <a:gd name="T21" fmla="*/ 1 h 19"/>
                              <a:gd name="T22" fmla="*/ 0 w 51"/>
                              <a:gd name="T23" fmla="*/ 0 h 19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51"/>
                              <a:gd name="T37" fmla="*/ 0 h 19"/>
                              <a:gd name="T38" fmla="*/ 51 w 51"/>
                              <a:gd name="T39" fmla="*/ 19 h 19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51" h="19">
                                <a:moveTo>
                                  <a:pt x="0" y="0"/>
                                </a:moveTo>
                                <a:lnTo>
                                  <a:pt x="9" y="3"/>
                                </a:lnTo>
                                <a:lnTo>
                                  <a:pt x="15" y="8"/>
                                </a:lnTo>
                                <a:lnTo>
                                  <a:pt x="24" y="13"/>
                                </a:lnTo>
                                <a:lnTo>
                                  <a:pt x="33" y="15"/>
                                </a:lnTo>
                                <a:lnTo>
                                  <a:pt x="41" y="15"/>
                                </a:lnTo>
                                <a:lnTo>
                                  <a:pt x="51" y="13"/>
                                </a:lnTo>
                                <a:lnTo>
                                  <a:pt x="40" y="17"/>
                                </a:lnTo>
                                <a:lnTo>
                                  <a:pt x="34" y="19"/>
                                </a:lnTo>
                                <a:lnTo>
                                  <a:pt x="25" y="18"/>
                                </a:lnTo>
                                <a:lnTo>
                                  <a:pt x="11" y="1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112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38" y="3130"/>
                          <a:ext cx="40" cy="30"/>
                          <a:chOff x="1138" y="3130"/>
                          <a:chExt cx="40" cy="30"/>
                        </a:xfrm>
                      </p:grpSpPr>
                      <p:sp>
                        <p:nvSpPr>
                          <p:cNvPr id="1113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8" y="3130"/>
                            <a:ext cx="40" cy="21"/>
                          </a:xfrm>
                          <a:custGeom>
                            <a:avLst/>
                            <a:gdLst>
                              <a:gd name="T0" fmla="*/ 0 w 120"/>
                              <a:gd name="T1" fmla="*/ 7 h 61"/>
                              <a:gd name="T2" fmla="*/ 0 w 120"/>
                              <a:gd name="T3" fmla="*/ 7 h 61"/>
                              <a:gd name="T4" fmla="*/ 1 w 120"/>
                              <a:gd name="T5" fmla="*/ 4 h 61"/>
                              <a:gd name="T6" fmla="*/ 2 w 120"/>
                              <a:gd name="T7" fmla="*/ 2 h 61"/>
                              <a:gd name="T8" fmla="*/ 3 w 120"/>
                              <a:gd name="T9" fmla="*/ 1 h 61"/>
                              <a:gd name="T10" fmla="*/ 5 w 120"/>
                              <a:gd name="T11" fmla="*/ 1 h 61"/>
                              <a:gd name="T12" fmla="*/ 7 w 120"/>
                              <a:gd name="T13" fmla="*/ 0 h 61"/>
                              <a:gd name="T14" fmla="*/ 9 w 120"/>
                              <a:gd name="T15" fmla="*/ 0 h 61"/>
                              <a:gd name="T16" fmla="*/ 11 w 120"/>
                              <a:gd name="T17" fmla="*/ 0 h 61"/>
                              <a:gd name="T18" fmla="*/ 13 w 120"/>
                              <a:gd name="T19" fmla="*/ 1 h 61"/>
                              <a:gd name="T20" fmla="*/ 13 w 120"/>
                              <a:gd name="T21" fmla="*/ 2 h 61"/>
                              <a:gd name="T22" fmla="*/ 12 w 120"/>
                              <a:gd name="T23" fmla="*/ 1 h 61"/>
                              <a:gd name="T24" fmla="*/ 11 w 120"/>
                              <a:gd name="T25" fmla="*/ 1 h 61"/>
                              <a:gd name="T26" fmla="*/ 8 w 120"/>
                              <a:gd name="T27" fmla="*/ 1 h 61"/>
                              <a:gd name="T28" fmla="*/ 7 w 120"/>
                              <a:gd name="T29" fmla="*/ 1 h 61"/>
                              <a:gd name="T30" fmla="*/ 5 w 120"/>
                              <a:gd name="T31" fmla="*/ 2 h 61"/>
                              <a:gd name="T32" fmla="*/ 4 w 120"/>
                              <a:gd name="T33" fmla="*/ 3 h 61"/>
                              <a:gd name="T34" fmla="*/ 3 w 120"/>
                              <a:gd name="T35" fmla="*/ 4 h 61"/>
                              <a:gd name="T36" fmla="*/ 2 w 120"/>
                              <a:gd name="T37" fmla="*/ 5 h 61"/>
                              <a:gd name="T38" fmla="*/ 1 w 120"/>
                              <a:gd name="T39" fmla="*/ 7 h 61"/>
                              <a:gd name="T40" fmla="*/ 0 w 120"/>
                              <a:gd name="T41" fmla="*/ 7 h 61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20"/>
                              <a:gd name="T64" fmla="*/ 0 h 61"/>
                              <a:gd name="T65" fmla="*/ 120 w 120"/>
                              <a:gd name="T66" fmla="*/ 61 h 61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20" h="61">
                                <a:moveTo>
                                  <a:pt x="1" y="61"/>
                                </a:moveTo>
                                <a:lnTo>
                                  <a:pt x="0" y="54"/>
                                </a:lnTo>
                                <a:lnTo>
                                  <a:pt x="6" y="35"/>
                                </a:lnTo>
                                <a:lnTo>
                                  <a:pt x="18" y="20"/>
                                </a:lnTo>
                                <a:lnTo>
                                  <a:pt x="28" y="13"/>
                                </a:lnTo>
                                <a:lnTo>
                                  <a:pt x="43" y="5"/>
                                </a:lnTo>
                                <a:lnTo>
                                  <a:pt x="65" y="0"/>
                                </a:lnTo>
                                <a:lnTo>
                                  <a:pt x="85" y="0"/>
                                </a:lnTo>
                                <a:lnTo>
                                  <a:pt x="103" y="0"/>
                                </a:lnTo>
                                <a:lnTo>
                                  <a:pt x="116" y="9"/>
                                </a:lnTo>
                                <a:lnTo>
                                  <a:pt x="120" y="18"/>
                                </a:lnTo>
                                <a:lnTo>
                                  <a:pt x="112" y="13"/>
                                </a:lnTo>
                                <a:lnTo>
                                  <a:pt x="98" y="9"/>
                                </a:lnTo>
                                <a:lnTo>
                                  <a:pt x="76" y="9"/>
                                </a:lnTo>
                                <a:lnTo>
                                  <a:pt x="60" y="13"/>
                                </a:lnTo>
                                <a:lnTo>
                                  <a:pt x="46" y="19"/>
                                </a:lnTo>
                                <a:lnTo>
                                  <a:pt x="34" y="24"/>
                                </a:lnTo>
                                <a:lnTo>
                                  <a:pt x="25" y="31"/>
                                </a:lnTo>
                                <a:lnTo>
                                  <a:pt x="18" y="41"/>
                                </a:lnTo>
                                <a:lnTo>
                                  <a:pt x="11" y="54"/>
                                </a:lnTo>
                                <a:lnTo>
                                  <a:pt x="1" y="6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14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46" y="3142"/>
                            <a:ext cx="32" cy="18"/>
                          </a:xfrm>
                          <a:custGeom>
                            <a:avLst/>
                            <a:gdLst>
                              <a:gd name="T0" fmla="*/ 0 w 95"/>
                              <a:gd name="T1" fmla="*/ 3 h 54"/>
                              <a:gd name="T2" fmla="*/ 0 w 95"/>
                              <a:gd name="T3" fmla="*/ 2 h 54"/>
                              <a:gd name="T4" fmla="*/ 2 w 95"/>
                              <a:gd name="T5" fmla="*/ 1 h 54"/>
                              <a:gd name="T6" fmla="*/ 3 w 95"/>
                              <a:gd name="T7" fmla="*/ 0 h 54"/>
                              <a:gd name="T8" fmla="*/ 5 w 95"/>
                              <a:gd name="T9" fmla="*/ 0 h 54"/>
                              <a:gd name="T10" fmla="*/ 7 w 95"/>
                              <a:gd name="T11" fmla="*/ 0 h 54"/>
                              <a:gd name="T12" fmla="*/ 8 w 95"/>
                              <a:gd name="T13" fmla="*/ 1 h 54"/>
                              <a:gd name="T14" fmla="*/ 9 w 95"/>
                              <a:gd name="T15" fmla="*/ 1 h 54"/>
                              <a:gd name="T16" fmla="*/ 9 w 95"/>
                              <a:gd name="T17" fmla="*/ 1 h 54"/>
                              <a:gd name="T18" fmla="*/ 10 w 95"/>
                              <a:gd name="T19" fmla="*/ 2 h 54"/>
                              <a:gd name="T20" fmla="*/ 10 w 95"/>
                              <a:gd name="T21" fmla="*/ 4 h 54"/>
                              <a:gd name="T22" fmla="*/ 10 w 95"/>
                              <a:gd name="T23" fmla="*/ 5 h 54"/>
                              <a:gd name="T24" fmla="*/ 11 w 95"/>
                              <a:gd name="T25" fmla="*/ 5 h 54"/>
                              <a:gd name="T26" fmla="*/ 10 w 95"/>
                              <a:gd name="T27" fmla="*/ 6 h 54"/>
                              <a:gd name="T28" fmla="*/ 9 w 95"/>
                              <a:gd name="T29" fmla="*/ 5 h 54"/>
                              <a:gd name="T30" fmla="*/ 8 w 95"/>
                              <a:gd name="T31" fmla="*/ 4 h 54"/>
                              <a:gd name="T32" fmla="*/ 8 w 95"/>
                              <a:gd name="T33" fmla="*/ 4 h 54"/>
                              <a:gd name="T34" fmla="*/ 7 w 95"/>
                              <a:gd name="T35" fmla="*/ 3 h 54"/>
                              <a:gd name="T36" fmla="*/ 7 w 95"/>
                              <a:gd name="T37" fmla="*/ 4 h 54"/>
                              <a:gd name="T38" fmla="*/ 5 w 95"/>
                              <a:gd name="T39" fmla="*/ 4 h 54"/>
                              <a:gd name="T40" fmla="*/ 4 w 95"/>
                              <a:gd name="T41" fmla="*/ 4 h 54"/>
                              <a:gd name="T42" fmla="*/ 3 w 95"/>
                              <a:gd name="T43" fmla="*/ 4 h 54"/>
                              <a:gd name="T44" fmla="*/ 3 w 95"/>
                              <a:gd name="T45" fmla="*/ 3 h 54"/>
                              <a:gd name="T46" fmla="*/ 3 w 95"/>
                              <a:gd name="T47" fmla="*/ 2 h 54"/>
                              <a:gd name="T48" fmla="*/ 1 w 95"/>
                              <a:gd name="T49" fmla="*/ 2 h 54"/>
                              <a:gd name="T50" fmla="*/ 0 w 95"/>
                              <a:gd name="T51" fmla="*/ 3 h 54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w 95"/>
                              <a:gd name="T79" fmla="*/ 0 h 54"/>
                              <a:gd name="T80" fmla="*/ 95 w 95"/>
                              <a:gd name="T81" fmla="*/ 54 h 54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T78" t="T79" r="T80" b="T81"/>
                            <a:pathLst>
                              <a:path w="95" h="54">
                                <a:moveTo>
                                  <a:pt x="0" y="27"/>
                                </a:moveTo>
                                <a:lnTo>
                                  <a:pt x="1" y="15"/>
                                </a:lnTo>
                                <a:lnTo>
                                  <a:pt x="15" y="7"/>
                                </a:lnTo>
                                <a:lnTo>
                                  <a:pt x="26" y="3"/>
                                </a:lnTo>
                                <a:lnTo>
                                  <a:pt x="43" y="0"/>
                                </a:lnTo>
                                <a:lnTo>
                                  <a:pt x="58" y="3"/>
                                </a:lnTo>
                                <a:lnTo>
                                  <a:pt x="69" y="7"/>
                                </a:lnTo>
                                <a:lnTo>
                                  <a:pt x="82" y="7"/>
                                </a:lnTo>
                                <a:lnTo>
                                  <a:pt x="76" y="12"/>
                                </a:lnTo>
                                <a:lnTo>
                                  <a:pt x="86" y="22"/>
                                </a:lnTo>
                                <a:lnTo>
                                  <a:pt x="87" y="33"/>
                                </a:lnTo>
                                <a:lnTo>
                                  <a:pt x="91" y="43"/>
                                </a:lnTo>
                                <a:lnTo>
                                  <a:pt x="95" y="45"/>
                                </a:lnTo>
                                <a:lnTo>
                                  <a:pt x="91" y="54"/>
                                </a:lnTo>
                                <a:lnTo>
                                  <a:pt x="79" y="48"/>
                                </a:lnTo>
                                <a:lnTo>
                                  <a:pt x="74" y="38"/>
                                </a:lnTo>
                                <a:lnTo>
                                  <a:pt x="71" y="32"/>
                                </a:lnTo>
                                <a:lnTo>
                                  <a:pt x="63" y="30"/>
                                </a:lnTo>
                                <a:lnTo>
                                  <a:pt x="58" y="34"/>
                                </a:lnTo>
                                <a:lnTo>
                                  <a:pt x="48" y="37"/>
                                </a:lnTo>
                                <a:lnTo>
                                  <a:pt x="36" y="37"/>
                                </a:lnTo>
                                <a:lnTo>
                                  <a:pt x="28" y="32"/>
                                </a:lnTo>
                                <a:lnTo>
                                  <a:pt x="24" y="25"/>
                                </a:lnTo>
                                <a:lnTo>
                                  <a:pt x="23" y="18"/>
                                </a:lnTo>
                                <a:lnTo>
                                  <a:pt x="10" y="22"/>
                                </a:lnTo>
                                <a:lnTo>
                                  <a:pt x="0" y="2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115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44" y="3152"/>
                            <a:ext cx="2" cy="5"/>
                          </a:xfrm>
                          <a:custGeom>
                            <a:avLst/>
                            <a:gdLst>
                              <a:gd name="T0" fmla="*/ 1 w 7"/>
                              <a:gd name="T1" fmla="*/ 0 h 14"/>
                              <a:gd name="T2" fmla="*/ 0 w 7"/>
                              <a:gd name="T3" fmla="*/ 1 h 14"/>
                              <a:gd name="T4" fmla="*/ 0 w 7"/>
                              <a:gd name="T5" fmla="*/ 1 h 14"/>
                              <a:gd name="T6" fmla="*/ 0 w 7"/>
                              <a:gd name="T7" fmla="*/ 2 h 14"/>
                              <a:gd name="T8" fmla="*/ 0 w 7"/>
                              <a:gd name="T9" fmla="*/ 0 h 14"/>
                              <a:gd name="T10" fmla="*/ 1 w 7"/>
                              <a:gd name="T11" fmla="*/ 0 h 14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"/>
                              <a:gd name="T19" fmla="*/ 0 h 14"/>
                              <a:gd name="T20" fmla="*/ 7 w 7"/>
                              <a:gd name="T21" fmla="*/ 14 h 14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" h="14">
                                <a:moveTo>
                                  <a:pt x="7" y="0"/>
                                </a:moveTo>
                                <a:lnTo>
                                  <a:pt x="1" y="6"/>
                                </a:lnTo>
                                <a:lnTo>
                                  <a:pt x="0" y="11"/>
                                </a:lnTo>
                                <a:lnTo>
                                  <a:pt x="3" y="14"/>
                                </a:lnTo>
                                <a:lnTo>
                                  <a:pt x="5" y="3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110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9" y="3174"/>
                        <a:ext cx="31" cy="17"/>
                      </a:xfrm>
                      <a:custGeom>
                        <a:avLst/>
                        <a:gdLst>
                          <a:gd name="T0" fmla="*/ 3 w 92"/>
                          <a:gd name="T1" fmla="*/ 0 h 51"/>
                          <a:gd name="T2" fmla="*/ 2 w 92"/>
                          <a:gd name="T3" fmla="*/ 1 h 51"/>
                          <a:gd name="T4" fmla="*/ 1 w 92"/>
                          <a:gd name="T5" fmla="*/ 1 h 51"/>
                          <a:gd name="T6" fmla="*/ 0 w 92"/>
                          <a:gd name="T7" fmla="*/ 2 h 51"/>
                          <a:gd name="T8" fmla="*/ 0 w 92"/>
                          <a:gd name="T9" fmla="*/ 3 h 51"/>
                          <a:gd name="T10" fmla="*/ 0 w 92"/>
                          <a:gd name="T11" fmla="*/ 4 h 51"/>
                          <a:gd name="T12" fmla="*/ 2 w 92"/>
                          <a:gd name="T13" fmla="*/ 4 h 51"/>
                          <a:gd name="T14" fmla="*/ 3 w 92"/>
                          <a:gd name="T15" fmla="*/ 4 h 51"/>
                          <a:gd name="T16" fmla="*/ 4 w 92"/>
                          <a:gd name="T17" fmla="*/ 5 h 51"/>
                          <a:gd name="T18" fmla="*/ 5 w 92"/>
                          <a:gd name="T19" fmla="*/ 6 h 51"/>
                          <a:gd name="T20" fmla="*/ 7 w 92"/>
                          <a:gd name="T21" fmla="*/ 5 h 51"/>
                          <a:gd name="T22" fmla="*/ 8 w 92"/>
                          <a:gd name="T23" fmla="*/ 5 h 51"/>
                          <a:gd name="T24" fmla="*/ 9 w 92"/>
                          <a:gd name="T25" fmla="*/ 4 h 51"/>
                          <a:gd name="T26" fmla="*/ 10 w 92"/>
                          <a:gd name="T27" fmla="*/ 4 h 51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92"/>
                          <a:gd name="T43" fmla="*/ 0 h 51"/>
                          <a:gd name="T44" fmla="*/ 92 w 92"/>
                          <a:gd name="T45" fmla="*/ 51 h 51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92" h="51">
                            <a:moveTo>
                              <a:pt x="24" y="0"/>
                            </a:moveTo>
                            <a:lnTo>
                              <a:pt x="15" y="5"/>
                            </a:lnTo>
                            <a:lnTo>
                              <a:pt x="7" y="9"/>
                            </a:lnTo>
                            <a:lnTo>
                              <a:pt x="1" y="16"/>
                            </a:lnTo>
                            <a:lnTo>
                              <a:pt x="0" y="24"/>
                            </a:lnTo>
                            <a:lnTo>
                              <a:pt x="4" y="32"/>
                            </a:lnTo>
                            <a:lnTo>
                              <a:pt x="16" y="33"/>
                            </a:lnTo>
                            <a:lnTo>
                              <a:pt x="27" y="38"/>
                            </a:lnTo>
                            <a:lnTo>
                              <a:pt x="35" y="46"/>
                            </a:lnTo>
                            <a:lnTo>
                              <a:pt x="46" y="51"/>
                            </a:lnTo>
                            <a:lnTo>
                              <a:pt x="60" y="48"/>
                            </a:lnTo>
                            <a:lnTo>
                              <a:pt x="69" y="43"/>
                            </a:lnTo>
                            <a:lnTo>
                              <a:pt x="82" y="38"/>
                            </a:lnTo>
                            <a:lnTo>
                              <a:pt x="92" y="40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F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00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1" y="3004"/>
                      <a:ext cx="227" cy="221"/>
                      <a:chOff x="1021" y="3004"/>
                      <a:chExt cx="227" cy="221"/>
                    </a:xfrm>
                  </p:grpSpPr>
                  <p:sp>
                    <p:nvSpPr>
                      <p:cNvPr id="1102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21" y="3004"/>
                        <a:ext cx="227" cy="221"/>
                      </a:xfrm>
                      <a:custGeom>
                        <a:avLst/>
                        <a:gdLst>
                          <a:gd name="T0" fmla="*/ 11 w 679"/>
                          <a:gd name="T1" fmla="*/ 68 h 662"/>
                          <a:gd name="T2" fmla="*/ 9 w 679"/>
                          <a:gd name="T3" fmla="*/ 65 h 662"/>
                          <a:gd name="T4" fmla="*/ 7 w 679"/>
                          <a:gd name="T5" fmla="*/ 60 h 662"/>
                          <a:gd name="T6" fmla="*/ 5 w 679"/>
                          <a:gd name="T7" fmla="*/ 56 h 662"/>
                          <a:gd name="T8" fmla="*/ 4 w 679"/>
                          <a:gd name="T9" fmla="*/ 52 h 662"/>
                          <a:gd name="T10" fmla="*/ 3 w 679"/>
                          <a:gd name="T11" fmla="*/ 40 h 662"/>
                          <a:gd name="T12" fmla="*/ 0 w 679"/>
                          <a:gd name="T13" fmla="*/ 34 h 662"/>
                          <a:gd name="T14" fmla="*/ 0 w 679"/>
                          <a:gd name="T15" fmla="*/ 28 h 662"/>
                          <a:gd name="T16" fmla="*/ 6 w 679"/>
                          <a:gd name="T17" fmla="*/ 22 h 662"/>
                          <a:gd name="T18" fmla="*/ 10 w 679"/>
                          <a:gd name="T19" fmla="*/ 13 h 662"/>
                          <a:gd name="T20" fmla="*/ 14 w 679"/>
                          <a:gd name="T21" fmla="*/ 8 h 662"/>
                          <a:gd name="T22" fmla="*/ 20 w 679"/>
                          <a:gd name="T23" fmla="*/ 6 h 662"/>
                          <a:gd name="T24" fmla="*/ 29 w 679"/>
                          <a:gd name="T25" fmla="*/ 1 h 662"/>
                          <a:gd name="T26" fmla="*/ 35 w 679"/>
                          <a:gd name="T27" fmla="*/ 0 h 662"/>
                          <a:gd name="T28" fmla="*/ 41 w 679"/>
                          <a:gd name="T29" fmla="*/ 1 h 662"/>
                          <a:gd name="T30" fmla="*/ 49 w 679"/>
                          <a:gd name="T31" fmla="*/ 3 h 662"/>
                          <a:gd name="T32" fmla="*/ 57 w 679"/>
                          <a:gd name="T33" fmla="*/ 6 h 662"/>
                          <a:gd name="T34" fmla="*/ 63 w 679"/>
                          <a:gd name="T35" fmla="*/ 12 h 662"/>
                          <a:gd name="T36" fmla="*/ 65 w 679"/>
                          <a:gd name="T37" fmla="*/ 18 h 662"/>
                          <a:gd name="T38" fmla="*/ 69 w 679"/>
                          <a:gd name="T39" fmla="*/ 23 h 662"/>
                          <a:gd name="T40" fmla="*/ 73 w 679"/>
                          <a:gd name="T41" fmla="*/ 31 h 662"/>
                          <a:gd name="T42" fmla="*/ 76 w 679"/>
                          <a:gd name="T43" fmla="*/ 39 h 662"/>
                          <a:gd name="T44" fmla="*/ 74 w 679"/>
                          <a:gd name="T45" fmla="*/ 45 h 662"/>
                          <a:gd name="T46" fmla="*/ 73 w 679"/>
                          <a:gd name="T47" fmla="*/ 52 h 662"/>
                          <a:gd name="T48" fmla="*/ 68 w 679"/>
                          <a:gd name="T49" fmla="*/ 57 h 662"/>
                          <a:gd name="T50" fmla="*/ 60 w 679"/>
                          <a:gd name="T51" fmla="*/ 65 h 662"/>
                          <a:gd name="T52" fmla="*/ 57 w 679"/>
                          <a:gd name="T53" fmla="*/ 70 h 662"/>
                          <a:gd name="T54" fmla="*/ 49 w 679"/>
                          <a:gd name="T55" fmla="*/ 74 h 662"/>
                          <a:gd name="T56" fmla="*/ 55 w 679"/>
                          <a:gd name="T57" fmla="*/ 60 h 662"/>
                          <a:gd name="T58" fmla="*/ 59 w 679"/>
                          <a:gd name="T59" fmla="*/ 48 h 662"/>
                          <a:gd name="T60" fmla="*/ 58 w 679"/>
                          <a:gd name="T61" fmla="*/ 41 h 662"/>
                          <a:gd name="T62" fmla="*/ 57 w 679"/>
                          <a:gd name="T63" fmla="*/ 32 h 662"/>
                          <a:gd name="T64" fmla="*/ 50 w 679"/>
                          <a:gd name="T65" fmla="*/ 34 h 662"/>
                          <a:gd name="T66" fmla="*/ 42 w 679"/>
                          <a:gd name="T67" fmla="*/ 36 h 662"/>
                          <a:gd name="T68" fmla="*/ 31 w 679"/>
                          <a:gd name="T69" fmla="*/ 36 h 662"/>
                          <a:gd name="T70" fmla="*/ 26 w 679"/>
                          <a:gd name="T71" fmla="*/ 34 h 662"/>
                          <a:gd name="T72" fmla="*/ 20 w 679"/>
                          <a:gd name="T73" fmla="*/ 35 h 662"/>
                          <a:gd name="T74" fmla="*/ 19 w 679"/>
                          <a:gd name="T75" fmla="*/ 40 h 662"/>
                          <a:gd name="T76" fmla="*/ 15 w 679"/>
                          <a:gd name="T77" fmla="*/ 42 h 662"/>
                          <a:gd name="T78" fmla="*/ 13 w 679"/>
                          <a:gd name="T79" fmla="*/ 50 h 662"/>
                          <a:gd name="T80" fmla="*/ 11 w 679"/>
                          <a:gd name="T81" fmla="*/ 52 h 662"/>
                          <a:gd name="T82" fmla="*/ 9 w 679"/>
                          <a:gd name="T83" fmla="*/ 52 h 662"/>
                          <a:gd name="T84" fmla="*/ 8 w 679"/>
                          <a:gd name="T85" fmla="*/ 54 h 662"/>
                          <a:gd name="T86" fmla="*/ 9 w 679"/>
                          <a:gd name="T87" fmla="*/ 58 h 662"/>
                          <a:gd name="T88" fmla="*/ 13 w 679"/>
                          <a:gd name="T89" fmla="*/ 59 h 662"/>
                          <a:gd name="T90" fmla="*/ 14 w 679"/>
                          <a:gd name="T91" fmla="*/ 69 h 662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679"/>
                          <a:gd name="T139" fmla="*/ 0 h 662"/>
                          <a:gd name="T140" fmla="*/ 679 w 679"/>
                          <a:gd name="T141" fmla="*/ 662 h 662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679" h="662">
                            <a:moveTo>
                              <a:pt x="129" y="623"/>
                            </a:moveTo>
                            <a:lnTo>
                              <a:pt x="103" y="609"/>
                            </a:lnTo>
                            <a:lnTo>
                              <a:pt x="88" y="594"/>
                            </a:lnTo>
                            <a:lnTo>
                              <a:pt x="83" y="580"/>
                            </a:lnTo>
                            <a:lnTo>
                              <a:pt x="77" y="550"/>
                            </a:lnTo>
                            <a:lnTo>
                              <a:pt x="61" y="542"/>
                            </a:lnTo>
                            <a:lnTo>
                              <a:pt x="55" y="515"/>
                            </a:lnTo>
                            <a:lnTo>
                              <a:pt x="47" y="501"/>
                            </a:lnTo>
                            <a:lnTo>
                              <a:pt x="42" y="494"/>
                            </a:lnTo>
                            <a:lnTo>
                              <a:pt x="35" y="470"/>
                            </a:lnTo>
                            <a:lnTo>
                              <a:pt x="8" y="429"/>
                            </a:lnTo>
                            <a:lnTo>
                              <a:pt x="23" y="359"/>
                            </a:lnTo>
                            <a:lnTo>
                              <a:pt x="8" y="351"/>
                            </a:lnTo>
                            <a:lnTo>
                              <a:pt x="0" y="309"/>
                            </a:lnTo>
                            <a:lnTo>
                              <a:pt x="1" y="281"/>
                            </a:lnTo>
                            <a:lnTo>
                              <a:pt x="4" y="248"/>
                            </a:lnTo>
                            <a:lnTo>
                              <a:pt x="20" y="214"/>
                            </a:lnTo>
                            <a:lnTo>
                              <a:pt x="58" y="194"/>
                            </a:lnTo>
                            <a:lnTo>
                              <a:pt x="55" y="157"/>
                            </a:lnTo>
                            <a:lnTo>
                              <a:pt x="88" y="115"/>
                            </a:lnTo>
                            <a:lnTo>
                              <a:pt x="105" y="98"/>
                            </a:lnTo>
                            <a:lnTo>
                              <a:pt x="122" y="70"/>
                            </a:lnTo>
                            <a:lnTo>
                              <a:pt x="149" y="52"/>
                            </a:lnTo>
                            <a:lnTo>
                              <a:pt x="178" y="52"/>
                            </a:lnTo>
                            <a:lnTo>
                              <a:pt x="223" y="12"/>
                            </a:lnTo>
                            <a:lnTo>
                              <a:pt x="260" y="8"/>
                            </a:lnTo>
                            <a:lnTo>
                              <a:pt x="288" y="0"/>
                            </a:lnTo>
                            <a:lnTo>
                              <a:pt x="314" y="4"/>
                            </a:lnTo>
                            <a:lnTo>
                              <a:pt x="339" y="8"/>
                            </a:lnTo>
                            <a:lnTo>
                              <a:pt x="366" y="8"/>
                            </a:lnTo>
                            <a:lnTo>
                              <a:pt x="403" y="12"/>
                            </a:lnTo>
                            <a:lnTo>
                              <a:pt x="441" y="29"/>
                            </a:lnTo>
                            <a:lnTo>
                              <a:pt x="464" y="42"/>
                            </a:lnTo>
                            <a:lnTo>
                              <a:pt x="511" y="55"/>
                            </a:lnTo>
                            <a:lnTo>
                              <a:pt x="542" y="86"/>
                            </a:lnTo>
                            <a:lnTo>
                              <a:pt x="560" y="109"/>
                            </a:lnTo>
                            <a:lnTo>
                              <a:pt x="576" y="135"/>
                            </a:lnTo>
                            <a:lnTo>
                              <a:pt x="583" y="161"/>
                            </a:lnTo>
                            <a:lnTo>
                              <a:pt x="597" y="184"/>
                            </a:lnTo>
                            <a:lnTo>
                              <a:pt x="613" y="205"/>
                            </a:lnTo>
                            <a:lnTo>
                              <a:pt x="638" y="232"/>
                            </a:lnTo>
                            <a:lnTo>
                              <a:pt x="655" y="281"/>
                            </a:lnTo>
                            <a:lnTo>
                              <a:pt x="668" y="321"/>
                            </a:lnTo>
                            <a:lnTo>
                              <a:pt x="679" y="348"/>
                            </a:lnTo>
                            <a:lnTo>
                              <a:pt x="676" y="367"/>
                            </a:lnTo>
                            <a:lnTo>
                              <a:pt x="665" y="407"/>
                            </a:lnTo>
                            <a:lnTo>
                              <a:pt x="650" y="429"/>
                            </a:lnTo>
                            <a:lnTo>
                              <a:pt x="653" y="464"/>
                            </a:lnTo>
                            <a:lnTo>
                              <a:pt x="643" y="485"/>
                            </a:lnTo>
                            <a:lnTo>
                              <a:pt x="610" y="508"/>
                            </a:lnTo>
                            <a:lnTo>
                              <a:pt x="598" y="531"/>
                            </a:lnTo>
                            <a:lnTo>
                              <a:pt x="539" y="580"/>
                            </a:lnTo>
                            <a:lnTo>
                              <a:pt x="539" y="601"/>
                            </a:lnTo>
                            <a:lnTo>
                              <a:pt x="512" y="627"/>
                            </a:lnTo>
                            <a:lnTo>
                              <a:pt x="467" y="651"/>
                            </a:lnTo>
                            <a:lnTo>
                              <a:pt x="444" y="662"/>
                            </a:lnTo>
                            <a:lnTo>
                              <a:pt x="471" y="601"/>
                            </a:lnTo>
                            <a:lnTo>
                              <a:pt x="497" y="535"/>
                            </a:lnTo>
                            <a:lnTo>
                              <a:pt x="512" y="483"/>
                            </a:lnTo>
                            <a:lnTo>
                              <a:pt x="522" y="427"/>
                            </a:lnTo>
                            <a:lnTo>
                              <a:pt x="522" y="399"/>
                            </a:lnTo>
                            <a:lnTo>
                              <a:pt x="515" y="369"/>
                            </a:lnTo>
                            <a:lnTo>
                              <a:pt x="519" y="311"/>
                            </a:lnTo>
                            <a:lnTo>
                              <a:pt x="511" y="292"/>
                            </a:lnTo>
                            <a:lnTo>
                              <a:pt x="497" y="280"/>
                            </a:lnTo>
                            <a:lnTo>
                              <a:pt x="445" y="307"/>
                            </a:lnTo>
                            <a:lnTo>
                              <a:pt x="418" y="321"/>
                            </a:lnTo>
                            <a:lnTo>
                              <a:pt x="376" y="326"/>
                            </a:lnTo>
                            <a:lnTo>
                              <a:pt x="322" y="326"/>
                            </a:lnTo>
                            <a:lnTo>
                              <a:pt x="279" y="323"/>
                            </a:lnTo>
                            <a:lnTo>
                              <a:pt x="257" y="317"/>
                            </a:lnTo>
                            <a:lnTo>
                              <a:pt x="235" y="306"/>
                            </a:lnTo>
                            <a:lnTo>
                              <a:pt x="209" y="306"/>
                            </a:lnTo>
                            <a:lnTo>
                              <a:pt x="183" y="314"/>
                            </a:lnTo>
                            <a:lnTo>
                              <a:pt x="172" y="332"/>
                            </a:lnTo>
                            <a:lnTo>
                              <a:pt x="167" y="356"/>
                            </a:lnTo>
                            <a:lnTo>
                              <a:pt x="156" y="377"/>
                            </a:lnTo>
                            <a:lnTo>
                              <a:pt x="138" y="380"/>
                            </a:lnTo>
                            <a:lnTo>
                              <a:pt x="124" y="407"/>
                            </a:lnTo>
                            <a:lnTo>
                              <a:pt x="119" y="448"/>
                            </a:lnTo>
                            <a:lnTo>
                              <a:pt x="111" y="458"/>
                            </a:lnTo>
                            <a:lnTo>
                              <a:pt x="100" y="463"/>
                            </a:lnTo>
                            <a:lnTo>
                              <a:pt x="87" y="464"/>
                            </a:lnTo>
                            <a:lnTo>
                              <a:pt x="77" y="469"/>
                            </a:lnTo>
                            <a:lnTo>
                              <a:pt x="72" y="478"/>
                            </a:lnTo>
                            <a:lnTo>
                              <a:pt x="70" y="488"/>
                            </a:lnTo>
                            <a:lnTo>
                              <a:pt x="72" y="504"/>
                            </a:lnTo>
                            <a:lnTo>
                              <a:pt x="81" y="518"/>
                            </a:lnTo>
                            <a:lnTo>
                              <a:pt x="97" y="529"/>
                            </a:lnTo>
                            <a:lnTo>
                              <a:pt x="117" y="529"/>
                            </a:lnTo>
                            <a:lnTo>
                              <a:pt x="123" y="584"/>
                            </a:lnTo>
                            <a:lnTo>
                              <a:pt x="129" y="623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03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29" y="3012"/>
                        <a:ext cx="212" cy="155"/>
                        <a:chOff x="1029" y="3012"/>
                        <a:chExt cx="212" cy="155"/>
                      </a:xfrm>
                    </p:grpSpPr>
                    <p:sp>
                      <p:nvSpPr>
                        <p:cNvPr id="1104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29" y="3071"/>
                          <a:ext cx="89" cy="61"/>
                        </a:xfrm>
                        <a:custGeom>
                          <a:avLst/>
                          <a:gdLst>
                            <a:gd name="T0" fmla="*/ 1 w 268"/>
                            <a:gd name="T1" fmla="*/ 20 h 184"/>
                            <a:gd name="T2" fmla="*/ 6 w 268"/>
                            <a:gd name="T3" fmla="*/ 20 h 184"/>
                            <a:gd name="T4" fmla="*/ 15 w 268"/>
                            <a:gd name="T5" fmla="*/ 16 h 184"/>
                            <a:gd name="T6" fmla="*/ 8 w 268"/>
                            <a:gd name="T7" fmla="*/ 15 h 184"/>
                            <a:gd name="T8" fmla="*/ 4 w 268"/>
                            <a:gd name="T9" fmla="*/ 15 h 184"/>
                            <a:gd name="T10" fmla="*/ 2 w 268"/>
                            <a:gd name="T11" fmla="*/ 14 h 184"/>
                            <a:gd name="T12" fmla="*/ 0 w 268"/>
                            <a:gd name="T13" fmla="*/ 11 h 184"/>
                            <a:gd name="T14" fmla="*/ 0 w 268"/>
                            <a:gd name="T15" fmla="*/ 7 h 184"/>
                            <a:gd name="T16" fmla="*/ 4 w 268"/>
                            <a:gd name="T17" fmla="*/ 8 h 184"/>
                            <a:gd name="T18" fmla="*/ 6 w 268"/>
                            <a:gd name="T19" fmla="*/ 10 h 184"/>
                            <a:gd name="T20" fmla="*/ 11 w 268"/>
                            <a:gd name="T21" fmla="*/ 10 h 184"/>
                            <a:gd name="T22" fmla="*/ 13 w 268"/>
                            <a:gd name="T23" fmla="*/ 10 h 184"/>
                            <a:gd name="T24" fmla="*/ 18 w 268"/>
                            <a:gd name="T25" fmla="*/ 12 h 184"/>
                            <a:gd name="T26" fmla="*/ 15 w 268"/>
                            <a:gd name="T27" fmla="*/ 9 h 184"/>
                            <a:gd name="T28" fmla="*/ 12 w 268"/>
                            <a:gd name="T29" fmla="*/ 7 h 184"/>
                            <a:gd name="T30" fmla="*/ 9 w 268"/>
                            <a:gd name="T31" fmla="*/ 5 h 184"/>
                            <a:gd name="T32" fmla="*/ 9 w 268"/>
                            <a:gd name="T33" fmla="*/ 1 h 184"/>
                            <a:gd name="T34" fmla="*/ 9 w 268"/>
                            <a:gd name="T35" fmla="*/ 0 h 184"/>
                            <a:gd name="T36" fmla="*/ 13 w 268"/>
                            <a:gd name="T37" fmla="*/ 0 h 184"/>
                            <a:gd name="T38" fmla="*/ 14 w 268"/>
                            <a:gd name="T39" fmla="*/ 3 h 184"/>
                            <a:gd name="T40" fmla="*/ 14 w 268"/>
                            <a:gd name="T41" fmla="*/ 6 h 184"/>
                            <a:gd name="T42" fmla="*/ 16 w 268"/>
                            <a:gd name="T43" fmla="*/ 7 h 184"/>
                            <a:gd name="T44" fmla="*/ 18 w 268"/>
                            <a:gd name="T45" fmla="*/ 9 h 184"/>
                            <a:gd name="T46" fmla="*/ 23 w 268"/>
                            <a:gd name="T47" fmla="*/ 10 h 184"/>
                            <a:gd name="T48" fmla="*/ 27 w 268"/>
                            <a:gd name="T49" fmla="*/ 12 h 184"/>
                            <a:gd name="T50" fmla="*/ 30 w 268"/>
                            <a:gd name="T51" fmla="*/ 12 h 184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268"/>
                            <a:gd name="T79" fmla="*/ 0 h 184"/>
                            <a:gd name="T80" fmla="*/ 268 w 268"/>
                            <a:gd name="T81" fmla="*/ 184 h 184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268" h="184">
                              <a:moveTo>
                                <a:pt x="9" y="184"/>
                              </a:moveTo>
                              <a:lnTo>
                                <a:pt x="56" y="184"/>
                              </a:lnTo>
                              <a:lnTo>
                                <a:pt x="134" y="143"/>
                              </a:lnTo>
                              <a:lnTo>
                                <a:pt x="76" y="138"/>
                              </a:lnTo>
                              <a:lnTo>
                                <a:pt x="34" y="132"/>
                              </a:lnTo>
                              <a:lnTo>
                                <a:pt x="15" y="125"/>
                              </a:lnTo>
                              <a:lnTo>
                                <a:pt x="0" y="102"/>
                              </a:lnTo>
                              <a:lnTo>
                                <a:pt x="1" y="60"/>
                              </a:lnTo>
                              <a:lnTo>
                                <a:pt x="34" y="76"/>
                              </a:lnTo>
                              <a:lnTo>
                                <a:pt x="58" y="86"/>
                              </a:lnTo>
                              <a:lnTo>
                                <a:pt x="95" y="91"/>
                              </a:lnTo>
                              <a:lnTo>
                                <a:pt x="121" y="95"/>
                              </a:lnTo>
                              <a:lnTo>
                                <a:pt x="160" y="110"/>
                              </a:lnTo>
                              <a:lnTo>
                                <a:pt x="132" y="79"/>
                              </a:lnTo>
                              <a:lnTo>
                                <a:pt x="111" y="61"/>
                              </a:lnTo>
                              <a:lnTo>
                                <a:pt x="80" y="46"/>
                              </a:lnTo>
                              <a:lnTo>
                                <a:pt x="84" y="11"/>
                              </a:lnTo>
                              <a:lnTo>
                                <a:pt x="80" y="0"/>
                              </a:lnTo>
                              <a:lnTo>
                                <a:pt x="121" y="1"/>
                              </a:lnTo>
                              <a:lnTo>
                                <a:pt x="122" y="30"/>
                              </a:lnTo>
                              <a:lnTo>
                                <a:pt x="129" y="52"/>
                              </a:lnTo>
                              <a:lnTo>
                                <a:pt x="141" y="67"/>
                              </a:lnTo>
                              <a:lnTo>
                                <a:pt x="166" y="80"/>
                              </a:lnTo>
                              <a:lnTo>
                                <a:pt x="204" y="95"/>
                              </a:lnTo>
                              <a:lnTo>
                                <a:pt x="248" y="110"/>
                              </a:lnTo>
                              <a:lnTo>
                                <a:pt x="268" y="113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5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3" y="3043"/>
                          <a:ext cx="172" cy="51"/>
                        </a:xfrm>
                        <a:custGeom>
                          <a:avLst/>
                          <a:gdLst>
                            <a:gd name="T0" fmla="*/ 0 w 517"/>
                            <a:gd name="T1" fmla="*/ 8 h 154"/>
                            <a:gd name="T2" fmla="*/ 4 w 517"/>
                            <a:gd name="T3" fmla="*/ 7 h 154"/>
                            <a:gd name="T4" fmla="*/ 10 w 517"/>
                            <a:gd name="T5" fmla="*/ 7 h 154"/>
                            <a:gd name="T6" fmla="*/ 13 w 517"/>
                            <a:gd name="T7" fmla="*/ 6 h 154"/>
                            <a:gd name="T8" fmla="*/ 12 w 517"/>
                            <a:gd name="T9" fmla="*/ 10 h 154"/>
                            <a:gd name="T10" fmla="*/ 14 w 517"/>
                            <a:gd name="T11" fmla="*/ 13 h 154"/>
                            <a:gd name="T12" fmla="*/ 18 w 517"/>
                            <a:gd name="T13" fmla="*/ 10 h 154"/>
                            <a:gd name="T14" fmla="*/ 21 w 517"/>
                            <a:gd name="T15" fmla="*/ 6 h 154"/>
                            <a:gd name="T16" fmla="*/ 25 w 517"/>
                            <a:gd name="T17" fmla="*/ 4 h 154"/>
                            <a:gd name="T18" fmla="*/ 31 w 517"/>
                            <a:gd name="T19" fmla="*/ 1 h 154"/>
                            <a:gd name="T20" fmla="*/ 32 w 517"/>
                            <a:gd name="T21" fmla="*/ 0 h 154"/>
                            <a:gd name="T22" fmla="*/ 45 w 517"/>
                            <a:gd name="T23" fmla="*/ 3 h 154"/>
                            <a:gd name="T24" fmla="*/ 49 w 517"/>
                            <a:gd name="T25" fmla="*/ 9 h 154"/>
                            <a:gd name="T26" fmla="*/ 50 w 517"/>
                            <a:gd name="T27" fmla="*/ 10 h 154"/>
                            <a:gd name="T28" fmla="*/ 50 w 517"/>
                            <a:gd name="T29" fmla="*/ 17 h 154"/>
                            <a:gd name="T30" fmla="*/ 53 w 517"/>
                            <a:gd name="T31" fmla="*/ 17 h 154"/>
                            <a:gd name="T32" fmla="*/ 56 w 517"/>
                            <a:gd name="T33" fmla="*/ 13 h 154"/>
                            <a:gd name="T34" fmla="*/ 57 w 517"/>
                            <a:gd name="T35" fmla="*/ 9 h 154"/>
                            <a:gd name="T36" fmla="*/ 57 w 517"/>
                            <a:gd name="T37" fmla="*/ 6 h 15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517"/>
                            <a:gd name="T58" fmla="*/ 0 h 154"/>
                            <a:gd name="T59" fmla="*/ 517 w 517"/>
                            <a:gd name="T60" fmla="*/ 154 h 154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517" h="154">
                              <a:moveTo>
                                <a:pt x="0" y="70"/>
                              </a:moveTo>
                              <a:lnTo>
                                <a:pt x="36" y="60"/>
                              </a:lnTo>
                              <a:lnTo>
                                <a:pt x="86" y="63"/>
                              </a:lnTo>
                              <a:lnTo>
                                <a:pt x="121" y="56"/>
                              </a:lnTo>
                              <a:lnTo>
                                <a:pt x="108" y="90"/>
                              </a:lnTo>
                              <a:lnTo>
                                <a:pt x="124" y="116"/>
                              </a:lnTo>
                              <a:lnTo>
                                <a:pt x="158" y="89"/>
                              </a:lnTo>
                              <a:lnTo>
                                <a:pt x="190" y="56"/>
                              </a:lnTo>
                              <a:lnTo>
                                <a:pt x="228" y="34"/>
                              </a:lnTo>
                              <a:lnTo>
                                <a:pt x="276" y="7"/>
                              </a:lnTo>
                              <a:lnTo>
                                <a:pt x="291" y="0"/>
                              </a:lnTo>
                              <a:lnTo>
                                <a:pt x="404" y="30"/>
                              </a:lnTo>
                              <a:lnTo>
                                <a:pt x="442" y="79"/>
                              </a:lnTo>
                              <a:lnTo>
                                <a:pt x="454" y="93"/>
                              </a:lnTo>
                              <a:lnTo>
                                <a:pt x="452" y="150"/>
                              </a:lnTo>
                              <a:lnTo>
                                <a:pt x="476" y="154"/>
                              </a:lnTo>
                              <a:lnTo>
                                <a:pt x="508" y="115"/>
                              </a:lnTo>
                              <a:lnTo>
                                <a:pt x="517" y="85"/>
                              </a:lnTo>
                              <a:lnTo>
                                <a:pt x="516" y="51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6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3" y="3012"/>
                          <a:ext cx="151" cy="63"/>
                        </a:xfrm>
                        <a:custGeom>
                          <a:avLst/>
                          <a:gdLst>
                            <a:gd name="T0" fmla="*/ 18 w 454"/>
                            <a:gd name="T1" fmla="*/ 14 h 189"/>
                            <a:gd name="T2" fmla="*/ 13 w 454"/>
                            <a:gd name="T3" fmla="*/ 13 h 189"/>
                            <a:gd name="T4" fmla="*/ 7 w 454"/>
                            <a:gd name="T5" fmla="*/ 13 h 189"/>
                            <a:gd name="T6" fmla="*/ 0 w 454"/>
                            <a:gd name="T7" fmla="*/ 13 h 189"/>
                            <a:gd name="T8" fmla="*/ 10 w 454"/>
                            <a:gd name="T9" fmla="*/ 10 h 189"/>
                            <a:gd name="T10" fmla="*/ 19 w 454"/>
                            <a:gd name="T11" fmla="*/ 9 h 189"/>
                            <a:gd name="T12" fmla="*/ 16 w 454"/>
                            <a:gd name="T13" fmla="*/ 7 h 189"/>
                            <a:gd name="T14" fmla="*/ 10 w 454"/>
                            <a:gd name="T15" fmla="*/ 5 h 189"/>
                            <a:gd name="T16" fmla="*/ 18 w 454"/>
                            <a:gd name="T17" fmla="*/ 5 h 189"/>
                            <a:gd name="T18" fmla="*/ 21 w 454"/>
                            <a:gd name="T19" fmla="*/ 7 h 189"/>
                            <a:gd name="T20" fmla="*/ 25 w 454"/>
                            <a:gd name="T21" fmla="*/ 8 h 189"/>
                            <a:gd name="T22" fmla="*/ 27 w 454"/>
                            <a:gd name="T23" fmla="*/ 6 h 189"/>
                            <a:gd name="T24" fmla="*/ 23 w 454"/>
                            <a:gd name="T25" fmla="*/ 1 h 189"/>
                            <a:gd name="T26" fmla="*/ 26 w 454"/>
                            <a:gd name="T27" fmla="*/ 0 h 189"/>
                            <a:gd name="T28" fmla="*/ 29 w 454"/>
                            <a:gd name="T29" fmla="*/ 0 h 189"/>
                            <a:gd name="T30" fmla="*/ 31 w 454"/>
                            <a:gd name="T31" fmla="*/ 7 h 189"/>
                            <a:gd name="T32" fmla="*/ 34 w 454"/>
                            <a:gd name="T33" fmla="*/ 4 h 189"/>
                            <a:gd name="T34" fmla="*/ 35 w 454"/>
                            <a:gd name="T35" fmla="*/ 2 h 189"/>
                            <a:gd name="T36" fmla="*/ 37 w 454"/>
                            <a:gd name="T37" fmla="*/ 5 h 189"/>
                            <a:gd name="T38" fmla="*/ 39 w 454"/>
                            <a:gd name="T39" fmla="*/ 8 h 189"/>
                            <a:gd name="T40" fmla="*/ 40 w 454"/>
                            <a:gd name="T41" fmla="*/ 9 h 189"/>
                            <a:gd name="T42" fmla="*/ 41 w 454"/>
                            <a:gd name="T43" fmla="*/ 11 h 189"/>
                            <a:gd name="T44" fmla="*/ 43 w 454"/>
                            <a:gd name="T45" fmla="*/ 11 h 189"/>
                            <a:gd name="T46" fmla="*/ 43 w 454"/>
                            <a:gd name="T47" fmla="*/ 6 h 189"/>
                            <a:gd name="T48" fmla="*/ 47 w 454"/>
                            <a:gd name="T49" fmla="*/ 7 h 189"/>
                            <a:gd name="T50" fmla="*/ 46 w 454"/>
                            <a:gd name="T51" fmla="*/ 11 h 189"/>
                            <a:gd name="T52" fmla="*/ 46 w 454"/>
                            <a:gd name="T53" fmla="*/ 13 h 189"/>
                            <a:gd name="T54" fmla="*/ 48 w 454"/>
                            <a:gd name="T55" fmla="*/ 16 h 189"/>
                            <a:gd name="T56" fmla="*/ 50 w 454"/>
                            <a:gd name="T57" fmla="*/ 21 h 18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454"/>
                            <a:gd name="T88" fmla="*/ 0 h 189"/>
                            <a:gd name="T89" fmla="*/ 454 w 454"/>
                            <a:gd name="T90" fmla="*/ 189 h 189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454" h="189">
                              <a:moveTo>
                                <a:pt x="158" y="127"/>
                              </a:moveTo>
                              <a:lnTo>
                                <a:pt x="121" y="113"/>
                              </a:lnTo>
                              <a:lnTo>
                                <a:pt x="61" y="113"/>
                              </a:lnTo>
                              <a:lnTo>
                                <a:pt x="0" y="121"/>
                              </a:lnTo>
                              <a:lnTo>
                                <a:pt x="94" y="86"/>
                              </a:lnTo>
                              <a:lnTo>
                                <a:pt x="172" y="84"/>
                              </a:lnTo>
                              <a:lnTo>
                                <a:pt x="143" y="65"/>
                              </a:lnTo>
                              <a:lnTo>
                                <a:pt x="86" y="49"/>
                              </a:lnTo>
                              <a:lnTo>
                                <a:pt x="160" y="45"/>
                              </a:lnTo>
                              <a:lnTo>
                                <a:pt x="188" y="60"/>
                              </a:lnTo>
                              <a:lnTo>
                                <a:pt x="224" y="76"/>
                              </a:lnTo>
                              <a:lnTo>
                                <a:pt x="248" y="54"/>
                              </a:lnTo>
                              <a:lnTo>
                                <a:pt x="203" y="8"/>
                              </a:lnTo>
                              <a:lnTo>
                                <a:pt x="235" y="0"/>
                              </a:lnTo>
                              <a:lnTo>
                                <a:pt x="261" y="0"/>
                              </a:lnTo>
                              <a:lnTo>
                                <a:pt x="284" y="61"/>
                              </a:lnTo>
                              <a:lnTo>
                                <a:pt x="306" y="39"/>
                              </a:lnTo>
                              <a:lnTo>
                                <a:pt x="314" y="17"/>
                              </a:lnTo>
                              <a:lnTo>
                                <a:pt x="336" y="41"/>
                              </a:lnTo>
                              <a:lnTo>
                                <a:pt x="353" y="68"/>
                              </a:lnTo>
                              <a:lnTo>
                                <a:pt x="360" y="80"/>
                              </a:lnTo>
                              <a:lnTo>
                                <a:pt x="367" y="95"/>
                              </a:lnTo>
                              <a:lnTo>
                                <a:pt x="385" y="101"/>
                              </a:lnTo>
                              <a:lnTo>
                                <a:pt x="392" y="54"/>
                              </a:lnTo>
                              <a:lnTo>
                                <a:pt x="420" y="64"/>
                              </a:lnTo>
                              <a:lnTo>
                                <a:pt x="415" y="103"/>
                              </a:lnTo>
                              <a:lnTo>
                                <a:pt x="411" y="120"/>
                              </a:lnTo>
                              <a:lnTo>
                                <a:pt x="431" y="142"/>
                              </a:lnTo>
                              <a:lnTo>
                                <a:pt x="454" y="189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7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99" y="3071"/>
                          <a:ext cx="42" cy="96"/>
                        </a:xfrm>
                        <a:custGeom>
                          <a:avLst/>
                          <a:gdLst>
                            <a:gd name="T0" fmla="*/ 7 w 128"/>
                            <a:gd name="T1" fmla="*/ 0 h 287"/>
                            <a:gd name="T2" fmla="*/ 11 w 128"/>
                            <a:gd name="T3" fmla="*/ 8 h 287"/>
                            <a:gd name="T4" fmla="*/ 12 w 128"/>
                            <a:gd name="T5" fmla="*/ 12 h 287"/>
                            <a:gd name="T6" fmla="*/ 13 w 128"/>
                            <a:gd name="T7" fmla="*/ 15 h 287"/>
                            <a:gd name="T8" fmla="*/ 14 w 128"/>
                            <a:gd name="T9" fmla="*/ 18 h 287"/>
                            <a:gd name="T10" fmla="*/ 13 w 128"/>
                            <a:gd name="T11" fmla="*/ 22 h 287"/>
                            <a:gd name="T12" fmla="*/ 12 w 128"/>
                            <a:gd name="T13" fmla="*/ 24 h 287"/>
                            <a:gd name="T14" fmla="*/ 11 w 128"/>
                            <a:gd name="T15" fmla="*/ 19 h 287"/>
                            <a:gd name="T16" fmla="*/ 9 w 128"/>
                            <a:gd name="T17" fmla="*/ 14 h 287"/>
                            <a:gd name="T18" fmla="*/ 7 w 128"/>
                            <a:gd name="T19" fmla="*/ 9 h 287"/>
                            <a:gd name="T20" fmla="*/ 4 w 128"/>
                            <a:gd name="T21" fmla="*/ 6 h 287"/>
                            <a:gd name="T22" fmla="*/ 3 w 128"/>
                            <a:gd name="T23" fmla="*/ 14 h 287"/>
                            <a:gd name="T24" fmla="*/ 6 w 128"/>
                            <a:gd name="T25" fmla="*/ 19 h 287"/>
                            <a:gd name="T26" fmla="*/ 8 w 128"/>
                            <a:gd name="T27" fmla="*/ 21 h 287"/>
                            <a:gd name="T28" fmla="*/ 9 w 128"/>
                            <a:gd name="T29" fmla="*/ 32 h 287"/>
                            <a:gd name="T30" fmla="*/ 3 w 128"/>
                            <a:gd name="T31" fmla="*/ 29 h 287"/>
                            <a:gd name="T32" fmla="*/ 2 w 128"/>
                            <a:gd name="T33" fmla="*/ 25 h 287"/>
                            <a:gd name="T34" fmla="*/ 0 w 128"/>
                            <a:gd name="T35" fmla="*/ 20 h 287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8"/>
                            <a:gd name="T55" fmla="*/ 0 h 287"/>
                            <a:gd name="T56" fmla="*/ 128 w 128"/>
                            <a:gd name="T57" fmla="*/ 287 h 287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8" h="287">
                              <a:moveTo>
                                <a:pt x="68" y="0"/>
                              </a:moveTo>
                              <a:lnTo>
                                <a:pt x="99" y="68"/>
                              </a:lnTo>
                              <a:lnTo>
                                <a:pt x="114" y="104"/>
                              </a:lnTo>
                              <a:lnTo>
                                <a:pt x="125" y="139"/>
                              </a:lnTo>
                              <a:lnTo>
                                <a:pt x="128" y="165"/>
                              </a:lnTo>
                              <a:lnTo>
                                <a:pt x="120" y="197"/>
                              </a:lnTo>
                              <a:lnTo>
                                <a:pt x="110" y="212"/>
                              </a:lnTo>
                              <a:lnTo>
                                <a:pt x="99" y="167"/>
                              </a:lnTo>
                              <a:lnTo>
                                <a:pt x="86" y="130"/>
                              </a:lnTo>
                              <a:lnTo>
                                <a:pt x="61" y="85"/>
                              </a:lnTo>
                              <a:lnTo>
                                <a:pt x="39" y="51"/>
                              </a:lnTo>
                              <a:lnTo>
                                <a:pt x="24" y="126"/>
                              </a:lnTo>
                              <a:lnTo>
                                <a:pt x="56" y="169"/>
                              </a:lnTo>
                              <a:lnTo>
                                <a:pt x="73" y="191"/>
                              </a:lnTo>
                              <a:lnTo>
                                <a:pt x="83" y="287"/>
                              </a:lnTo>
                              <a:lnTo>
                                <a:pt x="28" y="264"/>
                              </a:lnTo>
                              <a:lnTo>
                                <a:pt x="17" y="227"/>
                              </a:lnTo>
                              <a:lnTo>
                                <a:pt x="0" y="182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101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2" y="3173"/>
                      <a:ext cx="11" cy="12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4763">
                      <a:solidFill>
                        <a:srgbClr val="FF00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100"/>
                    </a:p>
                  </p:txBody>
                </p:sp>
              </p:grpSp>
              <p:grpSp>
                <p:nvGrpSpPr>
                  <p:cNvPr id="1084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901" y="3217"/>
                    <a:ext cx="393" cy="483"/>
                    <a:chOff x="901" y="3217"/>
                    <a:chExt cx="393" cy="483"/>
                  </a:xfrm>
                </p:grpSpPr>
                <p:sp>
                  <p:nvSpPr>
                    <p:cNvPr id="108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086" y="3217"/>
                      <a:ext cx="35" cy="151"/>
                    </a:xfrm>
                    <a:custGeom>
                      <a:avLst/>
                      <a:gdLst>
                        <a:gd name="T0" fmla="*/ 11 w 107"/>
                        <a:gd name="T1" fmla="*/ 1 h 453"/>
                        <a:gd name="T2" fmla="*/ 2 w 107"/>
                        <a:gd name="T3" fmla="*/ 49 h 453"/>
                        <a:gd name="T4" fmla="*/ 0 w 107"/>
                        <a:gd name="T5" fmla="*/ 50 h 453"/>
                        <a:gd name="T6" fmla="*/ 10 w 107"/>
                        <a:gd name="T7" fmla="*/ 0 h 453"/>
                        <a:gd name="T8" fmla="*/ 10 w 107"/>
                        <a:gd name="T9" fmla="*/ 0 h 453"/>
                        <a:gd name="T10" fmla="*/ 11 w 107"/>
                        <a:gd name="T11" fmla="*/ 0 h 453"/>
                        <a:gd name="T12" fmla="*/ 11 w 107"/>
                        <a:gd name="T13" fmla="*/ 1 h 45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7"/>
                        <a:gd name="T22" fmla="*/ 0 h 453"/>
                        <a:gd name="T23" fmla="*/ 107 w 107"/>
                        <a:gd name="T24" fmla="*/ 453 h 45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7" h="453">
                          <a:moveTo>
                            <a:pt x="107" y="7"/>
                          </a:moveTo>
                          <a:lnTo>
                            <a:pt x="21" y="438"/>
                          </a:lnTo>
                          <a:lnTo>
                            <a:pt x="0" y="453"/>
                          </a:lnTo>
                          <a:lnTo>
                            <a:pt x="91" y="4"/>
                          </a:lnTo>
                          <a:lnTo>
                            <a:pt x="96" y="0"/>
                          </a:lnTo>
                          <a:lnTo>
                            <a:pt x="104" y="0"/>
                          </a:lnTo>
                          <a:lnTo>
                            <a:pt x="107" y="7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8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01" y="3273"/>
                      <a:ext cx="393" cy="427"/>
                      <a:chOff x="901" y="3273"/>
                      <a:chExt cx="393" cy="427"/>
                    </a:xfrm>
                  </p:grpSpPr>
                  <p:sp>
                    <p:nvSpPr>
                      <p:cNvPr id="1090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1" y="3273"/>
                        <a:ext cx="393" cy="427"/>
                      </a:xfrm>
                      <a:custGeom>
                        <a:avLst/>
                        <a:gdLst>
                          <a:gd name="T0" fmla="*/ 45 w 1179"/>
                          <a:gd name="T1" fmla="*/ 1 h 1280"/>
                          <a:gd name="T2" fmla="*/ 39 w 1179"/>
                          <a:gd name="T3" fmla="*/ 3 h 1280"/>
                          <a:gd name="T4" fmla="*/ 32 w 1179"/>
                          <a:gd name="T5" fmla="*/ 4 h 1280"/>
                          <a:gd name="T6" fmla="*/ 27 w 1179"/>
                          <a:gd name="T7" fmla="*/ 6 h 1280"/>
                          <a:gd name="T8" fmla="*/ 23 w 1179"/>
                          <a:gd name="T9" fmla="*/ 8 h 1280"/>
                          <a:gd name="T10" fmla="*/ 19 w 1179"/>
                          <a:gd name="T11" fmla="*/ 11 h 1280"/>
                          <a:gd name="T12" fmla="*/ 16 w 1179"/>
                          <a:gd name="T13" fmla="*/ 14 h 1280"/>
                          <a:gd name="T14" fmla="*/ 11 w 1179"/>
                          <a:gd name="T15" fmla="*/ 22 h 1280"/>
                          <a:gd name="T16" fmla="*/ 0 w 1179"/>
                          <a:gd name="T17" fmla="*/ 41 h 1280"/>
                          <a:gd name="T18" fmla="*/ 3 w 1179"/>
                          <a:gd name="T19" fmla="*/ 44 h 1280"/>
                          <a:gd name="T20" fmla="*/ 32 w 1179"/>
                          <a:gd name="T21" fmla="*/ 58 h 1280"/>
                          <a:gd name="T22" fmla="*/ 31 w 1179"/>
                          <a:gd name="T23" fmla="*/ 88 h 1280"/>
                          <a:gd name="T24" fmla="*/ 28 w 1179"/>
                          <a:gd name="T25" fmla="*/ 110 h 1280"/>
                          <a:gd name="T26" fmla="*/ 21 w 1179"/>
                          <a:gd name="T27" fmla="*/ 131 h 1280"/>
                          <a:gd name="T28" fmla="*/ 123 w 1179"/>
                          <a:gd name="T29" fmla="*/ 142 h 1280"/>
                          <a:gd name="T30" fmla="*/ 107 w 1179"/>
                          <a:gd name="T31" fmla="*/ 89 h 1280"/>
                          <a:gd name="T32" fmla="*/ 112 w 1179"/>
                          <a:gd name="T33" fmla="*/ 83 h 1280"/>
                          <a:gd name="T34" fmla="*/ 115 w 1179"/>
                          <a:gd name="T35" fmla="*/ 75 h 1280"/>
                          <a:gd name="T36" fmla="*/ 115 w 1179"/>
                          <a:gd name="T37" fmla="*/ 66 h 1280"/>
                          <a:gd name="T38" fmla="*/ 116 w 1179"/>
                          <a:gd name="T39" fmla="*/ 59 h 1280"/>
                          <a:gd name="T40" fmla="*/ 121 w 1179"/>
                          <a:gd name="T41" fmla="*/ 19 h 1280"/>
                          <a:gd name="T42" fmla="*/ 118 w 1179"/>
                          <a:gd name="T43" fmla="*/ 12 h 1280"/>
                          <a:gd name="T44" fmla="*/ 111 w 1179"/>
                          <a:gd name="T45" fmla="*/ 8 h 1280"/>
                          <a:gd name="T46" fmla="*/ 92 w 1179"/>
                          <a:gd name="T47" fmla="*/ 2 h 1280"/>
                          <a:gd name="T48" fmla="*/ 89 w 1179"/>
                          <a:gd name="T49" fmla="*/ 1 h 1280"/>
                          <a:gd name="T50" fmla="*/ 85 w 1179"/>
                          <a:gd name="T51" fmla="*/ 0 h 1280"/>
                          <a:gd name="T52" fmla="*/ 86 w 1179"/>
                          <a:gd name="T53" fmla="*/ 4 h 1280"/>
                          <a:gd name="T54" fmla="*/ 89 w 1179"/>
                          <a:gd name="T55" fmla="*/ 8 h 1280"/>
                          <a:gd name="T56" fmla="*/ 91 w 1179"/>
                          <a:gd name="T57" fmla="*/ 12 h 1280"/>
                          <a:gd name="T58" fmla="*/ 92 w 1179"/>
                          <a:gd name="T59" fmla="*/ 16 h 1280"/>
                          <a:gd name="T60" fmla="*/ 93 w 1179"/>
                          <a:gd name="T61" fmla="*/ 20 h 1280"/>
                          <a:gd name="T62" fmla="*/ 91 w 1179"/>
                          <a:gd name="T63" fmla="*/ 25 h 1280"/>
                          <a:gd name="T64" fmla="*/ 88 w 1179"/>
                          <a:gd name="T65" fmla="*/ 29 h 1280"/>
                          <a:gd name="T66" fmla="*/ 83 w 1179"/>
                          <a:gd name="T67" fmla="*/ 31 h 1280"/>
                          <a:gd name="T68" fmla="*/ 78 w 1179"/>
                          <a:gd name="T69" fmla="*/ 33 h 1280"/>
                          <a:gd name="T70" fmla="*/ 72 w 1179"/>
                          <a:gd name="T71" fmla="*/ 33 h 1280"/>
                          <a:gd name="T72" fmla="*/ 66 w 1179"/>
                          <a:gd name="T73" fmla="*/ 31 h 1280"/>
                          <a:gd name="T74" fmla="*/ 59 w 1179"/>
                          <a:gd name="T75" fmla="*/ 28 h 1280"/>
                          <a:gd name="T76" fmla="*/ 54 w 1179"/>
                          <a:gd name="T77" fmla="*/ 23 h 1280"/>
                          <a:gd name="T78" fmla="*/ 52 w 1179"/>
                          <a:gd name="T79" fmla="*/ 18 h 1280"/>
                          <a:gd name="T80" fmla="*/ 50 w 1179"/>
                          <a:gd name="T81" fmla="*/ 12 h 1280"/>
                          <a:gd name="T82" fmla="*/ 48 w 1179"/>
                          <a:gd name="T83" fmla="*/ 5 h 1280"/>
                          <a:gd name="T84" fmla="*/ 48 w 1179"/>
                          <a:gd name="T85" fmla="*/ 1 h 1280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1179"/>
                          <a:gd name="T130" fmla="*/ 0 h 1280"/>
                          <a:gd name="T131" fmla="*/ 1179 w 1179"/>
                          <a:gd name="T132" fmla="*/ 1280 h 1280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1179" h="1280">
                            <a:moveTo>
                              <a:pt x="428" y="6"/>
                            </a:moveTo>
                            <a:lnTo>
                              <a:pt x="408" y="12"/>
                            </a:lnTo>
                            <a:lnTo>
                              <a:pt x="378" y="20"/>
                            </a:lnTo>
                            <a:lnTo>
                              <a:pt x="351" y="26"/>
                            </a:lnTo>
                            <a:lnTo>
                              <a:pt x="318" y="34"/>
                            </a:lnTo>
                            <a:lnTo>
                              <a:pt x="288" y="40"/>
                            </a:lnTo>
                            <a:lnTo>
                              <a:pt x="262" y="47"/>
                            </a:lnTo>
                            <a:lnTo>
                              <a:pt x="243" y="53"/>
                            </a:lnTo>
                            <a:lnTo>
                              <a:pt x="226" y="62"/>
                            </a:lnTo>
                            <a:lnTo>
                              <a:pt x="206" y="73"/>
                            </a:lnTo>
                            <a:lnTo>
                              <a:pt x="190" y="86"/>
                            </a:lnTo>
                            <a:lnTo>
                              <a:pt x="175" y="98"/>
                            </a:lnTo>
                            <a:lnTo>
                              <a:pt x="160" y="112"/>
                            </a:lnTo>
                            <a:lnTo>
                              <a:pt x="144" y="129"/>
                            </a:lnTo>
                            <a:lnTo>
                              <a:pt x="127" y="152"/>
                            </a:lnTo>
                            <a:lnTo>
                              <a:pt x="100" y="194"/>
                            </a:lnTo>
                            <a:lnTo>
                              <a:pt x="55" y="272"/>
                            </a:lnTo>
                            <a:lnTo>
                              <a:pt x="0" y="366"/>
                            </a:lnTo>
                            <a:lnTo>
                              <a:pt x="6" y="380"/>
                            </a:lnTo>
                            <a:lnTo>
                              <a:pt x="28" y="395"/>
                            </a:lnTo>
                            <a:lnTo>
                              <a:pt x="279" y="490"/>
                            </a:lnTo>
                            <a:lnTo>
                              <a:pt x="288" y="518"/>
                            </a:lnTo>
                            <a:lnTo>
                              <a:pt x="291" y="633"/>
                            </a:lnTo>
                            <a:lnTo>
                              <a:pt x="279" y="789"/>
                            </a:lnTo>
                            <a:lnTo>
                              <a:pt x="268" y="908"/>
                            </a:lnTo>
                            <a:lnTo>
                              <a:pt x="256" y="985"/>
                            </a:lnTo>
                            <a:lnTo>
                              <a:pt x="230" y="1090"/>
                            </a:lnTo>
                            <a:lnTo>
                              <a:pt x="188" y="1176"/>
                            </a:lnTo>
                            <a:lnTo>
                              <a:pt x="134" y="1280"/>
                            </a:lnTo>
                            <a:lnTo>
                              <a:pt x="1110" y="1280"/>
                            </a:lnTo>
                            <a:lnTo>
                              <a:pt x="1007" y="1019"/>
                            </a:lnTo>
                            <a:lnTo>
                              <a:pt x="962" y="796"/>
                            </a:lnTo>
                            <a:lnTo>
                              <a:pt x="984" y="776"/>
                            </a:lnTo>
                            <a:lnTo>
                              <a:pt x="1010" y="748"/>
                            </a:lnTo>
                            <a:lnTo>
                              <a:pt x="1027" y="713"/>
                            </a:lnTo>
                            <a:lnTo>
                              <a:pt x="1037" y="670"/>
                            </a:lnTo>
                            <a:lnTo>
                              <a:pt x="1038" y="632"/>
                            </a:lnTo>
                            <a:lnTo>
                              <a:pt x="1039" y="594"/>
                            </a:lnTo>
                            <a:lnTo>
                              <a:pt x="1040" y="566"/>
                            </a:lnTo>
                            <a:lnTo>
                              <a:pt x="1044" y="527"/>
                            </a:lnTo>
                            <a:lnTo>
                              <a:pt x="1179" y="415"/>
                            </a:lnTo>
                            <a:lnTo>
                              <a:pt x="1093" y="168"/>
                            </a:lnTo>
                            <a:lnTo>
                              <a:pt x="1079" y="132"/>
                            </a:lnTo>
                            <a:lnTo>
                              <a:pt x="1059" y="106"/>
                            </a:lnTo>
                            <a:lnTo>
                              <a:pt x="1034" y="85"/>
                            </a:lnTo>
                            <a:lnTo>
                              <a:pt x="1002" y="70"/>
                            </a:lnTo>
                            <a:lnTo>
                              <a:pt x="854" y="25"/>
                            </a:lnTo>
                            <a:lnTo>
                              <a:pt x="829" y="16"/>
                            </a:lnTo>
                            <a:lnTo>
                              <a:pt x="812" y="10"/>
                            </a:lnTo>
                            <a:lnTo>
                              <a:pt x="797" y="6"/>
                            </a:lnTo>
                            <a:lnTo>
                              <a:pt x="782" y="2"/>
                            </a:lnTo>
                            <a:lnTo>
                              <a:pt x="767" y="0"/>
                            </a:lnTo>
                            <a:lnTo>
                              <a:pt x="767" y="21"/>
                            </a:lnTo>
                            <a:lnTo>
                              <a:pt x="776" y="35"/>
                            </a:lnTo>
                            <a:lnTo>
                              <a:pt x="785" y="51"/>
                            </a:lnTo>
                            <a:lnTo>
                              <a:pt x="797" y="70"/>
                            </a:lnTo>
                            <a:lnTo>
                              <a:pt x="808" y="87"/>
                            </a:lnTo>
                            <a:lnTo>
                              <a:pt x="819" y="110"/>
                            </a:lnTo>
                            <a:lnTo>
                              <a:pt x="826" y="127"/>
                            </a:lnTo>
                            <a:lnTo>
                              <a:pt x="831" y="142"/>
                            </a:lnTo>
                            <a:lnTo>
                              <a:pt x="833" y="162"/>
                            </a:lnTo>
                            <a:lnTo>
                              <a:pt x="833" y="184"/>
                            </a:lnTo>
                            <a:lnTo>
                              <a:pt x="828" y="204"/>
                            </a:lnTo>
                            <a:lnTo>
                              <a:pt x="821" y="225"/>
                            </a:lnTo>
                            <a:lnTo>
                              <a:pt x="810" y="243"/>
                            </a:lnTo>
                            <a:lnTo>
                              <a:pt x="793" y="257"/>
                            </a:lnTo>
                            <a:lnTo>
                              <a:pt x="771" y="272"/>
                            </a:lnTo>
                            <a:lnTo>
                              <a:pt x="748" y="281"/>
                            </a:lnTo>
                            <a:lnTo>
                              <a:pt x="725" y="291"/>
                            </a:lnTo>
                            <a:lnTo>
                              <a:pt x="700" y="298"/>
                            </a:lnTo>
                            <a:lnTo>
                              <a:pt x="676" y="301"/>
                            </a:lnTo>
                            <a:lnTo>
                              <a:pt x="645" y="298"/>
                            </a:lnTo>
                            <a:lnTo>
                              <a:pt x="620" y="290"/>
                            </a:lnTo>
                            <a:lnTo>
                              <a:pt x="594" y="281"/>
                            </a:lnTo>
                            <a:lnTo>
                              <a:pt x="565" y="267"/>
                            </a:lnTo>
                            <a:lnTo>
                              <a:pt x="531" y="248"/>
                            </a:lnTo>
                            <a:lnTo>
                              <a:pt x="513" y="235"/>
                            </a:lnTo>
                            <a:lnTo>
                              <a:pt x="490" y="210"/>
                            </a:lnTo>
                            <a:lnTo>
                              <a:pt x="481" y="187"/>
                            </a:lnTo>
                            <a:lnTo>
                              <a:pt x="469" y="162"/>
                            </a:lnTo>
                            <a:lnTo>
                              <a:pt x="459" y="136"/>
                            </a:lnTo>
                            <a:lnTo>
                              <a:pt x="450" y="106"/>
                            </a:lnTo>
                            <a:lnTo>
                              <a:pt x="443" y="78"/>
                            </a:lnTo>
                            <a:lnTo>
                              <a:pt x="432" y="43"/>
                            </a:lnTo>
                            <a:lnTo>
                              <a:pt x="427" y="19"/>
                            </a:lnTo>
                            <a:lnTo>
                              <a:pt x="428" y="6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91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4" y="3343"/>
                        <a:ext cx="212" cy="312"/>
                        <a:chOff x="914" y="3343"/>
                        <a:chExt cx="212" cy="312"/>
                      </a:xfrm>
                    </p:grpSpPr>
                    <p:sp>
                      <p:nvSpPr>
                        <p:cNvPr id="1093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14" y="3343"/>
                          <a:ext cx="212" cy="312"/>
                        </a:xfrm>
                        <a:custGeom>
                          <a:avLst/>
                          <a:gdLst>
                            <a:gd name="T0" fmla="*/ 1 w 637"/>
                            <a:gd name="T1" fmla="*/ 24 h 938"/>
                            <a:gd name="T2" fmla="*/ 0 w 637"/>
                            <a:gd name="T3" fmla="*/ 38 h 938"/>
                            <a:gd name="T4" fmla="*/ 1 w 637"/>
                            <a:gd name="T5" fmla="*/ 63 h 938"/>
                            <a:gd name="T6" fmla="*/ 0 w 637"/>
                            <a:gd name="T7" fmla="*/ 77 h 938"/>
                            <a:gd name="T8" fmla="*/ 2 w 637"/>
                            <a:gd name="T9" fmla="*/ 91 h 938"/>
                            <a:gd name="T10" fmla="*/ 7 w 637"/>
                            <a:gd name="T11" fmla="*/ 104 h 938"/>
                            <a:gd name="T12" fmla="*/ 20 w 637"/>
                            <a:gd name="T13" fmla="*/ 102 h 938"/>
                            <a:gd name="T14" fmla="*/ 35 w 637"/>
                            <a:gd name="T15" fmla="*/ 92 h 938"/>
                            <a:gd name="T16" fmla="*/ 60 w 637"/>
                            <a:gd name="T17" fmla="*/ 55 h 938"/>
                            <a:gd name="T18" fmla="*/ 65 w 637"/>
                            <a:gd name="T19" fmla="*/ 47 h 938"/>
                            <a:gd name="T20" fmla="*/ 67 w 637"/>
                            <a:gd name="T21" fmla="*/ 43 h 938"/>
                            <a:gd name="T22" fmla="*/ 69 w 637"/>
                            <a:gd name="T23" fmla="*/ 35 h 938"/>
                            <a:gd name="T24" fmla="*/ 69 w 637"/>
                            <a:gd name="T25" fmla="*/ 32 h 938"/>
                            <a:gd name="T26" fmla="*/ 68 w 637"/>
                            <a:gd name="T27" fmla="*/ 30 h 938"/>
                            <a:gd name="T28" fmla="*/ 65 w 637"/>
                            <a:gd name="T29" fmla="*/ 26 h 938"/>
                            <a:gd name="T30" fmla="*/ 64 w 637"/>
                            <a:gd name="T31" fmla="*/ 24 h 938"/>
                            <a:gd name="T32" fmla="*/ 64 w 637"/>
                            <a:gd name="T33" fmla="*/ 22 h 938"/>
                            <a:gd name="T34" fmla="*/ 67 w 637"/>
                            <a:gd name="T35" fmla="*/ 22 h 938"/>
                            <a:gd name="T36" fmla="*/ 68 w 637"/>
                            <a:gd name="T37" fmla="*/ 26 h 938"/>
                            <a:gd name="T38" fmla="*/ 69 w 637"/>
                            <a:gd name="T39" fmla="*/ 27 h 938"/>
                            <a:gd name="T40" fmla="*/ 71 w 637"/>
                            <a:gd name="T41" fmla="*/ 27 h 938"/>
                            <a:gd name="T42" fmla="*/ 70 w 637"/>
                            <a:gd name="T43" fmla="*/ 24 h 938"/>
                            <a:gd name="T44" fmla="*/ 70 w 637"/>
                            <a:gd name="T45" fmla="*/ 17 h 938"/>
                            <a:gd name="T46" fmla="*/ 69 w 637"/>
                            <a:gd name="T47" fmla="*/ 14 h 938"/>
                            <a:gd name="T48" fmla="*/ 67 w 637"/>
                            <a:gd name="T49" fmla="*/ 12 h 938"/>
                            <a:gd name="T50" fmla="*/ 65 w 637"/>
                            <a:gd name="T51" fmla="*/ 7 h 938"/>
                            <a:gd name="T52" fmla="*/ 64 w 637"/>
                            <a:gd name="T53" fmla="*/ 3 h 938"/>
                            <a:gd name="T54" fmla="*/ 63 w 637"/>
                            <a:gd name="T55" fmla="*/ 0 h 938"/>
                            <a:gd name="T56" fmla="*/ 61 w 637"/>
                            <a:gd name="T57" fmla="*/ 0 h 938"/>
                            <a:gd name="T58" fmla="*/ 52 w 637"/>
                            <a:gd name="T59" fmla="*/ 13 h 938"/>
                            <a:gd name="T60" fmla="*/ 49 w 637"/>
                            <a:gd name="T61" fmla="*/ 17 h 938"/>
                            <a:gd name="T62" fmla="*/ 49 w 637"/>
                            <a:gd name="T63" fmla="*/ 20 h 938"/>
                            <a:gd name="T64" fmla="*/ 52 w 637"/>
                            <a:gd name="T65" fmla="*/ 31 h 938"/>
                            <a:gd name="T66" fmla="*/ 55 w 637"/>
                            <a:gd name="T67" fmla="*/ 41 h 938"/>
                            <a:gd name="T68" fmla="*/ 27 w 637"/>
                            <a:gd name="T69" fmla="*/ 64 h 938"/>
                            <a:gd name="T70" fmla="*/ 27 w 637"/>
                            <a:gd name="T71" fmla="*/ 31 h 93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637"/>
                            <a:gd name="T109" fmla="*/ 0 h 938"/>
                            <a:gd name="T110" fmla="*/ 637 w 637"/>
                            <a:gd name="T111" fmla="*/ 938 h 938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637" h="938">
                              <a:moveTo>
                                <a:pt x="22" y="161"/>
                              </a:moveTo>
                              <a:lnTo>
                                <a:pt x="6" y="219"/>
                              </a:lnTo>
                              <a:lnTo>
                                <a:pt x="4" y="262"/>
                              </a:lnTo>
                              <a:lnTo>
                                <a:pt x="0" y="344"/>
                              </a:lnTo>
                              <a:lnTo>
                                <a:pt x="11" y="445"/>
                              </a:lnTo>
                              <a:lnTo>
                                <a:pt x="11" y="571"/>
                              </a:lnTo>
                              <a:lnTo>
                                <a:pt x="5" y="634"/>
                              </a:lnTo>
                              <a:lnTo>
                                <a:pt x="1" y="690"/>
                              </a:lnTo>
                              <a:lnTo>
                                <a:pt x="4" y="759"/>
                              </a:lnTo>
                              <a:lnTo>
                                <a:pt x="15" y="822"/>
                              </a:lnTo>
                              <a:lnTo>
                                <a:pt x="30" y="886"/>
                              </a:lnTo>
                              <a:lnTo>
                                <a:pt x="61" y="938"/>
                              </a:lnTo>
                              <a:lnTo>
                                <a:pt x="123" y="932"/>
                              </a:lnTo>
                              <a:lnTo>
                                <a:pt x="180" y="925"/>
                              </a:lnTo>
                              <a:lnTo>
                                <a:pt x="254" y="901"/>
                              </a:lnTo>
                              <a:lnTo>
                                <a:pt x="317" y="832"/>
                              </a:lnTo>
                              <a:lnTo>
                                <a:pt x="359" y="774"/>
                              </a:lnTo>
                              <a:lnTo>
                                <a:pt x="541" y="493"/>
                              </a:lnTo>
                              <a:lnTo>
                                <a:pt x="580" y="441"/>
                              </a:lnTo>
                              <a:lnTo>
                                <a:pt x="587" y="425"/>
                              </a:lnTo>
                              <a:lnTo>
                                <a:pt x="594" y="406"/>
                              </a:lnTo>
                              <a:lnTo>
                                <a:pt x="601" y="389"/>
                              </a:lnTo>
                              <a:lnTo>
                                <a:pt x="606" y="369"/>
                              </a:lnTo>
                              <a:lnTo>
                                <a:pt x="622" y="316"/>
                              </a:lnTo>
                              <a:lnTo>
                                <a:pt x="625" y="305"/>
                              </a:lnTo>
                              <a:lnTo>
                                <a:pt x="622" y="292"/>
                              </a:lnTo>
                              <a:lnTo>
                                <a:pt x="616" y="279"/>
                              </a:lnTo>
                              <a:lnTo>
                                <a:pt x="609" y="267"/>
                              </a:lnTo>
                              <a:lnTo>
                                <a:pt x="600" y="253"/>
                              </a:lnTo>
                              <a:lnTo>
                                <a:pt x="587" y="239"/>
                              </a:lnTo>
                              <a:lnTo>
                                <a:pt x="584" y="227"/>
                              </a:lnTo>
                              <a:lnTo>
                                <a:pt x="575" y="217"/>
                              </a:lnTo>
                              <a:lnTo>
                                <a:pt x="557" y="203"/>
                              </a:lnTo>
                              <a:lnTo>
                                <a:pt x="576" y="194"/>
                              </a:lnTo>
                              <a:lnTo>
                                <a:pt x="592" y="191"/>
                              </a:lnTo>
                              <a:lnTo>
                                <a:pt x="601" y="202"/>
                              </a:lnTo>
                              <a:lnTo>
                                <a:pt x="611" y="218"/>
                              </a:lnTo>
                              <a:lnTo>
                                <a:pt x="615" y="230"/>
                              </a:lnTo>
                              <a:lnTo>
                                <a:pt x="619" y="239"/>
                              </a:lnTo>
                              <a:lnTo>
                                <a:pt x="625" y="247"/>
                              </a:lnTo>
                              <a:lnTo>
                                <a:pt x="634" y="250"/>
                              </a:lnTo>
                              <a:lnTo>
                                <a:pt x="637" y="242"/>
                              </a:lnTo>
                              <a:lnTo>
                                <a:pt x="636" y="229"/>
                              </a:lnTo>
                              <a:lnTo>
                                <a:pt x="635" y="212"/>
                              </a:lnTo>
                              <a:lnTo>
                                <a:pt x="631" y="183"/>
                              </a:lnTo>
                              <a:lnTo>
                                <a:pt x="627" y="154"/>
                              </a:lnTo>
                              <a:lnTo>
                                <a:pt x="621" y="148"/>
                              </a:lnTo>
                              <a:lnTo>
                                <a:pt x="620" y="126"/>
                              </a:lnTo>
                              <a:lnTo>
                                <a:pt x="617" y="118"/>
                              </a:lnTo>
                              <a:lnTo>
                                <a:pt x="602" y="112"/>
                              </a:lnTo>
                              <a:lnTo>
                                <a:pt x="592" y="82"/>
                              </a:lnTo>
                              <a:lnTo>
                                <a:pt x="585" y="61"/>
                              </a:lnTo>
                              <a:lnTo>
                                <a:pt x="577" y="42"/>
                              </a:lnTo>
                              <a:lnTo>
                                <a:pt x="575" y="26"/>
                              </a:lnTo>
                              <a:lnTo>
                                <a:pt x="574" y="15"/>
                              </a:lnTo>
                              <a:lnTo>
                                <a:pt x="567" y="4"/>
                              </a:lnTo>
                              <a:lnTo>
                                <a:pt x="557" y="0"/>
                              </a:lnTo>
                              <a:lnTo>
                                <a:pt x="548" y="0"/>
                              </a:lnTo>
                              <a:lnTo>
                                <a:pt x="539" y="39"/>
                              </a:lnTo>
                              <a:lnTo>
                                <a:pt x="465" y="121"/>
                              </a:lnTo>
                              <a:lnTo>
                                <a:pt x="450" y="143"/>
                              </a:lnTo>
                              <a:lnTo>
                                <a:pt x="443" y="154"/>
                              </a:lnTo>
                              <a:lnTo>
                                <a:pt x="439" y="166"/>
                              </a:lnTo>
                              <a:lnTo>
                                <a:pt x="438" y="176"/>
                              </a:lnTo>
                              <a:lnTo>
                                <a:pt x="450" y="213"/>
                              </a:lnTo>
                              <a:lnTo>
                                <a:pt x="466" y="277"/>
                              </a:lnTo>
                              <a:lnTo>
                                <a:pt x="483" y="314"/>
                              </a:lnTo>
                              <a:lnTo>
                                <a:pt x="495" y="370"/>
                              </a:lnTo>
                              <a:lnTo>
                                <a:pt x="385" y="456"/>
                              </a:lnTo>
                              <a:lnTo>
                                <a:pt x="247" y="573"/>
                              </a:lnTo>
                              <a:lnTo>
                                <a:pt x="252" y="434"/>
                              </a:lnTo>
                              <a:lnTo>
                                <a:pt x="247" y="284"/>
                              </a:lnTo>
                              <a:lnTo>
                                <a:pt x="22" y="16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4763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4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84" y="3381"/>
                          <a:ext cx="30" cy="6"/>
                        </a:xfrm>
                        <a:custGeom>
                          <a:avLst/>
                          <a:gdLst>
                            <a:gd name="T0" fmla="*/ 0 w 90"/>
                            <a:gd name="T1" fmla="*/ 2 h 17"/>
                            <a:gd name="T2" fmla="*/ 7 w 90"/>
                            <a:gd name="T3" fmla="*/ 0 h 17"/>
                            <a:gd name="T4" fmla="*/ 10 w 90"/>
                            <a:gd name="T5" fmla="*/ 0 h 17"/>
                            <a:gd name="T6" fmla="*/ 0 60000 65536"/>
                            <a:gd name="T7" fmla="*/ 0 60000 65536"/>
                            <a:gd name="T8" fmla="*/ 0 60000 65536"/>
                            <a:gd name="T9" fmla="*/ 0 w 90"/>
                            <a:gd name="T10" fmla="*/ 0 h 17"/>
                            <a:gd name="T11" fmla="*/ 90 w 90"/>
                            <a:gd name="T12" fmla="*/ 17 h 1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90" h="17">
                              <a:moveTo>
                                <a:pt x="0" y="17"/>
                              </a:moveTo>
                              <a:lnTo>
                                <a:pt x="59" y="0"/>
                              </a:lnTo>
                              <a:lnTo>
                                <a:pt x="90" y="0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5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80" y="3394"/>
                          <a:ext cx="40" cy="8"/>
                        </a:xfrm>
                        <a:custGeom>
                          <a:avLst/>
                          <a:gdLst>
                            <a:gd name="T0" fmla="*/ 0 w 118"/>
                            <a:gd name="T1" fmla="*/ 3 h 25"/>
                            <a:gd name="T2" fmla="*/ 8 w 118"/>
                            <a:gd name="T3" fmla="*/ 1 h 25"/>
                            <a:gd name="T4" fmla="*/ 14 w 118"/>
                            <a:gd name="T5" fmla="*/ 0 h 25"/>
                            <a:gd name="T6" fmla="*/ 0 60000 65536"/>
                            <a:gd name="T7" fmla="*/ 0 60000 65536"/>
                            <a:gd name="T8" fmla="*/ 0 60000 65536"/>
                            <a:gd name="T9" fmla="*/ 0 w 118"/>
                            <a:gd name="T10" fmla="*/ 0 h 25"/>
                            <a:gd name="T11" fmla="*/ 118 w 118"/>
                            <a:gd name="T12" fmla="*/ 25 h 2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18" h="25">
                              <a:moveTo>
                                <a:pt x="0" y="25"/>
                              </a:moveTo>
                              <a:lnTo>
                                <a:pt x="68" y="5"/>
                              </a:lnTo>
                              <a:lnTo>
                                <a:pt x="118" y="0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6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84" y="3375"/>
                          <a:ext cx="17" cy="12"/>
                        </a:xfrm>
                        <a:custGeom>
                          <a:avLst/>
                          <a:gdLst>
                            <a:gd name="T0" fmla="*/ 0 w 51"/>
                            <a:gd name="T1" fmla="*/ 4 h 35"/>
                            <a:gd name="T2" fmla="*/ 5 w 51"/>
                            <a:gd name="T3" fmla="*/ 0 h 35"/>
                            <a:gd name="T4" fmla="*/ 6 w 51"/>
                            <a:gd name="T5" fmla="*/ 2 h 35"/>
                            <a:gd name="T6" fmla="*/ 0 60000 65536"/>
                            <a:gd name="T7" fmla="*/ 0 60000 65536"/>
                            <a:gd name="T8" fmla="*/ 0 60000 65536"/>
                            <a:gd name="T9" fmla="*/ 0 w 51"/>
                            <a:gd name="T10" fmla="*/ 0 h 35"/>
                            <a:gd name="T11" fmla="*/ 51 w 51"/>
                            <a:gd name="T12" fmla="*/ 35 h 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1" h="35">
                              <a:moveTo>
                                <a:pt x="0" y="35"/>
                              </a:moveTo>
                              <a:lnTo>
                                <a:pt x="42" y="0"/>
                              </a:lnTo>
                              <a:lnTo>
                                <a:pt x="51" y="19"/>
                              </a:lnTo>
                            </a:path>
                          </a:pathLst>
                        </a:custGeom>
                        <a:noFill/>
                        <a:ln w="4763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7" name="Lin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097" y="3355"/>
                          <a:ext cx="8" cy="3"/>
                        </a:xfrm>
                        <a:prstGeom prst="line">
                          <a:avLst/>
                        </a:prstGeom>
                        <a:noFill/>
                        <a:ln w="4763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092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1" y="3379"/>
                        <a:ext cx="100" cy="62"/>
                      </a:xfrm>
                      <a:custGeom>
                        <a:avLst/>
                        <a:gdLst>
                          <a:gd name="T0" fmla="*/ 15 w 301"/>
                          <a:gd name="T1" fmla="*/ 8 h 186"/>
                          <a:gd name="T2" fmla="*/ 3 w 301"/>
                          <a:gd name="T3" fmla="*/ 0 h 186"/>
                          <a:gd name="T4" fmla="*/ 0 w 301"/>
                          <a:gd name="T5" fmla="*/ 6 h 186"/>
                          <a:gd name="T6" fmla="*/ 1 w 301"/>
                          <a:gd name="T7" fmla="*/ 7 h 186"/>
                          <a:gd name="T8" fmla="*/ 3 w 301"/>
                          <a:gd name="T9" fmla="*/ 9 h 186"/>
                          <a:gd name="T10" fmla="*/ 33 w 301"/>
                          <a:gd name="T11" fmla="*/ 21 h 186"/>
                          <a:gd name="T12" fmla="*/ 33 w 301"/>
                          <a:gd name="T13" fmla="*/ 18 h 186"/>
                          <a:gd name="T14" fmla="*/ 15 w 301"/>
                          <a:gd name="T15" fmla="*/ 8 h 18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01"/>
                          <a:gd name="T25" fmla="*/ 0 h 186"/>
                          <a:gd name="T26" fmla="*/ 301 w 301"/>
                          <a:gd name="T27" fmla="*/ 186 h 18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01" h="186">
                            <a:moveTo>
                              <a:pt x="137" y="69"/>
                            </a:moveTo>
                            <a:lnTo>
                              <a:pt x="25" y="0"/>
                            </a:lnTo>
                            <a:lnTo>
                              <a:pt x="0" y="50"/>
                            </a:lnTo>
                            <a:lnTo>
                              <a:pt x="6" y="64"/>
                            </a:lnTo>
                            <a:lnTo>
                              <a:pt x="28" y="79"/>
                            </a:lnTo>
                            <a:lnTo>
                              <a:pt x="301" y="186"/>
                            </a:lnTo>
                            <a:lnTo>
                              <a:pt x="301" y="161"/>
                            </a:lnTo>
                            <a:lnTo>
                              <a:pt x="137" y="69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8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6" y="3311"/>
                      <a:ext cx="40" cy="72"/>
                      <a:chOff x="1066" y="3311"/>
                      <a:chExt cx="40" cy="72"/>
                    </a:xfrm>
                  </p:grpSpPr>
                  <p:sp>
                    <p:nvSpPr>
                      <p:cNvPr id="1088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6" y="3312"/>
                        <a:ext cx="38" cy="71"/>
                      </a:xfrm>
                      <a:custGeom>
                        <a:avLst/>
                        <a:gdLst>
                          <a:gd name="T0" fmla="*/ 12 w 115"/>
                          <a:gd name="T1" fmla="*/ 0 h 213"/>
                          <a:gd name="T2" fmla="*/ 8 w 115"/>
                          <a:gd name="T3" fmla="*/ 1 h 213"/>
                          <a:gd name="T4" fmla="*/ 4 w 115"/>
                          <a:gd name="T5" fmla="*/ 3 h 213"/>
                          <a:gd name="T6" fmla="*/ 2 w 115"/>
                          <a:gd name="T7" fmla="*/ 7 h 213"/>
                          <a:gd name="T8" fmla="*/ 0 w 115"/>
                          <a:gd name="T9" fmla="*/ 10 h 213"/>
                          <a:gd name="T10" fmla="*/ 0 w 115"/>
                          <a:gd name="T11" fmla="*/ 14 h 213"/>
                          <a:gd name="T12" fmla="*/ 1 w 115"/>
                          <a:gd name="T13" fmla="*/ 20 h 213"/>
                          <a:gd name="T14" fmla="*/ 2 w 115"/>
                          <a:gd name="T15" fmla="*/ 24 h 213"/>
                          <a:gd name="T16" fmla="*/ 6 w 115"/>
                          <a:gd name="T17" fmla="*/ 19 h 213"/>
                          <a:gd name="T18" fmla="*/ 6 w 115"/>
                          <a:gd name="T19" fmla="*/ 15 h 213"/>
                          <a:gd name="T20" fmla="*/ 6 w 115"/>
                          <a:gd name="T21" fmla="*/ 14 h 213"/>
                          <a:gd name="T22" fmla="*/ 5 w 115"/>
                          <a:gd name="T23" fmla="*/ 12 h 213"/>
                          <a:gd name="T24" fmla="*/ 6 w 115"/>
                          <a:gd name="T25" fmla="*/ 12 h 213"/>
                          <a:gd name="T26" fmla="*/ 6 w 115"/>
                          <a:gd name="T27" fmla="*/ 11 h 213"/>
                          <a:gd name="T28" fmla="*/ 7 w 115"/>
                          <a:gd name="T29" fmla="*/ 9 h 213"/>
                          <a:gd name="T30" fmla="*/ 8 w 115"/>
                          <a:gd name="T31" fmla="*/ 8 h 213"/>
                          <a:gd name="T32" fmla="*/ 8 w 115"/>
                          <a:gd name="T33" fmla="*/ 6 h 213"/>
                          <a:gd name="T34" fmla="*/ 10 w 115"/>
                          <a:gd name="T35" fmla="*/ 6 h 213"/>
                          <a:gd name="T36" fmla="*/ 11 w 115"/>
                          <a:gd name="T37" fmla="*/ 5 h 213"/>
                          <a:gd name="T38" fmla="*/ 12 w 115"/>
                          <a:gd name="T39" fmla="*/ 4 h 213"/>
                          <a:gd name="T40" fmla="*/ 13 w 115"/>
                          <a:gd name="T41" fmla="*/ 3 h 213"/>
                          <a:gd name="T42" fmla="*/ 13 w 115"/>
                          <a:gd name="T43" fmla="*/ 1 h 213"/>
                          <a:gd name="T44" fmla="*/ 12 w 115"/>
                          <a:gd name="T45" fmla="*/ 0 h 213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115"/>
                          <a:gd name="T70" fmla="*/ 0 h 213"/>
                          <a:gd name="T71" fmla="*/ 115 w 115"/>
                          <a:gd name="T72" fmla="*/ 213 h 213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115" h="213">
                            <a:moveTo>
                              <a:pt x="110" y="0"/>
                            </a:moveTo>
                            <a:lnTo>
                              <a:pt x="73" y="13"/>
                            </a:lnTo>
                            <a:lnTo>
                              <a:pt x="40" y="31"/>
                            </a:lnTo>
                            <a:lnTo>
                              <a:pt x="18" y="67"/>
                            </a:lnTo>
                            <a:lnTo>
                              <a:pt x="0" y="93"/>
                            </a:lnTo>
                            <a:lnTo>
                              <a:pt x="4" y="122"/>
                            </a:lnTo>
                            <a:lnTo>
                              <a:pt x="6" y="178"/>
                            </a:lnTo>
                            <a:lnTo>
                              <a:pt x="14" y="213"/>
                            </a:lnTo>
                            <a:lnTo>
                              <a:pt x="51" y="173"/>
                            </a:lnTo>
                            <a:lnTo>
                              <a:pt x="53" y="138"/>
                            </a:lnTo>
                            <a:lnTo>
                              <a:pt x="50" y="122"/>
                            </a:lnTo>
                            <a:lnTo>
                              <a:pt x="45" y="111"/>
                            </a:lnTo>
                            <a:lnTo>
                              <a:pt x="53" y="106"/>
                            </a:lnTo>
                            <a:lnTo>
                              <a:pt x="59" y="97"/>
                            </a:lnTo>
                            <a:lnTo>
                              <a:pt x="68" y="83"/>
                            </a:lnTo>
                            <a:lnTo>
                              <a:pt x="71" y="68"/>
                            </a:lnTo>
                            <a:lnTo>
                              <a:pt x="75" y="55"/>
                            </a:lnTo>
                            <a:lnTo>
                              <a:pt x="88" y="52"/>
                            </a:lnTo>
                            <a:lnTo>
                              <a:pt x="99" y="46"/>
                            </a:lnTo>
                            <a:lnTo>
                              <a:pt x="107" y="38"/>
                            </a:lnTo>
                            <a:lnTo>
                              <a:pt x="114" y="27"/>
                            </a:lnTo>
                            <a:lnTo>
                              <a:pt x="115" y="12"/>
                            </a:lnTo>
                            <a:lnTo>
                              <a:pt x="110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4763">
                        <a:solidFill>
                          <a:srgbClr val="BF3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89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90" y="3311"/>
                        <a:ext cx="16" cy="7"/>
                      </a:xfrm>
                      <a:custGeom>
                        <a:avLst/>
                        <a:gdLst>
                          <a:gd name="T0" fmla="*/ 0 w 48"/>
                          <a:gd name="T1" fmla="*/ 2 h 22"/>
                          <a:gd name="T2" fmla="*/ 5 w 48"/>
                          <a:gd name="T3" fmla="*/ 0 h 22"/>
                          <a:gd name="T4" fmla="*/ 5 w 48"/>
                          <a:gd name="T5" fmla="*/ 1 h 22"/>
                          <a:gd name="T6" fmla="*/ 5 w 48"/>
                          <a:gd name="T7" fmla="*/ 1 h 22"/>
                          <a:gd name="T8" fmla="*/ 2 w 48"/>
                          <a:gd name="T9" fmla="*/ 2 h 22"/>
                          <a:gd name="T10" fmla="*/ 1 w 48"/>
                          <a:gd name="T11" fmla="*/ 2 h 22"/>
                          <a:gd name="T12" fmla="*/ 1 w 48"/>
                          <a:gd name="T13" fmla="*/ 2 h 22"/>
                          <a:gd name="T14" fmla="*/ 0 w 48"/>
                          <a:gd name="T15" fmla="*/ 2 h 2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8"/>
                          <a:gd name="T25" fmla="*/ 0 h 22"/>
                          <a:gd name="T26" fmla="*/ 48 w 48"/>
                          <a:gd name="T27" fmla="*/ 22 h 2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8" h="22">
                            <a:moveTo>
                              <a:pt x="0" y="17"/>
                            </a:moveTo>
                            <a:lnTo>
                              <a:pt x="47" y="0"/>
                            </a:lnTo>
                            <a:lnTo>
                              <a:pt x="48" y="6"/>
                            </a:lnTo>
                            <a:lnTo>
                              <a:pt x="43" y="14"/>
                            </a:lnTo>
                            <a:lnTo>
                              <a:pt x="18" y="21"/>
                            </a:lnTo>
                            <a:lnTo>
                              <a:pt x="12" y="22"/>
                            </a:lnTo>
                            <a:lnTo>
                              <a:pt x="5" y="21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4763">
                        <a:solidFill>
                          <a:srgbClr val="FF00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1080" name="Freeform 66"/>
                <p:cNvSpPr>
                  <a:spLocks/>
                </p:cNvSpPr>
                <p:nvPr/>
              </p:nvSpPr>
              <p:spPr bwMode="auto">
                <a:xfrm>
                  <a:off x="1100" y="3273"/>
                  <a:ext cx="258" cy="308"/>
                </a:xfrm>
                <a:custGeom>
                  <a:avLst/>
                  <a:gdLst>
                    <a:gd name="T0" fmla="*/ 33 w 772"/>
                    <a:gd name="T1" fmla="*/ 0 h 923"/>
                    <a:gd name="T2" fmla="*/ 84 w 772"/>
                    <a:gd name="T3" fmla="*/ 10 h 923"/>
                    <a:gd name="T4" fmla="*/ 80 w 772"/>
                    <a:gd name="T5" fmla="*/ 11 h 923"/>
                    <a:gd name="T6" fmla="*/ 86 w 772"/>
                    <a:gd name="T7" fmla="*/ 14 h 923"/>
                    <a:gd name="T8" fmla="*/ 57 w 772"/>
                    <a:gd name="T9" fmla="*/ 103 h 923"/>
                    <a:gd name="T10" fmla="*/ 21 w 772"/>
                    <a:gd name="T11" fmla="*/ 99 h 923"/>
                    <a:gd name="T12" fmla="*/ 0 w 772"/>
                    <a:gd name="T13" fmla="*/ 87 h 923"/>
                    <a:gd name="T14" fmla="*/ 33 w 772"/>
                    <a:gd name="T15" fmla="*/ 0 h 9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2"/>
                    <a:gd name="T25" fmla="*/ 0 h 923"/>
                    <a:gd name="T26" fmla="*/ 772 w 772"/>
                    <a:gd name="T27" fmla="*/ 923 h 9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2" h="923">
                      <a:moveTo>
                        <a:pt x="299" y="0"/>
                      </a:moveTo>
                      <a:lnTo>
                        <a:pt x="748" y="90"/>
                      </a:lnTo>
                      <a:lnTo>
                        <a:pt x="714" y="101"/>
                      </a:lnTo>
                      <a:lnTo>
                        <a:pt x="772" y="127"/>
                      </a:lnTo>
                      <a:lnTo>
                        <a:pt x="516" y="923"/>
                      </a:lnTo>
                      <a:lnTo>
                        <a:pt x="191" y="886"/>
                      </a:lnTo>
                      <a:lnTo>
                        <a:pt x="0" y="781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67"/>
                <p:cNvSpPr>
                  <a:spLocks/>
                </p:cNvSpPr>
                <p:nvPr/>
              </p:nvSpPr>
              <p:spPr bwMode="auto">
                <a:xfrm>
                  <a:off x="1061" y="3465"/>
                  <a:ext cx="268" cy="150"/>
                </a:xfrm>
                <a:custGeom>
                  <a:avLst/>
                  <a:gdLst>
                    <a:gd name="T0" fmla="*/ 82 w 805"/>
                    <a:gd name="T1" fmla="*/ 3 h 449"/>
                    <a:gd name="T2" fmla="*/ 85 w 805"/>
                    <a:gd name="T3" fmla="*/ 20 h 449"/>
                    <a:gd name="T4" fmla="*/ 88 w 805"/>
                    <a:gd name="T5" fmla="*/ 34 h 449"/>
                    <a:gd name="T6" fmla="*/ 89 w 805"/>
                    <a:gd name="T7" fmla="*/ 42 h 449"/>
                    <a:gd name="T8" fmla="*/ 88 w 805"/>
                    <a:gd name="T9" fmla="*/ 47 h 449"/>
                    <a:gd name="T10" fmla="*/ 74 w 805"/>
                    <a:gd name="T11" fmla="*/ 49 h 449"/>
                    <a:gd name="T12" fmla="*/ 47 w 805"/>
                    <a:gd name="T13" fmla="*/ 48 h 449"/>
                    <a:gd name="T14" fmla="*/ 34 w 805"/>
                    <a:gd name="T15" fmla="*/ 50 h 449"/>
                    <a:gd name="T16" fmla="*/ 23 w 805"/>
                    <a:gd name="T17" fmla="*/ 49 h 449"/>
                    <a:gd name="T18" fmla="*/ 9 w 805"/>
                    <a:gd name="T19" fmla="*/ 47 h 449"/>
                    <a:gd name="T20" fmla="*/ 5 w 805"/>
                    <a:gd name="T21" fmla="*/ 42 h 449"/>
                    <a:gd name="T22" fmla="*/ 3 w 805"/>
                    <a:gd name="T23" fmla="*/ 37 h 449"/>
                    <a:gd name="T24" fmla="*/ 1 w 805"/>
                    <a:gd name="T25" fmla="*/ 30 h 449"/>
                    <a:gd name="T26" fmla="*/ 0 w 805"/>
                    <a:gd name="T27" fmla="*/ 26 h 449"/>
                    <a:gd name="T28" fmla="*/ 2 w 805"/>
                    <a:gd name="T29" fmla="*/ 25 h 449"/>
                    <a:gd name="T30" fmla="*/ 5 w 805"/>
                    <a:gd name="T31" fmla="*/ 27 h 449"/>
                    <a:gd name="T32" fmla="*/ 10 w 805"/>
                    <a:gd name="T33" fmla="*/ 30 h 449"/>
                    <a:gd name="T34" fmla="*/ 7 w 805"/>
                    <a:gd name="T35" fmla="*/ 26 h 449"/>
                    <a:gd name="T36" fmla="*/ 11 w 805"/>
                    <a:gd name="T37" fmla="*/ 24 h 449"/>
                    <a:gd name="T38" fmla="*/ 19 w 805"/>
                    <a:gd name="T39" fmla="*/ 23 h 449"/>
                    <a:gd name="T40" fmla="*/ 26 w 805"/>
                    <a:gd name="T41" fmla="*/ 23 h 449"/>
                    <a:gd name="T42" fmla="*/ 20 w 805"/>
                    <a:gd name="T43" fmla="*/ 22 h 449"/>
                    <a:gd name="T44" fmla="*/ 15 w 805"/>
                    <a:gd name="T45" fmla="*/ 22 h 449"/>
                    <a:gd name="T46" fmla="*/ 12 w 805"/>
                    <a:gd name="T47" fmla="*/ 20 h 449"/>
                    <a:gd name="T48" fmla="*/ 16 w 805"/>
                    <a:gd name="T49" fmla="*/ 18 h 449"/>
                    <a:gd name="T50" fmla="*/ 27 w 805"/>
                    <a:gd name="T51" fmla="*/ 17 h 449"/>
                    <a:gd name="T52" fmla="*/ 34 w 805"/>
                    <a:gd name="T53" fmla="*/ 19 h 449"/>
                    <a:gd name="T54" fmla="*/ 38 w 805"/>
                    <a:gd name="T55" fmla="*/ 25 h 449"/>
                    <a:gd name="T56" fmla="*/ 46 w 805"/>
                    <a:gd name="T57" fmla="*/ 29 h 449"/>
                    <a:gd name="T58" fmla="*/ 57 w 805"/>
                    <a:gd name="T59" fmla="*/ 29 h 449"/>
                    <a:gd name="T60" fmla="*/ 70 w 805"/>
                    <a:gd name="T61" fmla="*/ 26 h 449"/>
                    <a:gd name="T62" fmla="*/ 76 w 805"/>
                    <a:gd name="T63" fmla="*/ 12 h 4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05"/>
                    <a:gd name="T97" fmla="*/ 0 h 449"/>
                    <a:gd name="T98" fmla="*/ 805 w 805"/>
                    <a:gd name="T99" fmla="*/ 449 h 4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05" h="449">
                      <a:moveTo>
                        <a:pt x="731" y="0"/>
                      </a:moveTo>
                      <a:lnTo>
                        <a:pt x="741" y="31"/>
                      </a:lnTo>
                      <a:lnTo>
                        <a:pt x="759" y="119"/>
                      </a:lnTo>
                      <a:lnTo>
                        <a:pt x="768" y="180"/>
                      </a:lnTo>
                      <a:lnTo>
                        <a:pt x="781" y="270"/>
                      </a:lnTo>
                      <a:lnTo>
                        <a:pt x="792" y="307"/>
                      </a:lnTo>
                      <a:lnTo>
                        <a:pt x="801" y="345"/>
                      </a:lnTo>
                      <a:lnTo>
                        <a:pt x="805" y="377"/>
                      </a:lnTo>
                      <a:lnTo>
                        <a:pt x="801" y="396"/>
                      </a:lnTo>
                      <a:lnTo>
                        <a:pt x="790" y="418"/>
                      </a:lnTo>
                      <a:lnTo>
                        <a:pt x="766" y="433"/>
                      </a:lnTo>
                      <a:lnTo>
                        <a:pt x="670" y="444"/>
                      </a:lnTo>
                      <a:lnTo>
                        <a:pt x="553" y="444"/>
                      </a:lnTo>
                      <a:lnTo>
                        <a:pt x="427" y="431"/>
                      </a:lnTo>
                      <a:lnTo>
                        <a:pt x="351" y="446"/>
                      </a:lnTo>
                      <a:lnTo>
                        <a:pt x="302" y="449"/>
                      </a:lnTo>
                      <a:lnTo>
                        <a:pt x="254" y="444"/>
                      </a:lnTo>
                      <a:lnTo>
                        <a:pt x="206" y="437"/>
                      </a:lnTo>
                      <a:lnTo>
                        <a:pt x="169" y="434"/>
                      </a:lnTo>
                      <a:lnTo>
                        <a:pt x="82" y="426"/>
                      </a:lnTo>
                      <a:lnTo>
                        <a:pt x="50" y="401"/>
                      </a:lnTo>
                      <a:lnTo>
                        <a:pt x="48" y="373"/>
                      </a:lnTo>
                      <a:lnTo>
                        <a:pt x="29" y="348"/>
                      </a:lnTo>
                      <a:lnTo>
                        <a:pt x="23" y="329"/>
                      </a:lnTo>
                      <a:lnTo>
                        <a:pt x="23" y="296"/>
                      </a:lnTo>
                      <a:lnTo>
                        <a:pt x="7" y="270"/>
                      </a:lnTo>
                      <a:lnTo>
                        <a:pt x="0" y="246"/>
                      </a:lnTo>
                      <a:lnTo>
                        <a:pt x="3" y="235"/>
                      </a:lnTo>
                      <a:lnTo>
                        <a:pt x="10" y="225"/>
                      </a:lnTo>
                      <a:lnTo>
                        <a:pt x="22" y="224"/>
                      </a:lnTo>
                      <a:lnTo>
                        <a:pt x="30" y="229"/>
                      </a:lnTo>
                      <a:lnTo>
                        <a:pt x="42" y="243"/>
                      </a:lnTo>
                      <a:lnTo>
                        <a:pt x="57" y="254"/>
                      </a:lnTo>
                      <a:lnTo>
                        <a:pt x="89" y="265"/>
                      </a:lnTo>
                      <a:lnTo>
                        <a:pt x="70" y="250"/>
                      </a:lnTo>
                      <a:lnTo>
                        <a:pt x="64" y="233"/>
                      </a:lnTo>
                      <a:lnTo>
                        <a:pt x="75" y="221"/>
                      </a:lnTo>
                      <a:lnTo>
                        <a:pt x="100" y="213"/>
                      </a:lnTo>
                      <a:lnTo>
                        <a:pt x="130" y="213"/>
                      </a:lnTo>
                      <a:lnTo>
                        <a:pt x="173" y="205"/>
                      </a:lnTo>
                      <a:lnTo>
                        <a:pt x="221" y="205"/>
                      </a:lnTo>
                      <a:lnTo>
                        <a:pt x="236" y="205"/>
                      </a:lnTo>
                      <a:lnTo>
                        <a:pt x="213" y="195"/>
                      </a:lnTo>
                      <a:lnTo>
                        <a:pt x="176" y="198"/>
                      </a:lnTo>
                      <a:lnTo>
                        <a:pt x="160" y="198"/>
                      </a:lnTo>
                      <a:lnTo>
                        <a:pt x="138" y="198"/>
                      </a:lnTo>
                      <a:lnTo>
                        <a:pt x="115" y="190"/>
                      </a:lnTo>
                      <a:lnTo>
                        <a:pt x="108" y="180"/>
                      </a:lnTo>
                      <a:lnTo>
                        <a:pt x="104" y="165"/>
                      </a:lnTo>
                      <a:lnTo>
                        <a:pt x="146" y="158"/>
                      </a:lnTo>
                      <a:lnTo>
                        <a:pt x="205" y="153"/>
                      </a:lnTo>
                      <a:lnTo>
                        <a:pt x="247" y="149"/>
                      </a:lnTo>
                      <a:lnTo>
                        <a:pt x="281" y="158"/>
                      </a:lnTo>
                      <a:lnTo>
                        <a:pt x="307" y="169"/>
                      </a:lnTo>
                      <a:lnTo>
                        <a:pt x="329" y="199"/>
                      </a:lnTo>
                      <a:lnTo>
                        <a:pt x="343" y="221"/>
                      </a:lnTo>
                      <a:lnTo>
                        <a:pt x="375" y="241"/>
                      </a:lnTo>
                      <a:lnTo>
                        <a:pt x="412" y="257"/>
                      </a:lnTo>
                      <a:lnTo>
                        <a:pt x="461" y="265"/>
                      </a:lnTo>
                      <a:lnTo>
                        <a:pt x="513" y="262"/>
                      </a:lnTo>
                      <a:lnTo>
                        <a:pt x="617" y="235"/>
                      </a:lnTo>
                      <a:lnTo>
                        <a:pt x="633" y="235"/>
                      </a:lnTo>
                      <a:lnTo>
                        <a:pt x="673" y="173"/>
                      </a:lnTo>
                      <a:lnTo>
                        <a:pt x="686" y="104"/>
                      </a:lnTo>
                      <a:lnTo>
                        <a:pt x="731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4763">
                  <a:solidFill>
                    <a:srgbClr val="BF3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1" name="Group 68"/>
              <p:cNvGrpSpPr>
                <a:grpSpLocks/>
              </p:cNvGrpSpPr>
              <p:nvPr/>
            </p:nvGrpSpPr>
            <p:grpSpPr bwMode="auto">
              <a:xfrm>
                <a:off x="528" y="3211"/>
                <a:ext cx="301" cy="362"/>
                <a:chOff x="296" y="3494"/>
                <a:chExt cx="295" cy="336"/>
              </a:xfrm>
            </p:grpSpPr>
            <p:sp>
              <p:nvSpPr>
                <p:cNvPr id="1071" name="Freeform 69"/>
                <p:cNvSpPr>
                  <a:spLocks/>
                </p:cNvSpPr>
                <p:nvPr/>
              </p:nvSpPr>
              <p:spPr bwMode="auto">
                <a:xfrm>
                  <a:off x="331" y="3537"/>
                  <a:ext cx="229" cy="268"/>
                </a:xfrm>
                <a:custGeom>
                  <a:avLst/>
                  <a:gdLst>
                    <a:gd name="T0" fmla="*/ 0 w 686"/>
                    <a:gd name="T1" fmla="*/ 66 h 802"/>
                    <a:gd name="T2" fmla="*/ 2 w 686"/>
                    <a:gd name="T3" fmla="*/ 61 h 802"/>
                    <a:gd name="T4" fmla="*/ 0 w 686"/>
                    <a:gd name="T5" fmla="*/ 51 h 802"/>
                    <a:gd name="T6" fmla="*/ 0 w 686"/>
                    <a:gd name="T7" fmla="*/ 43 h 802"/>
                    <a:gd name="T8" fmla="*/ 1 w 686"/>
                    <a:gd name="T9" fmla="*/ 32 h 802"/>
                    <a:gd name="T10" fmla="*/ 4 w 686"/>
                    <a:gd name="T11" fmla="*/ 23 h 802"/>
                    <a:gd name="T12" fmla="*/ 8 w 686"/>
                    <a:gd name="T13" fmla="*/ 17 h 802"/>
                    <a:gd name="T14" fmla="*/ 12 w 686"/>
                    <a:gd name="T15" fmla="*/ 10 h 802"/>
                    <a:gd name="T16" fmla="*/ 20 w 686"/>
                    <a:gd name="T17" fmla="*/ 5 h 802"/>
                    <a:gd name="T18" fmla="*/ 28 w 686"/>
                    <a:gd name="T19" fmla="*/ 1 h 802"/>
                    <a:gd name="T20" fmla="*/ 40 w 686"/>
                    <a:gd name="T21" fmla="*/ 0 h 802"/>
                    <a:gd name="T22" fmla="*/ 53 w 686"/>
                    <a:gd name="T23" fmla="*/ 3 h 802"/>
                    <a:gd name="T24" fmla="*/ 66 w 686"/>
                    <a:gd name="T25" fmla="*/ 10 h 802"/>
                    <a:gd name="T26" fmla="*/ 72 w 686"/>
                    <a:gd name="T27" fmla="*/ 17 h 802"/>
                    <a:gd name="T28" fmla="*/ 76 w 686"/>
                    <a:gd name="T29" fmla="*/ 25 h 802"/>
                    <a:gd name="T30" fmla="*/ 76 w 686"/>
                    <a:gd name="T31" fmla="*/ 35 h 802"/>
                    <a:gd name="T32" fmla="*/ 74 w 686"/>
                    <a:gd name="T33" fmla="*/ 43 h 802"/>
                    <a:gd name="T34" fmla="*/ 69 w 686"/>
                    <a:gd name="T35" fmla="*/ 53 h 802"/>
                    <a:gd name="T36" fmla="*/ 69 w 686"/>
                    <a:gd name="T37" fmla="*/ 60 h 802"/>
                    <a:gd name="T38" fmla="*/ 68 w 686"/>
                    <a:gd name="T39" fmla="*/ 63 h 802"/>
                    <a:gd name="T40" fmla="*/ 68 w 686"/>
                    <a:gd name="T41" fmla="*/ 66 h 802"/>
                    <a:gd name="T42" fmla="*/ 61 w 686"/>
                    <a:gd name="T43" fmla="*/ 75 h 802"/>
                    <a:gd name="T44" fmla="*/ 58 w 686"/>
                    <a:gd name="T45" fmla="*/ 79 h 802"/>
                    <a:gd name="T46" fmla="*/ 55 w 686"/>
                    <a:gd name="T47" fmla="*/ 83 h 802"/>
                    <a:gd name="T48" fmla="*/ 54 w 686"/>
                    <a:gd name="T49" fmla="*/ 85 h 802"/>
                    <a:gd name="T50" fmla="*/ 53 w 686"/>
                    <a:gd name="T51" fmla="*/ 86 h 802"/>
                    <a:gd name="T52" fmla="*/ 51 w 686"/>
                    <a:gd name="T53" fmla="*/ 86 h 802"/>
                    <a:gd name="T54" fmla="*/ 49 w 686"/>
                    <a:gd name="T55" fmla="*/ 86 h 802"/>
                    <a:gd name="T56" fmla="*/ 47 w 686"/>
                    <a:gd name="T57" fmla="*/ 86 h 802"/>
                    <a:gd name="T58" fmla="*/ 45 w 686"/>
                    <a:gd name="T59" fmla="*/ 85 h 802"/>
                    <a:gd name="T60" fmla="*/ 43 w 686"/>
                    <a:gd name="T61" fmla="*/ 85 h 802"/>
                    <a:gd name="T62" fmla="*/ 38 w 686"/>
                    <a:gd name="T63" fmla="*/ 90 h 802"/>
                    <a:gd name="T64" fmla="*/ 0 w 686"/>
                    <a:gd name="T65" fmla="*/ 66 h 8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86"/>
                    <a:gd name="T100" fmla="*/ 0 h 802"/>
                    <a:gd name="T101" fmla="*/ 686 w 686"/>
                    <a:gd name="T102" fmla="*/ 802 h 8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86" h="802">
                      <a:moveTo>
                        <a:pt x="0" y="592"/>
                      </a:moveTo>
                      <a:lnTo>
                        <a:pt x="15" y="551"/>
                      </a:lnTo>
                      <a:lnTo>
                        <a:pt x="0" y="454"/>
                      </a:lnTo>
                      <a:lnTo>
                        <a:pt x="0" y="389"/>
                      </a:lnTo>
                      <a:lnTo>
                        <a:pt x="12" y="284"/>
                      </a:lnTo>
                      <a:lnTo>
                        <a:pt x="38" y="210"/>
                      </a:lnTo>
                      <a:lnTo>
                        <a:pt x="68" y="150"/>
                      </a:lnTo>
                      <a:lnTo>
                        <a:pt x="109" y="90"/>
                      </a:lnTo>
                      <a:lnTo>
                        <a:pt x="176" y="45"/>
                      </a:lnTo>
                      <a:lnTo>
                        <a:pt x="255" y="12"/>
                      </a:lnTo>
                      <a:lnTo>
                        <a:pt x="356" y="0"/>
                      </a:lnTo>
                      <a:lnTo>
                        <a:pt x="477" y="30"/>
                      </a:lnTo>
                      <a:lnTo>
                        <a:pt x="589" y="94"/>
                      </a:lnTo>
                      <a:lnTo>
                        <a:pt x="649" y="154"/>
                      </a:lnTo>
                      <a:lnTo>
                        <a:pt x="686" y="228"/>
                      </a:lnTo>
                      <a:lnTo>
                        <a:pt x="683" y="311"/>
                      </a:lnTo>
                      <a:lnTo>
                        <a:pt x="668" y="389"/>
                      </a:lnTo>
                      <a:lnTo>
                        <a:pt x="623" y="479"/>
                      </a:lnTo>
                      <a:lnTo>
                        <a:pt x="619" y="540"/>
                      </a:lnTo>
                      <a:lnTo>
                        <a:pt x="614" y="566"/>
                      </a:lnTo>
                      <a:lnTo>
                        <a:pt x="608" y="592"/>
                      </a:lnTo>
                      <a:lnTo>
                        <a:pt x="552" y="674"/>
                      </a:lnTo>
                      <a:lnTo>
                        <a:pt x="522" y="708"/>
                      </a:lnTo>
                      <a:lnTo>
                        <a:pt x="496" y="744"/>
                      </a:lnTo>
                      <a:lnTo>
                        <a:pt x="483" y="759"/>
                      </a:lnTo>
                      <a:lnTo>
                        <a:pt x="472" y="768"/>
                      </a:lnTo>
                      <a:lnTo>
                        <a:pt x="461" y="773"/>
                      </a:lnTo>
                      <a:lnTo>
                        <a:pt x="444" y="773"/>
                      </a:lnTo>
                      <a:lnTo>
                        <a:pt x="418" y="765"/>
                      </a:lnTo>
                      <a:lnTo>
                        <a:pt x="402" y="763"/>
                      </a:lnTo>
                      <a:lnTo>
                        <a:pt x="386" y="764"/>
                      </a:lnTo>
                      <a:lnTo>
                        <a:pt x="338" y="802"/>
                      </a:lnTo>
                      <a:lnTo>
                        <a:pt x="0" y="592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Oval 70"/>
                <p:cNvSpPr>
                  <a:spLocks noChangeArrowheads="1"/>
                </p:cNvSpPr>
                <p:nvPr/>
              </p:nvSpPr>
              <p:spPr bwMode="auto">
                <a:xfrm>
                  <a:off x="460" y="3746"/>
                  <a:ext cx="30" cy="35"/>
                </a:xfrm>
                <a:prstGeom prst="ellipse">
                  <a:avLst/>
                </a:pr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100"/>
                </a:p>
              </p:txBody>
            </p:sp>
            <p:sp>
              <p:nvSpPr>
                <p:cNvPr id="1073" name="Freeform 71"/>
                <p:cNvSpPr>
                  <a:spLocks/>
                </p:cNvSpPr>
                <p:nvPr/>
              </p:nvSpPr>
              <p:spPr bwMode="auto">
                <a:xfrm>
                  <a:off x="456" y="3711"/>
                  <a:ext cx="27" cy="52"/>
                </a:xfrm>
                <a:custGeom>
                  <a:avLst/>
                  <a:gdLst>
                    <a:gd name="T0" fmla="*/ 1 w 81"/>
                    <a:gd name="T1" fmla="*/ 0 h 155"/>
                    <a:gd name="T2" fmla="*/ 0 w 81"/>
                    <a:gd name="T3" fmla="*/ 3 h 155"/>
                    <a:gd name="T4" fmla="*/ 0 w 81"/>
                    <a:gd name="T5" fmla="*/ 5 h 155"/>
                    <a:gd name="T6" fmla="*/ 2 w 81"/>
                    <a:gd name="T7" fmla="*/ 11 h 155"/>
                    <a:gd name="T8" fmla="*/ 4 w 81"/>
                    <a:gd name="T9" fmla="*/ 16 h 155"/>
                    <a:gd name="T10" fmla="*/ 7 w 81"/>
                    <a:gd name="T11" fmla="*/ 17 h 155"/>
                    <a:gd name="T12" fmla="*/ 9 w 81"/>
                    <a:gd name="T13" fmla="*/ 16 h 1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155"/>
                    <a:gd name="T23" fmla="*/ 81 w 81"/>
                    <a:gd name="T24" fmla="*/ 155 h 1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155">
                      <a:moveTo>
                        <a:pt x="5" y="0"/>
                      </a:moveTo>
                      <a:lnTo>
                        <a:pt x="0" y="24"/>
                      </a:lnTo>
                      <a:lnTo>
                        <a:pt x="0" y="49"/>
                      </a:lnTo>
                      <a:lnTo>
                        <a:pt x="15" y="101"/>
                      </a:lnTo>
                      <a:lnTo>
                        <a:pt x="36" y="147"/>
                      </a:lnTo>
                      <a:lnTo>
                        <a:pt x="62" y="155"/>
                      </a:lnTo>
                      <a:lnTo>
                        <a:pt x="81" y="147"/>
                      </a:lnTo>
                    </a:path>
                  </a:pathLst>
                </a:custGeom>
                <a:noFill/>
                <a:ln w="4763">
                  <a:solidFill>
                    <a:srgbClr val="F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Freeform 72"/>
                <p:cNvSpPr>
                  <a:spLocks/>
                </p:cNvSpPr>
                <p:nvPr/>
              </p:nvSpPr>
              <p:spPr bwMode="auto">
                <a:xfrm>
                  <a:off x="314" y="3719"/>
                  <a:ext cx="147" cy="111"/>
                </a:xfrm>
                <a:custGeom>
                  <a:avLst/>
                  <a:gdLst>
                    <a:gd name="T0" fmla="*/ 8 w 442"/>
                    <a:gd name="T1" fmla="*/ 0 h 333"/>
                    <a:gd name="T2" fmla="*/ 30 w 442"/>
                    <a:gd name="T3" fmla="*/ 10 h 333"/>
                    <a:gd name="T4" fmla="*/ 38 w 442"/>
                    <a:gd name="T5" fmla="*/ 15 h 333"/>
                    <a:gd name="T6" fmla="*/ 42 w 442"/>
                    <a:gd name="T7" fmla="*/ 18 h 333"/>
                    <a:gd name="T8" fmla="*/ 45 w 442"/>
                    <a:gd name="T9" fmla="*/ 21 h 333"/>
                    <a:gd name="T10" fmla="*/ 47 w 442"/>
                    <a:gd name="T11" fmla="*/ 23 h 333"/>
                    <a:gd name="T12" fmla="*/ 48 w 442"/>
                    <a:gd name="T13" fmla="*/ 26 h 333"/>
                    <a:gd name="T14" fmla="*/ 49 w 442"/>
                    <a:gd name="T15" fmla="*/ 28 h 333"/>
                    <a:gd name="T16" fmla="*/ 43 w 442"/>
                    <a:gd name="T17" fmla="*/ 37 h 333"/>
                    <a:gd name="T18" fmla="*/ 0 w 442"/>
                    <a:gd name="T19" fmla="*/ 6 h 333"/>
                    <a:gd name="T20" fmla="*/ 8 w 442"/>
                    <a:gd name="T21" fmla="*/ 0 h 3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2"/>
                    <a:gd name="T34" fmla="*/ 0 h 333"/>
                    <a:gd name="T35" fmla="*/ 442 w 442"/>
                    <a:gd name="T36" fmla="*/ 333 h 3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2" h="333">
                      <a:moveTo>
                        <a:pt x="75" y="0"/>
                      </a:moveTo>
                      <a:lnTo>
                        <a:pt x="271" y="90"/>
                      </a:lnTo>
                      <a:lnTo>
                        <a:pt x="341" y="132"/>
                      </a:lnTo>
                      <a:lnTo>
                        <a:pt x="379" y="162"/>
                      </a:lnTo>
                      <a:lnTo>
                        <a:pt x="404" y="187"/>
                      </a:lnTo>
                      <a:lnTo>
                        <a:pt x="421" y="209"/>
                      </a:lnTo>
                      <a:lnTo>
                        <a:pt x="434" y="233"/>
                      </a:lnTo>
                      <a:lnTo>
                        <a:pt x="442" y="254"/>
                      </a:lnTo>
                      <a:lnTo>
                        <a:pt x="386" y="333"/>
                      </a:lnTo>
                      <a:lnTo>
                        <a:pt x="0" y="5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75" name="Group 73"/>
                <p:cNvGrpSpPr>
                  <a:grpSpLocks/>
                </p:cNvGrpSpPr>
                <p:nvPr/>
              </p:nvGrpSpPr>
              <p:grpSpPr bwMode="auto">
                <a:xfrm>
                  <a:off x="296" y="3494"/>
                  <a:ext cx="295" cy="247"/>
                  <a:chOff x="296" y="3494"/>
                  <a:chExt cx="295" cy="247"/>
                </a:xfrm>
              </p:grpSpPr>
              <p:sp>
                <p:nvSpPr>
                  <p:cNvPr id="1076" name="Freeform 74"/>
                  <p:cNvSpPr>
                    <a:spLocks/>
                  </p:cNvSpPr>
                  <p:nvPr/>
                </p:nvSpPr>
                <p:spPr bwMode="auto">
                  <a:xfrm>
                    <a:off x="296" y="3494"/>
                    <a:ext cx="295" cy="247"/>
                  </a:xfrm>
                  <a:custGeom>
                    <a:avLst/>
                    <a:gdLst>
                      <a:gd name="T0" fmla="*/ 46 w 884"/>
                      <a:gd name="T1" fmla="*/ 3 h 740"/>
                      <a:gd name="T2" fmla="*/ 50 w 884"/>
                      <a:gd name="T3" fmla="*/ 0 h 740"/>
                      <a:gd name="T4" fmla="*/ 59 w 884"/>
                      <a:gd name="T5" fmla="*/ 4 h 740"/>
                      <a:gd name="T6" fmla="*/ 70 w 884"/>
                      <a:gd name="T7" fmla="*/ 10 h 740"/>
                      <a:gd name="T8" fmla="*/ 93 w 884"/>
                      <a:gd name="T9" fmla="*/ 36 h 740"/>
                      <a:gd name="T10" fmla="*/ 97 w 884"/>
                      <a:gd name="T11" fmla="*/ 40 h 740"/>
                      <a:gd name="T12" fmla="*/ 98 w 884"/>
                      <a:gd name="T13" fmla="*/ 45 h 740"/>
                      <a:gd name="T14" fmla="*/ 98 w 884"/>
                      <a:gd name="T15" fmla="*/ 49 h 740"/>
                      <a:gd name="T16" fmla="*/ 98 w 884"/>
                      <a:gd name="T17" fmla="*/ 53 h 740"/>
                      <a:gd name="T18" fmla="*/ 97 w 884"/>
                      <a:gd name="T19" fmla="*/ 56 h 740"/>
                      <a:gd name="T20" fmla="*/ 95 w 884"/>
                      <a:gd name="T21" fmla="*/ 59 h 740"/>
                      <a:gd name="T22" fmla="*/ 93 w 884"/>
                      <a:gd name="T23" fmla="*/ 62 h 740"/>
                      <a:gd name="T24" fmla="*/ 81 w 884"/>
                      <a:gd name="T25" fmla="*/ 69 h 740"/>
                      <a:gd name="T26" fmla="*/ 78 w 884"/>
                      <a:gd name="T27" fmla="*/ 70 h 740"/>
                      <a:gd name="T28" fmla="*/ 75 w 884"/>
                      <a:gd name="T29" fmla="*/ 70 h 740"/>
                      <a:gd name="T30" fmla="*/ 70 w 884"/>
                      <a:gd name="T31" fmla="*/ 73 h 740"/>
                      <a:gd name="T32" fmla="*/ 63 w 884"/>
                      <a:gd name="T33" fmla="*/ 74 h 740"/>
                      <a:gd name="T34" fmla="*/ 60 w 884"/>
                      <a:gd name="T35" fmla="*/ 74 h 740"/>
                      <a:gd name="T36" fmla="*/ 59 w 884"/>
                      <a:gd name="T37" fmla="*/ 71 h 740"/>
                      <a:gd name="T38" fmla="*/ 56 w 884"/>
                      <a:gd name="T39" fmla="*/ 71 h 740"/>
                      <a:gd name="T40" fmla="*/ 54 w 884"/>
                      <a:gd name="T41" fmla="*/ 72 h 740"/>
                      <a:gd name="T42" fmla="*/ 52 w 884"/>
                      <a:gd name="T43" fmla="*/ 73 h 740"/>
                      <a:gd name="T44" fmla="*/ 52 w 884"/>
                      <a:gd name="T45" fmla="*/ 75 h 740"/>
                      <a:gd name="T46" fmla="*/ 52 w 884"/>
                      <a:gd name="T47" fmla="*/ 76 h 740"/>
                      <a:gd name="T48" fmla="*/ 48 w 884"/>
                      <a:gd name="T49" fmla="*/ 78 h 740"/>
                      <a:gd name="T50" fmla="*/ 44 w 884"/>
                      <a:gd name="T51" fmla="*/ 80 h 740"/>
                      <a:gd name="T52" fmla="*/ 38 w 884"/>
                      <a:gd name="T53" fmla="*/ 80 h 740"/>
                      <a:gd name="T54" fmla="*/ 31 w 884"/>
                      <a:gd name="T55" fmla="*/ 81 h 740"/>
                      <a:gd name="T56" fmla="*/ 24 w 884"/>
                      <a:gd name="T57" fmla="*/ 82 h 740"/>
                      <a:gd name="T58" fmla="*/ 14 w 884"/>
                      <a:gd name="T59" fmla="*/ 80 h 740"/>
                      <a:gd name="T60" fmla="*/ 6 w 884"/>
                      <a:gd name="T61" fmla="*/ 76 h 740"/>
                      <a:gd name="T62" fmla="*/ 5 w 884"/>
                      <a:gd name="T63" fmla="*/ 74 h 740"/>
                      <a:gd name="T64" fmla="*/ 3 w 884"/>
                      <a:gd name="T65" fmla="*/ 71 h 740"/>
                      <a:gd name="T66" fmla="*/ 3 w 884"/>
                      <a:gd name="T67" fmla="*/ 66 h 740"/>
                      <a:gd name="T68" fmla="*/ 1 w 884"/>
                      <a:gd name="T69" fmla="*/ 57 h 740"/>
                      <a:gd name="T70" fmla="*/ 0 w 884"/>
                      <a:gd name="T71" fmla="*/ 53 h 740"/>
                      <a:gd name="T72" fmla="*/ 0 w 884"/>
                      <a:gd name="T73" fmla="*/ 49 h 740"/>
                      <a:gd name="T74" fmla="*/ 1 w 884"/>
                      <a:gd name="T75" fmla="*/ 45 h 740"/>
                      <a:gd name="T76" fmla="*/ 3 w 884"/>
                      <a:gd name="T77" fmla="*/ 41 h 740"/>
                      <a:gd name="T78" fmla="*/ 5 w 884"/>
                      <a:gd name="T79" fmla="*/ 35 h 740"/>
                      <a:gd name="T80" fmla="*/ 9 w 884"/>
                      <a:gd name="T81" fmla="*/ 28 h 740"/>
                      <a:gd name="T82" fmla="*/ 17 w 884"/>
                      <a:gd name="T83" fmla="*/ 17 h 740"/>
                      <a:gd name="T84" fmla="*/ 24 w 884"/>
                      <a:gd name="T85" fmla="*/ 11 h 740"/>
                      <a:gd name="T86" fmla="*/ 34 w 884"/>
                      <a:gd name="T87" fmla="*/ 5 h 740"/>
                      <a:gd name="T88" fmla="*/ 41 w 884"/>
                      <a:gd name="T89" fmla="*/ 4 h 740"/>
                      <a:gd name="T90" fmla="*/ 46 w 884"/>
                      <a:gd name="T91" fmla="*/ 3 h 74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884"/>
                      <a:gd name="T139" fmla="*/ 0 h 740"/>
                      <a:gd name="T140" fmla="*/ 884 w 884"/>
                      <a:gd name="T141" fmla="*/ 740 h 74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884" h="740">
                        <a:moveTo>
                          <a:pt x="412" y="23"/>
                        </a:moveTo>
                        <a:lnTo>
                          <a:pt x="450" y="0"/>
                        </a:lnTo>
                        <a:lnTo>
                          <a:pt x="526" y="36"/>
                        </a:lnTo>
                        <a:lnTo>
                          <a:pt x="629" y="90"/>
                        </a:lnTo>
                        <a:lnTo>
                          <a:pt x="837" y="323"/>
                        </a:lnTo>
                        <a:lnTo>
                          <a:pt x="869" y="362"/>
                        </a:lnTo>
                        <a:lnTo>
                          <a:pt x="879" y="401"/>
                        </a:lnTo>
                        <a:lnTo>
                          <a:pt x="884" y="441"/>
                        </a:lnTo>
                        <a:lnTo>
                          <a:pt x="880" y="474"/>
                        </a:lnTo>
                        <a:lnTo>
                          <a:pt x="871" y="505"/>
                        </a:lnTo>
                        <a:lnTo>
                          <a:pt x="856" y="534"/>
                        </a:lnTo>
                        <a:lnTo>
                          <a:pt x="835" y="555"/>
                        </a:lnTo>
                        <a:lnTo>
                          <a:pt x="731" y="618"/>
                        </a:lnTo>
                        <a:lnTo>
                          <a:pt x="703" y="629"/>
                        </a:lnTo>
                        <a:lnTo>
                          <a:pt x="677" y="630"/>
                        </a:lnTo>
                        <a:lnTo>
                          <a:pt x="632" y="660"/>
                        </a:lnTo>
                        <a:lnTo>
                          <a:pt x="563" y="662"/>
                        </a:lnTo>
                        <a:lnTo>
                          <a:pt x="541" y="669"/>
                        </a:lnTo>
                        <a:lnTo>
                          <a:pt x="528" y="642"/>
                        </a:lnTo>
                        <a:lnTo>
                          <a:pt x="505" y="639"/>
                        </a:lnTo>
                        <a:lnTo>
                          <a:pt x="482" y="644"/>
                        </a:lnTo>
                        <a:lnTo>
                          <a:pt x="471" y="660"/>
                        </a:lnTo>
                        <a:lnTo>
                          <a:pt x="465" y="676"/>
                        </a:lnTo>
                        <a:lnTo>
                          <a:pt x="467" y="687"/>
                        </a:lnTo>
                        <a:lnTo>
                          <a:pt x="434" y="697"/>
                        </a:lnTo>
                        <a:lnTo>
                          <a:pt x="394" y="718"/>
                        </a:lnTo>
                        <a:lnTo>
                          <a:pt x="341" y="721"/>
                        </a:lnTo>
                        <a:lnTo>
                          <a:pt x="283" y="732"/>
                        </a:lnTo>
                        <a:lnTo>
                          <a:pt x="215" y="740"/>
                        </a:lnTo>
                        <a:lnTo>
                          <a:pt x="126" y="718"/>
                        </a:lnTo>
                        <a:lnTo>
                          <a:pt x="55" y="687"/>
                        </a:lnTo>
                        <a:lnTo>
                          <a:pt x="43" y="662"/>
                        </a:lnTo>
                        <a:lnTo>
                          <a:pt x="31" y="640"/>
                        </a:lnTo>
                        <a:lnTo>
                          <a:pt x="23" y="595"/>
                        </a:lnTo>
                        <a:lnTo>
                          <a:pt x="7" y="515"/>
                        </a:lnTo>
                        <a:lnTo>
                          <a:pt x="3" y="476"/>
                        </a:lnTo>
                        <a:lnTo>
                          <a:pt x="0" y="438"/>
                        </a:lnTo>
                        <a:lnTo>
                          <a:pt x="5" y="406"/>
                        </a:lnTo>
                        <a:lnTo>
                          <a:pt x="23" y="366"/>
                        </a:lnTo>
                        <a:lnTo>
                          <a:pt x="43" y="317"/>
                        </a:lnTo>
                        <a:lnTo>
                          <a:pt x="82" y="251"/>
                        </a:lnTo>
                        <a:lnTo>
                          <a:pt x="156" y="155"/>
                        </a:lnTo>
                        <a:lnTo>
                          <a:pt x="218" y="102"/>
                        </a:lnTo>
                        <a:lnTo>
                          <a:pt x="310" y="48"/>
                        </a:lnTo>
                        <a:lnTo>
                          <a:pt x="369" y="36"/>
                        </a:lnTo>
                        <a:lnTo>
                          <a:pt x="412" y="23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7" name="Freeform 75"/>
                  <p:cNvSpPr>
                    <a:spLocks/>
                  </p:cNvSpPr>
                  <p:nvPr/>
                </p:nvSpPr>
                <p:spPr bwMode="auto">
                  <a:xfrm>
                    <a:off x="523" y="3688"/>
                    <a:ext cx="43" cy="45"/>
                  </a:xfrm>
                  <a:custGeom>
                    <a:avLst/>
                    <a:gdLst>
                      <a:gd name="T0" fmla="*/ 3 w 128"/>
                      <a:gd name="T1" fmla="*/ 2 h 134"/>
                      <a:gd name="T2" fmla="*/ 11 w 128"/>
                      <a:gd name="T3" fmla="*/ 2 h 134"/>
                      <a:gd name="T4" fmla="*/ 10 w 128"/>
                      <a:gd name="T5" fmla="*/ 0 h 134"/>
                      <a:gd name="T6" fmla="*/ 12 w 128"/>
                      <a:gd name="T7" fmla="*/ 0 h 134"/>
                      <a:gd name="T8" fmla="*/ 14 w 128"/>
                      <a:gd name="T9" fmla="*/ 2 h 134"/>
                      <a:gd name="T10" fmla="*/ 14 w 128"/>
                      <a:gd name="T11" fmla="*/ 4 h 134"/>
                      <a:gd name="T12" fmla="*/ 13 w 128"/>
                      <a:gd name="T13" fmla="*/ 4 h 134"/>
                      <a:gd name="T14" fmla="*/ 12 w 128"/>
                      <a:gd name="T15" fmla="*/ 6 h 134"/>
                      <a:gd name="T16" fmla="*/ 12 w 128"/>
                      <a:gd name="T17" fmla="*/ 9 h 134"/>
                      <a:gd name="T18" fmla="*/ 11 w 128"/>
                      <a:gd name="T19" fmla="*/ 11 h 134"/>
                      <a:gd name="T20" fmla="*/ 10 w 128"/>
                      <a:gd name="T21" fmla="*/ 12 h 134"/>
                      <a:gd name="T22" fmla="*/ 10 w 128"/>
                      <a:gd name="T23" fmla="*/ 13 h 134"/>
                      <a:gd name="T24" fmla="*/ 9 w 128"/>
                      <a:gd name="T25" fmla="*/ 14 h 134"/>
                      <a:gd name="T26" fmla="*/ 7 w 128"/>
                      <a:gd name="T27" fmla="*/ 14 h 134"/>
                      <a:gd name="T28" fmla="*/ 6 w 128"/>
                      <a:gd name="T29" fmla="*/ 15 h 134"/>
                      <a:gd name="T30" fmla="*/ 5 w 128"/>
                      <a:gd name="T31" fmla="*/ 15 h 134"/>
                      <a:gd name="T32" fmla="*/ 4 w 128"/>
                      <a:gd name="T33" fmla="*/ 15 h 134"/>
                      <a:gd name="T34" fmla="*/ 5 w 128"/>
                      <a:gd name="T35" fmla="*/ 14 h 134"/>
                      <a:gd name="T36" fmla="*/ 6 w 128"/>
                      <a:gd name="T37" fmla="*/ 13 h 134"/>
                      <a:gd name="T38" fmla="*/ 8 w 128"/>
                      <a:gd name="T39" fmla="*/ 13 h 134"/>
                      <a:gd name="T40" fmla="*/ 9 w 128"/>
                      <a:gd name="T41" fmla="*/ 12 h 134"/>
                      <a:gd name="T42" fmla="*/ 9 w 128"/>
                      <a:gd name="T43" fmla="*/ 11 h 134"/>
                      <a:gd name="T44" fmla="*/ 10 w 128"/>
                      <a:gd name="T45" fmla="*/ 10 h 134"/>
                      <a:gd name="T46" fmla="*/ 11 w 128"/>
                      <a:gd name="T47" fmla="*/ 8 h 134"/>
                      <a:gd name="T48" fmla="*/ 11 w 128"/>
                      <a:gd name="T49" fmla="*/ 6 h 134"/>
                      <a:gd name="T50" fmla="*/ 11 w 128"/>
                      <a:gd name="T51" fmla="*/ 4 h 134"/>
                      <a:gd name="T52" fmla="*/ 0 w 128"/>
                      <a:gd name="T53" fmla="*/ 5 h 134"/>
                      <a:gd name="T54" fmla="*/ 3 w 128"/>
                      <a:gd name="T55" fmla="*/ 2 h 13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8"/>
                      <a:gd name="T85" fmla="*/ 0 h 134"/>
                      <a:gd name="T86" fmla="*/ 128 w 128"/>
                      <a:gd name="T87" fmla="*/ 134 h 13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8" h="134">
                        <a:moveTo>
                          <a:pt x="23" y="16"/>
                        </a:moveTo>
                        <a:lnTo>
                          <a:pt x="101" y="16"/>
                        </a:lnTo>
                        <a:lnTo>
                          <a:pt x="92" y="1"/>
                        </a:lnTo>
                        <a:lnTo>
                          <a:pt x="107" y="0"/>
                        </a:lnTo>
                        <a:lnTo>
                          <a:pt x="128" y="18"/>
                        </a:lnTo>
                        <a:lnTo>
                          <a:pt x="128" y="33"/>
                        </a:lnTo>
                        <a:lnTo>
                          <a:pt x="114" y="35"/>
                        </a:lnTo>
                        <a:lnTo>
                          <a:pt x="111" y="56"/>
                        </a:lnTo>
                        <a:lnTo>
                          <a:pt x="106" y="77"/>
                        </a:lnTo>
                        <a:lnTo>
                          <a:pt x="98" y="96"/>
                        </a:lnTo>
                        <a:lnTo>
                          <a:pt x="92" y="107"/>
                        </a:lnTo>
                        <a:lnTo>
                          <a:pt x="86" y="114"/>
                        </a:lnTo>
                        <a:lnTo>
                          <a:pt x="76" y="122"/>
                        </a:lnTo>
                        <a:lnTo>
                          <a:pt x="64" y="128"/>
                        </a:lnTo>
                        <a:lnTo>
                          <a:pt x="53" y="132"/>
                        </a:lnTo>
                        <a:lnTo>
                          <a:pt x="41" y="133"/>
                        </a:lnTo>
                        <a:lnTo>
                          <a:pt x="32" y="134"/>
                        </a:lnTo>
                        <a:lnTo>
                          <a:pt x="42" y="121"/>
                        </a:lnTo>
                        <a:lnTo>
                          <a:pt x="53" y="118"/>
                        </a:lnTo>
                        <a:lnTo>
                          <a:pt x="67" y="112"/>
                        </a:lnTo>
                        <a:lnTo>
                          <a:pt x="78" y="104"/>
                        </a:lnTo>
                        <a:lnTo>
                          <a:pt x="84" y="96"/>
                        </a:lnTo>
                        <a:lnTo>
                          <a:pt x="89" y="86"/>
                        </a:lnTo>
                        <a:lnTo>
                          <a:pt x="94" y="69"/>
                        </a:lnTo>
                        <a:lnTo>
                          <a:pt x="98" y="52"/>
                        </a:lnTo>
                        <a:lnTo>
                          <a:pt x="101" y="35"/>
                        </a:lnTo>
                        <a:lnTo>
                          <a:pt x="0" y="45"/>
                        </a:lnTo>
                        <a:lnTo>
                          <a:pt x="23" y="16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42" name="Group 76"/>
              <p:cNvGrpSpPr>
                <a:grpSpLocks/>
              </p:cNvGrpSpPr>
              <p:nvPr/>
            </p:nvGrpSpPr>
            <p:grpSpPr bwMode="auto">
              <a:xfrm>
                <a:off x="867" y="3271"/>
                <a:ext cx="296" cy="356"/>
                <a:chOff x="624" y="3550"/>
                <a:chExt cx="288" cy="330"/>
              </a:xfrm>
            </p:grpSpPr>
            <p:grpSp>
              <p:nvGrpSpPr>
                <p:cNvPr id="1067" name="Group 77"/>
                <p:cNvGrpSpPr>
                  <a:grpSpLocks/>
                </p:cNvGrpSpPr>
                <p:nvPr/>
              </p:nvGrpSpPr>
              <p:grpSpPr bwMode="auto">
                <a:xfrm>
                  <a:off x="624" y="3550"/>
                  <a:ext cx="273" cy="330"/>
                  <a:chOff x="624" y="3550"/>
                  <a:chExt cx="273" cy="330"/>
                </a:xfrm>
              </p:grpSpPr>
              <p:sp>
                <p:nvSpPr>
                  <p:cNvPr id="1069" name="Freeform 78"/>
                  <p:cNvSpPr>
                    <a:spLocks/>
                  </p:cNvSpPr>
                  <p:nvPr/>
                </p:nvSpPr>
                <p:spPr bwMode="auto">
                  <a:xfrm>
                    <a:off x="644" y="3565"/>
                    <a:ext cx="253" cy="315"/>
                  </a:xfrm>
                  <a:custGeom>
                    <a:avLst/>
                    <a:gdLst>
                      <a:gd name="T0" fmla="*/ 73 w 759"/>
                      <a:gd name="T1" fmla="*/ 15 h 943"/>
                      <a:gd name="T2" fmla="*/ 79 w 759"/>
                      <a:gd name="T3" fmla="*/ 30 h 943"/>
                      <a:gd name="T4" fmla="*/ 79 w 759"/>
                      <a:gd name="T5" fmla="*/ 35 h 943"/>
                      <a:gd name="T6" fmla="*/ 78 w 759"/>
                      <a:gd name="T7" fmla="*/ 40 h 943"/>
                      <a:gd name="T8" fmla="*/ 79 w 759"/>
                      <a:gd name="T9" fmla="*/ 48 h 943"/>
                      <a:gd name="T10" fmla="*/ 84 w 759"/>
                      <a:gd name="T11" fmla="*/ 59 h 943"/>
                      <a:gd name="T12" fmla="*/ 80 w 759"/>
                      <a:gd name="T13" fmla="*/ 65 h 943"/>
                      <a:gd name="T14" fmla="*/ 82 w 759"/>
                      <a:gd name="T15" fmla="*/ 68 h 943"/>
                      <a:gd name="T16" fmla="*/ 81 w 759"/>
                      <a:gd name="T17" fmla="*/ 74 h 943"/>
                      <a:gd name="T18" fmla="*/ 79 w 759"/>
                      <a:gd name="T19" fmla="*/ 80 h 943"/>
                      <a:gd name="T20" fmla="*/ 79 w 759"/>
                      <a:gd name="T21" fmla="*/ 84 h 943"/>
                      <a:gd name="T22" fmla="*/ 79 w 759"/>
                      <a:gd name="T23" fmla="*/ 89 h 943"/>
                      <a:gd name="T24" fmla="*/ 78 w 759"/>
                      <a:gd name="T25" fmla="*/ 93 h 943"/>
                      <a:gd name="T26" fmla="*/ 74 w 759"/>
                      <a:gd name="T27" fmla="*/ 95 h 943"/>
                      <a:gd name="T28" fmla="*/ 68 w 759"/>
                      <a:gd name="T29" fmla="*/ 96 h 943"/>
                      <a:gd name="T30" fmla="*/ 52 w 759"/>
                      <a:gd name="T31" fmla="*/ 105 h 943"/>
                      <a:gd name="T32" fmla="*/ 6 w 759"/>
                      <a:gd name="T33" fmla="*/ 76 h 943"/>
                      <a:gd name="T34" fmla="*/ 5 w 759"/>
                      <a:gd name="T35" fmla="*/ 65 h 943"/>
                      <a:gd name="T36" fmla="*/ 2 w 759"/>
                      <a:gd name="T37" fmla="*/ 56 h 943"/>
                      <a:gd name="T38" fmla="*/ 1 w 759"/>
                      <a:gd name="T39" fmla="*/ 51 h 943"/>
                      <a:gd name="T40" fmla="*/ 0 w 759"/>
                      <a:gd name="T41" fmla="*/ 43 h 943"/>
                      <a:gd name="T42" fmla="*/ 1 w 759"/>
                      <a:gd name="T43" fmla="*/ 34 h 943"/>
                      <a:gd name="T44" fmla="*/ 4 w 759"/>
                      <a:gd name="T45" fmla="*/ 24 h 943"/>
                      <a:gd name="T46" fmla="*/ 7 w 759"/>
                      <a:gd name="T47" fmla="*/ 17 h 943"/>
                      <a:gd name="T48" fmla="*/ 12 w 759"/>
                      <a:gd name="T49" fmla="*/ 11 h 943"/>
                      <a:gd name="T50" fmla="*/ 18 w 759"/>
                      <a:gd name="T51" fmla="*/ 5 h 943"/>
                      <a:gd name="T52" fmla="*/ 25 w 759"/>
                      <a:gd name="T53" fmla="*/ 2 h 943"/>
                      <a:gd name="T54" fmla="*/ 34 w 759"/>
                      <a:gd name="T55" fmla="*/ 0 h 943"/>
                      <a:gd name="T56" fmla="*/ 42 w 759"/>
                      <a:gd name="T57" fmla="*/ 0 h 943"/>
                      <a:gd name="T58" fmla="*/ 50 w 759"/>
                      <a:gd name="T59" fmla="*/ 0 h 943"/>
                      <a:gd name="T60" fmla="*/ 59 w 759"/>
                      <a:gd name="T61" fmla="*/ 2 h 943"/>
                      <a:gd name="T62" fmla="*/ 66 w 759"/>
                      <a:gd name="T63" fmla="*/ 7 h 943"/>
                      <a:gd name="T64" fmla="*/ 73 w 759"/>
                      <a:gd name="T65" fmla="*/ 15 h 9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59"/>
                      <a:gd name="T100" fmla="*/ 0 h 943"/>
                      <a:gd name="T101" fmla="*/ 759 w 759"/>
                      <a:gd name="T102" fmla="*/ 943 h 94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59" h="943">
                        <a:moveTo>
                          <a:pt x="654" y="134"/>
                        </a:moveTo>
                        <a:lnTo>
                          <a:pt x="707" y="269"/>
                        </a:lnTo>
                        <a:lnTo>
                          <a:pt x="710" y="314"/>
                        </a:lnTo>
                        <a:lnTo>
                          <a:pt x="699" y="360"/>
                        </a:lnTo>
                        <a:lnTo>
                          <a:pt x="707" y="427"/>
                        </a:lnTo>
                        <a:lnTo>
                          <a:pt x="759" y="532"/>
                        </a:lnTo>
                        <a:lnTo>
                          <a:pt x="722" y="580"/>
                        </a:lnTo>
                        <a:lnTo>
                          <a:pt x="737" y="607"/>
                        </a:lnTo>
                        <a:lnTo>
                          <a:pt x="725" y="666"/>
                        </a:lnTo>
                        <a:lnTo>
                          <a:pt x="714" y="715"/>
                        </a:lnTo>
                        <a:lnTo>
                          <a:pt x="710" y="749"/>
                        </a:lnTo>
                        <a:lnTo>
                          <a:pt x="714" y="794"/>
                        </a:lnTo>
                        <a:lnTo>
                          <a:pt x="699" y="835"/>
                        </a:lnTo>
                        <a:lnTo>
                          <a:pt x="666" y="850"/>
                        </a:lnTo>
                        <a:lnTo>
                          <a:pt x="613" y="861"/>
                        </a:lnTo>
                        <a:lnTo>
                          <a:pt x="467" y="943"/>
                        </a:lnTo>
                        <a:lnTo>
                          <a:pt x="52" y="681"/>
                        </a:lnTo>
                        <a:lnTo>
                          <a:pt x="44" y="580"/>
                        </a:lnTo>
                        <a:lnTo>
                          <a:pt x="18" y="506"/>
                        </a:lnTo>
                        <a:lnTo>
                          <a:pt x="11" y="457"/>
                        </a:lnTo>
                        <a:lnTo>
                          <a:pt x="0" y="390"/>
                        </a:lnTo>
                        <a:lnTo>
                          <a:pt x="11" y="303"/>
                        </a:lnTo>
                        <a:lnTo>
                          <a:pt x="33" y="213"/>
                        </a:lnTo>
                        <a:lnTo>
                          <a:pt x="59" y="149"/>
                        </a:lnTo>
                        <a:lnTo>
                          <a:pt x="104" y="101"/>
                        </a:lnTo>
                        <a:lnTo>
                          <a:pt x="160" y="48"/>
                        </a:lnTo>
                        <a:lnTo>
                          <a:pt x="228" y="19"/>
                        </a:lnTo>
                        <a:lnTo>
                          <a:pt x="310" y="4"/>
                        </a:lnTo>
                        <a:lnTo>
                          <a:pt x="374" y="0"/>
                        </a:lnTo>
                        <a:lnTo>
                          <a:pt x="449" y="4"/>
                        </a:lnTo>
                        <a:lnTo>
                          <a:pt x="535" y="22"/>
                        </a:lnTo>
                        <a:lnTo>
                          <a:pt x="598" y="60"/>
                        </a:lnTo>
                        <a:lnTo>
                          <a:pt x="654" y="134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0" name="Freeform 79"/>
                  <p:cNvSpPr>
                    <a:spLocks/>
                  </p:cNvSpPr>
                  <p:nvPr/>
                </p:nvSpPr>
                <p:spPr bwMode="auto">
                  <a:xfrm>
                    <a:off x="624" y="3550"/>
                    <a:ext cx="260" cy="266"/>
                  </a:xfrm>
                  <a:custGeom>
                    <a:avLst/>
                    <a:gdLst>
                      <a:gd name="T0" fmla="*/ 7 w 778"/>
                      <a:gd name="T1" fmla="*/ 78 h 797"/>
                      <a:gd name="T2" fmla="*/ 5 w 778"/>
                      <a:gd name="T3" fmla="*/ 68 h 797"/>
                      <a:gd name="T4" fmla="*/ 4 w 778"/>
                      <a:gd name="T5" fmla="*/ 63 h 797"/>
                      <a:gd name="T6" fmla="*/ 1 w 778"/>
                      <a:gd name="T7" fmla="*/ 56 h 797"/>
                      <a:gd name="T8" fmla="*/ 0 w 778"/>
                      <a:gd name="T9" fmla="*/ 50 h 797"/>
                      <a:gd name="T10" fmla="*/ 0 w 778"/>
                      <a:gd name="T11" fmla="*/ 43 h 797"/>
                      <a:gd name="T12" fmla="*/ 1 w 778"/>
                      <a:gd name="T13" fmla="*/ 34 h 797"/>
                      <a:gd name="T14" fmla="*/ 5 w 778"/>
                      <a:gd name="T15" fmla="*/ 25 h 797"/>
                      <a:gd name="T16" fmla="*/ 9 w 778"/>
                      <a:gd name="T17" fmla="*/ 16 h 797"/>
                      <a:gd name="T18" fmla="*/ 14 w 778"/>
                      <a:gd name="T19" fmla="*/ 10 h 797"/>
                      <a:gd name="T20" fmla="*/ 19 w 778"/>
                      <a:gd name="T21" fmla="*/ 5 h 797"/>
                      <a:gd name="T22" fmla="*/ 26 w 778"/>
                      <a:gd name="T23" fmla="*/ 2 h 797"/>
                      <a:gd name="T24" fmla="*/ 33 w 778"/>
                      <a:gd name="T25" fmla="*/ 0 h 797"/>
                      <a:gd name="T26" fmla="*/ 44 w 778"/>
                      <a:gd name="T27" fmla="*/ 0 h 797"/>
                      <a:gd name="T28" fmla="*/ 55 w 778"/>
                      <a:gd name="T29" fmla="*/ 2 h 797"/>
                      <a:gd name="T30" fmla="*/ 64 w 778"/>
                      <a:gd name="T31" fmla="*/ 2 h 797"/>
                      <a:gd name="T32" fmla="*/ 72 w 778"/>
                      <a:gd name="T33" fmla="*/ 2 h 797"/>
                      <a:gd name="T34" fmla="*/ 76 w 778"/>
                      <a:gd name="T35" fmla="*/ 3 h 797"/>
                      <a:gd name="T36" fmla="*/ 79 w 778"/>
                      <a:gd name="T37" fmla="*/ 6 h 797"/>
                      <a:gd name="T38" fmla="*/ 82 w 778"/>
                      <a:gd name="T39" fmla="*/ 11 h 797"/>
                      <a:gd name="T40" fmla="*/ 84 w 778"/>
                      <a:gd name="T41" fmla="*/ 15 h 797"/>
                      <a:gd name="T42" fmla="*/ 87 w 778"/>
                      <a:gd name="T43" fmla="*/ 19 h 797"/>
                      <a:gd name="T44" fmla="*/ 85 w 778"/>
                      <a:gd name="T45" fmla="*/ 25 h 797"/>
                      <a:gd name="T46" fmla="*/ 82 w 778"/>
                      <a:gd name="T47" fmla="*/ 31 h 797"/>
                      <a:gd name="T48" fmla="*/ 82 w 778"/>
                      <a:gd name="T49" fmla="*/ 34 h 797"/>
                      <a:gd name="T50" fmla="*/ 81 w 778"/>
                      <a:gd name="T51" fmla="*/ 38 h 797"/>
                      <a:gd name="T52" fmla="*/ 81 w 778"/>
                      <a:gd name="T53" fmla="*/ 42 h 797"/>
                      <a:gd name="T54" fmla="*/ 78 w 778"/>
                      <a:gd name="T55" fmla="*/ 45 h 797"/>
                      <a:gd name="T56" fmla="*/ 77 w 778"/>
                      <a:gd name="T57" fmla="*/ 58 h 797"/>
                      <a:gd name="T58" fmla="*/ 74 w 778"/>
                      <a:gd name="T59" fmla="*/ 61 h 797"/>
                      <a:gd name="T60" fmla="*/ 72 w 778"/>
                      <a:gd name="T61" fmla="*/ 60 h 797"/>
                      <a:gd name="T62" fmla="*/ 70 w 778"/>
                      <a:gd name="T63" fmla="*/ 57 h 797"/>
                      <a:gd name="T64" fmla="*/ 67 w 778"/>
                      <a:gd name="T65" fmla="*/ 53 h 797"/>
                      <a:gd name="T66" fmla="*/ 64 w 778"/>
                      <a:gd name="T67" fmla="*/ 53 h 797"/>
                      <a:gd name="T68" fmla="*/ 62 w 778"/>
                      <a:gd name="T69" fmla="*/ 58 h 797"/>
                      <a:gd name="T70" fmla="*/ 61 w 778"/>
                      <a:gd name="T71" fmla="*/ 65 h 797"/>
                      <a:gd name="T72" fmla="*/ 62 w 778"/>
                      <a:gd name="T73" fmla="*/ 71 h 797"/>
                      <a:gd name="T74" fmla="*/ 63 w 778"/>
                      <a:gd name="T75" fmla="*/ 75 h 797"/>
                      <a:gd name="T76" fmla="*/ 66 w 778"/>
                      <a:gd name="T77" fmla="*/ 77 h 797"/>
                      <a:gd name="T78" fmla="*/ 71 w 778"/>
                      <a:gd name="T79" fmla="*/ 80 h 797"/>
                      <a:gd name="T80" fmla="*/ 64 w 778"/>
                      <a:gd name="T81" fmla="*/ 79 h 797"/>
                      <a:gd name="T82" fmla="*/ 60 w 778"/>
                      <a:gd name="T83" fmla="*/ 79 h 797"/>
                      <a:gd name="T84" fmla="*/ 60 w 778"/>
                      <a:gd name="T85" fmla="*/ 80 h 797"/>
                      <a:gd name="T86" fmla="*/ 55 w 778"/>
                      <a:gd name="T87" fmla="*/ 85 h 797"/>
                      <a:gd name="T88" fmla="*/ 51 w 778"/>
                      <a:gd name="T89" fmla="*/ 86 h 797"/>
                      <a:gd name="T90" fmla="*/ 47 w 778"/>
                      <a:gd name="T91" fmla="*/ 88 h 797"/>
                      <a:gd name="T92" fmla="*/ 44 w 778"/>
                      <a:gd name="T93" fmla="*/ 89 h 797"/>
                      <a:gd name="T94" fmla="*/ 30 w 778"/>
                      <a:gd name="T95" fmla="*/ 87 h 797"/>
                      <a:gd name="T96" fmla="*/ 25 w 778"/>
                      <a:gd name="T97" fmla="*/ 87 h 797"/>
                      <a:gd name="T98" fmla="*/ 24 w 778"/>
                      <a:gd name="T99" fmla="*/ 85 h 797"/>
                      <a:gd name="T100" fmla="*/ 17 w 778"/>
                      <a:gd name="T101" fmla="*/ 82 h 797"/>
                      <a:gd name="T102" fmla="*/ 12 w 778"/>
                      <a:gd name="T103" fmla="*/ 82 h 797"/>
                      <a:gd name="T104" fmla="*/ 7 w 778"/>
                      <a:gd name="T105" fmla="*/ 78 h 79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78"/>
                      <a:gd name="T160" fmla="*/ 0 h 797"/>
                      <a:gd name="T161" fmla="*/ 778 w 778"/>
                      <a:gd name="T162" fmla="*/ 797 h 797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78" h="797">
                        <a:moveTo>
                          <a:pt x="63" y="704"/>
                        </a:moveTo>
                        <a:lnTo>
                          <a:pt x="48" y="607"/>
                        </a:lnTo>
                        <a:lnTo>
                          <a:pt x="33" y="566"/>
                        </a:lnTo>
                        <a:lnTo>
                          <a:pt x="7" y="502"/>
                        </a:lnTo>
                        <a:lnTo>
                          <a:pt x="0" y="450"/>
                        </a:lnTo>
                        <a:lnTo>
                          <a:pt x="0" y="385"/>
                        </a:lnTo>
                        <a:lnTo>
                          <a:pt x="11" y="303"/>
                        </a:lnTo>
                        <a:lnTo>
                          <a:pt x="41" y="221"/>
                        </a:lnTo>
                        <a:lnTo>
                          <a:pt x="78" y="146"/>
                        </a:lnTo>
                        <a:lnTo>
                          <a:pt x="127" y="86"/>
                        </a:lnTo>
                        <a:lnTo>
                          <a:pt x="172" y="49"/>
                        </a:lnTo>
                        <a:lnTo>
                          <a:pt x="232" y="15"/>
                        </a:lnTo>
                        <a:lnTo>
                          <a:pt x="295" y="0"/>
                        </a:lnTo>
                        <a:lnTo>
                          <a:pt x="393" y="0"/>
                        </a:lnTo>
                        <a:lnTo>
                          <a:pt x="497" y="15"/>
                        </a:lnTo>
                        <a:lnTo>
                          <a:pt x="576" y="15"/>
                        </a:lnTo>
                        <a:lnTo>
                          <a:pt x="647" y="22"/>
                        </a:lnTo>
                        <a:lnTo>
                          <a:pt x="677" y="30"/>
                        </a:lnTo>
                        <a:lnTo>
                          <a:pt x="707" y="52"/>
                        </a:lnTo>
                        <a:lnTo>
                          <a:pt x="733" y="101"/>
                        </a:lnTo>
                        <a:lnTo>
                          <a:pt x="752" y="135"/>
                        </a:lnTo>
                        <a:lnTo>
                          <a:pt x="778" y="172"/>
                        </a:lnTo>
                        <a:lnTo>
                          <a:pt x="759" y="228"/>
                        </a:lnTo>
                        <a:lnTo>
                          <a:pt x="737" y="280"/>
                        </a:lnTo>
                        <a:lnTo>
                          <a:pt x="737" y="307"/>
                        </a:lnTo>
                        <a:lnTo>
                          <a:pt x="726" y="340"/>
                        </a:lnTo>
                        <a:lnTo>
                          <a:pt x="722" y="381"/>
                        </a:lnTo>
                        <a:lnTo>
                          <a:pt x="699" y="400"/>
                        </a:lnTo>
                        <a:lnTo>
                          <a:pt x="684" y="525"/>
                        </a:lnTo>
                        <a:lnTo>
                          <a:pt x="662" y="547"/>
                        </a:lnTo>
                        <a:lnTo>
                          <a:pt x="640" y="543"/>
                        </a:lnTo>
                        <a:lnTo>
                          <a:pt x="625" y="513"/>
                        </a:lnTo>
                        <a:lnTo>
                          <a:pt x="602" y="480"/>
                        </a:lnTo>
                        <a:lnTo>
                          <a:pt x="572" y="480"/>
                        </a:lnTo>
                        <a:lnTo>
                          <a:pt x="557" y="525"/>
                        </a:lnTo>
                        <a:lnTo>
                          <a:pt x="550" y="588"/>
                        </a:lnTo>
                        <a:lnTo>
                          <a:pt x="557" y="640"/>
                        </a:lnTo>
                        <a:lnTo>
                          <a:pt x="568" y="670"/>
                        </a:lnTo>
                        <a:lnTo>
                          <a:pt x="591" y="693"/>
                        </a:lnTo>
                        <a:lnTo>
                          <a:pt x="632" y="719"/>
                        </a:lnTo>
                        <a:lnTo>
                          <a:pt x="572" y="708"/>
                        </a:lnTo>
                        <a:lnTo>
                          <a:pt x="542" y="708"/>
                        </a:lnTo>
                        <a:lnTo>
                          <a:pt x="535" y="719"/>
                        </a:lnTo>
                        <a:lnTo>
                          <a:pt x="490" y="768"/>
                        </a:lnTo>
                        <a:lnTo>
                          <a:pt x="460" y="775"/>
                        </a:lnTo>
                        <a:lnTo>
                          <a:pt x="422" y="790"/>
                        </a:lnTo>
                        <a:lnTo>
                          <a:pt x="393" y="797"/>
                        </a:lnTo>
                        <a:lnTo>
                          <a:pt x="273" y="782"/>
                        </a:lnTo>
                        <a:lnTo>
                          <a:pt x="220" y="779"/>
                        </a:lnTo>
                        <a:lnTo>
                          <a:pt x="213" y="764"/>
                        </a:lnTo>
                        <a:lnTo>
                          <a:pt x="149" y="741"/>
                        </a:lnTo>
                        <a:lnTo>
                          <a:pt x="104" y="734"/>
                        </a:lnTo>
                        <a:lnTo>
                          <a:pt x="63" y="704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68" name="Freeform 80"/>
                <p:cNvSpPr>
                  <a:spLocks/>
                </p:cNvSpPr>
                <p:nvPr/>
              </p:nvSpPr>
              <p:spPr bwMode="auto">
                <a:xfrm>
                  <a:off x="845" y="3662"/>
                  <a:ext cx="67" cy="79"/>
                </a:xfrm>
                <a:custGeom>
                  <a:avLst/>
                  <a:gdLst>
                    <a:gd name="T0" fmla="*/ 2 w 201"/>
                    <a:gd name="T1" fmla="*/ 8 h 239"/>
                    <a:gd name="T2" fmla="*/ 16 w 201"/>
                    <a:gd name="T3" fmla="*/ 2 h 239"/>
                    <a:gd name="T4" fmla="*/ 11 w 201"/>
                    <a:gd name="T5" fmla="*/ 2 h 239"/>
                    <a:gd name="T6" fmla="*/ 12 w 201"/>
                    <a:gd name="T7" fmla="*/ 0 h 239"/>
                    <a:gd name="T8" fmla="*/ 22 w 201"/>
                    <a:gd name="T9" fmla="*/ 0 h 239"/>
                    <a:gd name="T10" fmla="*/ 22 w 201"/>
                    <a:gd name="T11" fmla="*/ 2 h 239"/>
                    <a:gd name="T12" fmla="*/ 20 w 201"/>
                    <a:gd name="T13" fmla="*/ 5 h 239"/>
                    <a:gd name="T14" fmla="*/ 21 w 201"/>
                    <a:gd name="T15" fmla="*/ 10 h 239"/>
                    <a:gd name="T16" fmla="*/ 21 w 201"/>
                    <a:gd name="T17" fmla="*/ 15 h 239"/>
                    <a:gd name="T18" fmla="*/ 21 w 201"/>
                    <a:gd name="T19" fmla="*/ 18 h 239"/>
                    <a:gd name="T20" fmla="*/ 20 w 201"/>
                    <a:gd name="T21" fmla="*/ 21 h 239"/>
                    <a:gd name="T22" fmla="*/ 18 w 201"/>
                    <a:gd name="T23" fmla="*/ 23 h 239"/>
                    <a:gd name="T24" fmla="*/ 16 w 201"/>
                    <a:gd name="T25" fmla="*/ 25 h 239"/>
                    <a:gd name="T26" fmla="*/ 14 w 201"/>
                    <a:gd name="T27" fmla="*/ 26 h 239"/>
                    <a:gd name="T28" fmla="*/ 12 w 201"/>
                    <a:gd name="T29" fmla="*/ 26 h 239"/>
                    <a:gd name="T30" fmla="*/ 12 w 201"/>
                    <a:gd name="T31" fmla="*/ 25 h 239"/>
                    <a:gd name="T32" fmla="*/ 15 w 201"/>
                    <a:gd name="T33" fmla="*/ 23 h 239"/>
                    <a:gd name="T34" fmla="*/ 17 w 201"/>
                    <a:gd name="T35" fmla="*/ 21 h 239"/>
                    <a:gd name="T36" fmla="*/ 19 w 201"/>
                    <a:gd name="T37" fmla="*/ 15 h 239"/>
                    <a:gd name="T38" fmla="*/ 19 w 201"/>
                    <a:gd name="T39" fmla="*/ 11 h 239"/>
                    <a:gd name="T40" fmla="*/ 18 w 201"/>
                    <a:gd name="T41" fmla="*/ 7 h 239"/>
                    <a:gd name="T42" fmla="*/ 0 w 201"/>
                    <a:gd name="T43" fmla="*/ 17 h 239"/>
                    <a:gd name="T44" fmla="*/ 2 w 201"/>
                    <a:gd name="T45" fmla="*/ 8 h 23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01"/>
                    <a:gd name="T70" fmla="*/ 0 h 239"/>
                    <a:gd name="T71" fmla="*/ 201 w 201"/>
                    <a:gd name="T72" fmla="*/ 239 h 23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01" h="239">
                      <a:moveTo>
                        <a:pt x="21" y="75"/>
                      </a:moveTo>
                      <a:lnTo>
                        <a:pt x="146" y="19"/>
                      </a:lnTo>
                      <a:lnTo>
                        <a:pt x="103" y="19"/>
                      </a:lnTo>
                      <a:lnTo>
                        <a:pt x="107" y="0"/>
                      </a:lnTo>
                      <a:lnTo>
                        <a:pt x="197" y="2"/>
                      </a:lnTo>
                      <a:lnTo>
                        <a:pt x="201" y="19"/>
                      </a:lnTo>
                      <a:lnTo>
                        <a:pt x="183" y="44"/>
                      </a:lnTo>
                      <a:lnTo>
                        <a:pt x="187" y="87"/>
                      </a:lnTo>
                      <a:lnTo>
                        <a:pt x="187" y="134"/>
                      </a:lnTo>
                      <a:lnTo>
                        <a:pt x="186" y="166"/>
                      </a:lnTo>
                      <a:lnTo>
                        <a:pt x="176" y="196"/>
                      </a:lnTo>
                      <a:lnTo>
                        <a:pt x="163" y="213"/>
                      </a:lnTo>
                      <a:lnTo>
                        <a:pt x="148" y="229"/>
                      </a:lnTo>
                      <a:lnTo>
                        <a:pt x="129" y="235"/>
                      </a:lnTo>
                      <a:lnTo>
                        <a:pt x="111" y="239"/>
                      </a:lnTo>
                      <a:lnTo>
                        <a:pt x="111" y="228"/>
                      </a:lnTo>
                      <a:lnTo>
                        <a:pt x="137" y="213"/>
                      </a:lnTo>
                      <a:lnTo>
                        <a:pt x="156" y="191"/>
                      </a:lnTo>
                      <a:lnTo>
                        <a:pt x="171" y="139"/>
                      </a:lnTo>
                      <a:lnTo>
                        <a:pt x="172" y="101"/>
                      </a:lnTo>
                      <a:lnTo>
                        <a:pt x="164" y="63"/>
                      </a:lnTo>
                      <a:lnTo>
                        <a:pt x="0" y="154"/>
                      </a:lnTo>
                      <a:lnTo>
                        <a:pt x="21" y="75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3" name="Freeform 81"/>
              <p:cNvSpPr>
                <a:spLocks/>
              </p:cNvSpPr>
              <p:nvPr/>
            </p:nvSpPr>
            <p:spPr bwMode="auto">
              <a:xfrm>
                <a:off x="1343" y="3029"/>
                <a:ext cx="15" cy="40"/>
              </a:xfrm>
              <a:custGeom>
                <a:avLst/>
                <a:gdLst>
                  <a:gd name="T0" fmla="*/ 0 w 41"/>
                  <a:gd name="T1" fmla="*/ 14 h 113"/>
                  <a:gd name="T2" fmla="*/ 3 w 41"/>
                  <a:gd name="T3" fmla="*/ 2 h 113"/>
                  <a:gd name="T4" fmla="*/ 4 w 41"/>
                  <a:gd name="T5" fmla="*/ 1 h 113"/>
                  <a:gd name="T6" fmla="*/ 5 w 41"/>
                  <a:gd name="T7" fmla="*/ 0 h 113"/>
                  <a:gd name="T8" fmla="*/ 3 w 41"/>
                  <a:gd name="T9" fmla="*/ 12 h 113"/>
                  <a:gd name="T10" fmla="*/ 0 w 41"/>
                  <a:gd name="T11" fmla="*/ 14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113"/>
                  <a:gd name="T20" fmla="*/ 41 w 41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113">
                    <a:moveTo>
                      <a:pt x="0" y="113"/>
                    </a:moveTo>
                    <a:lnTo>
                      <a:pt x="20" y="15"/>
                    </a:lnTo>
                    <a:lnTo>
                      <a:pt x="27" y="8"/>
                    </a:lnTo>
                    <a:lnTo>
                      <a:pt x="41" y="0"/>
                    </a:lnTo>
                    <a:lnTo>
                      <a:pt x="24" y="96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82"/>
              <p:cNvSpPr>
                <a:spLocks/>
              </p:cNvSpPr>
              <p:nvPr/>
            </p:nvSpPr>
            <p:spPr bwMode="auto">
              <a:xfrm>
                <a:off x="1467" y="3271"/>
                <a:ext cx="34" cy="73"/>
              </a:xfrm>
              <a:custGeom>
                <a:avLst/>
                <a:gdLst>
                  <a:gd name="T0" fmla="*/ 3 w 100"/>
                  <a:gd name="T1" fmla="*/ 1 h 201"/>
                  <a:gd name="T2" fmla="*/ 4 w 100"/>
                  <a:gd name="T3" fmla="*/ 4 h 201"/>
                  <a:gd name="T4" fmla="*/ 5 w 100"/>
                  <a:gd name="T5" fmla="*/ 7 h 201"/>
                  <a:gd name="T6" fmla="*/ 5 w 100"/>
                  <a:gd name="T7" fmla="*/ 10 h 201"/>
                  <a:gd name="T8" fmla="*/ 5 w 100"/>
                  <a:gd name="T9" fmla="*/ 13 h 201"/>
                  <a:gd name="T10" fmla="*/ 5 w 100"/>
                  <a:gd name="T11" fmla="*/ 17 h 201"/>
                  <a:gd name="T12" fmla="*/ 3 w 100"/>
                  <a:gd name="T13" fmla="*/ 19 h 201"/>
                  <a:gd name="T14" fmla="*/ 2 w 100"/>
                  <a:gd name="T15" fmla="*/ 21 h 201"/>
                  <a:gd name="T16" fmla="*/ 0 w 100"/>
                  <a:gd name="T17" fmla="*/ 24 h 201"/>
                  <a:gd name="T18" fmla="*/ 1 w 100"/>
                  <a:gd name="T19" fmla="*/ 25 h 201"/>
                  <a:gd name="T20" fmla="*/ 2 w 100"/>
                  <a:gd name="T21" fmla="*/ 25 h 201"/>
                  <a:gd name="T22" fmla="*/ 3 w 100"/>
                  <a:gd name="T23" fmla="*/ 25 h 201"/>
                  <a:gd name="T24" fmla="*/ 4 w 100"/>
                  <a:gd name="T25" fmla="*/ 25 h 201"/>
                  <a:gd name="T26" fmla="*/ 5 w 100"/>
                  <a:gd name="T27" fmla="*/ 25 h 201"/>
                  <a:gd name="T28" fmla="*/ 5 w 100"/>
                  <a:gd name="T29" fmla="*/ 25 h 201"/>
                  <a:gd name="T30" fmla="*/ 7 w 100"/>
                  <a:gd name="T31" fmla="*/ 25 h 201"/>
                  <a:gd name="T32" fmla="*/ 7 w 100"/>
                  <a:gd name="T33" fmla="*/ 25 h 201"/>
                  <a:gd name="T34" fmla="*/ 7 w 100"/>
                  <a:gd name="T35" fmla="*/ 26 h 201"/>
                  <a:gd name="T36" fmla="*/ 9 w 100"/>
                  <a:gd name="T37" fmla="*/ 27 h 201"/>
                  <a:gd name="T38" fmla="*/ 10 w 100"/>
                  <a:gd name="T39" fmla="*/ 26 h 201"/>
                  <a:gd name="T40" fmla="*/ 11 w 100"/>
                  <a:gd name="T41" fmla="*/ 24 h 201"/>
                  <a:gd name="T42" fmla="*/ 11 w 100"/>
                  <a:gd name="T43" fmla="*/ 20 h 201"/>
                  <a:gd name="T44" fmla="*/ 12 w 100"/>
                  <a:gd name="T45" fmla="*/ 15 h 201"/>
                  <a:gd name="T46" fmla="*/ 12 w 100"/>
                  <a:gd name="T47" fmla="*/ 11 h 201"/>
                  <a:gd name="T48" fmla="*/ 11 w 100"/>
                  <a:gd name="T49" fmla="*/ 7 h 201"/>
                  <a:gd name="T50" fmla="*/ 10 w 100"/>
                  <a:gd name="T51" fmla="*/ 3 h 201"/>
                  <a:gd name="T52" fmla="*/ 9 w 100"/>
                  <a:gd name="T53" fmla="*/ 1 h 201"/>
                  <a:gd name="T54" fmla="*/ 9 w 100"/>
                  <a:gd name="T55" fmla="*/ 0 h 201"/>
                  <a:gd name="T56" fmla="*/ 7 w 100"/>
                  <a:gd name="T57" fmla="*/ 0 h 201"/>
                  <a:gd name="T58" fmla="*/ 6 w 100"/>
                  <a:gd name="T59" fmla="*/ 0 h 201"/>
                  <a:gd name="T60" fmla="*/ 4 w 100"/>
                  <a:gd name="T61" fmla="*/ 0 h 201"/>
                  <a:gd name="T62" fmla="*/ 3 w 100"/>
                  <a:gd name="T63" fmla="*/ 1 h 2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0"/>
                  <a:gd name="T97" fmla="*/ 0 h 201"/>
                  <a:gd name="T98" fmla="*/ 100 w 100"/>
                  <a:gd name="T99" fmla="*/ 201 h 2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0" h="201">
                    <a:moveTo>
                      <a:pt x="30" y="11"/>
                    </a:moveTo>
                    <a:lnTo>
                      <a:pt x="38" y="30"/>
                    </a:lnTo>
                    <a:lnTo>
                      <a:pt x="44" y="54"/>
                    </a:lnTo>
                    <a:lnTo>
                      <a:pt x="46" y="75"/>
                    </a:lnTo>
                    <a:lnTo>
                      <a:pt x="45" y="96"/>
                    </a:lnTo>
                    <a:lnTo>
                      <a:pt x="40" y="126"/>
                    </a:lnTo>
                    <a:lnTo>
                      <a:pt x="30" y="142"/>
                    </a:lnTo>
                    <a:lnTo>
                      <a:pt x="16" y="163"/>
                    </a:lnTo>
                    <a:lnTo>
                      <a:pt x="0" y="179"/>
                    </a:lnTo>
                    <a:lnTo>
                      <a:pt x="10" y="191"/>
                    </a:lnTo>
                    <a:lnTo>
                      <a:pt x="18" y="194"/>
                    </a:lnTo>
                    <a:lnTo>
                      <a:pt x="25" y="194"/>
                    </a:lnTo>
                    <a:lnTo>
                      <a:pt x="33" y="194"/>
                    </a:lnTo>
                    <a:lnTo>
                      <a:pt x="40" y="191"/>
                    </a:lnTo>
                    <a:lnTo>
                      <a:pt x="48" y="189"/>
                    </a:lnTo>
                    <a:lnTo>
                      <a:pt x="59" y="189"/>
                    </a:lnTo>
                    <a:lnTo>
                      <a:pt x="63" y="192"/>
                    </a:lnTo>
                    <a:lnTo>
                      <a:pt x="66" y="197"/>
                    </a:lnTo>
                    <a:lnTo>
                      <a:pt x="76" y="201"/>
                    </a:lnTo>
                    <a:lnTo>
                      <a:pt x="86" y="196"/>
                    </a:lnTo>
                    <a:lnTo>
                      <a:pt x="93" y="179"/>
                    </a:lnTo>
                    <a:lnTo>
                      <a:pt x="98" y="148"/>
                    </a:lnTo>
                    <a:lnTo>
                      <a:pt x="100" y="116"/>
                    </a:lnTo>
                    <a:lnTo>
                      <a:pt x="99" y="80"/>
                    </a:lnTo>
                    <a:lnTo>
                      <a:pt x="95" y="55"/>
                    </a:lnTo>
                    <a:lnTo>
                      <a:pt x="85" y="22"/>
                    </a:lnTo>
                    <a:lnTo>
                      <a:pt x="80" y="11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1" y="0"/>
                    </a:lnTo>
                    <a:lnTo>
                      <a:pt x="39" y="4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7F5F3F"/>
              </a:solidFill>
              <a:ln w="4763">
                <a:solidFill>
                  <a:srgbClr val="3F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83"/>
              <p:cNvGrpSpPr>
                <a:grpSpLocks/>
              </p:cNvGrpSpPr>
              <p:nvPr/>
            </p:nvGrpSpPr>
            <p:grpSpPr bwMode="auto">
              <a:xfrm>
                <a:off x="1245" y="3234"/>
                <a:ext cx="258" cy="367"/>
                <a:chOff x="991" y="3515"/>
                <a:chExt cx="251" cy="341"/>
              </a:xfrm>
            </p:grpSpPr>
            <p:sp>
              <p:nvSpPr>
                <p:cNvPr id="1065" name="Freeform 84"/>
                <p:cNvSpPr>
                  <a:spLocks/>
                </p:cNvSpPr>
                <p:nvPr/>
              </p:nvSpPr>
              <p:spPr bwMode="auto">
                <a:xfrm>
                  <a:off x="991" y="3527"/>
                  <a:ext cx="240" cy="329"/>
                </a:xfrm>
                <a:custGeom>
                  <a:avLst/>
                  <a:gdLst>
                    <a:gd name="T0" fmla="*/ 8 w 719"/>
                    <a:gd name="T1" fmla="*/ 28 h 988"/>
                    <a:gd name="T2" fmla="*/ 4 w 719"/>
                    <a:gd name="T3" fmla="*/ 42 h 988"/>
                    <a:gd name="T4" fmla="*/ 2 w 719"/>
                    <a:gd name="T5" fmla="*/ 50 h 988"/>
                    <a:gd name="T6" fmla="*/ 0 w 719"/>
                    <a:gd name="T7" fmla="*/ 59 h 988"/>
                    <a:gd name="T8" fmla="*/ 0 w 719"/>
                    <a:gd name="T9" fmla="*/ 68 h 988"/>
                    <a:gd name="T10" fmla="*/ 1 w 719"/>
                    <a:gd name="T11" fmla="*/ 74 h 988"/>
                    <a:gd name="T12" fmla="*/ 2 w 719"/>
                    <a:gd name="T13" fmla="*/ 79 h 988"/>
                    <a:gd name="T14" fmla="*/ 2 w 719"/>
                    <a:gd name="T15" fmla="*/ 85 h 988"/>
                    <a:gd name="T16" fmla="*/ 6 w 719"/>
                    <a:gd name="T17" fmla="*/ 89 h 988"/>
                    <a:gd name="T18" fmla="*/ 9 w 719"/>
                    <a:gd name="T19" fmla="*/ 96 h 988"/>
                    <a:gd name="T20" fmla="*/ 16 w 719"/>
                    <a:gd name="T21" fmla="*/ 110 h 988"/>
                    <a:gd name="T22" fmla="*/ 73 w 719"/>
                    <a:gd name="T23" fmla="*/ 98 h 988"/>
                    <a:gd name="T24" fmla="*/ 70 w 719"/>
                    <a:gd name="T25" fmla="*/ 87 h 988"/>
                    <a:gd name="T26" fmla="*/ 74 w 719"/>
                    <a:gd name="T27" fmla="*/ 78 h 988"/>
                    <a:gd name="T28" fmla="*/ 77 w 719"/>
                    <a:gd name="T29" fmla="*/ 67 h 988"/>
                    <a:gd name="T30" fmla="*/ 80 w 719"/>
                    <a:gd name="T31" fmla="*/ 53 h 988"/>
                    <a:gd name="T32" fmla="*/ 80 w 719"/>
                    <a:gd name="T33" fmla="*/ 41 h 988"/>
                    <a:gd name="T34" fmla="*/ 78 w 719"/>
                    <a:gd name="T35" fmla="*/ 29 h 988"/>
                    <a:gd name="T36" fmla="*/ 75 w 719"/>
                    <a:gd name="T37" fmla="*/ 20 h 988"/>
                    <a:gd name="T38" fmla="*/ 68 w 719"/>
                    <a:gd name="T39" fmla="*/ 10 h 988"/>
                    <a:gd name="T40" fmla="*/ 61 w 719"/>
                    <a:gd name="T41" fmla="*/ 4 h 988"/>
                    <a:gd name="T42" fmla="*/ 54 w 719"/>
                    <a:gd name="T43" fmla="*/ 2 h 988"/>
                    <a:gd name="T44" fmla="*/ 46 w 719"/>
                    <a:gd name="T45" fmla="*/ 0 h 988"/>
                    <a:gd name="T46" fmla="*/ 35 w 719"/>
                    <a:gd name="T47" fmla="*/ 0 h 988"/>
                    <a:gd name="T48" fmla="*/ 27 w 719"/>
                    <a:gd name="T49" fmla="*/ 2 h 988"/>
                    <a:gd name="T50" fmla="*/ 21 w 719"/>
                    <a:gd name="T51" fmla="*/ 5 h 988"/>
                    <a:gd name="T52" fmla="*/ 15 w 719"/>
                    <a:gd name="T53" fmla="*/ 10 h 988"/>
                    <a:gd name="T54" fmla="*/ 12 w 719"/>
                    <a:gd name="T55" fmla="*/ 16 h 988"/>
                    <a:gd name="T56" fmla="*/ 9 w 719"/>
                    <a:gd name="T57" fmla="*/ 22 h 988"/>
                    <a:gd name="T58" fmla="*/ 8 w 719"/>
                    <a:gd name="T59" fmla="*/ 28 h 98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19"/>
                    <a:gd name="T91" fmla="*/ 0 h 988"/>
                    <a:gd name="T92" fmla="*/ 719 w 719"/>
                    <a:gd name="T93" fmla="*/ 988 h 98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19" h="988">
                      <a:moveTo>
                        <a:pt x="71" y="251"/>
                      </a:moveTo>
                      <a:lnTo>
                        <a:pt x="37" y="378"/>
                      </a:lnTo>
                      <a:lnTo>
                        <a:pt x="22" y="453"/>
                      </a:lnTo>
                      <a:lnTo>
                        <a:pt x="3" y="529"/>
                      </a:lnTo>
                      <a:lnTo>
                        <a:pt x="0" y="611"/>
                      </a:lnTo>
                      <a:lnTo>
                        <a:pt x="7" y="671"/>
                      </a:lnTo>
                      <a:lnTo>
                        <a:pt x="18" y="708"/>
                      </a:lnTo>
                      <a:lnTo>
                        <a:pt x="22" y="768"/>
                      </a:lnTo>
                      <a:lnTo>
                        <a:pt x="56" y="805"/>
                      </a:lnTo>
                      <a:lnTo>
                        <a:pt x="82" y="861"/>
                      </a:lnTo>
                      <a:lnTo>
                        <a:pt x="142" y="988"/>
                      </a:lnTo>
                      <a:lnTo>
                        <a:pt x="652" y="880"/>
                      </a:lnTo>
                      <a:lnTo>
                        <a:pt x="630" y="783"/>
                      </a:lnTo>
                      <a:lnTo>
                        <a:pt x="663" y="704"/>
                      </a:lnTo>
                      <a:lnTo>
                        <a:pt x="693" y="600"/>
                      </a:lnTo>
                      <a:lnTo>
                        <a:pt x="716" y="480"/>
                      </a:lnTo>
                      <a:lnTo>
                        <a:pt x="719" y="370"/>
                      </a:lnTo>
                      <a:lnTo>
                        <a:pt x="704" y="262"/>
                      </a:lnTo>
                      <a:lnTo>
                        <a:pt x="674" y="176"/>
                      </a:lnTo>
                      <a:lnTo>
                        <a:pt x="611" y="90"/>
                      </a:lnTo>
                      <a:lnTo>
                        <a:pt x="547" y="38"/>
                      </a:lnTo>
                      <a:lnTo>
                        <a:pt x="487" y="15"/>
                      </a:lnTo>
                      <a:lnTo>
                        <a:pt x="409" y="4"/>
                      </a:lnTo>
                      <a:lnTo>
                        <a:pt x="315" y="0"/>
                      </a:lnTo>
                      <a:lnTo>
                        <a:pt x="244" y="15"/>
                      </a:lnTo>
                      <a:lnTo>
                        <a:pt x="191" y="49"/>
                      </a:lnTo>
                      <a:lnTo>
                        <a:pt x="134" y="94"/>
                      </a:lnTo>
                      <a:lnTo>
                        <a:pt x="104" y="142"/>
                      </a:lnTo>
                      <a:lnTo>
                        <a:pt x="78" y="202"/>
                      </a:lnTo>
                      <a:lnTo>
                        <a:pt x="71" y="251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85"/>
                <p:cNvSpPr>
                  <a:spLocks/>
                </p:cNvSpPr>
                <p:nvPr/>
              </p:nvSpPr>
              <p:spPr bwMode="auto">
                <a:xfrm>
                  <a:off x="991" y="3515"/>
                  <a:ext cx="251" cy="298"/>
                </a:xfrm>
                <a:custGeom>
                  <a:avLst/>
                  <a:gdLst>
                    <a:gd name="T0" fmla="*/ 12 w 753"/>
                    <a:gd name="T1" fmla="*/ 13 h 894"/>
                    <a:gd name="T2" fmla="*/ 20 w 753"/>
                    <a:gd name="T3" fmla="*/ 4 h 894"/>
                    <a:gd name="T4" fmla="*/ 33 w 753"/>
                    <a:gd name="T5" fmla="*/ 0 h 894"/>
                    <a:gd name="T6" fmla="*/ 47 w 753"/>
                    <a:gd name="T7" fmla="*/ 0 h 894"/>
                    <a:gd name="T8" fmla="*/ 57 w 753"/>
                    <a:gd name="T9" fmla="*/ 3 h 894"/>
                    <a:gd name="T10" fmla="*/ 65 w 753"/>
                    <a:gd name="T11" fmla="*/ 9 h 894"/>
                    <a:gd name="T12" fmla="*/ 72 w 753"/>
                    <a:gd name="T13" fmla="*/ 15 h 894"/>
                    <a:gd name="T14" fmla="*/ 79 w 753"/>
                    <a:gd name="T15" fmla="*/ 25 h 894"/>
                    <a:gd name="T16" fmla="*/ 83 w 753"/>
                    <a:gd name="T17" fmla="*/ 40 h 894"/>
                    <a:gd name="T18" fmla="*/ 83 w 753"/>
                    <a:gd name="T19" fmla="*/ 54 h 894"/>
                    <a:gd name="T20" fmla="*/ 81 w 753"/>
                    <a:gd name="T21" fmla="*/ 69 h 894"/>
                    <a:gd name="T22" fmla="*/ 77 w 753"/>
                    <a:gd name="T23" fmla="*/ 85 h 894"/>
                    <a:gd name="T24" fmla="*/ 70 w 753"/>
                    <a:gd name="T25" fmla="*/ 93 h 894"/>
                    <a:gd name="T26" fmla="*/ 60 w 753"/>
                    <a:gd name="T27" fmla="*/ 97 h 894"/>
                    <a:gd name="T28" fmla="*/ 52 w 753"/>
                    <a:gd name="T29" fmla="*/ 99 h 894"/>
                    <a:gd name="T30" fmla="*/ 42 w 753"/>
                    <a:gd name="T31" fmla="*/ 97 h 894"/>
                    <a:gd name="T32" fmla="*/ 35 w 753"/>
                    <a:gd name="T33" fmla="*/ 96 h 894"/>
                    <a:gd name="T34" fmla="*/ 21 w 753"/>
                    <a:gd name="T35" fmla="*/ 96 h 894"/>
                    <a:gd name="T36" fmla="*/ 23 w 753"/>
                    <a:gd name="T37" fmla="*/ 88 h 894"/>
                    <a:gd name="T38" fmla="*/ 22 w 753"/>
                    <a:gd name="T39" fmla="*/ 83 h 894"/>
                    <a:gd name="T40" fmla="*/ 20 w 753"/>
                    <a:gd name="T41" fmla="*/ 80 h 894"/>
                    <a:gd name="T42" fmla="*/ 23 w 753"/>
                    <a:gd name="T43" fmla="*/ 76 h 894"/>
                    <a:gd name="T44" fmla="*/ 22 w 753"/>
                    <a:gd name="T45" fmla="*/ 69 h 894"/>
                    <a:gd name="T46" fmla="*/ 19 w 753"/>
                    <a:gd name="T47" fmla="*/ 59 h 894"/>
                    <a:gd name="T48" fmla="*/ 11 w 753"/>
                    <a:gd name="T49" fmla="*/ 54 h 894"/>
                    <a:gd name="T50" fmla="*/ 5 w 753"/>
                    <a:gd name="T51" fmla="*/ 58 h 894"/>
                    <a:gd name="T52" fmla="*/ 7 w 753"/>
                    <a:gd name="T53" fmla="*/ 67 h 894"/>
                    <a:gd name="T54" fmla="*/ 6 w 753"/>
                    <a:gd name="T55" fmla="*/ 72 h 894"/>
                    <a:gd name="T56" fmla="*/ 2 w 753"/>
                    <a:gd name="T57" fmla="*/ 58 h 894"/>
                    <a:gd name="T58" fmla="*/ 2 w 753"/>
                    <a:gd name="T59" fmla="*/ 43 h 894"/>
                    <a:gd name="T60" fmla="*/ 4 w 753"/>
                    <a:gd name="T61" fmla="*/ 28 h 894"/>
                    <a:gd name="T62" fmla="*/ 10 w 753"/>
                    <a:gd name="T63" fmla="*/ 19 h 89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53"/>
                    <a:gd name="T97" fmla="*/ 0 h 894"/>
                    <a:gd name="T98" fmla="*/ 753 w 753"/>
                    <a:gd name="T99" fmla="*/ 894 h 89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53" h="894">
                      <a:moveTo>
                        <a:pt x="93" y="172"/>
                      </a:moveTo>
                      <a:lnTo>
                        <a:pt x="108" y="116"/>
                      </a:lnTo>
                      <a:lnTo>
                        <a:pt x="138" y="60"/>
                      </a:lnTo>
                      <a:lnTo>
                        <a:pt x="176" y="33"/>
                      </a:lnTo>
                      <a:lnTo>
                        <a:pt x="218" y="15"/>
                      </a:lnTo>
                      <a:lnTo>
                        <a:pt x="293" y="0"/>
                      </a:lnTo>
                      <a:lnTo>
                        <a:pt x="349" y="0"/>
                      </a:lnTo>
                      <a:lnTo>
                        <a:pt x="420" y="0"/>
                      </a:lnTo>
                      <a:lnTo>
                        <a:pt x="476" y="11"/>
                      </a:lnTo>
                      <a:lnTo>
                        <a:pt x="514" y="30"/>
                      </a:lnTo>
                      <a:lnTo>
                        <a:pt x="544" y="45"/>
                      </a:lnTo>
                      <a:lnTo>
                        <a:pt x="585" y="78"/>
                      </a:lnTo>
                      <a:lnTo>
                        <a:pt x="622" y="112"/>
                      </a:lnTo>
                      <a:lnTo>
                        <a:pt x="652" y="138"/>
                      </a:lnTo>
                      <a:lnTo>
                        <a:pt x="682" y="172"/>
                      </a:lnTo>
                      <a:lnTo>
                        <a:pt x="712" y="224"/>
                      </a:lnTo>
                      <a:lnTo>
                        <a:pt x="727" y="280"/>
                      </a:lnTo>
                      <a:lnTo>
                        <a:pt x="746" y="359"/>
                      </a:lnTo>
                      <a:lnTo>
                        <a:pt x="753" y="418"/>
                      </a:lnTo>
                      <a:lnTo>
                        <a:pt x="749" y="482"/>
                      </a:lnTo>
                      <a:lnTo>
                        <a:pt x="746" y="547"/>
                      </a:lnTo>
                      <a:lnTo>
                        <a:pt x="727" y="618"/>
                      </a:lnTo>
                      <a:lnTo>
                        <a:pt x="708" y="693"/>
                      </a:lnTo>
                      <a:lnTo>
                        <a:pt x="693" y="764"/>
                      </a:lnTo>
                      <a:lnTo>
                        <a:pt x="663" y="816"/>
                      </a:lnTo>
                      <a:lnTo>
                        <a:pt x="630" y="838"/>
                      </a:lnTo>
                      <a:lnTo>
                        <a:pt x="588" y="857"/>
                      </a:lnTo>
                      <a:lnTo>
                        <a:pt x="544" y="872"/>
                      </a:lnTo>
                      <a:lnTo>
                        <a:pt x="514" y="887"/>
                      </a:lnTo>
                      <a:lnTo>
                        <a:pt x="472" y="894"/>
                      </a:lnTo>
                      <a:lnTo>
                        <a:pt x="435" y="891"/>
                      </a:lnTo>
                      <a:lnTo>
                        <a:pt x="379" y="876"/>
                      </a:lnTo>
                      <a:lnTo>
                        <a:pt x="335" y="873"/>
                      </a:lnTo>
                      <a:lnTo>
                        <a:pt x="314" y="868"/>
                      </a:lnTo>
                      <a:lnTo>
                        <a:pt x="318" y="883"/>
                      </a:lnTo>
                      <a:lnTo>
                        <a:pt x="191" y="861"/>
                      </a:lnTo>
                      <a:lnTo>
                        <a:pt x="206" y="816"/>
                      </a:lnTo>
                      <a:lnTo>
                        <a:pt x="203" y="795"/>
                      </a:lnTo>
                      <a:lnTo>
                        <a:pt x="202" y="775"/>
                      </a:lnTo>
                      <a:lnTo>
                        <a:pt x="197" y="751"/>
                      </a:lnTo>
                      <a:lnTo>
                        <a:pt x="191" y="739"/>
                      </a:lnTo>
                      <a:lnTo>
                        <a:pt x="178" y="723"/>
                      </a:lnTo>
                      <a:lnTo>
                        <a:pt x="193" y="705"/>
                      </a:lnTo>
                      <a:lnTo>
                        <a:pt x="207" y="684"/>
                      </a:lnTo>
                      <a:lnTo>
                        <a:pt x="212" y="665"/>
                      </a:lnTo>
                      <a:lnTo>
                        <a:pt x="202" y="622"/>
                      </a:lnTo>
                      <a:lnTo>
                        <a:pt x="198" y="566"/>
                      </a:lnTo>
                      <a:lnTo>
                        <a:pt x="172" y="532"/>
                      </a:lnTo>
                      <a:lnTo>
                        <a:pt x="134" y="521"/>
                      </a:lnTo>
                      <a:lnTo>
                        <a:pt x="97" y="490"/>
                      </a:lnTo>
                      <a:lnTo>
                        <a:pt x="71" y="490"/>
                      </a:lnTo>
                      <a:lnTo>
                        <a:pt x="45" y="521"/>
                      </a:lnTo>
                      <a:lnTo>
                        <a:pt x="45" y="566"/>
                      </a:lnTo>
                      <a:lnTo>
                        <a:pt x="62" y="600"/>
                      </a:lnTo>
                      <a:lnTo>
                        <a:pt x="66" y="653"/>
                      </a:lnTo>
                      <a:lnTo>
                        <a:pt x="52" y="649"/>
                      </a:lnTo>
                      <a:lnTo>
                        <a:pt x="38" y="639"/>
                      </a:lnTo>
                      <a:lnTo>
                        <a:pt x="22" y="524"/>
                      </a:lnTo>
                      <a:lnTo>
                        <a:pt x="0" y="448"/>
                      </a:lnTo>
                      <a:lnTo>
                        <a:pt x="15" y="389"/>
                      </a:lnTo>
                      <a:lnTo>
                        <a:pt x="26" y="321"/>
                      </a:lnTo>
                      <a:lnTo>
                        <a:pt x="37" y="250"/>
                      </a:lnTo>
                      <a:lnTo>
                        <a:pt x="37" y="217"/>
                      </a:lnTo>
                      <a:lnTo>
                        <a:pt x="93" y="172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6" name="Freeform 86"/>
              <p:cNvSpPr>
                <a:spLocks/>
              </p:cNvSpPr>
              <p:nvPr/>
            </p:nvSpPr>
            <p:spPr bwMode="auto">
              <a:xfrm>
                <a:off x="888" y="3509"/>
                <a:ext cx="181" cy="84"/>
              </a:xfrm>
              <a:custGeom>
                <a:avLst/>
                <a:gdLst>
                  <a:gd name="T0" fmla="*/ 0 w 528"/>
                  <a:gd name="T1" fmla="*/ 4 h 232"/>
                  <a:gd name="T2" fmla="*/ 1 w 528"/>
                  <a:gd name="T3" fmla="*/ 0 h 232"/>
                  <a:gd name="T4" fmla="*/ 9 w 528"/>
                  <a:gd name="T5" fmla="*/ 0 h 232"/>
                  <a:gd name="T6" fmla="*/ 17 w 528"/>
                  <a:gd name="T7" fmla="*/ 2 h 232"/>
                  <a:gd name="T8" fmla="*/ 30 w 528"/>
                  <a:gd name="T9" fmla="*/ 7 h 232"/>
                  <a:gd name="T10" fmla="*/ 37 w 528"/>
                  <a:gd name="T11" fmla="*/ 10 h 232"/>
                  <a:gd name="T12" fmla="*/ 44 w 528"/>
                  <a:gd name="T13" fmla="*/ 14 h 232"/>
                  <a:gd name="T14" fmla="*/ 52 w 528"/>
                  <a:gd name="T15" fmla="*/ 18 h 232"/>
                  <a:gd name="T16" fmla="*/ 59 w 528"/>
                  <a:gd name="T17" fmla="*/ 22 h 232"/>
                  <a:gd name="T18" fmla="*/ 61 w 528"/>
                  <a:gd name="T19" fmla="*/ 25 h 232"/>
                  <a:gd name="T20" fmla="*/ 62 w 528"/>
                  <a:gd name="T21" fmla="*/ 30 h 232"/>
                  <a:gd name="T22" fmla="*/ 0 w 528"/>
                  <a:gd name="T23" fmla="*/ 4 h 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8"/>
                  <a:gd name="T37" fmla="*/ 0 h 232"/>
                  <a:gd name="T38" fmla="*/ 528 w 528"/>
                  <a:gd name="T39" fmla="*/ 232 h 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8" h="232">
                    <a:moveTo>
                      <a:pt x="0" y="28"/>
                    </a:moveTo>
                    <a:lnTo>
                      <a:pt x="12" y="0"/>
                    </a:lnTo>
                    <a:lnTo>
                      <a:pt x="76" y="4"/>
                    </a:lnTo>
                    <a:lnTo>
                      <a:pt x="147" y="17"/>
                    </a:lnTo>
                    <a:lnTo>
                      <a:pt x="255" y="53"/>
                    </a:lnTo>
                    <a:lnTo>
                      <a:pt x="311" y="76"/>
                    </a:lnTo>
                    <a:lnTo>
                      <a:pt x="374" y="105"/>
                    </a:lnTo>
                    <a:lnTo>
                      <a:pt x="443" y="136"/>
                    </a:lnTo>
                    <a:lnTo>
                      <a:pt x="502" y="169"/>
                    </a:lnTo>
                    <a:lnTo>
                      <a:pt x="522" y="191"/>
                    </a:lnTo>
                    <a:lnTo>
                      <a:pt x="528" y="23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87"/>
              <p:cNvSpPr>
                <a:spLocks/>
              </p:cNvSpPr>
              <p:nvPr/>
            </p:nvSpPr>
            <p:spPr bwMode="auto">
              <a:xfrm>
                <a:off x="399" y="3459"/>
                <a:ext cx="1202" cy="205"/>
              </a:xfrm>
              <a:custGeom>
                <a:avLst/>
                <a:gdLst>
                  <a:gd name="T0" fmla="*/ 2 w 3508"/>
                  <a:gd name="T1" fmla="*/ 53 h 569"/>
                  <a:gd name="T2" fmla="*/ 17 w 3508"/>
                  <a:gd name="T3" fmla="*/ 32 h 569"/>
                  <a:gd name="T4" fmla="*/ 26 w 3508"/>
                  <a:gd name="T5" fmla="*/ 22 h 569"/>
                  <a:gd name="T6" fmla="*/ 34 w 3508"/>
                  <a:gd name="T7" fmla="*/ 15 h 569"/>
                  <a:gd name="T8" fmla="*/ 46 w 3508"/>
                  <a:gd name="T9" fmla="*/ 4 h 569"/>
                  <a:gd name="T10" fmla="*/ 52 w 3508"/>
                  <a:gd name="T11" fmla="*/ 0 h 569"/>
                  <a:gd name="T12" fmla="*/ 88 w 3508"/>
                  <a:gd name="T13" fmla="*/ 19 h 569"/>
                  <a:gd name="T14" fmla="*/ 96 w 3508"/>
                  <a:gd name="T15" fmla="*/ 30 h 569"/>
                  <a:gd name="T16" fmla="*/ 102 w 3508"/>
                  <a:gd name="T17" fmla="*/ 38 h 569"/>
                  <a:gd name="T18" fmla="*/ 109 w 3508"/>
                  <a:gd name="T19" fmla="*/ 47 h 569"/>
                  <a:gd name="T20" fmla="*/ 112 w 3508"/>
                  <a:gd name="T21" fmla="*/ 53 h 569"/>
                  <a:gd name="T22" fmla="*/ 134 w 3508"/>
                  <a:gd name="T23" fmla="*/ 40 h 569"/>
                  <a:gd name="T24" fmla="*/ 144 w 3508"/>
                  <a:gd name="T25" fmla="*/ 34 h 569"/>
                  <a:gd name="T26" fmla="*/ 157 w 3508"/>
                  <a:gd name="T27" fmla="*/ 29 h 569"/>
                  <a:gd name="T28" fmla="*/ 168 w 3508"/>
                  <a:gd name="T29" fmla="*/ 19 h 569"/>
                  <a:gd name="T30" fmla="*/ 184 w 3508"/>
                  <a:gd name="T31" fmla="*/ 24 h 569"/>
                  <a:gd name="T32" fmla="*/ 198 w 3508"/>
                  <a:gd name="T33" fmla="*/ 31 h 569"/>
                  <a:gd name="T34" fmla="*/ 212 w 3508"/>
                  <a:gd name="T35" fmla="*/ 37 h 569"/>
                  <a:gd name="T36" fmla="*/ 214 w 3508"/>
                  <a:gd name="T37" fmla="*/ 38 h 569"/>
                  <a:gd name="T38" fmla="*/ 224 w 3508"/>
                  <a:gd name="T39" fmla="*/ 40 h 569"/>
                  <a:gd name="T40" fmla="*/ 236 w 3508"/>
                  <a:gd name="T41" fmla="*/ 53 h 569"/>
                  <a:gd name="T42" fmla="*/ 242 w 3508"/>
                  <a:gd name="T43" fmla="*/ 61 h 569"/>
                  <a:gd name="T44" fmla="*/ 257 w 3508"/>
                  <a:gd name="T45" fmla="*/ 70 h 569"/>
                  <a:gd name="T46" fmla="*/ 299 w 3508"/>
                  <a:gd name="T47" fmla="*/ 45 h 569"/>
                  <a:gd name="T48" fmla="*/ 360 w 3508"/>
                  <a:gd name="T49" fmla="*/ 30 h 569"/>
                  <a:gd name="T50" fmla="*/ 383 w 3508"/>
                  <a:gd name="T51" fmla="*/ 38 h 569"/>
                  <a:gd name="T52" fmla="*/ 406 w 3508"/>
                  <a:gd name="T53" fmla="*/ 54 h 569"/>
                  <a:gd name="T54" fmla="*/ 412 w 3508"/>
                  <a:gd name="T55" fmla="*/ 74 h 569"/>
                  <a:gd name="T56" fmla="*/ 0 w 3508"/>
                  <a:gd name="T57" fmla="*/ 74 h 569"/>
                  <a:gd name="T58" fmla="*/ 2 w 3508"/>
                  <a:gd name="T59" fmla="*/ 53 h 5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508"/>
                  <a:gd name="T91" fmla="*/ 0 h 569"/>
                  <a:gd name="T92" fmla="*/ 3508 w 3508"/>
                  <a:gd name="T93" fmla="*/ 569 h 5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508" h="569">
                    <a:moveTo>
                      <a:pt x="15" y="411"/>
                    </a:moveTo>
                    <a:lnTo>
                      <a:pt x="150" y="245"/>
                    </a:lnTo>
                    <a:lnTo>
                      <a:pt x="224" y="173"/>
                    </a:lnTo>
                    <a:lnTo>
                      <a:pt x="291" y="118"/>
                    </a:lnTo>
                    <a:lnTo>
                      <a:pt x="395" y="32"/>
                    </a:lnTo>
                    <a:lnTo>
                      <a:pt x="440" y="0"/>
                    </a:lnTo>
                    <a:lnTo>
                      <a:pt x="746" y="149"/>
                    </a:lnTo>
                    <a:lnTo>
                      <a:pt x="813" y="229"/>
                    </a:lnTo>
                    <a:lnTo>
                      <a:pt x="866" y="293"/>
                    </a:lnTo>
                    <a:lnTo>
                      <a:pt x="927" y="364"/>
                    </a:lnTo>
                    <a:lnTo>
                      <a:pt x="957" y="411"/>
                    </a:lnTo>
                    <a:lnTo>
                      <a:pt x="1142" y="309"/>
                    </a:lnTo>
                    <a:lnTo>
                      <a:pt x="1225" y="261"/>
                    </a:lnTo>
                    <a:lnTo>
                      <a:pt x="1336" y="222"/>
                    </a:lnTo>
                    <a:lnTo>
                      <a:pt x="1426" y="149"/>
                    </a:lnTo>
                    <a:lnTo>
                      <a:pt x="1568" y="189"/>
                    </a:lnTo>
                    <a:lnTo>
                      <a:pt x="1686" y="237"/>
                    </a:lnTo>
                    <a:lnTo>
                      <a:pt x="1806" y="285"/>
                    </a:lnTo>
                    <a:lnTo>
                      <a:pt x="1821" y="293"/>
                    </a:lnTo>
                    <a:lnTo>
                      <a:pt x="1911" y="309"/>
                    </a:lnTo>
                    <a:lnTo>
                      <a:pt x="2008" y="411"/>
                    </a:lnTo>
                    <a:lnTo>
                      <a:pt x="2060" y="473"/>
                    </a:lnTo>
                    <a:lnTo>
                      <a:pt x="2186" y="538"/>
                    </a:lnTo>
                    <a:lnTo>
                      <a:pt x="2546" y="349"/>
                    </a:lnTo>
                    <a:lnTo>
                      <a:pt x="3068" y="229"/>
                    </a:lnTo>
                    <a:lnTo>
                      <a:pt x="3263" y="293"/>
                    </a:lnTo>
                    <a:lnTo>
                      <a:pt x="3456" y="418"/>
                    </a:lnTo>
                    <a:lnTo>
                      <a:pt x="3508" y="569"/>
                    </a:lnTo>
                    <a:lnTo>
                      <a:pt x="0" y="569"/>
                    </a:lnTo>
                    <a:lnTo>
                      <a:pt x="15" y="41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88"/>
              <p:cNvSpPr>
                <a:spLocks/>
              </p:cNvSpPr>
              <p:nvPr/>
            </p:nvSpPr>
            <p:spPr bwMode="auto">
              <a:xfrm>
                <a:off x="531" y="3516"/>
                <a:ext cx="151" cy="115"/>
              </a:xfrm>
              <a:custGeom>
                <a:avLst/>
                <a:gdLst>
                  <a:gd name="T0" fmla="*/ 0 w 443"/>
                  <a:gd name="T1" fmla="*/ 0 h 317"/>
                  <a:gd name="T2" fmla="*/ 25 w 443"/>
                  <a:gd name="T3" fmla="*/ 7 h 317"/>
                  <a:gd name="T4" fmla="*/ 33 w 443"/>
                  <a:gd name="T5" fmla="*/ 11 h 317"/>
                  <a:gd name="T6" fmla="*/ 38 w 443"/>
                  <a:gd name="T7" fmla="*/ 13 h 317"/>
                  <a:gd name="T8" fmla="*/ 43 w 443"/>
                  <a:gd name="T9" fmla="*/ 18 h 317"/>
                  <a:gd name="T10" fmla="*/ 47 w 443"/>
                  <a:gd name="T11" fmla="*/ 23 h 317"/>
                  <a:gd name="T12" fmla="*/ 49 w 443"/>
                  <a:gd name="T13" fmla="*/ 29 h 317"/>
                  <a:gd name="T14" fmla="*/ 51 w 443"/>
                  <a:gd name="T15" fmla="*/ 35 h 317"/>
                  <a:gd name="T16" fmla="*/ 47 w 443"/>
                  <a:gd name="T17" fmla="*/ 42 h 317"/>
                  <a:gd name="T18" fmla="*/ 46 w 443"/>
                  <a:gd name="T19" fmla="*/ 34 h 317"/>
                  <a:gd name="T20" fmla="*/ 42 w 443"/>
                  <a:gd name="T21" fmla="*/ 28 h 317"/>
                  <a:gd name="T22" fmla="*/ 39 w 443"/>
                  <a:gd name="T23" fmla="*/ 24 h 317"/>
                  <a:gd name="T24" fmla="*/ 36 w 443"/>
                  <a:gd name="T25" fmla="*/ 21 h 317"/>
                  <a:gd name="T26" fmla="*/ 31 w 443"/>
                  <a:gd name="T27" fmla="*/ 17 h 317"/>
                  <a:gd name="T28" fmla="*/ 26 w 443"/>
                  <a:gd name="T29" fmla="*/ 14 h 317"/>
                  <a:gd name="T30" fmla="*/ 17 w 443"/>
                  <a:gd name="T31" fmla="*/ 10 h 317"/>
                  <a:gd name="T32" fmla="*/ 10 w 443"/>
                  <a:gd name="T33" fmla="*/ 6 h 317"/>
                  <a:gd name="T34" fmla="*/ 0 w 443"/>
                  <a:gd name="T35" fmla="*/ 0 h 3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3"/>
                  <a:gd name="T55" fmla="*/ 0 h 317"/>
                  <a:gd name="T56" fmla="*/ 443 w 443"/>
                  <a:gd name="T57" fmla="*/ 317 h 3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3" h="317">
                    <a:moveTo>
                      <a:pt x="0" y="0"/>
                    </a:moveTo>
                    <a:lnTo>
                      <a:pt x="214" y="51"/>
                    </a:lnTo>
                    <a:lnTo>
                      <a:pt x="288" y="79"/>
                    </a:lnTo>
                    <a:lnTo>
                      <a:pt x="327" y="101"/>
                    </a:lnTo>
                    <a:lnTo>
                      <a:pt x="367" y="134"/>
                    </a:lnTo>
                    <a:lnTo>
                      <a:pt x="401" y="176"/>
                    </a:lnTo>
                    <a:lnTo>
                      <a:pt x="424" y="220"/>
                    </a:lnTo>
                    <a:lnTo>
                      <a:pt x="443" y="266"/>
                    </a:lnTo>
                    <a:lnTo>
                      <a:pt x="409" y="317"/>
                    </a:lnTo>
                    <a:lnTo>
                      <a:pt x="393" y="262"/>
                    </a:lnTo>
                    <a:lnTo>
                      <a:pt x="364" y="213"/>
                    </a:lnTo>
                    <a:lnTo>
                      <a:pt x="338" y="180"/>
                    </a:lnTo>
                    <a:lnTo>
                      <a:pt x="314" y="156"/>
                    </a:lnTo>
                    <a:lnTo>
                      <a:pt x="271" y="130"/>
                    </a:lnTo>
                    <a:lnTo>
                      <a:pt x="221" y="105"/>
                    </a:lnTo>
                    <a:lnTo>
                      <a:pt x="151" y="75"/>
                    </a:lnTo>
                    <a:lnTo>
                      <a:pt x="8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89"/>
              <p:cNvSpPr>
                <a:spLocks noChangeShapeType="1"/>
              </p:cNvSpPr>
              <p:nvPr/>
            </p:nvSpPr>
            <p:spPr bwMode="auto">
              <a:xfrm flipV="1">
                <a:off x="915" y="3060"/>
                <a:ext cx="1" cy="83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90"/>
              <p:cNvSpPr>
                <a:spLocks noChangeShapeType="1"/>
              </p:cNvSpPr>
              <p:nvPr/>
            </p:nvSpPr>
            <p:spPr bwMode="auto">
              <a:xfrm>
                <a:off x="915" y="3143"/>
                <a:ext cx="1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91"/>
              <p:cNvSpPr>
                <a:spLocks noChangeShapeType="1"/>
              </p:cNvSpPr>
              <p:nvPr/>
            </p:nvSpPr>
            <p:spPr bwMode="auto">
              <a:xfrm flipH="1">
                <a:off x="912" y="3104"/>
                <a:ext cx="0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52" name="Group 92"/>
              <p:cNvGrpSpPr>
                <a:grpSpLocks/>
              </p:cNvGrpSpPr>
              <p:nvPr/>
            </p:nvGrpSpPr>
            <p:grpSpPr bwMode="auto">
              <a:xfrm>
                <a:off x="624" y="2738"/>
                <a:ext cx="384" cy="384"/>
                <a:chOff x="624" y="2738"/>
                <a:chExt cx="384" cy="384"/>
              </a:xfrm>
            </p:grpSpPr>
            <p:sp>
              <p:nvSpPr>
                <p:cNvPr id="1057" name="Line 93"/>
                <p:cNvSpPr>
                  <a:spLocks noChangeShapeType="1"/>
                </p:cNvSpPr>
                <p:nvPr/>
              </p:nvSpPr>
              <p:spPr bwMode="auto">
                <a:xfrm>
                  <a:off x="701" y="2900"/>
                  <a:ext cx="269" cy="0"/>
                </a:xfrm>
                <a:prstGeom prst="line">
                  <a:avLst/>
                </a:prstGeom>
                <a:noFill/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AutoShape 94"/>
                <p:cNvSpPr>
                  <a:spLocks noChangeArrowheads="1"/>
                </p:cNvSpPr>
                <p:nvPr/>
              </p:nvSpPr>
              <p:spPr bwMode="auto">
                <a:xfrm>
                  <a:off x="624" y="2857"/>
                  <a:ext cx="115" cy="86"/>
                </a:xfrm>
                <a:prstGeom prst="flowChartDecision">
                  <a:avLst/>
                </a:prstGeom>
                <a:solidFill>
                  <a:srgbClr val="FFFF00"/>
                </a:solidFill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059" name="AutoShape 95"/>
                <p:cNvSpPr>
                  <a:spLocks noChangeArrowheads="1"/>
                </p:cNvSpPr>
                <p:nvPr/>
              </p:nvSpPr>
              <p:spPr bwMode="auto">
                <a:xfrm>
                  <a:off x="624" y="2738"/>
                  <a:ext cx="115" cy="86"/>
                </a:xfrm>
                <a:prstGeom prst="flowChartAlternateProcess">
                  <a:avLst/>
                </a:prstGeom>
                <a:solidFill>
                  <a:schemeClr val="accent2"/>
                </a:solidFill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060" name="AutoShape 96"/>
                <p:cNvSpPr>
                  <a:spLocks noChangeArrowheads="1"/>
                </p:cNvSpPr>
                <p:nvPr/>
              </p:nvSpPr>
              <p:spPr bwMode="auto">
                <a:xfrm>
                  <a:off x="770" y="2857"/>
                  <a:ext cx="115" cy="86"/>
                </a:xfrm>
                <a:prstGeom prst="flowChartProcess">
                  <a:avLst/>
                </a:prstGeom>
                <a:solidFill>
                  <a:srgbClr val="66FF33"/>
                </a:solidFill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061" name="AutoShape 97"/>
                <p:cNvSpPr>
                  <a:spLocks noChangeArrowheads="1"/>
                </p:cNvSpPr>
                <p:nvPr/>
              </p:nvSpPr>
              <p:spPr bwMode="auto">
                <a:xfrm>
                  <a:off x="770" y="2994"/>
                  <a:ext cx="115" cy="128"/>
                </a:xfrm>
                <a:prstGeom prst="flowChartMultidocument">
                  <a:avLst/>
                </a:prstGeom>
                <a:solidFill>
                  <a:srgbClr val="FFFFFF"/>
                </a:solidFill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062" name="AutoShape 98"/>
                <p:cNvSpPr>
                  <a:spLocks noChangeArrowheads="1"/>
                </p:cNvSpPr>
                <p:nvPr/>
              </p:nvSpPr>
              <p:spPr bwMode="auto">
                <a:xfrm>
                  <a:off x="931" y="2857"/>
                  <a:ext cx="77" cy="86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100"/>
                </a:p>
              </p:txBody>
            </p:sp>
            <p:sp>
              <p:nvSpPr>
                <p:cNvPr id="1063" name="Line 99"/>
                <p:cNvSpPr>
                  <a:spLocks noChangeShapeType="1"/>
                </p:cNvSpPr>
                <p:nvPr/>
              </p:nvSpPr>
              <p:spPr bwMode="auto">
                <a:xfrm>
                  <a:off x="685" y="2824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00"/>
                <p:cNvSpPr>
                  <a:spLocks noChangeShapeType="1"/>
                </p:cNvSpPr>
                <p:nvPr/>
              </p:nvSpPr>
              <p:spPr bwMode="auto">
                <a:xfrm>
                  <a:off x="832" y="2943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rgbClr val="0000B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3" name="Group 101"/>
              <p:cNvGrpSpPr>
                <a:grpSpLocks/>
              </p:cNvGrpSpPr>
              <p:nvPr/>
            </p:nvGrpSpPr>
            <p:grpSpPr bwMode="auto">
              <a:xfrm>
                <a:off x="766" y="3040"/>
                <a:ext cx="271" cy="270"/>
                <a:chOff x="526" y="3336"/>
                <a:chExt cx="263" cy="250"/>
              </a:xfrm>
            </p:grpSpPr>
            <p:sp>
              <p:nvSpPr>
                <p:cNvPr id="1054" name="Freeform 102"/>
                <p:cNvSpPr>
                  <a:spLocks/>
                </p:cNvSpPr>
                <p:nvPr/>
              </p:nvSpPr>
              <p:spPr bwMode="auto">
                <a:xfrm>
                  <a:off x="598" y="3344"/>
                  <a:ext cx="191" cy="241"/>
                </a:xfrm>
                <a:custGeom>
                  <a:avLst/>
                  <a:gdLst>
                    <a:gd name="T0" fmla="*/ 0 w 573"/>
                    <a:gd name="T1" fmla="*/ 59 h 724"/>
                    <a:gd name="T2" fmla="*/ 3 w 573"/>
                    <a:gd name="T3" fmla="*/ 55 h 724"/>
                    <a:gd name="T4" fmla="*/ 2 w 573"/>
                    <a:gd name="T5" fmla="*/ 49 h 724"/>
                    <a:gd name="T6" fmla="*/ 0 w 573"/>
                    <a:gd name="T7" fmla="*/ 35 h 724"/>
                    <a:gd name="T8" fmla="*/ 2 w 573"/>
                    <a:gd name="T9" fmla="*/ 21 h 724"/>
                    <a:gd name="T10" fmla="*/ 6 w 573"/>
                    <a:gd name="T11" fmla="*/ 10 h 724"/>
                    <a:gd name="T12" fmla="*/ 13 w 573"/>
                    <a:gd name="T13" fmla="*/ 4 h 724"/>
                    <a:gd name="T14" fmla="*/ 23 w 573"/>
                    <a:gd name="T15" fmla="*/ 1 h 724"/>
                    <a:gd name="T16" fmla="*/ 35 w 573"/>
                    <a:gd name="T17" fmla="*/ 0 h 724"/>
                    <a:gd name="T18" fmla="*/ 45 w 573"/>
                    <a:gd name="T19" fmla="*/ 1 h 724"/>
                    <a:gd name="T20" fmla="*/ 54 w 573"/>
                    <a:gd name="T21" fmla="*/ 7 h 724"/>
                    <a:gd name="T22" fmla="*/ 58 w 573"/>
                    <a:gd name="T23" fmla="*/ 15 h 724"/>
                    <a:gd name="T24" fmla="*/ 62 w 573"/>
                    <a:gd name="T25" fmla="*/ 24 h 724"/>
                    <a:gd name="T26" fmla="*/ 64 w 573"/>
                    <a:gd name="T27" fmla="*/ 39 h 724"/>
                    <a:gd name="T28" fmla="*/ 62 w 573"/>
                    <a:gd name="T29" fmla="*/ 42 h 724"/>
                    <a:gd name="T30" fmla="*/ 62 w 573"/>
                    <a:gd name="T31" fmla="*/ 46 h 724"/>
                    <a:gd name="T32" fmla="*/ 62 w 573"/>
                    <a:gd name="T33" fmla="*/ 53 h 724"/>
                    <a:gd name="T34" fmla="*/ 60 w 573"/>
                    <a:gd name="T35" fmla="*/ 60 h 724"/>
                    <a:gd name="T36" fmla="*/ 50 w 573"/>
                    <a:gd name="T37" fmla="*/ 73 h 724"/>
                    <a:gd name="T38" fmla="*/ 43 w 573"/>
                    <a:gd name="T39" fmla="*/ 76 h 724"/>
                    <a:gd name="T40" fmla="*/ 35 w 573"/>
                    <a:gd name="T41" fmla="*/ 78 h 724"/>
                    <a:gd name="T42" fmla="*/ 28 w 573"/>
                    <a:gd name="T43" fmla="*/ 80 h 724"/>
                    <a:gd name="T44" fmla="*/ 0 w 573"/>
                    <a:gd name="T45" fmla="*/ 59 h 72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73"/>
                    <a:gd name="T70" fmla="*/ 0 h 724"/>
                    <a:gd name="T71" fmla="*/ 573 w 573"/>
                    <a:gd name="T72" fmla="*/ 724 h 72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73" h="724">
                      <a:moveTo>
                        <a:pt x="0" y="531"/>
                      </a:moveTo>
                      <a:lnTo>
                        <a:pt x="23" y="497"/>
                      </a:lnTo>
                      <a:lnTo>
                        <a:pt x="15" y="441"/>
                      </a:lnTo>
                      <a:lnTo>
                        <a:pt x="4" y="317"/>
                      </a:lnTo>
                      <a:lnTo>
                        <a:pt x="19" y="190"/>
                      </a:lnTo>
                      <a:lnTo>
                        <a:pt x="56" y="93"/>
                      </a:lnTo>
                      <a:lnTo>
                        <a:pt x="116" y="37"/>
                      </a:lnTo>
                      <a:lnTo>
                        <a:pt x="210" y="11"/>
                      </a:lnTo>
                      <a:lnTo>
                        <a:pt x="318" y="0"/>
                      </a:lnTo>
                      <a:lnTo>
                        <a:pt x="401" y="11"/>
                      </a:lnTo>
                      <a:lnTo>
                        <a:pt x="487" y="63"/>
                      </a:lnTo>
                      <a:lnTo>
                        <a:pt x="524" y="134"/>
                      </a:lnTo>
                      <a:lnTo>
                        <a:pt x="558" y="220"/>
                      </a:lnTo>
                      <a:lnTo>
                        <a:pt x="573" y="347"/>
                      </a:lnTo>
                      <a:lnTo>
                        <a:pt x="554" y="377"/>
                      </a:lnTo>
                      <a:lnTo>
                        <a:pt x="562" y="411"/>
                      </a:lnTo>
                      <a:lnTo>
                        <a:pt x="558" y="478"/>
                      </a:lnTo>
                      <a:lnTo>
                        <a:pt x="539" y="545"/>
                      </a:lnTo>
                      <a:lnTo>
                        <a:pt x="449" y="661"/>
                      </a:lnTo>
                      <a:lnTo>
                        <a:pt x="386" y="688"/>
                      </a:lnTo>
                      <a:lnTo>
                        <a:pt x="311" y="706"/>
                      </a:lnTo>
                      <a:lnTo>
                        <a:pt x="250" y="724"/>
                      </a:lnTo>
                      <a:lnTo>
                        <a:pt x="0" y="531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103"/>
                <p:cNvSpPr>
                  <a:spLocks/>
                </p:cNvSpPr>
                <p:nvPr/>
              </p:nvSpPr>
              <p:spPr bwMode="auto">
                <a:xfrm>
                  <a:off x="588" y="3336"/>
                  <a:ext cx="189" cy="196"/>
                </a:xfrm>
                <a:custGeom>
                  <a:avLst/>
                  <a:gdLst>
                    <a:gd name="T0" fmla="*/ 3 w 565"/>
                    <a:gd name="T1" fmla="*/ 57 h 587"/>
                    <a:gd name="T2" fmla="*/ 0 w 565"/>
                    <a:gd name="T3" fmla="*/ 41 h 587"/>
                    <a:gd name="T4" fmla="*/ 0 w 565"/>
                    <a:gd name="T5" fmla="*/ 32 h 587"/>
                    <a:gd name="T6" fmla="*/ 2 w 565"/>
                    <a:gd name="T7" fmla="*/ 20 h 587"/>
                    <a:gd name="T8" fmla="*/ 5 w 565"/>
                    <a:gd name="T9" fmla="*/ 10 h 587"/>
                    <a:gd name="T10" fmla="*/ 13 w 565"/>
                    <a:gd name="T11" fmla="*/ 3 h 587"/>
                    <a:gd name="T12" fmla="*/ 23 w 565"/>
                    <a:gd name="T13" fmla="*/ 0 h 587"/>
                    <a:gd name="T14" fmla="*/ 35 w 565"/>
                    <a:gd name="T15" fmla="*/ 0 h 587"/>
                    <a:gd name="T16" fmla="*/ 42 w 565"/>
                    <a:gd name="T17" fmla="*/ 1 h 587"/>
                    <a:gd name="T18" fmla="*/ 49 w 565"/>
                    <a:gd name="T19" fmla="*/ 3 h 587"/>
                    <a:gd name="T20" fmla="*/ 55 w 565"/>
                    <a:gd name="T21" fmla="*/ 6 h 587"/>
                    <a:gd name="T22" fmla="*/ 60 w 565"/>
                    <a:gd name="T23" fmla="*/ 10 h 587"/>
                    <a:gd name="T24" fmla="*/ 62 w 565"/>
                    <a:gd name="T25" fmla="*/ 14 h 587"/>
                    <a:gd name="T26" fmla="*/ 55 w 565"/>
                    <a:gd name="T27" fmla="*/ 10 h 587"/>
                    <a:gd name="T28" fmla="*/ 50 w 565"/>
                    <a:gd name="T29" fmla="*/ 10 h 587"/>
                    <a:gd name="T30" fmla="*/ 47 w 565"/>
                    <a:gd name="T31" fmla="*/ 10 h 587"/>
                    <a:gd name="T32" fmla="*/ 53 w 565"/>
                    <a:gd name="T33" fmla="*/ 13 h 587"/>
                    <a:gd name="T34" fmla="*/ 55 w 565"/>
                    <a:gd name="T35" fmla="*/ 17 h 587"/>
                    <a:gd name="T36" fmla="*/ 57 w 565"/>
                    <a:gd name="T37" fmla="*/ 22 h 587"/>
                    <a:gd name="T38" fmla="*/ 60 w 565"/>
                    <a:gd name="T39" fmla="*/ 25 h 587"/>
                    <a:gd name="T40" fmla="*/ 62 w 565"/>
                    <a:gd name="T41" fmla="*/ 28 h 587"/>
                    <a:gd name="T42" fmla="*/ 63 w 565"/>
                    <a:gd name="T43" fmla="*/ 32 h 587"/>
                    <a:gd name="T44" fmla="*/ 63 w 565"/>
                    <a:gd name="T45" fmla="*/ 36 h 587"/>
                    <a:gd name="T46" fmla="*/ 61 w 565"/>
                    <a:gd name="T47" fmla="*/ 44 h 587"/>
                    <a:gd name="T48" fmla="*/ 58 w 565"/>
                    <a:gd name="T49" fmla="*/ 50 h 587"/>
                    <a:gd name="T50" fmla="*/ 55 w 565"/>
                    <a:gd name="T51" fmla="*/ 48 h 587"/>
                    <a:gd name="T52" fmla="*/ 56 w 565"/>
                    <a:gd name="T53" fmla="*/ 46 h 587"/>
                    <a:gd name="T54" fmla="*/ 56 w 565"/>
                    <a:gd name="T55" fmla="*/ 43 h 587"/>
                    <a:gd name="T56" fmla="*/ 54 w 565"/>
                    <a:gd name="T57" fmla="*/ 40 h 587"/>
                    <a:gd name="T58" fmla="*/ 49 w 565"/>
                    <a:gd name="T59" fmla="*/ 42 h 587"/>
                    <a:gd name="T60" fmla="*/ 43 w 565"/>
                    <a:gd name="T61" fmla="*/ 45 h 587"/>
                    <a:gd name="T62" fmla="*/ 40 w 565"/>
                    <a:gd name="T63" fmla="*/ 53 h 587"/>
                    <a:gd name="T64" fmla="*/ 39 w 565"/>
                    <a:gd name="T65" fmla="*/ 56 h 587"/>
                    <a:gd name="T66" fmla="*/ 40 w 565"/>
                    <a:gd name="T67" fmla="*/ 59 h 587"/>
                    <a:gd name="T68" fmla="*/ 43 w 565"/>
                    <a:gd name="T69" fmla="*/ 60 h 587"/>
                    <a:gd name="T70" fmla="*/ 32 w 565"/>
                    <a:gd name="T71" fmla="*/ 63 h 587"/>
                    <a:gd name="T72" fmla="*/ 24 w 565"/>
                    <a:gd name="T73" fmla="*/ 65 h 587"/>
                    <a:gd name="T74" fmla="*/ 17 w 565"/>
                    <a:gd name="T75" fmla="*/ 65 h 587"/>
                    <a:gd name="T76" fmla="*/ 9 w 565"/>
                    <a:gd name="T77" fmla="*/ 61 h 587"/>
                    <a:gd name="T78" fmla="*/ 3 w 565"/>
                    <a:gd name="T79" fmla="*/ 57 h 58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65"/>
                    <a:gd name="T121" fmla="*/ 0 h 587"/>
                    <a:gd name="T122" fmla="*/ 565 w 565"/>
                    <a:gd name="T123" fmla="*/ 587 h 58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65" h="587">
                      <a:moveTo>
                        <a:pt x="27" y="509"/>
                      </a:moveTo>
                      <a:lnTo>
                        <a:pt x="4" y="367"/>
                      </a:lnTo>
                      <a:lnTo>
                        <a:pt x="0" y="288"/>
                      </a:lnTo>
                      <a:lnTo>
                        <a:pt x="19" y="176"/>
                      </a:lnTo>
                      <a:lnTo>
                        <a:pt x="49" y="90"/>
                      </a:lnTo>
                      <a:lnTo>
                        <a:pt x="120" y="23"/>
                      </a:lnTo>
                      <a:lnTo>
                        <a:pt x="206" y="4"/>
                      </a:lnTo>
                      <a:lnTo>
                        <a:pt x="315" y="0"/>
                      </a:lnTo>
                      <a:lnTo>
                        <a:pt x="375" y="8"/>
                      </a:lnTo>
                      <a:lnTo>
                        <a:pt x="434" y="30"/>
                      </a:lnTo>
                      <a:lnTo>
                        <a:pt x="487" y="56"/>
                      </a:lnTo>
                      <a:lnTo>
                        <a:pt x="535" y="94"/>
                      </a:lnTo>
                      <a:lnTo>
                        <a:pt x="550" y="127"/>
                      </a:lnTo>
                      <a:lnTo>
                        <a:pt x="494" y="94"/>
                      </a:lnTo>
                      <a:lnTo>
                        <a:pt x="442" y="90"/>
                      </a:lnTo>
                      <a:lnTo>
                        <a:pt x="423" y="86"/>
                      </a:lnTo>
                      <a:lnTo>
                        <a:pt x="468" y="120"/>
                      </a:lnTo>
                      <a:lnTo>
                        <a:pt x="494" y="157"/>
                      </a:lnTo>
                      <a:lnTo>
                        <a:pt x="509" y="195"/>
                      </a:lnTo>
                      <a:lnTo>
                        <a:pt x="532" y="221"/>
                      </a:lnTo>
                      <a:lnTo>
                        <a:pt x="554" y="254"/>
                      </a:lnTo>
                      <a:lnTo>
                        <a:pt x="562" y="288"/>
                      </a:lnTo>
                      <a:lnTo>
                        <a:pt x="565" y="325"/>
                      </a:lnTo>
                      <a:lnTo>
                        <a:pt x="543" y="397"/>
                      </a:lnTo>
                      <a:lnTo>
                        <a:pt x="521" y="445"/>
                      </a:lnTo>
                      <a:lnTo>
                        <a:pt x="491" y="430"/>
                      </a:lnTo>
                      <a:lnTo>
                        <a:pt x="498" y="411"/>
                      </a:lnTo>
                      <a:lnTo>
                        <a:pt x="502" y="385"/>
                      </a:lnTo>
                      <a:lnTo>
                        <a:pt x="483" y="363"/>
                      </a:lnTo>
                      <a:lnTo>
                        <a:pt x="438" y="374"/>
                      </a:lnTo>
                      <a:lnTo>
                        <a:pt x="382" y="408"/>
                      </a:lnTo>
                      <a:lnTo>
                        <a:pt x="360" y="475"/>
                      </a:lnTo>
                      <a:lnTo>
                        <a:pt x="348" y="505"/>
                      </a:lnTo>
                      <a:lnTo>
                        <a:pt x="360" y="527"/>
                      </a:lnTo>
                      <a:lnTo>
                        <a:pt x="382" y="539"/>
                      </a:lnTo>
                      <a:lnTo>
                        <a:pt x="289" y="568"/>
                      </a:lnTo>
                      <a:lnTo>
                        <a:pt x="214" y="580"/>
                      </a:lnTo>
                      <a:lnTo>
                        <a:pt x="154" y="587"/>
                      </a:lnTo>
                      <a:lnTo>
                        <a:pt x="83" y="546"/>
                      </a:lnTo>
                      <a:lnTo>
                        <a:pt x="27" y="50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104"/>
                <p:cNvSpPr>
                  <a:spLocks/>
                </p:cNvSpPr>
                <p:nvPr/>
              </p:nvSpPr>
              <p:spPr bwMode="auto">
                <a:xfrm>
                  <a:off x="526" y="3515"/>
                  <a:ext cx="157" cy="71"/>
                </a:xfrm>
                <a:custGeom>
                  <a:avLst/>
                  <a:gdLst>
                    <a:gd name="T0" fmla="*/ 0 w 472"/>
                    <a:gd name="T1" fmla="*/ 17 h 213"/>
                    <a:gd name="T2" fmla="*/ 12 w 472"/>
                    <a:gd name="T3" fmla="*/ 11 h 213"/>
                    <a:gd name="T4" fmla="*/ 22 w 472"/>
                    <a:gd name="T5" fmla="*/ 0 h 213"/>
                    <a:gd name="T6" fmla="*/ 52 w 472"/>
                    <a:gd name="T7" fmla="*/ 24 h 2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2"/>
                    <a:gd name="T13" fmla="*/ 0 h 213"/>
                    <a:gd name="T14" fmla="*/ 472 w 472"/>
                    <a:gd name="T15" fmla="*/ 213 h 2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2" h="213">
                      <a:moveTo>
                        <a:pt x="0" y="149"/>
                      </a:moveTo>
                      <a:lnTo>
                        <a:pt x="109" y="101"/>
                      </a:lnTo>
                      <a:lnTo>
                        <a:pt x="195" y="0"/>
                      </a:lnTo>
                      <a:lnTo>
                        <a:pt x="472" y="21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6" name="Rectangle 105"/>
            <p:cNvSpPr>
              <a:spLocks noChangeArrowheads="1"/>
            </p:cNvSpPr>
            <p:nvPr/>
          </p:nvSpPr>
          <p:spPr bwMode="auto">
            <a:xfrm>
              <a:off x="1976" y="3195"/>
              <a:ext cx="31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Font typeface="Wingdings" charset="0"/>
                <a:buNone/>
              </a:pPr>
              <a:r>
                <a:rPr lang="pt-BR" sz="1200">
                  <a:solidFill>
                    <a:srgbClr val="CC9900"/>
                  </a:solidFill>
                  <a:latin typeface="Arial Black" charset="0"/>
                </a:rPr>
                <a:t>Sistemas</a:t>
              </a:r>
            </a:p>
          </p:txBody>
        </p:sp>
        <p:graphicFrame>
          <p:nvGraphicFramePr>
            <p:cNvPr id="1028" name="Object 106"/>
            <p:cNvGraphicFramePr>
              <a:graphicFrameLocks noChangeAspect="1"/>
            </p:cNvGraphicFramePr>
            <p:nvPr/>
          </p:nvGraphicFramePr>
          <p:xfrm>
            <a:off x="1837" y="3333"/>
            <a:ext cx="946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942560" imgH="1589400" progId="MS_ClipArt_Gallery.2">
                    <p:embed/>
                  </p:oleObj>
                </mc:Choice>
                <mc:Fallback>
                  <p:oleObj name="Clip" r:id="rId6" imgW="1942560" imgH="1589400" progId="MS_ClipArt_Gallery.2">
                    <p:embed/>
                    <p:pic>
                      <p:nvPicPr>
                        <p:cNvPr id="1028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3333"/>
                          <a:ext cx="946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3508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7C223431-B46D-E748-9A59-D3806580B76D}" type="slidenum">
              <a:rPr lang="en-US">
                <a:latin typeface="Calibri" charset="0"/>
              </a:rPr>
              <a:pPr algn="l" eaLnBrk="1" hangingPunct="1"/>
              <a:t>7</a:t>
            </a:fld>
            <a:endParaRPr lang="en-US">
              <a:latin typeface="Calibri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3551" y="1483970"/>
            <a:ext cx="9120180" cy="666214"/>
          </a:xfrm>
          <a:noFill/>
        </p:spPr>
        <p:txBody>
          <a:bodyPr/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buClr>
                <a:srgbClr val="008000"/>
              </a:buClr>
              <a:buSzPct val="90000"/>
              <a:buFontTx/>
              <a:buNone/>
            </a:pPr>
            <a:r>
              <a:rPr kumimoji="1" lang="pt-BR" sz="2200">
                <a:solidFill>
                  <a:srgbClr val="000066"/>
                </a:solidFill>
                <a:latin typeface="Calibri" charset="0"/>
              </a:rPr>
              <a:t>03/09/1989 – Jogo Brasil X Chile 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Clr>
                <a:srgbClr val="008000"/>
              </a:buClr>
              <a:buSzPct val="90000"/>
              <a:buFontTx/>
              <a:buNone/>
            </a:pPr>
            <a:r>
              <a:rPr kumimoji="1" lang="pt-BR" sz="2200">
                <a:solidFill>
                  <a:srgbClr val="000066"/>
                </a:solidFill>
                <a:latin typeface="Calibri" charset="0"/>
              </a:rPr>
              <a:t>Partida decisiva das eliminatórias da Copa de 1990 (Itália)</a:t>
            </a:r>
          </a:p>
        </p:txBody>
      </p:sp>
      <p:pic>
        <p:nvPicPr>
          <p:cNvPr id="23556" name="Picture 3" descr="BrxChile-Roj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11" y="2133028"/>
            <a:ext cx="7214585" cy="35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191281" y="5842953"/>
            <a:ext cx="6000720" cy="68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buClr>
                <a:srgbClr val="008000"/>
              </a:buClr>
              <a:buSzPct val="90000"/>
              <a:buFont typeface="Wingdings" charset="0"/>
              <a:buNone/>
            </a:pPr>
            <a:r>
              <a:rPr kumimoji="1" lang="pt-BR" sz="2200"/>
              <a:t>Enquanto isto acontecia . . . </a:t>
            </a:r>
          </a:p>
          <a:p>
            <a:pPr>
              <a:lnSpc>
                <a:spcPct val="85000"/>
              </a:lnSpc>
              <a:buClr>
                <a:srgbClr val="008000"/>
              </a:buClr>
              <a:buSzPct val="90000"/>
              <a:buFont typeface="Wingdings" charset="0"/>
              <a:buNone/>
            </a:pPr>
            <a:r>
              <a:rPr kumimoji="1" lang="pt-BR" sz="2200"/>
              <a:t>E  também  porque  isto acontecia . . .</a:t>
            </a:r>
            <a:endParaRPr kumimoji="1" lang="en-US" sz="2200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661925"/>
            <a:ext cx="551098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Detalhes do Evento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15240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9A95AB31-0095-214E-AC1C-02407EA9FE54}" type="slidenum">
              <a:rPr lang="en-US">
                <a:latin typeface="Calibri" charset="0"/>
              </a:rPr>
              <a:pPr algn="l" eaLnBrk="1" hangingPunct="1"/>
              <a:t>8</a:t>
            </a:fld>
            <a:endParaRPr lang="en-US">
              <a:latin typeface="Calibri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4896" y="1403910"/>
            <a:ext cx="11582209" cy="480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pt-BR">
                <a:solidFill>
                  <a:srgbClr val="CC9900"/>
                </a:solidFill>
              </a:rPr>
              <a:t>Comandante Garcez:</a:t>
            </a:r>
            <a:r>
              <a:rPr kumimoji="1" lang="pt-BR"/>
              <a:t> "Senhoras e senhores passageiros, é o comandante quem vos fala. Tivemos uma pane de desorientação dos nossos sistemas de bússola. Estamos com nosso combustível já no final ainda com 15 minutos. Pedimos a todos que mantenham a calma porque... uma situação como esta realmente é muito difícil de acontecer. Deixamos a todos com a esperança de que isso não passe de apenas um...um susto para todos nós... Pela atenção muito obrigado e... que tenham todos um bom final.</a:t>
            </a:r>
            <a:r>
              <a:rPr kumimoji="1" lang="ja-JP" altLang="pt-BR"/>
              <a:t>”</a:t>
            </a:r>
            <a:endParaRPr kumimoji="1" lang="pt-BR"/>
          </a:p>
          <a:p>
            <a:endParaRPr kumimoji="1" lang="pt-BR"/>
          </a:p>
          <a:p>
            <a:pPr>
              <a:spcAft>
                <a:spcPct val="50000"/>
              </a:spcAft>
            </a:pPr>
            <a:r>
              <a:rPr kumimoji="1" lang="pt-BR">
                <a:solidFill>
                  <a:srgbClr val="CC9900"/>
                </a:solidFill>
              </a:rPr>
              <a:t>Piloto em terra:</a:t>
            </a:r>
            <a:r>
              <a:rPr kumimoji="1" lang="pt-BR"/>
              <a:t> "O Garcez, você não conseguiu ir pra Belém por quê?"</a:t>
            </a:r>
          </a:p>
          <a:p>
            <a:pPr>
              <a:spcAft>
                <a:spcPct val="50000"/>
              </a:spcAft>
            </a:pPr>
            <a:r>
              <a:rPr kumimoji="1" lang="pt-BR">
                <a:solidFill>
                  <a:srgbClr val="CC9900"/>
                </a:solidFill>
              </a:rPr>
              <a:t>Comandante Garcez:</a:t>
            </a:r>
            <a:r>
              <a:rPr kumimoji="1" lang="pt-BR"/>
              <a:t> "Não, é que eu não tinha a indicação de Belém: a bússola tava com outra proa e a gente foi... ficou andando entre Belém e Marabá e não conseguiu chegar a lugar nenhum agora tá indo pra Marabá e não tem mais combustível pra ir pra lugar nenhum, entendeu?"</a:t>
            </a:r>
          </a:p>
          <a:p>
            <a:pPr>
              <a:spcAft>
                <a:spcPct val="50000"/>
              </a:spcAft>
            </a:pPr>
            <a:r>
              <a:rPr kumimoji="1" lang="pt-BR">
                <a:solidFill>
                  <a:srgbClr val="CC9900"/>
                </a:solidFill>
              </a:rPr>
              <a:t>Comandante Garcez:</a:t>
            </a:r>
            <a:r>
              <a:rPr kumimoji="1" lang="pt-BR"/>
              <a:t> "O motor 1 acabou de parar... A gente vai ter que descer agora... Eu não vou poder falar mais que a gente vai se preparar aqui para o pouso, ok? Atenção tripulação preparar para o pouso forçado."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01994" y="893528"/>
            <a:ext cx="771766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O Evento de Risco Operacional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776015" y="260195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8871" y="362741"/>
            <a:ext cx="487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=ixCaiOd6z-M</a:t>
            </a:r>
          </a:p>
        </p:txBody>
      </p:sp>
    </p:spTree>
    <p:extLst>
      <p:ext uri="{BB962C8B-B14F-4D97-AF65-F5344CB8AC3E}">
        <p14:creationId xmlns:p14="http://schemas.microsoft.com/office/powerpoint/2010/main" val="11791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65633" y="6244683"/>
            <a:ext cx="3860736" cy="4775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BFD8C31-40CA-7C43-83DB-0946EAEC69D9}" type="slidenum">
              <a:rPr lang="en-US">
                <a:latin typeface="Calibri" charset="0"/>
              </a:rPr>
              <a:pPr algn="l" eaLnBrk="1" hangingPunct="1"/>
              <a:t>9</a:t>
            </a:fld>
            <a:endParaRPr lang="en-US">
              <a:latin typeface="Calibri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3551" y="1341005"/>
            <a:ext cx="9983414" cy="863505"/>
          </a:xfrm>
          <a:noFill/>
        </p:spPr>
        <p:txBody>
          <a:bodyPr/>
          <a:lstStyle/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8000"/>
              </a:buClr>
              <a:buSzPct val="90000"/>
              <a:buFont typeface="Wingdings" charset="0"/>
              <a:buNone/>
            </a:pPr>
            <a:r>
              <a:rPr lang="pt-BR" sz="3300" b="1" dirty="0">
                <a:latin typeface="Calibri" charset="0"/>
              </a:rPr>
              <a:t> </a:t>
            </a:r>
            <a:r>
              <a:rPr kumimoji="1" lang="pt-BR" sz="2200" dirty="0">
                <a:solidFill>
                  <a:srgbClr val="000066"/>
                </a:solidFill>
                <a:latin typeface="Calibri" charset="0"/>
              </a:rPr>
              <a:t>. . . isso aconteceu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8000"/>
              </a:buClr>
              <a:buSzPct val="90000"/>
              <a:buFont typeface="Wingdings" charset="0"/>
              <a:buNone/>
            </a:pPr>
            <a:r>
              <a:rPr kumimoji="1" lang="pt-BR" sz="2200" dirty="0" err="1">
                <a:solidFill>
                  <a:srgbClr val="000066"/>
                </a:solidFill>
                <a:latin typeface="Calibri" charset="0"/>
              </a:rPr>
              <a:t>Vôo</a:t>
            </a:r>
            <a:r>
              <a:rPr kumimoji="1" lang="pt-BR" sz="2200" dirty="0">
                <a:solidFill>
                  <a:srgbClr val="000066"/>
                </a:solidFill>
                <a:latin typeface="Calibri" charset="0"/>
              </a:rPr>
              <a:t> RG 254 Marabá-Belém: Rumo Norte com 12 mortos e 42 feridos)</a:t>
            </a:r>
          </a:p>
        </p:txBody>
      </p:sp>
      <p:pic>
        <p:nvPicPr>
          <p:cNvPr id="25604" name="Picture 3" descr="B737-Va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62" y="2386075"/>
            <a:ext cx="7416578" cy="363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01993" y="1026484"/>
            <a:ext cx="5510982" cy="5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marL="1789113" indent="-1789113" defTabSz="846138" eaLnBrk="0" hangingPunct="0"/>
            <a:r>
              <a:rPr lang="pt-BR" sz="2700">
                <a:solidFill>
                  <a:srgbClr val="CC9900"/>
                </a:solidFill>
                <a:latin typeface="Arial Black" charset="0"/>
              </a:rPr>
              <a:t>Detalhes do Evento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776015" y="290218"/>
            <a:ext cx="10465530" cy="4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r>
              <a:rPr lang="pt-BR" sz="2400">
                <a:solidFill>
                  <a:schemeClr val="bg1"/>
                </a:solidFill>
              </a:rPr>
              <a:t>Manifestação de um evento de risco operacional</a:t>
            </a:r>
          </a:p>
        </p:txBody>
      </p:sp>
    </p:spTree>
    <p:extLst>
      <p:ext uri="{BB962C8B-B14F-4D97-AF65-F5344CB8AC3E}">
        <p14:creationId xmlns:p14="http://schemas.microsoft.com/office/powerpoint/2010/main" val="343067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2615</Words>
  <Application>Microsoft Office PowerPoint</Application>
  <PresentationFormat>Widescreen</PresentationFormat>
  <Paragraphs>402</Paragraphs>
  <Slides>59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59</vt:i4>
      </vt:variant>
    </vt:vector>
  </HeadingPairs>
  <TitlesOfParts>
    <vt:vector size="72" baseType="lpstr">
      <vt:lpstr>Arial</vt:lpstr>
      <vt:lpstr>Arial Black</vt:lpstr>
      <vt:lpstr>Calibri</vt:lpstr>
      <vt:lpstr>Tahoma</vt:lpstr>
      <vt:lpstr>Tempus Sans ITC</vt:lpstr>
      <vt:lpstr>Times New Roman</vt:lpstr>
      <vt:lpstr>Verdana</vt:lpstr>
      <vt:lpstr>Wingdings</vt:lpstr>
      <vt:lpstr>Office Theme</vt:lpstr>
      <vt:lpstr>Clip</vt:lpstr>
      <vt:lpstr>Document</vt:lpstr>
      <vt:lpstr>Imagem de bitmap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Método da Distribuição de Perdas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de Freqüência</vt:lpstr>
      <vt:lpstr>Distribuição binomial</vt:lpstr>
      <vt:lpstr>Distribuição de Poisson</vt:lpstr>
      <vt:lpstr>Solução de Exercícios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Fabiano Guasti  Lima</dc:creator>
  <cp:lastModifiedBy>Bruno</cp:lastModifiedBy>
  <cp:revision>103</cp:revision>
  <dcterms:created xsi:type="dcterms:W3CDTF">2020-03-19T00:36:42Z</dcterms:created>
  <dcterms:modified xsi:type="dcterms:W3CDTF">2022-11-13T18:27:29Z</dcterms:modified>
</cp:coreProperties>
</file>