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94" r:id="rId3"/>
    <p:sldId id="345" r:id="rId4"/>
    <p:sldId id="346" r:id="rId5"/>
    <p:sldId id="293" r:id="rId6"/>
    <p:sldId id="316" r:id="rId7"/>
    <p:sldId id="317" r:id="rId8"/>
    <p:sldId id="320" r:id="rId9"/>
    <p:sldId id="318" r:id="rId10"/>
    <p:sldId id="321" r:id="rId11"/>
    <p:sldId id="322" r:id="rId12"/>
    <p:sldId id="347" r:id="rId13"/>
    <p:sldId id="329" r:id="rId14"/>
    <p:sldId id="323" r:id="rId15"/>
    <p:sldId id="324" r:id="rId16"/>
    <p:sldId id="33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FFCC"/>
    <a:srgbClr val="FFCCFF"/>
    <a:srgbClr val="FF99CC"/>
    <a:srgbClr val="00FFCC"/>
    <a:srgbClr val="99CCFF"/>
    <a:srgbClr val="CC0000"/>
    <a:srgbClr val="FF9999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249" autoAdjust="0"/>
  </p:normalViewPr>
  <p:slideViewPr>
    <p:cSldViewPr>
      <p:cViewPr varScale="1">
        <p:scale>
          <a:sx n="72" d="100"/>
          <a:sy n="72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BBA7BA-219A-4010-A60E-EEB8C82991E3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DC86D3-88C2-4F76-9876-9FA5AFB90579}"/>
              </a:ext>
            </a:extLst>
          </p:cNvPr>
          <p:cNvSpPr txBox="1"/>
          <p:nvPr/>
        </p:nvSpPr>
        <p:spPr>
          <a:xfrm>
            <a:off x="1693408" y="2650169"/>
            <a:ext cx="604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Capital </a:t>
            </a:r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Asset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Pricing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Model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CAPM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497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id="{09E11792-7ADD-4B0C-A8FC-0E1F2381CD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240" r="1849" b="5154"/>
          <a:stretch/>
        </p:blipFill>
        <p:spPr>
          <a:xfrm>
            <a:off x="294516" y="1412775"/>
            <a:ext cx="8629367" cy="331236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D3D5E2B-546E-474E-A54D-1E29EDBDC9B8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87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8ABDC0-9841-45CC-BA2D-17180A91F339}"/>
              </a:ext>
            </a:extLst>
          </p:cNvPr>
          <p:cNvSpPr txBox="1"/>
          <p:nvPr/>
        </p:nvSpPr>
        <p:spPr>
          <a:xfrm>
            <a:off x="863588" y="1717123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CCFF"/>
                </a:solidFill>
              </a:rPr>
              <a:t>Como calcular o valor de beta (</a:t>
            </a:r>
            <a:r>
              <a:rPr lang="pt-BR" sz="28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)</a:t>
            </a:r>
            <a:r>
              <a:rPr lang="pt-BR" sz="2800" b="1" dirty="0">
                <a:solidFill>
                  <a:srgbClr val="FFCCFF"/>
                </a:solidFill>
              </a:rPr>
              <a:t>?</a:t>
            </a:r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D662F523-CA9E-455D-A5E9-6DADBB504DD7}"/>
              </a:ext>
            </a:extLst>
          </p:cNvPr>
          <p:cNvGrpSpPr/>
          <p:nvPr/>
        </p:nvGrpSpPr>
        <p:grpSpPr>
          <a:xfrm>
            <a:off x="2596480" y="2716618"/>
            <a:ext cx="3827729" cy="996311"/>
            <a:chOff x="2596480" y="2716618"/>
            <a:chExt cx="3827729" cy="996311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6CF9B9A3-FA34-41E0-8AAB-7902319AC6A8}"/>
                </a:ext>
              </a:extLst>
            </p:cNvPr>
            <p:cNvSpPr/>
            <p:nvPr/>
          </p:nvSpPr>
          <p:spPr>
            <a:xfrm>
              <a:off x="2596480" y="2990180"/>
              <a:ext cx="7809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r>
                <a:rPr lang="pt-BR" sz="28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lang="pt-BR" sz="28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</a:t>
              </a:r>
              <a:endParaRPr lang="pt-BR" sz="2800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134F4DB1-0781-4887-BBB4-08913FC53FD5}"/>
                </a:ext>
              </a:extLst>
            </p:cNvPr>
            <p:cNvSpPr txBox="1"/>
            <p:nvPr/>
          </p:nvSpPr>
          <p:spPr>
            <a:xfrm>
              <a:off x="3306538" y="2759056"/>
              <a:ext cx="18403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cov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 (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; R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endParaRPr lang="pt-BR" sz="2400" dirty="0"/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5E143C0C-AF5F-4250-AB64-83B1924FB8B2}"/>
                </a:ext>
              </a:extLst>
            </p:cNvPr>
            <p:cNvSpPr txBox="1"/>
            <p:nvPr/>
          </p:nvSpPr>
          <p:spPr>
            <a:xfrm>
              <a:off x="3247178" y="3220721"/>
              <a:ext cx="18403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var (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endParaRPr lang="pt-BR" sz="2400" dirty="0"/>
            </a:p>
          </p:txBody>
        </p: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810B42DE-F0CF-4B1A-A733-58D1D752EDA9}"/>
                </a:ext>
              </a:extLst>
            </p:cNvPr>
            <p:cNvCxnSpPr/>
            <p:nvPr/>
          </p:nvCxnSpPr>
          <p:spPr>
            <a:xfrm>
              <a:off x="3471066" y="3257537"/>
              <a:ext cx="145444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7A90FAFC-3744-4D27-8A59-5F4E017ED34B}"/>
                </a:ext>
              </a:extLst>
            </p:cNvPr>
            <p:cNvSpPr txBox="1"/>
            <p:nvPr/>
          </p:nvSpPr>
          <p:spPr>
            <a:xfrm>
              <a:off x="5520978" y="2716618"/>
              <a:ext cx="7809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σ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A,M </a:t>
              </a:r>
              <a:endParaRPr lang="pt-BR" sz="2400" dirty="0"/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B8402D54-860C-4F2E-8CDB-4CA2A8010781}"/>
                </a:ext>
              </a:extLst>
            </p:cNvPr>
            <p:cNvSpPr txBox="1"/>
            <p:nvPr/>
          </p:nvSpPr>
          <p:spPr>
            <a:xfrm>
              <a:off x="5574191" y="3251264"/>
              <a:ext cx="6314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σ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endParaRPr lang="pt-BR" sz="2400" dirty="0"/>
            </a:p>
          </p:txBody>
        </p:sp>
        <p:cxnSp>
          <p:nvCxnSpPr>
            <p:cNvPr id="28" name="Conector reto 27">
              <a:extLst>
                <a:ext uri="{FF2B5EF4-FFF2-40B4-BE49-F238E27FC236}">
                  <a16:creationId xmlns:a16="http://schemas.microsoft.com/office/drawing/2014/main" id="{2F2C5E44-B94B-457C-A490-D2AF9DCE066C}"/>
                </a:ext>
              </a:extLst>
            </p:cNvPr>
            <p:cNvCxnSpPr>
              <a:cxnSpLocks/>
            </p:cNvCxnSpPr>
            <p:nvPr/>
          </p:nvCxnSpPr>
          <p:spPr>
            <a:xfrm>
              <a:off x="5398731" y="3251264"/>
              <a:ext cx="102547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08CACA0-6192-4A9F-90C3-1D4CFB67DAE0}"/>
                </a:ext>
              </a:extLst>
            </p:cNvPr>
            <p:cNvSpPr txBox="1"/>
            <p:nvPr/>
          </p:nvSpPr>
          <p:spPr>
            <a:xfrm>
              <a:off x="5812141" y="3200742"/>
              <a:ext cx="396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2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1DB73139-73C1-4BE2-B75C-A025256CF897}"/>
                </a:ext>
              </a:extLst>
            </p:cNvPr>
            <p:cNvSpPr txBox="1"/>
            <p:nvPr/>
          </p:nvSpPr>
          <p:spPr>
            <a:xfrm>
              <a:off x="4967947" y="2998320"/>
              <a:ext cx="41379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=</a:t>
              </a:r>
              <a:endParaRPr lang="pt-BR" sz="2400" dirty="0"/>
            </a:p>
          </p:txBody>
        </p:sp>
      </p:grp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3422B523-BA48-4CA1-9739-B7051C0E0024}"/>
              </a:ext>
            </a:extLst>
          </p:cNvPr>
          <p:cNvGrpSpPr/>
          <p:nvPr/>
        </p:nvGrpSpPr>
        <p:grpSpPr>
          <a:xfrm>
            <a:off x="2596480" y="4050448"/>
            <a:ext cx="2459577" cy="996311"/>
            <a:chOff x="2596480" y="4050448"/>
            <a:chExt cx="2459577" cy="996311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584AB037-E07D-4AAB-ABDE-E8977F9E3887}"/>
                </a:ext>
              </a:extLst>
            </p:cNvPr>
            <p:cNvSpPr/>
            <p:nvPr/>
          </p:nvSpPr>
          <p:spPr>
            <a:xfrm>
              <a:off x="2596480" y="4319886"/>
              <a:ext cx="7809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r>
                <a:rPr lang="pt-BR" sz="28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lang="pt-BR" sz="28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</a:t>
              </a:r>
              <a:endParaRPr lang="pt-BR" sz="2800" dirty="0"/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B2F4FB0E-0BC0-4CA2-9CEC-3C3DE180CC4D}"/>
                </a:ext>
              </a:extLst>
            </p:cNvPr>
            <p:cNvSpPr txBox="1"/>
            <p:nvPr/>
          </p:nvSpPr>
          <p:spPr>
            <a:xfrm>
              <a:off x="4275074" y="4050448"/>
              <a:ext cx="7809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σ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 </a:t>
              </a:r>
              <a:endParaRPr lang="pt-BR" sz="2400" dirty="0"/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72F10624-D7C9-4EB9-BE0F-DE27D9A160F8}"/>
                </a:ext>
              </a:extLst>
            </p:cNvPr>
            <p:cNvSpPr txBox="1"/>
            <p:nvPr/>
          </p:nvSpPr>
          <p:spPr>
            <a:xfrm>
              <a:off x="4328287" y="4585094"/>
              <a:ext cx="63144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σ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endParaRPr lang="pt-BR" sz="2400" dirty="0"/>
            </a:p>
          </p:txBody>
        </p:sp>
        <p:cxnSp>
          <p:nvCxnSpPr>
            <p:cNvPr id="37" name="Conector reto 36">
              <a:extLst>
                <a:ext uri="{FF2B5EF4-FFF2-40B4-BE49-F238E27FC236}">
                  <a16:creationId xmlns:a16="http://schemas.microsoft.com/office/drawing/2014/main" id="{67A5B2D2-472E-4F08-A42C-AE85B9413FD6}"/>
                </a:ext>
              </a:extLst>
            </p:cNvPr>
            <p:cNvCxnSpPr>
              <a:cxnSpLocks/>
            </p:cNvCxnSpPr>
            <p:nvPr/>
          </p:nvCxnSpPr>
          <p:spPr>
            <a:xfrm>
              <a:off x="4269946" y="4585094"/>
              <a:ext cx="6555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99EED5C1-CAD3-406C-9B4F-62923018D7A2}"/>
                </a:ext>
              </a:extLst>
            </p:cNvPr>
            <p:cNvSpPr txBox="1"/>
            <p:nvPr/>
          </p:nvSpPr>
          <p:spPr>
            <a:xfrm>
              <a:off x="3227477" y="4304918"/>
              <a:ext cx="102547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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A,M</a:t>
              </a:r>
              <a:endParaRPr lang="pt-BR" sz="2400" dirty="0"/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1DAFD7D8-72A6-491B-B607-92379AB5A655}"/>
                </a:ext>
              </a:extLst>
            </p:cNvPr>
            <p:cNvSpPr txBox="1"/>
            <p:nvPr/>
          </p:nvSpPr>
          <p:spPr>
            <a:xfrm>
              <a:off x="3976536" y="4366473"/>
              <a:ext cx="32792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dirty="0">
                  <a:latin typeface="Calibri" pitchFamily="34" charset="0"/>
                  <a:cs typeface="Times New Roman" pitchFamily="18" charset="0"/>
                </a:rPr>
                <a:t>x</a:t>
              </a:r>
              <a:endParaRPr lang="pt-BR" sz="2000" dirty="0"/>
            </a:p>
          </p:txBody>
        </p:sp>
      </p:grp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ACBA233B-41F6-4047-87BE-AE36C943C66F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9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9D1BCFD-054F-4FBA-A630-CF618EDAA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936"/>
          <a:stretch/>
        </p:blipFill>
        <p:spPr>
          <a:xfrm>
            <a:off x="1475656" y="1870244"/>
            <a:ext cx="6506408" cy="3816423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C924D7C1-5D91-4358-8963-93CF0D0AA465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CAB57C8-FBC1-42ED-A139-C332764E6D25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B5C4A11-9C10-4B63-BA01-C74B095B23CF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grpSp>
        <p:nvGrpSpPr>
          <p:cNvPr id="9" name="Grupo 43">
            <a:extLst>
              <a:ext uri="{FF2B5EF4-FFF2-40B4-BE49-F238E27FC236}">
                <a16:creationId xmlns:a16="http://schemas.microsoft.com/office/drawing/2014/main" id="{F61AFDF3-DD7B-4FC0-9D02-98A09140E3D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10" name="Grupo 36">
              <a:extLst>
                <a:ext uri="{FF2B5EF4-FFF2-40B4-BE49-F238E27FC236}">
                  <a16:creationId xmlns:a16="http://schemas.microsoft.com/office/drawing/2014/main" id="{A3B02E01-F905-448B-9A10-B8F84E3F015C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D75DC4BB-2E5F-49E3-AC6B-CE9C0FE26241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94C4653B-3E53-496E-AE6A-785F177C4E3B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1" name="Grupo 113">
              <a:extLst>
                <a:ext uri="{FF2B5EF4-FFF2-40B4-BE49-F238E27FC236}">
                  <a16:creationId xmlns:a16="http://schemas.microsoft.com/office/drawing/2014/main" id="{162A408C-6FAB-464A-9EEA-B1DAC608A992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4D5E75E-2A51-4243-8AE0-0A75FD01CC2C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67D3D8DE-0C37-42B9-A7C9-33A6C2C2F876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967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>
            <a:extLst>
              <a:ext uri="{FF2B5EF4-FFF2-40B4-BE49-F238E27FC236}">
                <a16:creationId xmlns:a16="http://schemas.microsoft.com/office/drawing/2014/main" id="{E5DFAB0F-E2EC-4EAE-B1EA-24BDDA3A1CE4}"/>
              </a:ext>
            </a:extLst>
          </p:cNvPr>
          <p:cNvSpPr/>
          <p:nvPr/>
        </p:nvSpPr>
        <p:spPr>
          <a:xfrm>
            <a:off x="292636" y="1340768"/>
            <a:ext cx="8558728" cy="47951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pic>
        <p:nvPicPr>
          <p:cNvPr id="5122" name="Picture 2" descr="Introdução ao modelo clássico de regressão linear [Materiais da aula] -  Blog ContabilidadeMQ">
            <a:extLst>
              <a:ext uri="{FF2B5EF4-FFF2-40B4-BE49-F238E27FC236}">
                <a16:creationId xmlns:a16="http://schemas.microsoft.com/office/drawing/2014/main" id="{0CABC606-ACD9-48B7-845B-41C137F74A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0" t="11575" r="3239" b="24129"/>
          <a:stretch/>
        </p:blipFill>
        <p:spPr bwMode="auto">
          <a:xfrm>
            <a:off x="1043608" y="2013861"/>
            <a:ext cx="676875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47C867B5-30A6-4F4C-B8C8-BD6B5754AE44}"/>
              </a:ext>
            </a:extLst>
          </p:cNvPr>
          <p:cNvCxnSpPr>
            <a:cxnSpLocks/>
            <a:endCxn id="5122" idx="2"/>
          </p:cNvCxnSpPr>
          <p:nvPr/>
        </p:nvCxnSpPr>
        <p:spPr>
          <a:xfrm>
            <a:off x="4427984" y="2031644"/>
            <a:ext cx="0" cy="3510609"/>
          </a:xfrm>
          <a:prstGeom prst="line">
            <a:avLst/>
          </a:prstGeom>
          <a:ln w="3810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63E97839-ED74-4E96-A04C-F58FB63A6F72}"/>
              </a:ext>
            </a:extLst>
          </p:cNvPr>
          <p:cNvCxnSpPr>
            <a:cxnSpLocks/>
          </p:cNvCxnSpPr>
          <p:nvPr/>
        </p:nvCxnSpPr>
        <p:spPr>
          <a:xfrm>
            <a:off x="1223627" y="3742053"/>
            <a:ext cx="6408714" cy="0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6123365D-3EFD-45F3-8311-5B888DAC20AD}"/>
              </a:ext>
            </a:extLst>
          </p:cNvPr>
          <p:cNvSpPr txBox="1"/>
          <p:nvPr/>
        </p:nvSpPr>
        <p:spPr>
          <a:xfrm>
            <a:off x="7704349" y="3507951"/>
            <a:ext cx="684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128" name="CaixaDeTexto 5127">
            <a:extLst>
              <a:ext uri="{FF2B5EF4-FFF2-40B4-BE49-F238E27FC236}">
                <a16:creationId xmlns:a16="http://schemas.microsoft.com/office/drawing/2014/main" id="{B63854F1-BDAB-4657-A9B7-885EDBC63140}"/>
              </a:ext>
            </a:extLst>
          </p:cNvPr>
          <p:cNvSpPr txBox="1"/>
          <p:nvPr/>
        </p:nvSpPr>
        <p:spPr>
          <a:xfrm>
            <a:off x="4188828" y="1522025"/>
            <a:ext cx="4783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endParaRPr lang="pt-BR" sz="2000" b="1" dirty="0">
              <a:solidFill>
                <a:schemeClr val="bg1"/>
              </a:solidFill>
            </a:endParaRPr>
          </a:p>
        </p:txBody>
      </p:sp>
      <p:cxnSp>
        <p:nvCxnSpPr>
          <p:cNvPr id="5130" name="Conector reto 5129">
            <a:extLst>
              <a:ext uri="{FF2B5EF4-FFF2-40B4-BE49-F238E27FC236}">
                <a16:creationId xmlns:a16="http://schemas.microsoft.com/office/drawing/2014/main" id="{B1F51071-D59A-427F-8021-1D9A1FBE1EA7}"/>
              </a:ext>
            </a:extLst>
          </p:cNvPr>
          <p:cNvCxnSpPr/>
          <p:nvPr/>
        </p:nvCxnSpPr>
        <p:spPr>
          <a:xfrm>
            <a:off x="4427983" y="3507951"/>
            <a:ext cx="2304257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A2FFFF5D-AD0F-4EC0-8093-FF6BA1C74A5D}"/>
              </a:ext>
            </a:extLst>
          </p:cNvPr>
          <p:cNvCxnSpPr>
            <a:cxnSpLocks/>
          </p:cNvCxnSpPr>
          <p:nvPr/>
        </p:nvCxnSpPr>
        <p:spPr>
          <a:xfrm>
            <a:off x="6732240" y="2636912"/>
            <a:ext cx="0" cy="87705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3" name="CaixaDeTexto 5132">
            <a:extLst>
              <a:ext uri="{FF2B5EF4-FFF2-40B4-BE49-F238E27FC236}">
                <a16:creationId xmlns:a16="http://schemas.microsoft.com/office/drawing/2014/main" id="{4071A3D0-01A4-482E-A29B-72BCDCC52D7C}"/>
              </a:ext>
            </a:extLst>
          </p:cNvPr>
          <p:cNvSpPr txBox="1"/>
          <p:nvPr/>
        </p:nvSpPr>
        <p:spPr>
          <a:xfrm>
            <a:off x="6004212" y="4556538"/>
            <a:ext cx="2364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 +  .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000" b="1" baseline="-300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0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AC9AD101-2012-499F-93F0-301360F34927}"/>
              </a:ext>
            </a:extLst>
          </p:cNvPr>
          <p:cNvGrpSpPr/>
          <p:nvPr/>
        </p:nvGrpSpPr>
        <p:grpSpPr>
          <a:xfrm>
            <a:off x="6205676" y="5041144"/>
            <a:ext cx="2071510" cy="772285"/>
            <a:chOff x="5220072" y="5124182"/>
            <a:chExt cx="2071510" cy="772285"/>
          </a:xfrm>
        </p:grpSpPr>
        <p:sp>
          <p:nvSpPr>
            <p:cNvPr id="5134" name="CaixaDeTexto 5133">
              <a:extLst>
                <a:ext uri="{FF2B5EF4-FFF2-40B4-BE49-F238E27FC236}">
                  <a16:creationId xmlns:a16="http://schemas.microsoft.com/office/drawing/2014/main" id="{DC1B3EFC-4D0E-4F9C-955D-B736E40BFFD0}"/>
                </a:ext>
              </a:extLst>
            </p:cNvPr>
            <p:cNvSpPr txBox="1"/>
            <p:nvPr/>
          </p:nvSpPr>
          <p:spPr>
            <a:xfrm>
              <a:off x="5220072" y="5333146"/>
              <a:ext cx="124159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 = TG =</a:t>
              </a:r>
              <a:endParaRPr lang="pt-BR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145" name="Agrupar 5144">
              <a:extLst>
                <a:ext uri="{FF2B5EF4-FFF2-40B4-BE49-F238E27FC236}">
                  <a16:creationId xmlns:a16="http://schemas.microsoft.com/office/drawing/2014/main" id="{7054A651-A142-493D-BA4C-5D216ACD35B5}"/>
                </a:ext>
              </a:extLst>
            </p:cNvPr>
            <p:cNvGrpSpPr/>
            <p:nvPr/>
          </p:nvGrpSpPr>
          <p:grpSpPr>
            <a:xfrm>
              <a:off x="6309763" y="5124182"/>
              <a:ext cx="981819" cy="772285"/>
              <a:chOff x="2403908" y="4953420"/>
              <a:chExt cx="981819" cy="772285"/>
            </a:xfrm>
          </p:grpSpPr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B5865F12-A447-4A29-8E0C-498358E73568}"/>
                  </a:ext>
                </a:extLst>
              </p:cNvPr>
              <p:cNvSpPr txBox="1"/>
              <p:nvPr/>
            </p:nvSpPr>
            <p:spPr>
              <a:xfrm>
                <a:off x="2403908" y="4953420"/>
                <a:ext cx="98181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b="1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(</a:t>
                </a:r>
                <a:r>
                  <a:rPr lang="pt-BR" sz="2000" b="1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R</a:t>
                </a:r>
                <a:r>
                  <a:rPr lang="pt-BR" sz="2000" b="1" baseline="-30000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A </a:t>
                </a:r>
                <a:r>
                  <a:rPr lang="pt-BR" sz="2000" b="1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- </a:t>
                </a:r>
                <a:r>
                  <a:rPr lang="pt-BR" sz="2000" b="1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)</a:t>
                </a:r>
                <a:endParaRPr lang="pt-BR" sz="2000" dirty="0"/>
              </a:p>
            </p:txBody>
          </p:sp>
          <p:cxnSp>
            <p:nvCxnSpPr>
              <p:cNvPr id="5143" name="Conector reto 5142">
                <a:extLst>
                  <a:ext uri="{FF2B5EF4-FFF2-40B4-BE49-F238E27FC236}">
                    <a16:creationId xmlns:a16="http://schemas.microsoft.com/office/drawing/2014/main" id="{8A308B58-5C2C-4402-91E4-F24B822B4226}"/>
                  </a:ext>
                </a:extLst>
              </p:cNvPr>
              <p:cNvCxnSpPr/>
              <p:nvPr/>
            </p:nvCxnSpPr>
            <p:spPr>
              <a:xfrm>
                <a:off x="2478286" y="5367594"/>
                <a:ext cx="78734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037E4B84-846E-49F6-84BD-4BBDB606339E}"/>
                  </a:ext>
                </a:extLst>
              </p:cNvPr>
              <p:cNvSpPr txBox="1"/>
              <p:nvPr/>
            </p:nvSpPr>
            <p:spPr>
              <a:xfrm>
                <a:off x="2603148" y="5325595"/>
                <a:ext cx="59972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b="1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R</a:t>
                </a:r>
                <a:r>
                  <a:rPr lang="pt-BR" sz="2000" b="1" baseline="-30000" dirty="0">
                    <a:solidFill>
                      <a:schemeClr val="bg1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endParaRPr lang="pt-BR" sz="2000" dirty="0"/>
              </a:p>
            </p:txBody>
          </p:sp>
        </p:grpSp>
      </p:grp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D75B92F7-1606-4B87-A788-DAE0EC5DA35D}"/>
              </a:ext>
            </a:extLst>
          </p:cNvPr>
          <p:cNvSpPr txBox="1"/>
          <p:nvPr/>
        </p:nvSpPr>
        <p:spPr>
          <a:xfrm>
            <a:off x="4081929" y="3289081"/>
            <a:ext cx="341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D84416EA-E731-4FEB-8CE6-B0A27ABBFD7A}"/>
              </a:ext>
            </a:extLst>
          </p:cNvPr>
          <p:cNvSpPr txBox="1"/>
          <p:nvPr/>
        </p:nvSpPr>
        <p:spPr>
          <a:xfrm>
            <a:off x="6746129" y="2890772"/>
            <a:ext cx="850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(</a:t>
            </a:r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800" b="1" baseline="-300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)</a:t>
            </a:r>
            <a:endParaRPr lang="pt-BR" sz="1800" dirty="0">
              <a:solidFill>
                <a:srgbClr val="C00000"/>
              </a:solidFill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F92ED0BA-2C0B-436C-9318-F59DE421563E}"/>
              </a:ext>
            </a:extLst>
          </p:cNvPr>
          <p:cNvSpPr txBox="1"/>
          <p:nvPr/>
        </p:nvSpPr>
        <p:spPr>
          <a:xfrm>
            <a:off x="5531375" y="3148363"/>
            <a:ext cx="4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800" b="1" baseline="-300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5150" name="CaixaDeTexto 5149">
            <a:extLst>
              <a:ext uri="{FF2B5EF4-FFF2-40B4-BE49-F238E27FC236}">
                <a16:creationId xmlns:a16="http://schemas.microsoft.com/office/drawing/2014/main" id="{36FE12CC-88A8-47BF-ADD4-17A5399E6056}"/>
              </a:ext>
            </a:extLst>
          </p:cNvPr>
          <p:cNvSpPr txBox="1"/>
          <p:nvPr/>
        </p:nvSpPr>
        <p:spPr>
          <a:xfrm>
            <a:off x="4897542" y="3187784"/>
            <a:ext cx="3417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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5151" name="Arco 5150">
            <a:extLst>
              <a:ext uri="{FF2B5EF4-FFF2-40B4-BE49-F238E27FC236}">
                <a16:creationId xmlns:a16="http://schemas.microsoft.com/office/drawing/2014/main" id="{41B01020-115D-44ED-BF0C-A61B9A823580}"/>
              </a:ext>
            </a:extLst>
          </p:cNvPr>
          <p:cNvSpPr/>
          <p:nvPr/>
        </p:nvSpPr>
        <p:spPr>
          <a:xfrm>
            <a:off x="4721285" y="3338351"/>
            <a:ext cx="216024" cy="40011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AD6B7E8-A94D-49A9-82E5-E5D707E3B643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1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6305E32-6C7B-4D3E-A652-D2453B0AF579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48DD9395-4C40-41D7-939C-F9FBD7EF983B}"/>
              </a:ext>
            </a:extLst>
          </p:cNvPr>
          <p:cNvSpPr txBox="1"/>
          <p:nvPr/>
        </p:nvSpPr>
        <p:spPr>
          <a:xfrm>
            <a:off x="1249085" y="2866824"/>
            <a:ext cx="30284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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.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</a:p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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.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B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endParaRPr lang="pt-BR" sz="2400" b="1" dirty="0"/>
          </a:p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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.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endParaRPr lang="pt-BR" sz="2400" b="1" dirty="0"/>
          </a:p>
          <a:p>
            <a:r>
              <a:rPr lang="pt-BR" sz="2400" b="1" dirty="0">
                <a:latin typeface="Calibri" pitchFamily="34" charset="0"/>
                <a:cs typeface="Times New Roman" pitchFamily="18" charset="0"/>
                <a:sym typeface="Symbol" panose="05050102010706020507" pitchFamily="18" charset="2"/>
              </a:rPr>
              <a:t>...</a:t>
            </a:r>
          </a:p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+ 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.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endParaRPr lang="pt-BR" sz="2400" b="1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C3599F8-39D0-4F57-9E09-B8130111F2D5}"/>
              </a:ext>
            </a:extLst>
          </p:cNvPr>
          <p:cNvSpPr txBox="1"/>
          <p:nvPr/>
        </p:nvSpPr>
        <p:spPr>
          <a:xfrm>
            <a:off x="4556950" y="2923767"/>
            <a:ext cx="3028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Componha a carteira com ações que tenham:</a:t>
            </a:r>
          </a:p>
          <a:p>
            <a:endParaRPr lang="pt-BR" sz="2000" b="1" dirty="0">
              <a:latin typeface="Calibri" pitchFamily="34" charset="0"/>
              <a:ea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r>
              <a:rPr lang="pt-BR" sz="20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 = 1 e  &gt; 0</a:t>
            </a:r>
            <a:endParaRPr lang="pt-BR" sz="2000" b="1" dirty="0">
              <a:solidFill>
                <a:srgbClr val="66FFFF"/>
              </a:solidFill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14F3C69-5DD8-4D5E-AF95-2C31CD7C1A3E}"/>
              </a:ext>
            </a:extLst>
          </p:cNvPr>
          <p:cNvSpPr txBox="1"/>
          <p:nvPr/>
        </p:nvSpPr>
        <p:spPr>
          <a:xfrm>
            <a:off x="1235021" y="1685106"/>
            <a:ext cx="6994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Exemplo:</a:t>
            </a:r>
          </a:p>
          <a:p>
            <a:r>
              <a:rPr lang="pt-BR" sz="2400" dirty="0">
                <a:solidFill>
                  <a:srgbClr val="FFCCFF"/>
                </a:solidFill>
              </a:rPr>
              <a:t>Como montar uma carteira que supera o Ibovespa</a:t>
            </a:r>
          </a:p>
        </p:txBody>
      </p:sp>
    </p:spTree>
    <p:extLst>
      <p:ext uri="{BB962C8B-B14F-4D97-AF65-F5344CB8AC3E}">
        <p14:creationId xmlns:p14="http://schemas.microsoft.com/office/powerpoint/2010/main" val="101069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9FCEDD-A063-476F-8175-E3079374A199}"/>
              </a:ext>
            </a:extLst>
          </p:cNvPr>
          <p:cNvSpPr txBox="1"/>
          <p:nvPr/>
        </p:nvSpPr>
        <p:spPr>
          <a:xfrm>
            <a:off x="1234750" y="1500626"/>
            <a:ext cx="22813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CCFF"/>
                </a:solidFill>
              </a:rPr>
              <a:t>Exemplo</a:t>
            </a:r>
            <a:r>
              <a:rPr lang="en-US" sz="2800" b="1" dirty="0">
                <a:solidFill>
                  <a:srgbClr val="FFCCFF"/>
                </a:solidFill>
              </a:rPr>
              <a:t>:</a:t>
            </a:r>
            <a:endParaRPr lang="pt-BR" sz="2800" b="1" dirty="0">
              <a:solidFill>
                <a:srgbClr val="FFCCFF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4A8F49-317D-4AF8-8783-1C67C3DE4468}"/>
              </a:ext>
            </a:extLst>
          </p:cNvPr>
          <p:cNvSpPr txBox="1"/>
          <p:nvPr/>
        </p:nvSpPr>
        <p:spPr>
          <a:xfrm>
            <a:off x="323528" y="4404951"/>
            <a:ext cx="85689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err="1"/>
              <a:t>Cosan</a:t>
            </a:r>
            <a:r>
              <a:rPr lang="pt-BR" sz="2000" b="1" dirty="0"/>
              <a:t> S.A.          CSAN3	</a:t>
            </a:r>
            <a:r>
              <a:rPr lang="pt-BR" sz="20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 = 0,98</a:t>
            </a:r>
            <a:r>
              <a:rPr lang="pt-BR" sz="20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  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2% + </a:t>
            </a:r>
            <a:r>
              <a:rPr lang="pt-BR" sz="20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0,98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. (11,3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= 11,1% a.a.</a:t>
            </a:r>
            <a:endParaRPr lang="pt-BR" sz="2000" b="1" dirty="0">
              <a:latin typeface="Calibri" pitchFamily="34" charset="0"/>
              <a:ea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600"/>
              </a:spcAft>
            </a:pPr>
            <a:r>
              <a:rPr lang="pt-BR" sz="2000" b="1" dirty="0"/>
              <a:t>Carrefour S.A.   CRFB3	</a:t>
            </a:r>
            <a:r>
              <a:rPr lang="pt-BR" sz="2000" b="1" dirty="0">
                <a:solidFill>
                  <a:srgbClr val="99FFCC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 = 0,53</a:t>
            </a:r>
            <a:r>
              <a:rPr lang="pt-BR" sz="2000" b="1" dirty="0">
                <a:solidFill>
                  <a:srgbClr val="99FFCC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2% + </a:t>
            </a:r>
            <a:r>
              <a:rPr lang="pt-BR" sz="2000" b="1" dirty="0">
                <a:solidFill>
                  <a:srgbClr val="99FFCC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0,53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(11,3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= 6,9% a.a.</a:t>
            </a:r>
            <a:endParaRPr lang="pt-BR" sz="2000" b="1" dirty="0">
              <a:latin typeface="Calibri" pitchFamily="34" charset="0"/>
              <a:ea typeface="Times New Roman" pitchFamily="18" charset="0"/>
              <a:cs typeface="Times New Roman" pitchFamily="18" charset="0"/>
              <a:sym typeface="Symbol"/>
            </a:endParaRPr>
          </a:p>
          <a:p>
            <a:pPr>
              <a:spcAft>
                <a:spcPts val="600"/>
              </a:spcAft>
            </a:pP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Localiza S.A.       RENT3	</a:t>
            </a:r>
            <a:r>
              <a:rPr lang="pt-BR" sz="20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 = 1,26</a:t>
            </a:r>
            <a:r>
              <a:rPr lang="pt-BR" sz="20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2% + </a:t>
            </a:r>
            <a:r>
              <a:rPr lang="pt-BR" sz="20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pt-BR" sz="20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,26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. (11,3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2%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= 13,7% a.a.</a:t>
            </a:r>
            <a:endParaRPr lang="pt-BR" sz="2000" b="1" dirty="0">
              <a:latin typeface="Calibri" pitchFamily="34" charset="0"/>
              <a:ea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57F0F7E-78D4-49B4-A6BE-643B023985B8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C624057-06D4-46BD-8819-56BD88F9A487}"/>
              </a:ext>
            </a:extLst>
          </p:cNvPr>
          <p:cNvSpPr/>
          <p:nvPr/>
        </p:nvSpPr>
        <p:spPr>
          <a:xfrm>
            <a:off x="4554421" y="3632899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R</a:t>
            </a:r>
            <a:r>
              <a:rPr lang="pt-BR" sz="2400" b="1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(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="1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="1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400" b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75D8686-8BC3-4A09-B882-63C1FD086508}"/>
              </a:ext>
            </a:extLst>
          </p:cNvPr>
          <p:cNvSpPr txBox="1"/>
          <p:nvPr/>
        </p:nvSpPr>
        <p:spPr>
          <a:xfrm>
            <a:off x="523511" y="2336428"/>
            <a:ext cx="81369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000" b="1" dirty="0"/>
              <a:t>= 2% a.a.    Taxa Selic</a:t>
            </a:r>
          </a:p>
          <a:p>
            <a:pPr>
              <a:spcAft>
                <a:spcPts val="600"/>
              </a:spcAft>
            </a:pP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BR" sz="2000" b="1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b="1" dirty="0"/>
              <a:t>= 11,3% a.a.    Retorno médio do Ibovespa (20 anos: 2000 a 2019)</a:t>
            </a:r>
          </a:p>
        </p:txBody>
      </p:sp>
    </p:spTree>
    <p:extLst>
      <p:ext uri="{BB962C8B-B14F-4D97-AF65-F5344CB8AC3E}">
        <p14:creationId xmlns:p14="http://schemas.microsoft.com/office/powerpoint/2010/main" val="2526052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A9C8B057-B93E-4543-BBBF-92152F7DBE66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E4320977-2716-4644-97E2-5EF17167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513" y="1371442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 err="1"/>
              <a:t>Cosan</a:t>
            </a:r>
            <a:r>
              <a:rPr lang="pt-BR" sz="2000" b="1" dirty="0"/>
              <a:t> S.A.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DAFA098B-A875-4C31-842B-9DF0B7E2FEF0}"/>
              </a:ext>
            </a:extLst>
          </p:cNvPr>
          <p:cNvGrpSpPr/>
          <p:nvPr/>
        </p:nvGrpSpPr>
        <p:grpSpPr>
          <a:xfrm>
            <a:off x="1096143" y="1904696"/>
            <a:ext cx="1705656" cy="2163530"/>
            <a:chOff x="1613124" y="3243455"/>
            <a:chExt cx="1981200" cy="1828791"/>
          </a:xfrm>
        </p:grpSpPr>
        <p:sp>
          <p:nvSpPr>
            <p:cNvPr id="38" name="Rectangle 20">
              <a:extLst>
                <a:ext uri="{FF2B5EF4-FFF2-40B4-BE49-F238E27FC236}">
                  <a16:creationId xmlns:a16="http://schemas.microsoft.com/office/drawing/2014/main" id="{8A5DEBCA-5BF6-4F69-923D-BDC925C47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124" y="3243455"/>
              <a:ext cx="990600" cy="18287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BF0263D-DE50-400B-ABDD-C8CB6DCA2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243455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4859613-BBAC-4EE1-A643-7F4D51EB5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624453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2D870180-2CAB-429D-A272-F611FD4BE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4157850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4" name="Text Box 25">
            <a:extLst>
              <a:ext uri="{FF2B5EF4-FFF2-40B4-BE49-F238E27FC236}">
                <a16:creationId xmlns:a16="http://schemas.microsoft.com/office/drawing/2014/main" id="{F2C40EEE-0F24-4C2A-A5B4-E2A6CC3C5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106" y="1848351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35" name="Text Box 26">
            <a:extLst>
              <a:ext uri="{FF2B5EF4-FFF2-40B4-BE49-F238E27FC236}">
                <a16:creationId xmlns:a16="http://schemas.microsoft.com/office/drawing/2014/main" id="{B7EAABD7-3F2A-4260-8A04-A65903C3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124" y="2332767"/>
            <a:ext cx="9196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73020C4E-BD15-476B-87A1-FCD280632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712" y="2754938"/>
            <a:ext cx="99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37" name="Text Box 26">
            <a:extLst>
              <a:ext uri="{FF2B5EF4-FFF2-40B4-BE49-F238E27FC236}">
                <a16:creationId xmlns:a16="http://schemas.microsoft.com/office/drawing/2014/main" id="{ED44CB1A-B6EF-47E6-AB81-FEB1C5797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9346" y="2980004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PL</a:t>
            </a:r>
          </a:p>
        </p:txBody>
      </p:sp>
      <p:grpSp>
        <p:nvGrpSpPr>
          <p:cNvPr id="42" name="Agrupar 41">
            <a:extLst>
              <a:ext uri="{FF2B5EF4-FFF2-40B4-BE49-F238E27FC236}">
                <a16:creationId xmlns:a16="http://schemas.microsoft.com/office/drawing/2014/main" id="{F03A0EA3-8C75-4C57-89FA-F34BE5556678}"/>
              </a:ext>
            </a:extLst>
          </p:cNvPr>
          <p:cNvGrpSpPr/>
          <p:nvPr/>
        </p:nvGrpSpPr>
        <p:grpSpPr>
          <a:xfrm>
            <a:off x="6294148" y="1904696"/>
            <a:ext cx="1705656" cy="2163530"/>
            <a:chOff x="1613124" y="3243455"/>
            <a:chExt cx="1981200" cy="1828791"/>
          </a:xfrm>
        </p:grpSpPr>
        <p:sp>
          <p:nvSpPr>
            <p:cNvPr id="43" name="Rectangle 20">
              <a:extLst>
                <a:ext uri="{FF2B5EF4-FFF2-40B4-BE49-F238E27FC236}">
                  <a16:creationId xmlns:a16="http://schemas.microsoft.com/office/drawing/2014/main" id="{3C5B60DC-D260-4DF8-9230-08CD00CD2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124" y="3243455"/>
              <a:ext cx="990600" cy="18287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4" name="Rectangle 21">
              <a:extLst>
                <a:ext uri="{FF2B5EF4-FFF2-40B4-BE49-F238E27FC236}">
                  <a16:creationId xmlns:a16="http://schemas.microsoft.com/office/drawing/2014/main" id="{A229D62D-D9D1-4595-9E0F-49451111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243455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2DCC7DBB-6FD0-4FD2-8F0E-55BE1B8E3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624453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6" name="Rectangle 24">
              <a:extLst>
                <a:ext uri="{FF2B5EF4-FFF2-40B4-BE49-F238E27FC236}">
                  <a16:creationId xmlns:a16="http://schemas.microsoft.com/office/drawing/2014/main" id="{8A720560-EC36-4AAD-B667-3C2B24BB8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4157850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DC613BE3-461E-4FB5-BA3D-BE64F9EBC4F4}"/>
              </a:ext>
            </a:extLst>
          </p:cNvPr>
          <p:cNvGrpSpPr/>
          <p:nvPr/>
        </p:nvGrpSpPr>
        <p:grpSpPr>
          <a:xfrm>
            <a:off x="3695145" y="1904696"/>
            <a:ext cx="1705656" cy="2163530"/>
            <a:chOff x="1613124" y="3243455"/>
            <a:chExt cx="1981200" cy="1828791"/>
          </a:xfrm>
        </p:grpSpPr>
        <p:sp>
          <p:nvSpPr>
            <p:cNvPr id="48" name="Rectangle 20">
              <a:extLst>
                <a:ext uri="{FF2B5EF4-FFF2-40B4-BE49-F238E27FC236}">
                  <a16:creationId xmlns:a16="http://schemas.microsoft.com/office/drawing/2014/main" id="{3E25DC9F-3889-48D1-B2C6-825F9FFCF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3124" y="3243455"/>
              <a:ext cx="990600" cy="182879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9" name="Rectangle 21">
              <a:extLst>
                <a:ext uri="{FF2B5EF4-FFF2-40B4-BE49-F238E27FC236}">
                  <a16:creationId xmlns:a16="http://schemas.microsoft.com/office/drawing/2014/main" id="{B7AFF914-4728-4CDB-9352-1E2457C80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243455"/>
              <a:ext cx="990600" cy="609597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0" name="Rectangle 23">
              <a:extLst>
                <a:ext uri="{FF2B5EF4-FFF2-40B4-BE49-F238E27FC236}">
                  <a16:creationId xmlns:a16="http://schemas.microsoft.com/office/drawing/2014/main" id="{AB0F2F90-1932-4778-87BD-D0B722EE7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3624453"/>
              <a:ext cx="990600" cy="609597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51" name="Rectangle 24">
              <a:extLst>
                <a:ext uri="{FF2B5EF4-FFF2-40B4-BE49-F238E27FC236}">
                  <a16:creationId xmlns:a16="http://schemas.microsoft.com/office/drawing/2014/main" id="{DD2B39BB-965F-40F2-BE0F-F2635B3F1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3724" y="4157850"/>
              <a:ext cx="990600" cy="914395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13" name="Text Box 22">
            <a:extLst>
              <a:ext uri="{FF2B5EF4-FFF2-40B4-BE49-F238E27FC236}">
                <a16:creationId xmlns:a16="http://schemas.microsoft.com/office/drawing/2014/main" id="{F507B06E-5680-4484-BEFC-6FE46C2BC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885" y="1371442"/>
            <a:ext cx="1814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Carrefour S.A.</a:t>
            </a: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DFA54142-75D7-46E4-8D8B-5F844A20A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49" y="1371442"/>
            <a:ext cx="1622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/>
              <a:t>Localiza S.A.</a:t>
            </a:r>
          </a:p>
        </p:txBody>
      </p:sp>
      <p:sp>
        <p:nvSpPr>
          <p:cNvPr id="18" name="Text Box 26">
            <a:extLst>
              <a:ext uri="{FF2B5EF4-FFF2-40B4-BE49-F238E27FC236}">
                <a16:creationId xmlns:a16="http://schemas.microsoft.com/office/drawing/2014/main" id="{911DA28C-0D3C-48F6-9C81-B681636C2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348" y="297547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56" name="Text Box 26">
            <a:extLst>
              <a:ext uri="{FF2B5EF4-FFF2-40B4-BE49-F238E27FC236}">
                <a16:creationId xmlns:a16="http://schemas.microsoft.com/office/drawing/2014/main" id="{4D7661F5-EBA7-4452-95C3-97F95DC46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744" y="2963796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PL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4037C774-EA88-4A9E-90BF-1D9C4005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156" y="2348880"/>
            <a:ext cx="9196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FC949314-B973-4995-92A6-105DBC453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041" y="2320563"/>
            <a:ext cx="9196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PNC</a:t>
            </a:r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ED2EE9CC-2973-4652-B6EB-CE080F4DE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108" y="1865242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64" name="Text Box 25">
            <a:extLst>
              <a:ext uri="{FF2B5EF4-FFF2-40B4-BE49-F238E27FC236}">
                <a16:creationId xmlns:a16="http://schemas.microsoft.com/office/drawing/2014/main" id="{4D0C2EC3-21AF-43A0-A33B-8FAE408FD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4111" y="1856489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PC</a:t>
            </a:r>
          </a:p>
        </p:txBody>
      </p:sp>
      <p:sp>
        <p:nvSpPr>
          <p:cNvPr id="66" name="Text Box 28">
            <a:extLst>
              <a:ext uri="{FF2B5EF4-FFF2-40B4-BE49-F238E27FC236}">
                <a16:creationId xmlns:a16="http://schemas.microsoft.com/office/drawing/2014/main" id="{07B381F7-56EF-4740-94A6-711656E3F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871" y="2749176"/>
            <a:ext cx="99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sp>
        <p:nvSpPr>
          <p:cNvPr id="68" name="Text Box 28">
            <a:extLst>
              <a:ext uri="{FF2B5EF4-FFF2-40B4-BE49-F238E27FC236}">
                <a16:creationId xmlns:a16="http://schemas.microsoft.com/office/drawing/2014/main" id="{C863A9D1-5013-49A6-9EEC-59B8A2016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135" y="2767798"/>
            <a:ext cx="990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grpSp>
        <p:nvGrpSpPr>
          <p:cNvPr id="84" name="Agrupar 83">
            <a:extLst>
              <a:ext uri="{FF2B5EF4-FFF2-40B4-BE49-F238E27FC236}">
                <a16:creationId xmlns:a16="http://schemas.microsoft.com/office/drawing/2014/main" id="{D9CB1409-F541-46AD-9E0C-E28A5B19D8DF}"/>
              </a:ext>
            </a:extLst>
          </p:cNvPr>
          <p:cNvGrpSpPr/>
          <p:nvPr/>
        </p:nvGrpSpPr>
        <p:grpSpPr>
          <a:xfrm>
            <a:off x="1370325" y="3865800"/>
            <a:ext cx="2071691" cy="2164121"/>
            <a:chOff x="1370325" y="3865800"/>
            <a:chExt cx="2071691" cy="2164121"/>
          </a:xfrm>
        </p:grpSpPr>
        <p:pic>
          <p:nvPicPr>
            <p:cNvPr id="70" name="Gráfico 69" descr="Grupo de homens">
              <a:extLst>
                <a:ext uri="{FF2B5EF4-FFF2-40B4-BE49-F238E27FC236}">
                  <a16:creationId xmlns:a16="http://schemas.microsoft.com/office/drawing/2014/main" id="{2BA7FCD9-05CE-4A2C-BC6D-DB1B68F50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07704" y="4462691"/>
              <a:ext cx="914400" cy="914400"/>
            </a:xfrm>
            <a:prstGeom prst="rect">
              <a:avLst/>
            </a:prstGeom>
          </p:spPr>
        </p:pic>
        <p:sp>
          <p:nvSpPr>
            <p:cNvPr id="72" name="Text Box 22">
              <a:extLst>
                <a:ext uri="{FF2B5EF4-FFF2-40B4-BE49-F238E27FC236}">
                  <a16:creationId xmlns:a16="http://schemas.microsoft.com/office/drawing/2014/main" id="{99CA1995-1713-4FB2-9843-3863A98F3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0325" y="5322035"/>
              <a:ext cx="207169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pt-BR" sz="2000" b="1" dirty="0"/>
                <a:t>Acionistas</a:t>
              </a:r>
            </a:p>
            <a:p>
              <a:pPr algn="ctr" eaLnBrk="0" hangingPunct="0"/>
              <a:r>
                <a:rPr lang="pt-BR" sz="20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lang="pt-BR" sz="2000" b="1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pt-BR" sz="2000" b="1" baseline="-300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b="1" dirty="0"/>
                <a:t>= 11,3% a.a.</a:t>
              </a:r>
            </a:p>
          </p:txBody>
        </p:sp>
        <p:cxnSp>
          <p:nvCxnSpPr>
            <p:cNvPr id="77" name="Conector reto 76">
              <a:extLst>
                <a:ext uri="{FF2B5EF4-FFF2-40B4-BE49-F238E27FC236}">
                  <a16:creationId xmlns:a16="http://schemas.microsoft.com/office/drawing/2014/main" id="{28B53346-34D3-4CA6-87CB-29CBA976421D}"/>
                </a:ext>
              </a:extLst>
            </p:cNvPr>
            <p:cNvCxnSpPr/>
            <p:nvPr/>
          </p:nvCxnSpPr>
          <p:spPr>
            <a:xfrm>
              <a:off x="2369659" y="3865800"/>
              <a:ext cx="0" cy="596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Agrupar 84">
            <a:extLst>
              <a:ext uri="{FF2B5EF4-FFF2-40B4-BE49-F238E27FC236}">
                <a16:creationId xmlns:a16="http://schemas.microsoft.com/office/drawing/2014/main" id="{9A3EF993-7317-446B-B1E8-ECC769821A9D}"/>
              </a:ext>
            </a:extLst>
          </p:cNvPr>
          <p:cNvGrpSpPr/>
          <p:nvPr/>
        </p:nvGrpSpPr>
        <p:grpSpPr>
          <a:xfrm>
            <a:off x="3979395" y="3865800"/>
            <a:ext cx="2071691" cy="2164121"/>
            <a:chOff x="3979395" y="3879285"/>
            <a:chExt cx="2071691" cy="2164121"/>
          </a:xfrm>
        </p:grpSpPr>
        <p:pic>
          <p:nvPicPr>
            <p:cNvPr id="78" name="Gráfico 77" descr="Grupo de homens">
              <a:extLst>
                <a:ext uri="{FF2B5EF4-FFF2-40B4-BE49-F238E27FC236}">
                  <a16:creationId xmlns:a16="http://schemas.microsoft.com/office/drawing/2014/main" id="{A00A0DA3-D75C-4132-90D9-B2117FD70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16774" y="4476176"/>
              <a:ext cx="914400" cy="914400"/>
            </a:xfrm>
            <a:prstGeom prst="rect">
              <a:avLst/>
            </a:prstGeom>
          </p:spPr>
        </p:pic>
        <p:sp>
          <p:nvSpPr>
            <p:cNvPr id="79" name="Text Box 22">
              <a:extLst>
                <a:ext uri="{FF2B5EF4-FFF2-40B4-BE49-F238E27FC236}">
                  <a16:creationId xmlns:a16="http://schemas.microsoft.com/office/drawing/2014/main" id="{9F059667-318A-4C99-B42D-6D9496DED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395" y="5335520"/>
              <a:ext cx="207169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pt-BR" sz="2000" b="1" dirty="0"/>
                <a:t>Acionistas</a:t>
              </a:r>
            </a:p>
            <a:p>
              <a:pPr algn="ctr" eaLnBrk="0" hangingPunct="0"/>
              <a:r>
                <a:rPr lang="pt-BR" sz="20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lang="pt-BR" sz="2000" b="1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pt-BR" sz="2000" b="1" baseline="-300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b="1" dirty="0"/>
                <a:t>= 6,9% a.a.</a:t>
              </a:r>
            </a:p>
          </p:txBody>
        </p:sp>
        <p:cxnSp>
          <p:nvCxnSpPr>
            <p:cNvPr id="80" name="Conector reto 79">
              <a:extLst>
                <a:ext uri="{FF2B5EF4-FFF2-40B4-BE49-F238E27FC236}">
                  <a16:creationId xmlns:a16="http://schemas.microsoft.com/office/drawing/2014/main" id="{D01802E0-4FED-4E7E-B861-F10529707AC9}"/>
                </a:ext>
              </a:extLst>
            </p:cNvPr>
            <p:cNvCxnSpPr/>
            <p:nvPr/>
          </p:nvCxnSpPr>
          <p:spPr>
            <a:xfrm>
              <a:off x="4978729" y="3879285"/>
              <a:ext cx="0" cy="596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Agrupar 85">
            <a:extLst>
              <a:ext uri="{FF2B5EF4-FFF2-40B4-BE49-F238E27FC236}">
                <a16:creationId xmlns:a16="http://schemas.microsoft.com/office/drawing/2014/main" id="{5B087537-A0EF-4EC6-85E5-85C7D2C8F3A7}"/>
              </a:ext>
            </a:extLst>
          </p:cNvPr>
          <p:cNvGrpSpPr/>
          <p:nvPr/>
        </p:nvGrpSpPr>
        <p:grpSpPr>
          <a:xfrm>
            <a:off x="6588465" y="3865800"/>
            <a:ext cx="2071691" cy="2164121"/>
            <a:chOff x="6588465" y="3916098"/>
            <a:chExt cx="2071691" cy="2164121"/>
          </a:xfrm>
        </p:grpSpPr>
        <p:pic>
          <p:nvPicPr>
            <p:cNvPr id="81" name="Gráfico 80" descr="Grupo de homens">
              <a:extLst>
                <a:ext uri="{FF2B5EF4-FFF2-40B4-BE49-F238E27FC236}">
                  <a16:creationId xmlns:a16="http://schemas.microsoft.com/office/drawing/2014/main" id="{3183FDCE-395C-4112-B33A-33AA26BBB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25844" y="4512989"/>
              <a:ext cx="914400" cy="914400"/>
            </a:xfrm>
            <a:prstGeom prst="rect">
              <a:avLst/>
            </a:prstGeom>
          </p:spPr>
        </p:pic>
        <p:sp>
          <p:nvSpPr>
            <p:cNvPr id="82" name="Text Box 22">
              <a:extLst>
                <a:ext uri="{FF2B5EF4-FFF2-40B4-BE49-F238E27FC236}">
                  <a16:creationId xmlns:a16="http://schemas.microsoft.com/office/drawing/2014/main" id="{DE0A9490-BD38-4025-A419-F0BFB1D59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8465" y="5372333"/>
              <a:ext cx="207169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pt-BR" sz="2000" b="1" dirty="0"/>
                <a:t>Acionistas</a:t>
              </a:r>
            </a:p>
            <a:p>
              <a:pPr algn="ctr" eaLnBrk="0" hangingPunct="0"/>
              <a:r>
                <a:rPr lang="pt-BR" sz="20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</a:t>
              </a:r>
              <a:r>
                <a:rPr lang="pt-BR" sz="2000" b="1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pt-BR" sz="2000" b="1" baseline="-300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000" b="1" dirty="0"/>
                <a:t>= 13,7% a.a.</a:t>
              </a:r>
            </a:p>
          </p:txBody>
        </p:sp>
        <p:cxnSp>
          <p:nvCxnSpPr>
            <p:cNvPr id="83" name="Conector reto 82">
              <a:extLst>
                <a:ext uri="{FF2B5EF4-FFF2-40B4-BE49-F238E27FC236}">
                  <a16:creationId xmlns:a16="http://schemas.microsoft.com/office/drawing/2014/main" id="{C9686634-646C-4253-AC2C-D5F70EB79FB2}"/>
                </a:ext>
              </a:extLst>
            </p:cNvPr>
            <p:cNvCxnSpPr/>
            <p:nvPr/>
          </p:nvCxnSpPr>
          <p:spPr>
            <a:xfrm>
              <a:off x="7587799" y="3916098"/>
              <a:ext cx="0" cy="596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925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E48847-35CE-4595-90F7-E8C6B782A198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William Sharpe ganhador do Prêmio Nobel de Economia de 1990">
            <a:extLst>
              <a:ext uri="{FF2B5EF4-FFF2-40B4-BE49-F238E27FC236}">
                <a16:creationId xmlns:a16="http://schemas.microsoft.com/office/drawing/2014/main" id="{445D8502-0480-4254-9AB9-C0259FBA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46" y="2162492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5B45FD0-1EE3-4669-B7DA-BB0E91DD1B93}"/>
              </a:ext>
            </a:extLst>
          </p:cNvPr>
          <p:cNvSpPr txBox="1"/>
          <p:nvPr/>
        </p:nvSpPr>
        <p:spPr>
          <a:xfrm>
            <a:off x="2837588" y="2162492"/>
            <a:ext cx="5832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CCFF"/>
                </a:solidFill>
              </a:rPr>
              <a:t>William </a:t>
            </a:r>
            <a:r>
              <a:rPr lang="pt-BR" sz="2400" dirty="0" err="1">
                <a:solidFill>
                  <a:srgbClr val="FFCCFF"/>
                </a:solidFill>
              </a:rPr>
              <a:t>Forsyth</a:t>
            </a:r>
            <a:r>
              <a:rPr lang="pt-BR" sz="2400" dirty="0">
                <a:solidFill>
                  <a:srgbClr val="FFCCFF"/>
                </a:solidFill>
              </a:rPr>
              <a:t> Sharpe</a:t>
            </a:r>
          </a:p>
          <a:p>
            <a:endParaRPr lang="pt-BR" sz="2400" dirty="0"/>
          </a:p>
          <a:p>
            <a:r>
              <a:rPr lang="pt-BR" sz="2000" dirty="0"/>
              <a:t>Professor Emérito da Universidade de Stanford – EUA</a:t>
            </a:r>
          </a:p>
          <a:p>
            <a:r>
              <a:rPr lang="pt-BR" sz="2000" dirty="0"/>
              <a:t>Prêmio Nobel de Economia - 1990</a:t>
            </a:r>
            <a:endParaRPr lang="pt-BR" sz="24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BDB0CD6-68BC-4A98-B62A-2EE1C173E65B}"/>
              </a:ext>
            </a:extLst>
          </p:cNvPr>
          <p:cNvSpPr txBox="1"/>
          <p:nvPr/>
        </p:nvSpPr>
        <p:spPr>
          <a:xfrm>
            <a:off x="2843808" y="3861048"/>
            <a:ext cx="55971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Sharpe, William F. Capital Asset Prices – A theory of market equilibrium under conditions of risk. Journal of Finance, v. 19, n. 3, p. 425–442, 1964.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E48847-35CE-4595-90F7-E8C6B782A198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5B45FD0-1EE3-4669-B7DA-BB0E91DD1B93}"/>
              </a:ext>
            </a:extLst>
          </p:cNvPr>
          <p:cNvSpPr txBox="1"/>
          <p:nvPr/>
        </p:nvSpPr>
        <p:spPr>
          <a:xfrm>
            <a:off x="863588" y="1599729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CCFF"/>
                </a:solidFill>
              </a:rPr>
              <a:t>Quanto merece ganhar um investidor que investe na economia dos EUA?</a:t>
            </a:r>
          </a:p>
        </p:txBody>
      </p:sp>
      <p:pic>
        <p:nvPicPr>
          <p:cNvPr id="2052" name="Picture 4" descr="Usa Flag Map Icons PNG - Free PNG and Icons Downloads">
            <a:extLst>
              <a:ext uri="{FF2B5EF4-FFF2-40B4-BE49-F238E27FC236}">
                <a16:creationId xmlns:a16="http://schemas.microsoft.com/office/drawing/2014/main" id="{4F8968E0-A2B3-46A6-9A59-972F308E7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91" y="2788780"/>
            <a:ext cx="2301491" cy="144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nvestor - Free business icons">
            <a:extLst>
              <a:ext uri="{FF2B5EF4-FFF2-40B4-BE49-F238E27FC236}">
                <a16:creationId xmlns:a16="http://schemas.microsoft.com/office/drawing/2014/main" id="{E1E4FE9B-7588-4851-A6A4-C11B3B218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88780"/>
            <a:ext cx="1431630" cy="143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23783FD-81DD-4CA4-A3AC-731455F3BDF4}"/>
              </a:ext>
            </a:extLst>
          </p:cNvPr>
          <p:cNvSpPr txBox="1"/>
          <p:nvPr/>
        </p:nvSpPr>
        <p:spPr>
          <a:xfrm>
            <a:off x="2656205" y="4796906"/>
            <a:ext cx="4534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Merece a taxa de retorno da economia americana?</a:t>
            </a:r>
          </a:p>
        </p:txBody>
      </p:sp>
      <p:pic>
        <p:nvPicPr>
          <p:cNvPr id="2058" name="Picture 10" descr="businessman funny with Doubt series character icon vector illustration  design: Royalty-free vector graphics">
            <a:extLst>
              <a:ext uri="{FF2B5EF4-FFF2-40B4-BE49-F238E27FC236}">
                <a16:creationId xmlns:a16="http://schemas.microsoft.com/office/drawing/2014/main" id="{5F025658-E2D2-49AC-9D80-9CA1758E3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79" y="4595182"/>
            <a:ext cx="1423072" cy="142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1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E48847-35CE-4595-90F7-E8C6B782A198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5B45FD0-1EE3-4669-B7DA-BB0E91DD1B93}"/>
              </a:ext>
            </a:extLst>
          </p:cNvPr>
          <p:cNvSpPr txBox="1"/>
          <p:nvPr/>
        </p:nvSpPr>
        <p:spPr>
          <a:xfrm>
            <a:off x="504747" y="1703610"/>
            <a:ext cx="665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CCFF"/>
                </a:solidFill>
              </a:rPr>
              <a:t>Mas qual é a taxa de retorno da economia dos EUA?</a:t>
            </a:r>
          </a:p>
        </p:txBody>
      </p:sp>
      <p:pic>
        <p:nvPicPr>
          <p:cNvPr id="2052" name="Picture 4" descr="Usa Flag Map Icons PNG - Free PNG and Icons Downloads">
            <a:extLst>
              <a:ext uri="{FF2B5EF4-FFF2-40B4-BE49-F238E27FC236}">
                <a16:creationId xmlns:a16="http://schemas.microsoft.com/office/drawing/2014/main" id="{4F8968E0-A2B3-46A6-9A59-972F308E7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75" y="1462514"/>
            <a:ext cx="1487185" cy="93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23783FD-81DD-4CA4-A3AC-731455F3BDF4}"/>
              </a:ext>
            </a:extLst>
          </p:cNvPr>
          <p:cNvSpPr txBox="1"/>
          <p:nvPr/>
        </p:nvSpPr>
        <p:spPr>
          <a:xfrm>
            <a:off x="3515842" y="3541941"/>
            <a:ext cx="5260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66FFFF"/>
                </a:solidFill>
              </a:rPr>
              <a:t>São milhares de negócios e empresas!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66FFFF"/>
                </a:solidFill>
              </a:rPr>
              <a:t>Como saber o retorno de cada um?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66FFFF"/>
                </a:solidFill>
              </a:rPr>
              <a:t>Como obter um retorno médio representativo?</a:t>
            </a:r>
          </a:p>
        </p:txBody>
      </p:sp>
      <p:pic>
        <p:nvPicPr>
          <p:cNvPr id="3074" name="Picture 2" descr="Sector Icon Business Vector Images (over 1,200)">
            <a:extLst>
              <a:ext uri="{FF2B5EF4-FFF2-40B4-BE49-F238E27FC236}">
                <a16:creationId xmlns:a16="http://schemas.microsoft.com/office/drawing/2014/main" id="{C263E819-5369-48F1-80BF-6182E4A4A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6" y="2908161"/>
            <a:ext cx="2779735" cy="291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16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472EA60-818C-4AA2-8A70-C806EF95A4F0}"/>
              </a:ext>
            </a:extLst>
          </p:cNvPr>
          <p:cNvSpPr/>
          <p:nvPr/>
        </p:nvSpPr>
        <p:spPr>
          <a:xfrm>
            <a:off x="2999674" y="2306583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(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800" dirty="0"/>
          </a:p>
        </p:txBody>
      </p:sp>
      <p:sp>
        <p:nvSpPr>
          <p:cNvPr id="4" name="Texto Explicativo 1 28">
            <a:extLst>
              <a:ext uri="{FF2B5EF4-FFF2-40B4-BE49-F238E27FC236}">
                <a16:creationId xmlns:a16="http://schemas.microsoft.com/office/drawing/2014/main" id="{7F2EBDFB-DC32-4A42-8448-F063F5F440E2}"/>
              </a:ext>
            </a:extLst>
          </p:cNvPr>
          <p:cNvSpPr/>
          <p:nvPr/>
        </p:nvSpPr>
        <p:spPr>
          <a:xfrm>
            <a:off x="831739" y="3027524"/>
            <a:ext cx="1397479" cy="589472"/>
          </a:xfrm>
          <a:prstGeom prst="borderCallout1">
            <a:avLst>
              <a:gd name="adj1" fmla="val 40677"/>
              <a:gd name="adj2" fmla="val 104265"/>
              <a:gd name="adj3" fmla="val -26478"/>
              <a:gd name="adj4" fmla="val 151254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Retorno de um ativo A</a:t>
            </a:r>
          </a:p>
        </p:txBody>
      </p:sp>
      <p:sp>
        <p:nvSpPr>
          <p:cNvPr id="5" name="Texto Explicativo 1 29">
            <a:extLst>
              <a:ext uri="{FF2B5EF4-FFF2-40B4-BE49-F238E27FC236}">
                <a16:creationId xmlns:a16="http://schemas.microsoft.com/office/drawing/2014/main" id="{C4DA2706-C4C8-4836-8C09-DA68C9B53FF8}"/>
              </a:ext>
            </a:extLst>
          </p:cNvPr>
          <p:cNvSpPr/>
          <p:nvPr/>
        </p:nvSpPr>
        <p:spPr>
          <a:xfrm>
            <a:off x="1547732" y="3959179"/>
            <a:ext cx="2165230" cy="649855"/>
          </a:xfrm>
          <a:prstGeom prst="borderCallout1">
            <a:avLst>
              <a:gd name="adj1" fmla="val -298"/>
              <a:gd name="adj2" fmla="val 51179"/>
              <a:gd name="adj3" fmla="val -160093"/>
              <a:gd name="adj4" fmla="val 100588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Retorno de um ativo livre de risco (</a:t>
            </a:r>
            <a:r>
              <a:rPr lang="pt-BR" sz="1600" dirty="0" err="1"/>
              <a:t>Risk</a:t>
            </a:r>
            <a:r>
              <a:rPr lang="pt-BR" sz="1600" dirty="0"/>
              <a:t> </a:t>
            </a:r>
            <a:r>
              <a:rPr lang="pt-BR" sz="1600" dirty="0" err="1"/>
              <a:t>Free</a:t>
            </a:r>
            <a:r>
              <a:rPr lang="pt-BR" sz="1600" dirty="0"/>
              <a:t>)</a:t>
            </a:r>
          </a:p>
        </p:txBody>
      </p:sp>
      <p:sp>
        <p:nvSpPr>
          <p:cNvPr id="13" name="Texto Explicativo 1 30">
            <a:extLst>
              <a:ext uri="{FF2B5EF4-FFF2-40B4-BE49-F238E27FC236}">
                <a16:creationId xmlns:a16="http://schemas.microsoft.com/office/drawing/2014/main" id="{74ED1AFE-AA2A-4BF6-8435-3A0D86F01C18}"/>
              </a:ext>
            </a:extLst>
          </p:cNvPr>
          <p:cNvSpPr/>
          <p:nvPr/>
        </p:nvSpPr>
        <p:spPr>
          <a:xfrm>
            <a:off x="3390908" y="4818947"/>
            <a:ext cx="2193985" cy="609596"/>
          </a:xfrm>
          <a:prstGeom prst="borderCallout1">
            <a:avLst>
              <a:gd name="adj1" fmla="val -298"/>
              <a:gd name="adj2" fmla="val 51179"/>
              <a:gd name="adj3" fmla="val -308131"/>
              <a:gd name="adj4" fmla="val 5041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Risco do ativo A em relação ao do Mercado</a:t>
            </a:r>
          </a:p>
        </p:txBody>
      </p:sp>
      <p:sp>
        <p:nvSpPr>
          <p:cNvPr id="14" name="Texto Explicativo 1 31">
            <a:extLst>
              <a:ext uri="{FF2B5EF4-FFF2-40B4-BE49-F238E27FC236}">
                <a16:creationId xmlns:a16="http://schemas.microsoft.com/office/drawing/2014/main" id="{9DEB8C00-5C51-44A1-9ECA-E46349944193}"/>
              </a:ext>
            </a:extLst>
          </p:cNvPr>
          <p:cNvSpPr/>
          <p:nvPr/>
        </p:nvSpPr>
        <p:spPr>
          <a:xfrm>
            <a:off x="6660318" y="3260437"/>
            <a:ext cx="1840304" cy="572219"/>
          </a:xfrm>
          <a:prstGeom prst="borderCallout1">
            <a:avLst>
              <a:gd name="adj1" fmla="val 38898"/>
              <a:gd name="adj2" fmla="val -2258"/>
              <a:gd name="adj3" fmla="val -62997"/>
              <a:gd name="adj4" fmla="val -6251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(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600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1600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1600" dirty="0"/>
              <a:t>) é o prêmio de mercado</a:t>
            </a:r>
          </a:p>
        </p:txBody>
      </p:sp>
      <p:sp>
        <p:nvSpPr>
          <p:cNvPr id="15" name="Texto Explicativo 1 32">
            <a:extLst>
              <a:ext uri="{FF2B5EF4-FFF2-40B4-BE49-F238E27FC236}">
                <a16:creationId xmlns:a16="http://schemas.microsoft.com/office/drawing/2014/main" id="{6AAADBBE-803C-40C5-80A1-AD2C0EA4DE5A}"/>
              </a:ext>
            </a:extLst>
          </p:cNvPr>
          <p:cNvSpPr/>
          <p:nvPr/>
        </p:nvSpPr>
        <p:spPr>
          <a:xfrm>
            <a:off x="5004048" y="4077072"/>
            <a:ext cx="1857555" cy="589472"/>
          </a:xfrm>
          <a:prstGeom prst="borderCallout1">
            <a:avLst>
              <a:gd name="adj1" fmla="val -4689"/>
              <a:gd name="adj2" fmla="val 48709"/>
              <a:gd name="adj3" fmla="val -188917"/>
              <a:gd name="adj4" fmla="val 341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Retorno da carteira de mercado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7" name="Retângulo 16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04285C0-47BA-4005-8E83-4D8393EF6BC6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BE9A3C6-AF10-4025-9DE8-0CC4390AACDE}"/>
              </a:ext>
            </a:extLst>
          </p:cNvPr>
          <p:cNvSpPr/>
          <p:nvPr/>
        </p:nvSpPr>
        <p:spPr>
          <a:xfrm>
            <a:off x="2912337" y="1736343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(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800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27B4CDA-A129-4307-BDAB-DBD831DE5D11}"/>
              </a:ext>
            </a:extLst>
          </p:cNvPr>
          <p:cNvSpPr/>
          <p:nvPr/>
        </p:nvSpPr>
        <p:spPr>
          <a:xfrm>
            <a:off x="899592" y="2935415"/>
            <a:ext cx="761772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Investidores são avessos ao risco e maximizam a utilidade esperada.</a:t>
            </a:r>
          </a:p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Investidores são racionais e diversificam suas carteiras.</a:t>
            </a:r>
          </a:p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Os investidores focam o trade-off risco &amp; retorno.</a:t>
            </a:r>
          </a:p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Recursos podem ser aplicados ou captados à taxa livre de risco.</a:t>
            </a:r>
          </a:p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A informação é livre, disponível e homogênea.</a:t>
            </a:r>
          </a:p>
          <a:p>
            <a:pPr>
              <a:lnSpc>
                <a:spcPct val="150000"/>
              </a:lnSpc>
              <a:buFont typeface="Symbol"/>
              <a:buChar char="®"/>
            </a:pPr>
            <a:r>
              <a:rPr lang="pt-BR" sz="2000" dirty="0">
                <a:cs typeface="Arial" pitchFamily="34" charset="0"/>
              </a:rPr>
              <a:t>   Não há custos de transação ou impostos.</a:t>
            </a:r>
            <a:r>
              <a:rPr lang="pt-BR" sz="2000" dirty="0">
                <a:solidFill>
                  <a:srgbClr val="FFFF00"/>
                </a:solidFill>
                <a:cs typeface="Arial" pitchFamily="34" charset="0"/>
              </a:rPr>
              <a:t> </a:t>
            </a:r>
            <a:endParaRPr lang="pt-BR" sz="2000" dirty="0">
              <a:solidFill>
                <a:srgbClr val="FFFF00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6A5909DA-C327-4A07-9FC7-F738FE50C91C}"/>
              </a:ext>
            </a:extLst>
          </p:cNvPr>
          <p:cNvSpPr/>
          <p:nvPr/>
        </p:nvSpPr>
        <p:spPr>
          <a:xfrm>
            <a:off x="1489513" y="2478214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FFCCFF"/>
                </a:solidFill>
                <a:latin typeface="Bookman Old Style" pitchFamily="18" charset="0"/>
              </a:rPr>
              <a:t>Premissas:</a:t>
            </a:r>
            <a:endParaRPr lang="pt-BR" sz="2400" dirty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583E73E-630E-46C9-B120-068C1A1510AA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pic>
        <p:nvPicPr>
          <p:cNvPr id="4098" name="Picture 2" descr="Implications of &quot;Alpha&quot; and &quot;Beta&quot; in Mobile Gaming | GAMEMAKERS">
            <a:extLst>
              <a:ext uri="{FF2B5EF4-FFF2-40B4-BE49-F238E27FC236}">
                <a16:creationId xmlns:a16="http://schemas.microsoft.com/office/drawing/2014/main" id="{96307873-355D-4D42-B610-531213541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8" y="1842454"/>
            <a:ext cx="4536504" cy="300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392B120-982E-4B51-A036-F9179EC4F4D8}"/>
              </a:ext>
            </a:extLst>
          </p:cNvPr>
          <p:cNvSpPr/>
          <p:nvPr/>
        </p:nvSpPr>
        <p:spPr>
          <a:xfrm>
            <a:off x="5436096" y="1677214"/>
            <a:ext cx="34820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E[R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 = 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. (E[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E[R</a:t>
            </a:r>
            <a:r>
              <a:rPr lang="pt-BR" sz="2400" baseline="-300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(E[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4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. </a:t>
            </a:r>
            <a:r>
              <a:rPr lang="pt-BR" sz="2400" dirty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pt-BR" sz="2400" dirty="0">
              <a:solidFill>
                <a:srgbClr val="FFC000"/>
              </a:solidFill>
            </a:endParaRPr>
          </a:p>
          <a:p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3A1BD96-33FB-4E8B-90C3-EAA8F551B696}"/>
              </a:ext>
            </a:extLst>
          </p:cNvPr>
          <p:cNvSpPr txBox="1"/>
          <p:nvPr/>
        </p:nvSpPr>
        <p:spPr>
          <a:xfrm>
            <a:off x="6124046" y="275356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FFCCFF"/>
                </a:solidFill>
              </a:rPr>
              <a:t>Y</a:t>
            </a:r>
            <a:r>
              <a:rPr lang="pt-BR" sz="2800" dirty="0"/>
              <a:t> = n + m . </a:t>
            </a:r>
            <a:r>
              <a:rPr lang="pt-BR" sz="2800" dirty="0">
                <a:solidFill>
                  <a:srgbClr val="FFC000"/>
                </a:solidFill>
              </a:rPr>
              <a:t>x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931AFB6-2C86-4AC1-8DAD-751AB7DDE835}"/>
              </a:ext>
            </a:extLst>
          </p:cNvPr>
          <p:cNvCxnSpPr/>
          <p:nvPr/>
        </p:nvCxnSpPr>
        <p:spPr>
          <a:xfrm>
            <a:off x="5691998" y="2560204"/>
            <a:ext cx="49383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79E59361-DAA2-4C33-A1B2-8DA14DF963D4}"/>
              </a:ext>
            </a:extLst>
          </p:cNvPr>
          <p:cNvCxnSpPr>
            <a:cxnSpLocks/>
          </p:cNvCxnSpPr>
          <p:nvPr/>
        </p:nvCxnSpPr>
        <p:spPr>
          <a:xfrm rot="16200000">
            <a:off x="8138272" y="2537539"/>
            <a:ext cx="49383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7316357-5F2B-4888-ACE5-17674CA1A2E6}"/>
              </a:ext>
            </a:extLst>
          </p:cNvPr>
          <p:cNvSpPr txBox="1"/>
          <p:nvPr/>
        </p:nvSpPr>
        <p:spPr>
          <a:xfrm>
            <a:off x="5916535" y="3573931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n é o coeficiente linear</a:t>
            </a:r>
          </a:p>
          <a:p>
            <a:r>
              <a:rPr lang="pt-BR" sz="2000" dirty="0"/>
              <a:t>n =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endParaRPr lang="pt-BR" sz="2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7653E87-D58C-4B95-B5E0-E992B976F8B7}"/>
              </a:ext>
            </a:extLst>
          </p:cNvPr>
          <p:cNvSpPr txBox="1"/>
          <p:nvPr/>
        </p:nvSpPr>
        <p:spPr>
          <a:xfrm>
            <a:off x="5923566" y="449641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 é o coeficiente angular</a:t>
            </a:r>
          </a:p>
          <a:p>
            <a:r>
              <a:rPr lang="pt-BR" sz="2000" dirty="0"/>
              <a:t>m = TG</a:t>
            </a:r>
            <a:r>
              <a:rPr lang="pt-BR" sz="2000" dirty="0">
                <a:sym typeface="Symbol" panose="05050102010706020507" pitchFamily="18" charset="2"/>
              </a:rPr>
              <a:t> =</a:t>
            </a:r>
            <a:r>
              <a:rPr lang="pt-BR" sz="2000" dirty="0"/>
              <a:t>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(E[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0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pic>
        <p:nvPicPr>
          <p:cNvPr id="22" name="Imagem 21">
            <a:extLst>
              <a:ext uri="{FF2B5EF4-FFF2-40B4-BE49-F238E27FC236}">
                <a16:creationId xmlns:a16="http://schemas.microsoft.com/office/drawing/2014/main" id="{C2CF4EE1-FA82-4A14-A2C5-086AEE04A1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1" t="14066" r="8092" b="5774"/>
          <a:stretch/>
        </p:blipFill>
        <p:spPr>
          <a:xfrm>
            <a:off x="683568" y="1556792"/>
            <a:ext cx="7776864" cy="417646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11D17DC-2CC6-473C-A5FC-A10731B1AAE3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7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6" name="Retângulo 2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7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9552D18-1616-41E5-B803-E8E4D6FD8DAB}"/>
              </a:ext>
            </a:extLst>
          </p:cNvPr>
          <p:cNvSpPr txBox="1"/>
          <p:nvPr/>
        </p:nvSpPr>
        <p:spPr>
          <a:xfrm>
            <a:off x="2123728" y="35907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CAPM – Capital </a:t>
            </a:r>
            <a:r>
              <a:rPr lang="pt-BR" sz="2800" b="1" dirty="0" err="1">
                <a:solidFill>
                  <a:schemeClr val="bg2"/>
                </a:solidFill>
              </a:rPr>
              <a:t>Asset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Model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C114CCA-3C8C-4844-93CF-E2AABF62C331}"/>
              </a:ext>
            </a:extLst>
          </p:cNvPr>
          <p:cNvSpPr txBox="1"/>
          <p:nvPr/>
        </p:nvSpPr>
        <p:spPr>
          <a:xfrm>
            <a:off x="1308011" y="1459952"/>
            <a:ext cx="67203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CCFF"/>
                </a:solidFill>
              </a:rPr>
              <a:t>O beta (</a:t>
            </a:r>
            <a:r>
              <a:rPr lang="pt-BR" sz="2400" dirty="0">
                <a:solidFill>
                  <a:srgbClr val="FFCCFF"/>
                </a:solidFill>
                <a:sym typeface="Symbol" panose="05050102010706020507" pitchFamily="18" charset="2"/>
              </a:rPr>
              <a:t></a:t>
            </a:r>
            <a:r>
              <a:rPr lang="pt-BR" sz="2400" dirty="0">
                <a:solidFill>
                  <a:srgbClr val="FFCCFF"/>
                </a:solidFill>
              </a:rPr>
              <a:t>) é uma medida do risco sistemático de um ativo financeiro (ação, título, carteira etc.).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66FFFF"/>
                </a:solidFill>
              </a:rPr>
              <a:t>Se 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 &gt; 1 </a:t>
            </a:r>
            <a:r>
              <a:rPr lang="pt-BR" sz="2000" dirty="0">
                <a:solidFill>
                  <a:srgbClr val="66FFFF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 </a:t>
            </a:r>
            <a:r>
              <a:rPr lang="pt-BR" sz="2000" dirty="0">
                <a:sym typeface="Symbol" panose="05050102010706020507" pitchFamily="18" charset="2"/>
              </a:rPr>
              <a:t>a variação dos retornos é amplificada em relação ao da carteira de mercado e no mesmo sentido (altas e baixas)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66FFFF"/>
                </a:solidFill>
              </a:rPr>
              <a:t>Se 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 é próximo de zero </a:t>
            </a:r>
            <a:r>
              <a:rPr lang="pt-BR" sz="2000" dirty="0">
                <a:solidFill>
                  <a:srgbClr val="66FFFF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 </a:t>
            </a:r>
            <a:r>
              <a:rPr lang="pt-BR" sz="2000" dirty="0">
                <a:sym typeface="Symbol" panose="05050102010706020507" pitchFamily="18" charset="2"/>
              </a:rPr>
              <a:t>os retornos são muito mais estáveis que os da carteira de mercado (variações sem correlação)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66FFFF"/>
                </a:solidFill>
              </a:rPr>
              <a:t>Se 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 &lt; 0 </a:t>
            </a:r>
            <a:r>
              <a:rPr lang="pt-BR" sz="2000" dirty="0">
                <a:solidFill>
                  <a:srgbClr val="66FFFF"/>
                </a:solidFill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66FFFF"/>
                </a:solidFill>
                <a:sym typeface="Symbol" panose="05050102010706020507" pitchFamily="18" charset="2"/>
              </a:rPr>
              <a:t> </a:t>
            </a:r>
            <a:r>
              <a:rPr lang="pt-BR" sz="2000" dirty="0">
                <a:sym typeface="Symbol" panose="05050102010706020507" pitchFamily="18" charset="2"/>
              </a:rPr>
              <a:t>a variação dos retornos é em sentido oposto à variação dos retornos da carteira de mercado</a:t>
            </a:r>
            <a:endParaRPr lang="pt-BR" sz="2000" dirty="0"/>
          </a:p>
          <a:p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7735</TotalTime>
  <Words>1128</Words>
  <Application>Microsoft Office PowerPoint</Application>
  <PresentationFormat>Apresentação na tela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Broadway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414</cp:revision>
  <dcterms:created xsi:type="dcterms:W3CDTF">2015-07-10T23:11:11Z</dcterms:created>
  <dcterms:modified xsi:type="dcterms:W3CDTF">2023-08-28T19:56:25Z</dcterms:modified>
</cp:coreProperties>
</file>