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18" r:id="rId2"/>
    <p:sldId id="298" r:id="rId3"/>
    <p:sldId id="299" r:id="rId4"/>
    <p:sldId id="300" r:id="rId5"/>
    <p:sldId id="303" r:id="rId6"/>
    <p:sldId id="304" r:id="rId7"/>
    <p:sldId id="306" r:id="rId8"/>
    <p:sldId id="302" r:id="rId9"/>
    <p:sldId id="319" r:id="rId10"/>
    <p:sldId id="259" r:id="rId11"/>
    <p:sldId id="258" r:id="rId12"/>
    <p:sldId id="320" r:id="rId13"/>
    <p:sldId id="256" r:id="rId14"/>
    <p:sldId id="257" r:id="rId15"/>
    <p:sldId id="296" r:id="rId16"/>
    <p:sldId id="341" r:id="rId17"/>
    <p:sldId id="338" r:id="rId18"/>
    <p:sldId id="339" r:id="rId19"/>
    <p:sldId id="340" r:id="rId20"/>
    <p:sldId id="263" r:id="rId21"/>
    <p:sldId id="343" r:id="rId22"/>
    <p:sldId id="342" r:id="rId23"/>
    <p:sldId id="260" r:id="rId24"/>
    <p:sldId id="344" r:id="rId25"/>
    <p:sldId id="261" r:id="rId26"/>
    <p:sldId id="345" r:id="rId27"/>
    <p:sldId id="262" r:id="rId28"/>
    <p:sldId id="325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321" r:id="rId39"/>
    <p:sldId id="323" r:id="rId40"/>
    <p:sldId id="308" r:id="rId41"/>
    <p:sldId id="309" r:id="rId42"/>
    <p:sldId id="279" r:id="rId43"/>
    <p:sldId id="281" r:id="rId44"/>
    <p:sldId id="282" r:id="rId45"/>
    <p:sldId id="284" r:id="rId46"/>
    <p:sldId id="285" r:id="rId47"/>
    <p:sldId id="286" r:id="rId48"/>
    <p:sldId id="287" r:id="rId49"/>
    <p:sldId id="288" r:id="rId50"/>
    <p:sldId id="294" r:id="rId51"/>
    <p:sldId id="292" r:id="rId52"/>
    <p:sldId id="312" r:id="rId53"/>
    <p:sldId id="313" r:id="rId54"/>
    <p:sldId id="314" r:id="rId55"/>
    <p:sldId id="315" r:id="rId56"/>
    <p:sldId id="316" r:id="rId57"/>
    <p:sldId id="317" r:id="rId58"/>
    <p:sldId id="310" r:id="rId59"/>
    <p:sldId id="311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A2920-521E-4EF5-9571-792E84D39CBF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7BB7D-3B20-4E35-92D9-A55B7FBB27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3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7BB7D-3B20-4E35-92D9-A55B7FBB279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0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7BB7D-3B20-4E35-92D9-A55B7FBB279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CE4EB-BF39-4C4F-BDF5-64A2EBB31E92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91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1D68-AA4F-4996-9865-A9559CF4C55A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27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7C67-0C8C-4746-87E6-9CE1F90A5C20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B7D5-6A45-4E94-8376-70A475E5AC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//upload.wikimedia.org/wikipedia/commons/f/fd/Initiation_-_thermal_decomp.pn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//upload.wikimedia.org/wikipedia/commons/2/22/Initiation_-_photolysis.pn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f/Initiation_-_persulfate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//upload.wikimedia.org/wikipedia/commons/7/73/Initiation_-_ionizing_radiation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//upload.wikimedia.org/wikipedia/commons/0/0d/Initiation_-_electrochemical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hyperlink" Target="//upload.wikimedia.org/wikipedia/commons/9/9c/Initiation_-_primary_recombinatio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9/92/Initiation_-_side_reactions.png" TargetMode="External"/><Relationship Id="rId5" Type="http://schemas.openxmlformats.org/officeDocument/2006/relationships/image" Target="../media/image27.png"/><Relationship Id="rId4" Type="http://schemas.openxmlformats.org/officeDocument/2006/relationships/hyperlink" Target="//upload.wikimedia.org/wikipedia/commons/a/ab/Initiation_-_other_recombination.png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gi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lastics.inwiki.org/index.php?title=Rate_constant&amp;action=edit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7" Type="http://schemas.openxmlformats.org/officeDocument/2006/relationships/image" Target="../media/image77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96733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7500088 - QUÍMICA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ORGÂNICA p/ ENGENHARIA</a:t>
            </a:r>
          </a:p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POLÍMEROS: FUNDAMENTOS </a:t>
            </a:r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E DEFINIÇÕES</a:t>
            </a:r>
          </a:p>
        </p:txBody>
      </p:sp>
    </p:spTree>
    <p:extLst>
      <p:ext uri="{BB962C8B-B14F-4D97-AF65-F5344CB8AC3E}">
        <p14:creationId xmlns:p14="http://schemas.microsoft.com/office/powerpoint/2010/main" val="9773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214290"/>
            <a:ext cx="87154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DE POLIMERIZAÇÃO</a:t>
            </a:r>
          </a:p>
          <a:p>
            <a:pPr algn="ctr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POLÍMEROS: CARACTERÍSTICAS ESTRUTURAIS E PROPRIEDADES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ESTRUTURAS: 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Dependendo da rigidez/flexibilidade da cadeia polimérica conformação mais estendida (“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worm-like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ou “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rod-like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”) ou compacta (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coil-like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”) prevalece.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Configuração/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taticidade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/isomeria.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Massa molar média e distribuição.</a:t>
            </a:r>
          </a:p>
          <a:p>
            <a:pPr lvl="2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PROPRIEDADES: 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Solubilidade.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Processabilidade.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Propriedades Mecânicas.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Fusibilidade.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Viscosidade.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Cristalinidade.</a:t>
            </a:r>
          </a:p>
          <a:p>
            <a:pPr marL="1371600" lvl="2" indent="-457200"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643998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DE MACROMOLÉCULAS</a:t>
            </a:r>
          </a:p>
          <a:p>
            <a:pPr algn="just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Desejáveis (novos polímeros e reciclagem de polímeros)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Indesejáveis (envelhecimento/degradação, “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ageing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” )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Preservação, aumento ou diminuição do grau médio de polimerização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Extensão das cadeias</a:t>
            </a:r>
          </a:p>
          <a:p>
            <a:pPr lvl="1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Graftização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Reticulação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/Cura</a:t>
            </a:r>
          </a:p>
          <a:p>
            <a:pPr lvl="1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Degradação (ruptura aleatória das cadeias) com (ou sem) a participação de compostos poliméricos</a:t>
            </a:r>
          </a:p>
          <a:p>
            <a:pPr lvl="1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Despolimerização (a partir dos terminais, “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end-peeling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82883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DE POLIMERIZAÇÃO: FUNDAMENTOS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17693"/>
            <a:ext cx="84296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DE POLIMERIZAÇÃO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Monômeros bifuncionais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(M) e fáceis de serem ativados (CONDIÇÃO NECESSÁRIA)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Processo de polimerização 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(MECANISMO) afeta as características físicas e químicas e determina as APLICAÇÕES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Regularidade estrutural, presença de ramificações 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insaturações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Massa molar média e distribuição de massa molar: solubilidade, viscosidade,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filmogenicidade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resistência mecânica.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Cristalinidade: polímeros “cristalinos” são mais densos, rígidos e apresentam maior resistência (mecânica, térmica, e a solventes), enquanto os mais amorfos são mais elásticos, e flexíveis, “macios”</a:t>
            </a:r>
          </a:p>
          <a:p>
            <a:pPr marL="1828800" lvl="3" indent="-457200" algn="just">
              <a:buFont typeface="Arial" pitchFamily="34" charset="0"/>
              <a:buChar char="•"/>
            </a:pP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= temperatura de transição vítrea, transição térmica de segunda ordem associada à progressiva mobilidade das cadeias das regiões amorfas por aquecimento.</a:t>
            </a:r>
          </a:p>
          <a:p>
            <a:pPr marL="1828800" lvl="3" indent="-457200" algn="just">
              <a:buFont typeface="Arial" pitchFamily="34" charset="0"/>
              <a:buChar char="•"/>
            </a:pP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= temperatura de fusão, transição térmica de primeira ordem decorrente da destruição dos domínios cristalinos e adoção do estado “líquido viscoso”.</a:t>
            </a:r>
          </a:p>
          <a:p>
            <a:pPr marL="1371600" lvl="2" indent="-457200" algn="just">
              <a:buFont typeface="Arial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85728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DE POLIMERIZAÇÃO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Técnica de polimerização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(PROCESSAMENTO)*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Polimerização em Massa (“BULK POLYMERIZATION”)</a:t>
            </a:r>
          </a:p>
          <a:p>
            <a:pPr lvl="1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Polimerização em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Solução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(“SOLUTION 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POLYMERIZATION”)</a:t>
            </a:r>
          </a:p>
          <a:p>
            <a:pPr lvl="1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Polimerização por Precipitação</a:t>
            </a:r>
          </a:p>
          <a:p>
            <a:pPr lvl="1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Polimerização em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Suspensão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(“SUSPENSION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POLYMERIZATION”)</a:t>
            </a:r>
          </a:p>
          <a:p>
            <a:pPr lvl="1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Polimerização em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Emulsão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(“EMULSION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POLYMERIZATION”)</a:t>
            </a:r>
          </a:p>
          <a:p>
            <a:pPr lvl="1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*A escolha da Técnica de Polimerização  está associada ao calor de reação, conveniência do uso de solvente (custos, recuperação, toxicidade), transporte de massa e de calor, mecanismo e velocidade de reação,  viscosidade do meio, forma final (pó, “pellets”, no molde, contas ou pérolas)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043608" y="1311576"/>
          <a:ext cx="7128792" cy="539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Graph" r:id="rId3" imgW="3872179" imgH="2934614" progId="Origin50.Graph">
                  <p:embed/>
                </p:oleObj>
              </mc:Choice>
              <mc:Fallback>
                <p:oleObj name="Graph" r:id="rId3" imgW="3872179" imgH="293461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11576"/>
                        <a:ext cx="7128792" cy="53947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179512" y="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TÉCNICAS </a:t>
            </a:r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DE POLIMERIZAÇÃO</a:t>
            </a:r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16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99992" y="21328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EM MASSA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3140968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EM SOLUÇÃO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28184" y="4221088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EM EMULSÃO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84168" y="5157192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EM SUSPENSÃO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94410"/>
              </p:ext>
            </p:extLst>
          </p:nvPr>
        </p:nvGraphicFramePr>
        <p:xfrm>
          <a:off x="251520" y="2307880"/>
          <a:ext cx="4505772" cy="30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ChemSketch" r:id="rId3" imgW="5702760" imgH="3803760" progId="ACD.ChemSketch.20">
                  <p:embed/>
                </p:oleObj>
              </mc:Choice>
              <mc:Fallback>
                <p:oleObj name="ChemSketch" r:id="rId3" imgW="5702760" imgH="3803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307880"/>
                        <a:ext cx="4505772" cy="3005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8" descr="Liposom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72816"/>
            <a:ext cx="3452811" cy="30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TÉCNICAS </a:t>
            </a:r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DE POLIMERIZAÇÃO </a:t>
            </a:r>
          </a:p>
        </p:txBody>
      </p:sp>
    </p:spTree>
    <p:extLst>
      <p:ext uri="{BB962C8B-B14F-4D97-AF65-F5344CB8AC3E}">
        <p14:creationId xmlns:p14="http://schemas.microsoft.com/office/powerpoint/2010/main" val="25371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577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EMULSION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POLYMERIZATION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4584" t="34565" r="46821" b="25084"/>
          <a:stretch/>
        </p:blipFill>
        <p:spPr bwMode="auto">
          <a:xfrm>
            <a:off x="1270645" y="1340768"/>
            <a:ext cx="660271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7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t="22586" r="40035" b="17185"/>
          <a:stretch/>
        </p:blipFill>
        <p:spPr bwMode="auto">
          <a:xfrm>
            <a:off x="1189964" y="1268760"/>
            <a:ext cx="6768752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1560" y="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EMULSION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POLYMERIZATION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13228" t="27291" r="51146" b="24715"/>
          <a:stretch/>
        </p:blipFill>
        <p:spPr bwMode="auto">
          <a:xfrm>
            <a:off x="1187624" y="1124744"/>
            <a:ext cx="6624736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EMULSION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POLYMERIZATION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851786"/>
            <a:ext cx="4824536" cy="587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259632" y="18864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FUNDAMENTOS </a:t>
            </a:r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E DEFINIÇÕES</a:t>
            </a:r>
          </a:p>
        </p:txBody>
      </p:sp>
    </p:spTree>
    <p:extLst>
      <p:ext uri="{BB962C8B-B14F-4D97-AF65-F5344CB8AC3E}">
        <p14:creationId xmlns:p14="http://schemas.microsoft.com/office/powerpoint/2010/main" val="20981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14290"/>
            <a:ext cx="864399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DE POLIMERIZAÇÃO</a:t>
            </a: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MONÔMEROS SUSCEPTÍVEIS (ATIVADOS) SE ENCADEIAM VIA: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REAÇÃO EM ETAPAS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POLICONDENSAÇÕES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REAÇÃO EM CADEIA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RADICALAR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ANIÔNICA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CATIÔNICA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REAÇÃO DE COORDENAÇÃO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14290"/>
            <a:ext cx="864399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DE POLIMERIZAÇÃO</a:t>
            </a: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ACOMPANHAMENTO EXPERIMENTAL DO AVANÇO DA POLIMERIZAÇÃO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Purificação dos monômeros (exclusão de inibidores).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Eliminação de oxigênio molecular, pois suprime polimerizações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radicalares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Eliminação de traços de água, pois suprime polimerizações aniônicas.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Eliminação de impurezas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monofuncionais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pois limitam o valor de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 em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policondensações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MÉTODOS EXPERIMENTAIS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Viscosimetria  (viscosidade aumenta com a taxa de conversão).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Densidade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Concentrações de monômero, polímero e moléculas eliminadas (L).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Dilatometria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(há redução de volume no decorrer da reação de polimerização).</a:t>
            </a:r>
          </a:p>
        </p:txBody>
      </p:sp>
    </p:spTree>
    <p:extLst>
      <p:ext uri="{BB962C8B-B14F-4D97-AF65-F5344CB8AC3E}">
        <p14:creationId xmlns:p14="http://schemas.microsoft.com/office/powerpoint/2010/main" val="5684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14290"/>
            <a:ext cx="8606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57356" y="64291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REAÇÕES DE POLIMERIZAÇÃO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1643050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MÉTODOS CINÉTICOS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propõem a ocorrência de reações elementares descritas pelas correspondentes equações diferenciais.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reatividade das espécies ativas independe  de seu grau de polimerização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Um estado quase estacionário é proposto  definindo que as velocidades de produção e consumo de espécies ativas são idênticas.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Abordagem cinética é flexível, mas não pode ser generalizada para diferentes tipos de polimerizações.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4500570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MÉTODOS ESTATÍSTICOS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avaliam a probabilidade de um determinado evento (reação elementar) ocorrer em relação às probabilidades de outros eventos (reações competitivas) ocorrerem.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Permite generalizações visto que, por exemplo, as polimerizações em cadeia têm características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mecanísticas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semelhantes.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282" y="214290"/>
            <a:ext cx="8715436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DE POLIMERIZAÇÃO</a:t>
            </a:r>
          </a:p>
          <a:p>
            <a:pPr algn="ctr"/>
            <a:endParaRPr lang="pt-BR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CLASSES/TIPOS DE POLIMERIZAÇÕES (critério cinético; mecanismo)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co-produtos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não-poliméricos (L = “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leaving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molecule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”) são formados.</a:t>
            </a:r>
          </a:p>
          <a:p>
            <a:pPr marL="914400" lvl="1" indent="-457200"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 cadeias poliméricas (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Pj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i e j≥2) reagem na etapa de crescimento das cadeias somente com moléculas de monômero (M) ou também com outras cadeias poliméricas ativadas, mas não há formação de compostos não-poliméricos.</a:t>
            </a:r>
          </a:p>
          <a:p>
            <a:pPr marL="914400" lvl="1" indent="-457200"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AutoNum type="romanUcParenR"/>
            </a:pP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POLIMERIZAÇÃO POR ETAPAS</a:t>
            </a:r>
          </a:p>
          <a:p>
            <a:pPr marL="971550" lvl="1" indent="-514350" algn="just">
              <a:buAutoNum type="romanUcParenR"/>
            </a:pPr>
            <a:endParaRPr lang="pt-B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I.1. POLIADIÇÃO: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Pj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→ P(i+j)</a:t>
            </a:r>
          </a:p>
          <a:p>
            <a:pPr marL="1428750" lvl="2" indent="-51435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grau médio de polimerização só atinge valores elevados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n&gt;100) quando a reação avançou até p=99%.</a:t>
            </a: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Exemplo: reação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diisocianatos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com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dióis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para formar poliuretanas (espumas)</a:t>
            </a: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https://upload.wikimedia.org/wikipedia/commons/c/ca/Polyureth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8201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71406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>
                <a:latin typeface="Times New Roman" pitchFamily="18" charset="0"/>
                <a:cs typeface="Times New Roman" pitchFamily="18" charset="0"/>
              </a:rPr>
              <a:t>REAÇÕES DE POLIMERIZAÇÃO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27784" y="566124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POLIURETANA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35696" y="17611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DIISOCIANATO                                DIOL          </a:t>
            </a:r>
            <a:r>
              <a:rPr lang="pt-BR" dirty="0" smtClean="0"/>
              <a:t>                                                    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5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14290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SQF-0357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ORGÂNICA p/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REAÇÕES DE POLIMERIZAÇÃO</a:t>
            </a: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5720" y="1700808"/>
            <a:ext cx="8501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buAutoNum type="romanUcParenR"/>
            </a:pP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POLIMERIZAÇÃO POR ETAPAS</a:t>
            </a:r>
          </a:p>
          <a:p>
            <a:pPr marL="971550" lvl="1" indent="-514350" algn="just">
              <a:buAutoNum type="romanUcParenR"/>
            </a:pPr>
            <a:endParaRPr lang="pt-B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I.2. POLICONDENSAÇÃO: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Pj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→ P(i+j) + L</a:t>
            </a:r>
          </a:p>
          <a:p>
            <a:pPr marL="1428750" lvl="2" indent="-51435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grau médio de polimerização só atinge valores elevados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n&gt;100) quando a reação avançou até p=99%.</a:t>
            </a: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Exemplo: reação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dióis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com ácidos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dicarboxílicos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para formar poliésteres.</a:t>
            </a: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Os reagentes, em qualquer etapa da reação, são monômeros, oligômeros e polímeros.</a:t>
            </a: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Todas as polimerizações biológicas são  </a:t>
            </a:r>
            <a:r>
              <a:rPr lang="pt-BR" sz="2000" u="sng" dirty="0" err="1" smtClean="0">
                <a:latin typeface="Times New Roman" pitchFamily="18" charset="0"/>
                <a:cs typeface="Times New Roman" pitchFamily="18" charset="0"/>
              </a:rPr>
              <a:t>polieliminações</a:t>
            </a: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nas quais apenas monômeros são adicionados às cadeias em crescimento e, em cada etapa, moléculas </a:t>
            </a: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são formadas também.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alunosonline.com.br/upload/conteudo/images/polimerizacao-do-pet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5656"/>
            <a:ext cx="6264696" cy="27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ORGÂNICA p/ ENGENHARIA</a:t>
            </a:r>
          </a:p>
          <a:p>
            <a:pPr algn="ctr"/>
            <a:r>
              <a:rPr lang="pt-BR" sz="2800" u="sng" dirty="0">
                <a:latin typeface="Times New Roman" pitchFamily="18" charset="0"/>
                <a:cs typeface="Times New Roman" pitchFamily="18" charset="0"/>
              </a:rPr>
              <a:t>REAÇÕES DE POLIMERIZAÇÃO</a:t>
            </a:r>
          </a:p>
        </p:txBody>
      </p:sp>
    </p:spTree>
    <p:extLst>
      <p:ext uri="{BB962C8B-B14F-4D97-AF65-F5344CB8AC3E}">
        <p14:creationId xmlns:p14="http://schemas.microsoft.com/office/powerpoint/2010/main" val="2641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14290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REAÇÕES DE POLIMERIZAÇÃO</a:t>
            </a:r>
          </a:p>
          <a:p>
            <a:pPr algn="ctr"/>
            <a:endParaRPr lang="pt-B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4282" y="1500174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POLIMERIZAÇÃO EM CADEIA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(termo cinético)</a:t>
            </a:r>
            <a:endParaRPr lang="pt-B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AutoNum type="romanUcParenR"/>
            </a:pPr>
            <a:endParaRPr lang="pt-B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II.1. POLIMERIZAÇÃO POR ADIÇÃO (OU EM CADEIA): </a:t>
            </a:r>
          </a:p>
          <a:p>
            <a:pPr marL="971550" lvl="1" indent="-514350" algn="ctr"/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+ M → P(i+1)</a:t>
            </a:r>
          </a:p>
          <a:p>
            <a:pPr marL="1428750" lvl="2" indent="-51435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grau médio de polimerização atinge valores elevados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n&gt;500) em baixas taxas de conversão</a:t>
            </a: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Reações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radicalares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 via iônica (catiônica ou aniônica ou “viva”)</a:t>
            </a:r>
          </a:p>
          <a:p>
            <a:pPr marL="1428750" lvl="2" indent="-514350" algn="just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Exemplo: reação de terminação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macrorradicais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428750" lvl="2" indent="-514350" algn="just"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II.2. </a:t>
            </a: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POLIMERIZAÇÃO CONDENSATIVA EM CADEIA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OU POLIELIMINAÇÃO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AutoNum type="romanUcParenR"/>
            </a:pPr>
            <a:endParaRPr lang="pt-B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+ M → P(i+1) + L (polimerizações biológicas)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6587753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857224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REATIVIDADE DE MONÔMEROS COMERCIAIS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POLIMERIZAÇÕES EM CADEIA RADICALAR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052736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IMPORTÂNCIA INDUSTRIAL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Variedade de monômeros susceptíveis e de iniciadores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ácil controle pela ação de aditivos, temperatura...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Diferentes condições reacionais e técnicas de polimerização</a:t>
            </a:r>
          </a:p>
          <a:p>
            <a:pPr lvl="2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Ramificações</a:t>
            </a:r>
          </a:p>
          <a:p>
            <a:pPr lvl="2">
              <a:buFont typeface="Arial" pitchFamily="34" charset="0"/>
              <a:buChar char="•"/>
            </a:pP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Taticidade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Massa molecular e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polidispersividade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Propriedades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3356992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FORMAÇÃO DE RADICAIS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Polimerizações auto-iniciadas (raras, lentas)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Iniciadores Térmicos (Termoiniciadores)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Iniciadores  Redox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Fotoiniciadores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Plasma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Ultrassom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Sistemas ternários</a:t>
            </a:r>
          </a:p>
          <a:p>
            <a:pPr lvl="1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580526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EFICIÊNCIA DA </a:t>
            </a:r>
            <a:r>
              <a:rPr lang="pt-BR" b="1" smtClean="0">
                <a:latin typeface="Times New Roman" pitchFamily="18" charset="0"/>
                <a:cs typeface="Times New Roman" pitchFamily="18" charset="0"/>
              </a:rPr>
              <a:t>INICIAÇÃO (0,3&lt;f&lt;0,8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Recombinação  (“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cage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Reações colaterais (“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chain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initiator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”)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14529"/>
            <a:ext cx="5289553" cy="57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547664" y="188640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POLÍMEROS</a:t>
            </a:r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: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12225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POLIMERIZAÇÕES EM CADEIA RADICALAR</a:t>
            </a:r>
            <a:endParaRPr lang="pt-BR" sz="2800" dirty="0"/>
          </a:p>
        </p:txBody>
      </p:sp>
      <p:pic>
        <p:nvPicPr>
          <p:cNvPr id="1026" name="Picture 2" descr="File:Initiation - thermal decom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7610475" cy="174307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39552" y="1484784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TERMO-INICIADORES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Compostos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contendo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ligações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O-O, S-S, N-O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Homólise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dissociação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25-40kcal/mol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&lt;150C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Peróxidos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61653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Peróxido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cumila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POLIMERIZAÇÕES EM CADEIA RADICALAR</a:t>
            </a:r>
            <a:endParaRPr lang="pt-BR" sz="2800" dirty="0"/>
          </a:p>
        </p:txBody>
      </p:sp>
      <p:pic>
        <p:nvPicPr>
          <p:cNvPr id="16386" name="Picture 2" descr="File:Initiation - photolysi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7620000" cy="10858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83568" y="609329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2,2’-bisazoisobutironitrila (AIBN)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1536174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FOTO-INICIADORES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Azocompostos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Homólise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300 nm – 400 nm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Atóxico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incolor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inodoro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solúvel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Reatividade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5/5f/Initiation_-_red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220200" cy="6477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51520" y="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POLIMERIZAÇÕES EM CADEIA RADICALAR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683568" y="153617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INICIADORES REDOX</a:t>
            </a:r>
          </a:p>
        </p:txBody>
      </p:sp>
      <p:pic>
        <p:nvPicPr>
          <p:cNvPr id="17412" name="Picture 4" descr="File:Initiation - persulfat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7610475" cy="24574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-221962" y="329589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PERSSULFATOS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26369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Reagente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Fenton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Initiation - ionizing radi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3"/>
            <a:ext cx="3456384" cy="1667198"/>
          </a:xfrm>
          <a:prstGeom prst="rect">
            <a:avLst/>
          </a:prstGeom>
          <a:noFill/>
        </p:spPr>
      </p:pic>
      <p:pic>
        <p:nvPicPr>
          <p:cNvPr id="18436" name="Picture 4" descr="File:Initiation - electrochemica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77072"/>
            <a:ext cx="4651276" cy="242530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3528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POLIMERIZAÇÕES EM CADEIA RADICALAR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05273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RADIAÇÃO IONIZANTE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43608" y="34919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INICIAÇÃO ELETROQUÍMICA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POLIMERIZAÇÕES EM CADEIA RADICALAR</a:t>
            </a:r>
            <a:endParaRPr lang="pt-BR" sz="2800" dirty="0"/>
          </a:p>
        </p:txBody>
      </p:sp>
      <p:pic>
        <p:nvPicPr>
          <p:cNvPr id="1026" name="Picture 2" descr="File:Initiation - primary recombin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5400600" cy="106662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755576" y="1484784"/>
            <a:ext cx="4464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EFICIÊNCIA DA INICIAÇÃO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Recombinação de radicais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ile:Initiation - other recombin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717032"/>
            <a:ext cx="3672408" cy="589059"/>
          </a:xfrm>
          <a:prstGeom prst="rect">
            <a:avLst/>
          </a:prstGeom>
          <a:noFill/>
        </p:spPr>
      </p:pic>
      <p:pic>
        <p:nvPicPr>
          <p:cNvPr id="1030" name="Picture 6" descr="File:Initiation - side reaction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568760"/>
            <a:ext cx="4968552" cy="36643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300305" y="4890833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Reações colaterais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CINÉTICA DE POLIMERIZAÇÃO RADICALAR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177281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INICIAÇÃO             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987824" y="1772816"/>
          <a:ext cx="1944216" cy="104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1" name="Document" r:id="rId3" imgW="1676520" imgH="905040" progId="ChemWindow.Document">
                  <p:embed/>
                </p:oleObj>
              </mc:Choice>
              <mc:Fallback>
                <p:oleObj name="Document" r:id="rId3" imgW="1676520" imgH="905040" progId="ChemWindow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772816"/>
                        <a:ext cx="1944216" cy="1049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395536" y="37890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PROPAGAÇÃO 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491880" y="4581128"/>
          <a:ext cx="1728018" cy="139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2" name="Document" r:id="rId5" imgW="1476360" imgH="1238400" progId="ChemWindow.Document">
                  <p:embed/>
                </p:oleObj>
              </mc:Choice>
              <mc:Fallback>
                <p:oleObj name="Document" r:id="rId5" imgW="1476360" imgH="1238400" progId="ChemWindow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581128"/>
                        <a:ext cx="1728018" cy="1390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987824" y="3861048"/>
          <a:ext cx="2304256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3" name="Document" r:id="rId7" imgW="1714680" imgH="314280" progId="ChemWindow.Document">
                  <p:embed/>
                </p:oleObj>
              </mc:Choice>
              <mc:Fallback>
                <p:oleObj name="Document" r:id="rId7" imgW="1714680" imgH="314280" progId="ChemWindow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861048"/>
                        <a:ext cx="2304256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131840" y="6093296"/>
          <a:ext cx="2541709" cy="45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" name="Document" r:id="rId9" imgW="1743120" imgH="314280" progId="ChemWindow.Document">
                  <p:embed/>
                </p:oleObj>
              </mc:Choice>
              <mc:Fallback>
                <p:oleObj name="Document" r:id="rId9" imgW="1743120" imgH="314280" progId="ChemWindow.Documen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093296"/>
                        <a:ext cx="2541709" cy="458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CINÉTICA DE POLIMERIZAÇÃO RADICALAR</a:t>
            </a:r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1268760"/>
            <a:ext cx="6120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TERMINAÇÃO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COMBINAÇÃO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419872" y="2204864"/>
          <a:ext cx="4680520" cy="97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" name="Document" r:id="rId3" imgW="6086520" imgH="1266840" progId="ChemWindow.Document">
                  <p:embed/>
                </p:oleObj>
              </mc:Choice>
              <mc:Fallback>
                <p:oleObj name="Document" r:id="rId3" imgW="6086520" imgH="1266840" progId="ChemWindow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204864"/>
                        <a:ext cx="4680520" cy="974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/>
          <p:cNvSpPr/>
          <p:nvPr/>
        </p:nvSpPr>
        <p:spPr>
          <a:xfrm>
            <a:off x="395536" y="32849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DESPROPORCIONAMENTO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347864" y="3717032"/>
          <a:ext cx="5616624" cy="108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1" name="Document" r:id="rId5" imgW="6686640" imgH="1295280" progId="ChemWindow.Document">
                  <p:embed/>
                </p:oleObj>
              </mc:Choice>
              <mc:Fallback>
                <p:oleObj name="Document" r:id="rId5" imgW="6686640" imgH="1295280" progId="ChemWindow.Documen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717032"/>
                        <a:ext cx="5616624" cy="1088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2915816" y="1340768"/>
          <a:ext cx="1685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" name="Document" r:id="rId7" imgW="1685880" imgH="314280" progId="ChemWindow.Document">
                  <p:embed/>
                </p:oleObj>
              </mc:Choice>
              <mc:Fallback>
                <p:oleObj name="Document" r:id="rId7" imgW="1685880" imgH="314280" progId="ChemWindow.Documen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340768"/>
                        <a:ext cx="16859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2339752" y="4941168"/>
          <a:ext cx="4536504" cy="70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" name="Document" r:id="rId9" imgW="2095560" imgH="324000" progId="ChemWindow.Document">
                  <p:embed/>
                </p:oleObj>
              </mc:Choice>
              <mc:Fallback>
                <p:oleObj name="Document" r:id="rId9" imgW="2095560" imgH="324000" progId="ChemWindow.Document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941168"/>
                        <a:ext cx="4536504" cy="701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3927276" y="5949280"/>
          <a:ext cx="192621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" name="Document" r:id="rId11" imgW="1019160" imgH="266760" progId="ChemWindow.Document">
                  <p:embed/>
                </p:oleObj>
              </mc:Choice>
              <mc:Fallback>
                <p:oleObj name="Document" r:id="rId11" imgW="1019160" imgH="266760" progId="ChemWindow.Document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276" y="5949280"/>
                        <a:ext cx="1926214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CINÉTICA DE POLIMERIZAÇÃO RADICALAR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EQUAÇÃO DE VELOCIDADE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1988840"/>
            <a:ext cx="82809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b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não dependem do grau de polimerização da cadeia (radicalar) em crescimento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taxa de consumo de monômero = taxa de polimerização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pt-BR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Estado estacionário: as espécies radicalares  são formadas e consumidas  com velocidades idênticas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([M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pt-BR" b="1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mol/L 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Δ[M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≈ 0)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2267744" y="4077072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= - d[M] / d[t] =  R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≈ R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2843808" y="4437112"/>
            <a:ext cx="2093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fr-F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k</a:t>
            </a:r>
            <a:r>
              <a:rPr kumimoji="0" lang="fr-F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[M] [M</a:t>
            </a:r>
            <a:r>
              <a:rPr kumimoji="0" lang="fr-FR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fr-F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total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843808" y="479715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fr-FR" b="1" baseline="-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2k</a:t>
            </a:r>
            <a:r>
              <a:rPr lang="fr-FR" b="1" baseline="-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[M</a:t>
            </a:r>
            <a:r>
              <a:rPr lang="fr-FR" b="1" baseline="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lang="fr-FR" b="1" baseline="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[M</a:t>
            </a:r>
            <a:r>
              <a:rPr lang="pt-BR" b="1" baseline="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= (R</a:t>
            </a:r>
            <a:r>
              <a:rPr lang="pt-BR" b="1" baseline="-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2k</a:t>
            </a:r>
            <a:r>
              <a:rPr lang="pt-BR" b="1" baseline="-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pt-BR" b="1" baseline="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1/2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2411760" y="5759098"/>
            <a:ext cx="3948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pt-BR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pt-B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pt-BR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[M] (R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/2k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pt-BR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1/2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82883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SQF-0357QUÍMICA ORGÂNICA p/ ENGENHARIA</a:t>
            </a:r>
          </a:p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REAÇÕES DE POLIMERIZAÇÃO: ESTEREOESPECIFICIDADE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71604" y="21429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TATICIDADE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71435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NATTA (1954): grau de ordem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configuracional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20272" y="692696"/>
          <a:ext cx="533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" name="Document" r:id="rId4" imgW="533520" imgH="1790640" progId="ChemWindow.Document">
                  <p:embed/>
                </p:oleObj>
              </mc:Choice>
              <mc:Fallback>
                <p:oleObj name="Document" r:id="rId4" imgW="533520" imgH="17906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92696"/>
                        <a:ext cx="5334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035079" y="2575213"/>
          <a:ext cx="50482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1" name="Document" r:id="rId6" imgW="504720" imgH="1790640" progId="ChemWindow.Document">
                  <p:embed/>
                </p:oleObj>
              </mc:Choice>
              <mc:Fallback>
                <p:oleObj name="Document" r:id="rId6" imgW="504720" imgH="17906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079" y="2575213"/>
                        <a:ext cx="504825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020272" y="4437112"/>
          <a:ext cx="533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2" name="Document" r:id="rId8" imgW="533520" imgH="1790640" progId="ChemWindow.Document">
                  <p:embed/>
                </p:oleObj>
              </mc:Choice>
              <mc:Fallback>
                <p:oleObj name="Document" r:id="rId8" imgW="533520" imgH="17906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437112"/>
                        <a:ext cx="5334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740352" y="134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it</a:t>
            </a:r>
            <a:endParaRPr lang="pt-BR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12360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st</a:t>
            </a:r>
            <a:endParaRPr lang="pt-BR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7835389" y="515719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/>
              <a:t>at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667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98731"/>
            <a:ext cx="4413426" cy="575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043608" y="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POLÍMEROS</a:t>
            </a:r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: ESTRUTURAS</a:t>
            </a:r>
          </a:p>
        </p:txBody>
      </p:sp>
    </p:spTree>
    <p:extLst>
      <p:ext uri="{BB962C8B-B14F-4D97-AF65-F5344CB8AC3E}">
        <p14:creationId xmlns:p14="http://schemas.microsoft.com/office/powerpoint/2010/main" val="13411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048672" cy="34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ESTEREOESPECIFICIDADE EM POLIMERIZAÇÃO RADICALAR: VELOCIDADES RELATIVAS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35696" y="4941168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ISOTÁTICO: 			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/ki = 0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SINDIOTÁTICO: 		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/ki = ∞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ATÁTICO: 			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/ki = 1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ATÁTICO/SINDIOTÁTICO:	1&lt;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/ki&lt;∞	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62300"/>
            <a:ext cx="47529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ESTEREOESPECIFICIDADE EM POLIMERIZAÇÃO RADICALAR: DEPENDÊNCIA DA TEMPERATURA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33162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547664" y="141277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fr-FR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k</a:t>
            </a:r>
            <a:r>
              <a:rPr lang="fr-FR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exp (-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fr-FR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RT) = exp [(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fr-FR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fr-FR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ΔH</a:t>
            </a:r>
            <a:r>
              <a:rPr lang="pt-BR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RT)]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ΔG</a:t>
            </a:r>
            <a:r>
              <a:rPr lang="pt-BR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pt-BR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ΔG</a:t>
            </a:r>
            <a:r>
              <a:rPr lang="pt-BR" b="1" baseline="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pt-BR" b="1" i="1" baseline="-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pt-BR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ΔG</a:t>
            </a:r>
            <a:r>
              <a:rPr lang="pt-BR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pt-BR" b="1" i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b="1" baseline="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en-US" b="1" i="1" baseline="-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b="1" baseline="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en-US" b="1" i="1" baseline="-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endParaRPr lang="en-US" b="1" i="1" baseline="-300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b="1" baseline="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en-US" b="1" i="1" baseline="-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b="1" baseline="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en-US" b="1" i="1" baseline="-30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1486" y="170727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POLIMERIZAÇOES IÔNICAS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Reações heterogêneas muito rápidas  cujos mecanismos/cinéticas são afetadas por: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Solvente (poder solvente e constante dielétrica)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Estrutura do par iônico e natureza do </a:t>
            </a:r>
            <a:r>
              <a:rPr lang="pt-BR" b="1" dirty="0" err="1" smtClean="0"/>
              <a:t>contra-íon</a:t>
            </a:r>
            <a:endParaRPr lang="pt-BR" b="1" dirty="0" smtClean="0"/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Temperatura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Catalisador (sólido)/</a:t>
            </a:r>
            <a:r>
              <a:rPr lang="pt-BR" b="1" dirty="0" err="1" smtClean="0"/>
              <a:t>co-catalisador</a:t>
            </a:r>
            <a:endParaRPr lang="pt-BR" b="1" dirty="0" smtClean="0"/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Susceptíveis a inibidores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33569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Espécies propagadoras da cadeia cinética são cátions e ânions nas polimerizações catiônica e aniônica, respectivamente.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Polimerizações por coordenação, denominadas </a:t>
            </a:r>
            <a:r>
              <a:rPr lang="pt-BR" b="1" dirty="0" err="1" smtClean="0"/>
              <a:t>estereoespecíficas</a:t>
            </a:r>
            <a:r>
              <a:rPr lang="pt-BR" b="1" dirty="0" smtClean="0"/>
              <a:t>, também são iônicas.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479715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O </a:t>
            </a:r>
            <a:r>
              <a:rPr lang="en-US" b="1" dirty="0" err="1" smtClean="0"/>
              <a:t>mecanismo</a:t>
            </a:r>
            <a:r>
              <a:rPr lang="en-US" b="1" dirty="0" smtClean="0"/>
              <a:t> de </a:t>
            </a:r>
            <a:r>
              <a:rPr lang="en-US" b="1" dirty="0" err="1" smtClean="0"/>
              <a:t>polimerização</a:t>
            </a:r>
            <a:r>
              <a:rPr lang="en-US" b="1" dirty="0" smtClean="0"/>
              <a:t> é </a:t>
            </a:r>
            <a:r>
              <a:rPr lang="en-US" b="1" dirty="0" err="1" smtClean="0"/>
              <a:t>determinado</a:t>
            </a:r>
            <a:r>
              <a:rPr lang="en-US" b="1" dirty="0" smtClean="0"/>
              <a:t> </a:t>
            </a:r>
            <a:r>
              <a:rPr lang="en-US" b="1" dirty="0" err="1" smtClean="0"/>
              <a:t>pela</a:t>
            </a:r>
            <a:r>
              <a:rPr lang="en-US" b="1" dirty="0" smtClean="0"/>
              <a:t> </a:t>
            </a:r>
            <a:r>
              <a:rPr lang="en-US" b="1" dirty="0" err="1" smtClean="0"/>
              <a:t>polaridade</a:t>
            </a:r>
            <a:r>
              <a:rPr lang="en-US" b="1" dirty="0" smtClean="0"/>
              <a:t> do </a:t>
            </a:r>
            <a:r>
              <a:rPr lang="en-US" b="1" dirty="0" err="1" smtClean="0"/>
              <a:t>monômero</a:t>
            </a:r>
            <a:r>
              <a:rPr lang="en-US" b="1" dirty="0" smtClean="0"/>
              <a:t> e </a:t>
            </a:r>
            <a:r>
              <a:rPr lang="en-US" b="1" dirty="0" err="1" smtClean="0"/>
              <a:t>pela</a:t>
            </a:r>
            <a:r>
              <a:rPr lang="en-US" b="1" dirty="0" smtClean="0"/>
              <a:t> </a:t>
            </a:r>
            <a:r>
              <a:rPr lang="en-US" b="1" dirty="0" err="1" smtClean="0"/>
              <a:t>força</a:t>
            </a:r>
            <a:r>
              <a:rPr lang="en-US" b="1" dirty="0" smtClean="0"/>
              <a:t> </a:t>
            </a:r>
            <a:r>
              <a:rPr lang="en-US" b="1" dirty="0" err="1" smtClean="0"/>
              <a:t>ácido</a:t>
            </a:r>
            <a:r>
              <a:rPr lang="en-US" b="1" dirty="0" smtClean="0"/>
              <a:t>/base do </a:t>
            </a:r>
            <a:r>
              <a:rPr lang="en-US" b="1" dirty="0" err="1" smtClean="0"/>
              <a:t>íon</a:t>
            </a:r>
            <a:r>
              <a:rPr lang="en-US" b="1" dirty="0" smtClean="0"/>
              <a:t> </a:t>
            </a:r>
            <a:r>
              <a:rPr lang="en-US" b="1" dirty="0" err="1" smtClean="0"/>
              <a:t>propagador</a:t>
            </a:r>
            <a:r>
              <a:rPr lang="en-US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/>
              <a:t>Substituintes</a:t>
            </a:r>
            <a:r>
              <a:rPr lang="en-US" b="1" dirty="0" smtClean="0"/>
              <a:t> </a:t>
            </a:r>
            <a:r>
              <a:rPr lang="en-US" b="1" dirty="0" err="1" smtClean="0"/>
              <a:t>doadores</a:t>
            </a:r>
            <a:r>
              <a:rPr lang="en-US" b="1" dirty="0" smtClean="0"/>
              <a:t> de </a:t>
            </a:r>
            <a:r>
              <a:rPr lang="en-US" b="1" dirty="0" err="1" smtClean="0"/>
              <a:t>elétrons</a:t>
            </a:r>
            <a:r>
              <a:rPr lang="en-US" b="1" dirty="0" smtClean="0"/>
              <a:t> </a:t>
            </a:r>
            <a:r>
              <a:rPr lang="en-US" b="1" dirty="0" err="1" smtClean="0"/>
              <a:t>favorecem</a:t>
            </a:r>
            <a:r>
              <a:rPr lang="en-US" b="1" dirty="0" smtClean="0"/>
              <a:t> </a:t>
            </a:r>
            <a:r>
              <a:rPr lang="en-US" b="1" dirty="0" err="1" smtClean="0"/>
              <a:t>polimerizações</a:t>
            </a:r>
            <a:r>
              <a:rPr lang="en-US" b="1" dirty="0" smtClean="0"/>
              <a:t> </a:t>
            </a:r>
            <a:r>
              <a:rPr lang="en-US" b="1" dirty="0" err="1" smtClean="0"/>
              <a:t>catiônicas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/>
              <a:t>Substituintes</a:t>
            </a:r>
            <a:r>
              <a:rPr lang="en-US" b="1" dirty="0" smtClean="0"/>
              <a:t> </a:t>
            </a:r>
            <a:r>
              <a:rPr lang="en-US" b="1" dirty="0" err="1" smtClean="0"/>
              <a:t>captores</a:t>
            </a:r>
            <a:r>
              <a:rPr lang="en-US" b="1" dirty="0" smtClean="0"/>
              <a:t> de </a:t>
            </a:r>
            <a:r>
              <a:rPr lang="en-US" b="1" dirty="0" err="1" smtClean="0"/>
              <a:t>elétrons</a:t>
            </a:r>
            <a:r>
              <a:rPr lang="en-US" b="1" dirty="0" smtClean="0"/>
              <a:t> </a:t>
            </a:r>
            <a:r>
              <a:rPr lang="en-US" b="1" dirty="0" err="1" smtClean="0"/>
              <a:t>favorecem</a:t>
            </a:r>
            <a:r>
              <a:rPr lang="en-US" b="1" dirty="0" smtClean="0"/>
              <a:t> </a:t>
            </a:r>
            <a:r>
              <a:rPr lang="en-US" b="1" dirty="0" err="1" smtClean="0"/>
              <a:t>polimerizações</a:t>
            </a:r>
            <a:r>
              <a:rPr lang="en-US" b="1" dirty="0" smtClean="0"/>
              <a:t> </a:t>
            </a:r>
            <a:r>
              <a:rPr lang="en-US" b="1" dirty="0" err="1" smtClean="0"/>
              <a:t>aniônicas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1486" y="170727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POLIMERIZAÇOES IÔNICAS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INICIADORES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Espécies </a:t>
            </a:r>
            <a:r>
              <a:rPr lang="pt-BR" b="1" dirty="0" err="1" smtClean="0"/>
              <a:t>eletrofílicas</a:t>
            </a:r>
            <a:r>
              <a:rPr lang="pt-BR" b="1" dirty="0" smtClean="0"/>
              <a:t>: íons </a:t>
            </a:r>
            <a:r>
              <a:rPr lang="pt-BR" b="1" dirty="0" err="1" smtClean="0"/>
              <a:t>carbônio</a:t>
            </a:r>
            <a:r>
              <a:rPr lang="pt-BR" b="1" dirty="0" smtClean="0"/>
              <a:t>, </a:t>
            </a:r>
            <a:r>
              <a:rPr lang="pt-BR" b="1" dirty="0" err="1" smtClean="0"/>
              <a:t>oxônio</a:t>
            </a:r>
            <a:r>
              <a:rPr lang="pt-BR" b="1" dirty="0" smtClean="0"/>
              <a:t>, </a:t>
            </a:r>
            <a:r>
              <a:rPr lang="pt-BR" b="1" dirty="0" err="1" smtClean="0"/>
              <a:t>sulfônio</a:t>
            </a:r>
            <a:r>
              <a:rPr lang="pt-BR" b="1" dirty="0" smtClean="0"/>
              <a:t>, amônio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Ácidos de </a:t>
            </a:r>
            <a:r>
              <a:rPr lang="pt-BR" b="1" dirty="0" err="1" smtClean="0"/>
              <a:t>Bronsted</a:t>
            </a:r>
            <a:r>
              <a:rPr lang="pt-BR" b="1" dirty="0" smtClean="0"/>
              <a:t> (HA) cujas bases conjugadas não sejam </a:t>
            </a:r>
            <a:r>
              <a:rPr lang="pt-BR" b="1" dirty="0" err="1" smtClean="0"/>
              <a:t>nucleofílicas</a:t>
            </a:r>
            <a:r>
              <a:rPr lang="pt-BR" b="1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pt-BR" b="1" dirty="0" smtClean="0"/>
              <a:t>HClO</a:t>
            </a:r>
            <a:r>
              <a:rPr lang="pt-BR" b="1" baseline="-25000" dirty="0" smtClean="0"/>
              <a:t>4</a:t>
            </a:r>
            <a:r>
              <a:rPr lang="pt-BR" b="1" dirty="0" smtClean="0"/>
              <a:t>, H</a:t>
            </a:r>
            <a:r>
              <a:rPr lang="pt-BR" b="1" baseline="-25000" dirty="0" smtClean="0"/>
              <a:t>3</a:t>
            </a:r>
            <a:r>
              <a:rPr lang="pt-BR" b="1" dirty="0" smtClean="0"/>
              <a:t>PO</a:t>
            </a:r>
            <a:r>
              <a:rPr lang="pt-BR" b="1" baseline="-25000" dirty="0" smtClean="0"/>
              <a:t>4</a:t>
            </a:r>
            <a:r>
              <a:rPr lang="pt-BR" b="1" dirty="0" smtClean="0"/>
              <a:t>, H</a:t>
            </a:r>
            <a:r>
              <a:rPr lang="pt-BR" b="1" baseline="-25000" dirty="0" smtClean="0"/>
              <a:t>2</a:t>
            </a:r>
            <a:r>
              <a:rPr lang="pt-BR" b="1" dirty="0" smtClean="0"/>
              <a:t>SO</a:t>
            </a:r>
            <a:r>
              <a:rPr lang="pt-BR" b="1" baseline="-25000" dirty="0" smtClean="0"/>
              <a:t>4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Ácidos de Lewis: </a:t>
            </a:r>
            <a:r>
              <a:rPr lang="pt-BR" b="1" dirty="0" err="1" smtClean="0"/>
              <a:t>apróticos</a:t>
            </a:r>
            <a:r>
              <a:rPr lang="pt-BR" b="1" dirty="0" smtClean="0"/>
              <a:t>; </a:t>
            </a:r>
            <a:r>
              <a:rPr lang="pt-BR" b="1" dirty="0" err="1" smtClean="0"/>
              <a:t>auto-dissociáveis</a:t>
            </a:r>
            <a:r>
              <a:rPr lang="pt-BR" b="1" dirty="0" smtClean="0"/>
              <a:t>; necessidade de </a:t>
            </a:r>
            <a:r>
              <a:rPr lang="pt-BR" b="1" dirty="0" err="1" smtClean="0"/>
              <a:t>co-catalisador</a:t>
            </a:r>
            <a:endParaRPr lang="pt-BR" b="1" dirty="0" smtClean="0"/>
          </a:p>
          <a:p>
            <a:pPr lvl="2">
              <a:buFont typeface="Arial" pitchFamily="34" charset="0"/>
              <a:buChar char="•"/>
            </a:pPr>
            <a:r>
              <a:rPr lang="pt-BR" b="1" dirty="0" smtClean="0"/>
              <a:t>BF</a:t>
            </a:r>
            <a:r>
              <a:rPr lang="pt-BR" b="1" baseline="-25000" dirty="0" smtClean="0"/>
              <a:t>3</a:t>
            </a:r>
            <a:r>
              <a:rPr lang="pt-BR" b="1" dirty="0" smtClean="0"/>
              <a:t>.H</a:t>
            </a:r>
            <a:r>
              <a:rPr lang="pt-BR" b="1" baseline="-25000" dirty="0" smtClean="0"/>
              <a:t>2</a:t>
            </a:r>
            <a:r>
              <a:rPr lang="pt-BR" b="1" dirty="0" smtClean="0"/>
              <a:t>O, TiCl</a:t>
            </a:r>
            <a:r>
              <a:rPr lang="pt-BR" b="1" baseline="-25000" dirty="0" smtClean="0"/>
              <a:t>4</a:t>
            </a:r>
            <a:r>
              <a:rPr lang="pt-BR" b="1" dirty="0" smtClean="0"/>
              <a:t>. H</a:t>
            </a:r>
            <a:r>
              <a:rPr lang="pt-BR" b="1" baseline="-25000" dirty="0" smtClean="0"/>
              <a:t>2</a:t>
            </a:r>
            <a:r>
              <a:rPr lang="pt-BR" b="1" dirty="0" smtClean="0"/>
              <a:t>O, AlCl</a:t>
            </a:r>
            <a:r>
              <a:rPr lang="pt-BR" b="1" baseline="-25000" dirty="0" smtClean="0"/>
              <a:t>3</a:t>
            </a:r>
            <a:r>
              <a:rPr lang="pt-BR" b="1" dirty="0" smtClean="0"/>
              <a:t>, I</a:t>
            </a:r>
            <a:r>
              <a:rPr lang="pt-BR" b="1" baseline="-25000" dirty="0" smtClean="0"/>
              <a:t>2</a:t>
            </a:r>
            <a:r>
              <a:rPr lang="pt-BR" b="1" dirty="0" smtClean="0"/>
              <a:t> 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86916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TERMINAÇÃO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Não envolve reações bimoleculares de cadeias em crescimento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Terminação</a:t>
            </a:r>
          </a:p>
          <a:p>
            <a:pPr lvl="2">
              <a:buFont typeface="Arial" pitchFamily="34" charset="0"/>
              <a:buChar char="•"/>
            </a:pPr>
            <a:r>
              <a:rPr lang="pt-BR" b="1" dirty="0" smtClean="0"/>
              <a:t>Sem terminação da cadeia cinética (transferência de cadeia)</a:t>
            </a:r>
          </a:p>
          <a:p>
            <a:pPr lvl="2">
              <a:buFont typeface="Arial" pitchFamily="34" charset="0"/>
              <a:buChar char="•"/>
            </a:pPr>
            <a:r>
              <a:rPr lang="pt-BR" b="1" dirty="0" smtClean="0"/>
              <a:t>Com terminação da cadeia cinética  (combinação)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33569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PROPAGAÇÃO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Par </a:t>
            </a:r>
            <a:r>
              <a:rPr lang="en-US" b="1" dirty="0" err="1" smtClean="0"/>
              <a:t>iônico</a:t>
            </a:r>
            <a:r>
              <a:rPr lang="en-US" b="1" dirty="0" smtClean="0"/>
              <a:t> de </a:t>
            </a:r>
            <a:r>
              <a:rPr lang="en-US" b="1" dirty="0" err="1" smtClean="0"/>
              <a:t>contato</a:t>
            </a:r>
            <a:r>
              <a:rPr lang="en-US" b="1" dirty="0" smtClean="0"/>
              <a:t> </a:t>
            </a:r>
            <a:r>
              <a:rPr lang="en-US" b="1" dirty="0" err="1" smtClean="0"/>
              <a:t>iniciador</a:t>
            </a:r>
            <a:r>
              <a:rPr lang="en-US" b="1" dirty="0" smtClean="0"/>
              <a:t> 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cadeia</a:t>
            </a:r>
            <a:r>
              <a:rPr lang="en-US" b="1" dirty="0" smtClean="0"/>
              <a:t>: </a:t>
            </a:r>
            <a:r>
              <a:rPr lang="en-US" b="1" dirty="0" err="1" smtClean="0"/>
              <a:t>íon</a:t>
            </a:r>
            <a:r>
              <a:rPr lang="en-US" b="1" dirty="0" smtClean="0"/>
              <a:t> </a:t>
            </a:r>
            <a:r>
              <a:rPr lang="en-US" b="1" dirty="0" err="1" smtClean="0"/>
              <a:t>monomérico</a:t>
            </a:r>
            <a:r>
              <a:rPr lang="en-US" b="1" dirty="0" smtClean="0"/>
              <a:t>/contra-</a:t>
            </a:r>
            <a:r>
              <a:rPr lang="en-US" b="1" dirty="0" err="1" smtClean="0"/>
              <a:t>íon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/>
              <a:t>Rearranjo</a:t>
            </a:r>
            <a:r>
              <a:rPr lang="en-US" b="1" dirty="0" smtClean="0"/>
              <a:t> do </a:t>
            </a:r>
            <a:r>
              <a:rPr lang="en-US" b="1" dirty="0" err="1" smtClean="0"/>
              <a:t>íon</a:t>
            </a:r>
            <a:r>
              <a:rPr lang="en-US" b="1" dirty="0" smtClean="0"/>
              <a:t> </a:t>
            </a:r>
            <a:r>
              <a:rPr lang="en-US" b="1" dirty="0" err="1" smtClean="0"/>
              <a:t>monomérico</a:t>
            </a:r>
            <a:r>
              <a:rPr lang="en-US" b="1" dirty="0" smtClean="0"/>
              <a:t> é </a:t>
            </a:r>
            <a:r>
              <a:rPr lang="en-US" b="1" dirty="0" err="1" smtClean="0"/>
              <a:t>possível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POLIMERIZAÇÃO CATIÔNICA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34076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INICIAÇÃO </a:t>
            </a:r>
          </a:p>
          <a:p>
            <a:pPr lvl="1">
              <a:buFont typeface="Arial" pitchFamily="34" charset="0"/>
              <a:buChar char="•"/>
            </a:pPr>
            <a:endParaRPr lang="en-US" b="1" dirty="0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907704" y="1484784"/>
          <a:ext cx="7024053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Document" r:id="rId3" imgW="4143240" imgH="1571760" progId="ChemWindow.Document">
                  <p:embed/>
                </p:oleObj>
              </mc:Choice>
              <mc:Fallback>
                <p:oleObj name="Document" r:id="rId3" imgW="4143240" imgH="1571760" progId="ChemWindow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84784"/>
                        <a:ext cx="7024053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45811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PROPAGAÇÃO</a:t>
            </a:r>
            <a:endParaRPr lang="en-US" b="1" dirty="0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411760" y="5301208"/>
          <a:ext cx="4880406" cy="57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Document" r:id="rId5" imgW="2676600" imgH="314280" progId="ChemWindow.Document">
                  <p:embed/>
                </p:oleObj>
              </mc:Choice>
              <mc:Fallback>
                <p:oleObj name="Document" r:id="rId5" imgW="2676600" imgH="314280" progId="ChemWindow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301208"/>
                        <a:ext cx="4880406" cy="573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220072" y="16288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(1)</a:t>
            </a:r>
            <a:endParaRPr lang="en-US" b="1" dirty="0"/>
          </a:p>
        </p:txBody>
      </p:sp>
      <p:sp>
        <p:nvSpPr>
          <p:cNvPr id="11" name="Retângulo 10"/>
          <p:cNvSpPr/>
          <p:nvPr/>
        </p:nvSpPr>
        <p:spPr>
          <a:xfrm>
            <a:off x="5940152" y="234888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(2)</a:t>
            </a:r>
            <a:endParaRPr lang="en-US" b="1" dirty="0"/>
          </a:p>
        </p:txBody>
      </p:sp>
      <p:sp>
        <p:nvSpPr>
          <p:cNvPr id="12" name="Retângulo 11"/>
          <p:cNvSpPr/>
          <p:nvPr/>
        </p:nvSpPr>
        <p:spPr>
          <a:xfrm>
            <a:off x="7452320" y="544522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(3)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POLIMERIZAÇÃO CATIÔNICA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34076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TERMINAÇÃO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SEM TERMINAÇÃO DA CADEIA CINÉTICA </a:t>
            </a:r>
          </a:p>
          <a:p>
            <a:pPr lvl="1">
              <a:buFont typeface="Arial" pitchFamily="34" charset="0"/>
              <a:buChar char="•"/>
            </a:pPr>
            <a:endParaRPr lang="en-US" b="1" dirty="0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617624" y="2492896"/>
          <a:ext cx="7710721" cy="313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Document" r:id="rId3" imgW="4448160" imgH="1809720" progId="ChemWindow.Document">
                  <p:embed/>
                </p:oleObj>
              </mc:Choice>
              <mc:Fallback>
                <p:oleObj name="Document" r:id="rId3" imgW="4448160" imgH="1809720" progId="ChemWindow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24" y="2492896"/>
                        <a:ext cx="7710721" cy="3137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POLIMERIZAÇÃO CATIÔNICA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34076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TERMINAÇÃO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SEM TERMINAÇÃO DA CADEIA CINÉTICA </a:t>
            </a:r>
          </a:p>
          <a:p>
            <a:pPr lvl="1">
              <a:buFont typeface="Arial" pitchFamily="34" charset="0"/>
              <a:buChar char="•"/>
            </a:pPr>
            <a:endParaRPr lang="en-US" b="1" dirty="0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611560" y="2852936"/>
          <a:ext cx="8135937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Document" r:id="rId3" imgW="4581360" imgH="1419120" progId="ChemWindow.Document">
                  <p:embed/>
                </p:oleObj>
              </mc:Choice>
              <mc:Fallback>
                <p:oleObj name="Document" r:id="rId3" imgW="4581360" imgH="1419120" progId="ChemWindow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852936"/>
                        <a:ext cx="8135937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POLIMERIZAÇÃO CATIÔNICA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34076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TERMINAÇÃO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SEM TERMINAÇÃO DA CADEIA CINÉTICA </a:t>
            </a:r>
          </a:p>
          <a:p>
            <a:pPr lvl="1">
              <a:buFont typeface="Arial" pitchFamily="34" charset="0"/>
              <a:buChar char="•"/>
            </a:pPr>
            <a:endParaRPr lang="en-US" b="1" dirty="0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115616" y="3645024"/>
          <a:ext cx="6688537" cy="239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Document" r:id="rId3" imgW="3743280" imgH="1343160" progId="ChemWindow.Document">
                  <p:embed/>
                </p:oleObj>
              </mc:Choice>
              <mc:Fallback>
                <p:oleObj name="Document" r:id="rId3" imgW="3743280" imgH="1343160" progId="ChemWindow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645024"/>
                        <a:ext cx="6688537" cy="2399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979712" y="2348880"/>
          <a:ext cx="496431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4" name="Document" r:id="rId5" imgW="2790720" imgH="324000" progId="ChemWindow.Document">
                  <p:embed/>
                </p:oleObj>
              </mc:Choice>
              <mc:Fallback>
                <p:oleObj name="Document" r:id="rId5" imgW="2790720" imgH="324000" progId="ChemWindow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48880"/>
                        <a:ext cx="4964316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7092280" y="256490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POLIMERIZAÇÃO CATIÔNICA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98072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TERMINAÇÃO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COM TERMINAÇÃO DA CADEIA CINÉTICA </a:t>
            </a:r>
          </a:p>
          <a:p>
            <a:pPr lvl="1">
              <a:buFont typeface="Arial" pitchFamily="34" charset="0"/>
              <a:buChar char="•"/>
            </a:pPr>
            <a:endParaRPr lang="en-US" b="1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619672" y="1700808"/>
          <a:ext cx="5328592" cy="490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Document" r:id="rId3" imgW="3610080" imgH="3324240" progId="ChemWindow.Document">
                  <p:embed/>
                </p:oleObj>
              </mc:Choice>
              <mc:Fallback>
                <p:oleObj name="Document" r:id="rId3" imgW="3610080" imgH="3324240" progId="ChemWindow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00808"/>
                        <a:ext cx="5328592" cy="490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POLIMERIZAÇÃO CATIÔNICA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34076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AGENTES DE TRANSFERÊNCIA DE CADEIA (S OU XA)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/>
              <a:t>Solvente</a:t>
            </a:r>
            <a:r>
              <a:rPr lang="en-US" b="1" dirty="0" smtClean="0"/>
              <a:t>, </a:t>
            </a:r>
            <a:r>
              <a:rPr lang="en-US" b="1" dirty="0" err="1" smtClean="0"/>
              <a:t>impurezas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aditivos</a:t>
            </a:r>
            <a:r>
              <a:rPr lang="en-US" b="1" dirty="0" smtClean="0"/>
              <a:t> </a:t>
            </a:r>
            <a:r>
              <a:rPr lang="en-US" b="1" dirty="0" err="1" smtClean="0"/>
              <a:t>terminam</a:t>
            </a:r>
            <a:r>
              <a:rPr lang="en-US" b="1" dirty="0" smtClean="0"/>
              <a:t> a </a:t>
            </a:r>
            <a:r>
              <a:rPr lang="en-US" b="1" dirty="0" err="1" smtClean="0"/>
              <a:t>cadeia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transferência</a:t>
            </a:r>
            <a:r>
              <a:rPr lang="en-US" b="1" dirty="0" smtClean="0"/>
              <a:t> e </a:t>
            </a:r>
            <a:r>
              <a:rPr lang="en-US" b="1" dirty="0" err="1" smtClean="0"/>
              <a:t>formação</a:t>
            </a:r>
            <a:r>
              <a:rPr lang="en-US" b="1" dirty="0" smtClean="0"/>
              <a:t> de </a:t>
            </a:r>
            <a:r>
              <a:rPr lang="en-US" b="1" dirty="0" err="1" smtClean="0"/>
              <a:t>ligação</a:t>
            </a:r>
            <a:r>
              <a:rPr lang="en-US" b="1" dirty="0" smtClean="0"/>
              <a:t> </a:t>
            </a:r>
            <a:r>
              <a:rPr lang="en-US" b="1" dirty="0" err="1" smtClean="0"/>
              <a:t>covalente</a:t>
            </a:r>
            <a:r>
              <a:rPr lang="en-US" b="1" dirty="0" smtClean="0"/>
              <a:t> com </a:t>
            </a:r>
            <a:r>
              <a:rPr lang="pt-BR" b="1" dirty="0" smtClean="0"/>
              <a:t>A</a:t>
            </a:r>
            <a:r>
              <a:rPr lang="pt-BR" b="1" baseline="30000" dirty="0" smtClean="0"/>
              <a:t>-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b="1" dirty="0" err="1" smtClean="0"/>
              <a:t>água</a:t>
            </a:r>
            <a:r>
              <a:rPr lang="en-US" b="1" dirty="0" smtClean="0"/>
              <a:t>, </a:t>
            </a:r>
            <a:r>
              <a:rPr lang="en-US" b="1" dirty="0" err="1" smtClean="0"/>
              <a:t>álcoois</a:t>
            </a:r>
            <a:r>
              <a:rPr lang="en-US" b="1" dirty="0" smtClean="0"/>
              <a:t>, </a:t>
            </a:r>
            <a:r>
              <a:rPr lang="en-US" b="1" dirty="0" err="1" smtClean="0"/>
              <a:t>ácidos</a:t>
            </a:r>
            <a:r>
              <a:rPr lang="en-US" b="1" dirty="0" smtClean="0"/>
              <a:t>, </a:t>
            </a:r>
            <a:r>
              <a:rPr lang="en-US" b="1" dirty="0" err="1" smtClean="0"/>
              <a:t>anidridos</a:t>
            </a:r>
            <a:r>
              <a:rPr lang="en-US" b="1" dirty="0" smtClean="0"/>
              <a:t>, </a:t>
            </a:r>
            <a:r>
              <a:rPr lang="en-US" b="1" dirty="0" err="1" smtClean="0"/>
              <a:t>ésteres</a:t>
            </a:r>
            <a:r>
              <a:rPr lang="en-US" b="1" dirty="0" smtClean="0"/>
              <a:t>, </a:t>
            </a:r>
            <a:r>
              <a:rPr lang="en-US" b="1" dirty="0" err="1" smtClean="0"/>
              <a:t>éteres</a:t>
            </a:r>
            <a:r>
              <a:rPr lang="en-US" b="1" dirty="0" smtClean="0"/>
              <a:t>, e </a:t>
            </a:r>
            <a:r>
              <a:rPr lang="en-US" b="1" dirty="0" err="1" smtClean="0"/>
              <a:t>aminas</a:t>
            </a:r>
            <a:endParaRPr lang="en-US" b="1" dirty="0" smtClean="0"/>
          </a:p>
          <a:p>
            <a:pPr lvl="2">
              <a:buFont typeface="Arial" pitchFamily="34" charset="0"/>
              <a:buChar char="•"/>
            </a:pPr>
            <a:r>
              <a:rPr lang="en-US" b="1" dirty="0" smtClean="0"/>
              <a:t>co-</a:t>
            </a:r>
            <a:r>
              <a:rPr lang="en-US" b="1" dirty="0" err="1" smtClean="0"/>
              <a:t>catalisadores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</a:t>
            </a:r>
            <a:r>
              <a:rPr lang="en-US" b="1" dirty="0" err="1" smtClean="0"/>
              <a:t>eficientes</a:t>
            </a:r>
            <a:r>
              <a:rPr lang="en-US" b="1" dirty="0" smtClean="0"/>
              <a:t> </a:t>
            </a:r>
            <a:r>
              <a:rPr lang="en-US" b="1" dirty="0" err="1" smtClean="0"/>
              <a:t>agentes</a:t>
            </a:r>
            <a:r>
              <a:rPr lang="en-US" b="1" dirty="0" smtClean="0"/>
              <a:t> de </a:t>
            </a:r>
            <a:r>
              <a:rPr lang="en-US" b="1" dirty="0" err="1" smtClean="0"/>
              <a:t>transferência</a:t>
            </a:r>
            <a:r>
              <a:rPr lang="en-US" b="1" dirty="0" smtClean="0"/>
              <a:t>, </a:t>
            </a:r>
            <a:r>
              <a:rPr lang="en-US" b="1" dirty="0" err="1" smtClean="0"/>
              <a:t>mas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</a:t>
            </a:r>
            <a:r>
              <a:rPr lang="en-US" b="1" dirty="0" err="1" smtClean="0"/>
              <a:t>importantes</a:t>
            </a:r>
            <a:r>
              <a:rPr lang="en-US" b="1" dirty="0" smtClean="0"/>
              <a:t> </a:t>
            </a:r>
            <a:r>
              <a:rPr lang="en-US" b="1" dirty="0" err="1" smtClean="0"/>
              <a:t>apenas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concentração</a:t>
            </a:r>
            <a:r>
              <a:rPr lang="en-US" b="1" dirty="0" smtClean="0"/>
              <a:t> </a:t>
            </a:r>
            <a:r>
              <a:rPr lang="en-US" b="1" dirty="0" err="1" smtClean="0"/>
              <a:t>acima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“ideal”</a:t>
            </a:r>
            <a:endParaRPr lang="en-US" b="1" dirty="0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683568" y="3789040"/>
          <a:ext cx="7575395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Document" r:id="rId3" imgW="3247920" imgH="895320" progId="ChemWindow.Document">
                  <p:embed/>
                </p:oleObj>
              </mc:Choice>
              <mc:Fallback>
                <p:oleObj name="Document" r:id="rId3" imgW="3247920" imgH="895320" progId="ChemWindow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789040"/>
                        <a:ext cx="7575395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75229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643042" y="428604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ENCADEAMENTO DE MEROS 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CINÉTICA DA POLIMERIZAÇÃO CATIÔNICA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141277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APROXIMAÇÕES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/>
              <a:t>Terminação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rearranjo</a:t>
            </a:r>
            <a:r>
              <a:rPr lang="en-US" b="1" dirty="0" smtClean="0"/>
              <a:t> do par </a:t>
            </a:r>
            <a:r>
              <a:rPr lang="en-US" b="1" dirty="0" err="1" smtClean="0"/>
              <a:t>iônico</a:t>
            </a:r>
            <a:r>
              <a:rPr lang="en-US" b="1" dirty="0" smtClean="0"/>
              <a:t> de </a:t>
            </a:r>
            <a:r>
              <a:rPr lang="en-US" b="1" dirty="0" err="1" smtClean="0"/>
              <a:t>contato</a:t>
            </a:r>
            <a:r>
              <a:rPr lang="en-US" b="1" dirty="0" smtClean="0"/>
              <a:t> </a:t>
            </a:r>
            <a:r>
              <a:rPr lang="en-US" b="1" dirty="0" err="1" smtClean="0"/>
              <a:t>propagador</a:t>
            </a:r>
            <a:r>
              <a:rPr lang="en-US" b="1" dirty="0" smtClean="0"/>
              <a:t>  (eq. 4)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Estado </a:t>
            </a:r>
            <a:r>
              <a:rPr lang="en-US" b="1" dirty="0" err="1" smtClean="0"/>
              <a:t>estacionário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/>
              <a:t>Etapa</a:t>
            </a:r>
            <a:r>
              <a:rPr lang="en-US" b="1" dirty="0" smtClean="0"/>
              <a:t> </a:t>
            </a:r>
            <a:r>
              <a:rPr lang="en-US" b="1" dirty="0" err="1" smtClean="0"/>
              <a:t>determinante</a:t>
            </a:r>
            <a:r>
              <a:rPr lang="en-US" b="1" dirty="0" smtClean="0"/>
              <a:t> no </a:t>
            </a:r>
            <a:r>
              <a:rPr lang="en-US" b="1" dirty="0" err="1" smtClean="0"/>
              <a:t>processo</a:t>
            </a:r>
            <a:r>
              <a:rPr lang="en-US" b="1" dirty="0" smtClean="0"/>
              <a:t> de </a:t>
            </a:r>
            <a:r>
              <a:rPr lang="en-US" b="1" dirty="0" err="1" smtClean="0"/>
              <a:t>iniciação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cadeia</a:t>
            </a:r>
            <a:r>
              <a:rPr lang="en-US" b="1" dirty="0" smtClean="0"/>
              <a:t> é a eq. 2, </a:t>
            </a:r>
            <a:r>
              <a:rPr lang="en-US" b="1" dirty="0" err="1" smtClean="0"/>
              <a:t>correspondente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ataque</a:t>
            </a:r>
            <a:r>
              <a:rPr lang="en-US" b="1" dirty="0" smtClean="0"/>
              <a:t> do </a:t>
            </a:r>
            <a:r>
              <a:rPr lang="en-US" b="1" dirty="0" err="1" smtClean="0"/>
              <a:t>iniciador</a:t>
            </a:r>
            <a:r>
              <a:rPr lang="en-US" b="1" dirty="0" smtClean="0"/>
              <a:t> a </a:t>
            </a:r>
            <a:r>
              <a:rPr lang="en-US" b="1" dirty="0" err="1" smtClean="0"/>
              <a:t>monômero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Retângulo 8"/>
          <p:cNvSpPr/>
          <p:nvPr/>
        </p:nvSpPr>
        <p:spPr>
          <a:xfrm>
            <a:off x="1331640" y="3068960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R</a:t>
            </a:r>
            <a:r>
              <a:rPr lang="pt-BR" sz="3200" b="1" baseline="-25000" dirty="0" smtClean="0"/>
              <a:t>i</a:t>
            </a:r>
            <a:r>
              <a:rPr lang="pt-BR" sz="3200" b="1" dirty="0" smtClean="0"/>
              <a:t> = K k</a:t>
            </a:r>
            <a:r>
              <a:rPr lang="pt-BR" sz="3200" b="1" baseline="-25000" dirty="0" smtClean="0"/>
              <a:t>i</a:t>
            </a:r>
            <a:r>
              <a:rPr lang="pt-BR" sz="3200" b="1" dirty="0" smtClean="0"/>
              <a:t> [C] [RH] [M]</a:t>
            </a:r>
            <a:endParaRPr lang="en-US" sz="3200" dirty="0" smtClean="0"/>
          </a:p>
          <a:p>
            <a:r>
              <a:rPr lang="pt-BR" sz="3200" b="1" dirty="0" err="1" smtClean="0"/>
              <a:t>R</a:t>
            </a:r>
            <a:r>
              <a:rPr lang="pt-BR" sz="3200" b="1" baseline="-25000" dirty="0" err="1" smtClean="0"/>
              <a:t>p</a:t>
            </a:r>
            <a:r>
              <a:rPr lang="pt-BR" sz="3200" b="1" dirty="0" smtClean="0"/>
              <a:t> = </a:t>
            </a:r>
            <a:r>
              <a:rPr lang="pt-BR" sz="3200" b="1" dirty="0" err="1" smtClean="0"/>
              <a:t>k</a:t>
            </a:r>
            <a:r>
              <a:rPr lang="pt-BR" sz="3200" b="1" baseline="-25000" dirty="0" err="1" smtClean="0"/>
              <a:t>p</a:t>
            </a:r>
            <a:r>
              <a:rPr lang="pt-BR" sz="3200" b="1" dirty="0" smtClean="0"/>
              <a:t> [HM</a:t>
            </a:r>
            <a:r>
              <a:rPr lang="pt-BR" sz="3200" b="1" baseline="30000" dirty="0" smtClean="0"/>
              <a:t>+ </a:t>
            </a:r>
            <a:r>
              <a:rPr lang="pt-BR" sz="3200" b="1" dirty="0" smtClean="0"/>
              <a:t>(CR)</a:t>
            </a:r>
            <a:r>
              <a:rPr lang="pt-BR" sz="3200" b="1" baseline="30000" dirty="0" smtClean="0"/>
              <a:t>-</a:t>
            </a:r>
            <a:r>
              <a:rPr lang="pt-BR" sz="3200" b="1" dirty="0" smtClean="0"/>
              <a:t>] [M]</a:t>
            </a:r>
            <a:endParaRPr lang="en-US" sz="3200" dirty="0" smtClean="0"/>
          </a:p>
          <a:p>
            <a:r>
              <a:rPr lang="pt-BR" sz="3200" b="1" dirty="0" err="1" smtClean="0"/>
              <a:t>R</a:t>
            </a:r>
            <a:r>
              <a:rPr lang="pt-BR" sz="3200" b="1" baseline="-25000" dirty="0" err="1" smtClean="0"/>
              <a:t>t</a:t>
            </a:r>
            <a:r>
              <a:rPr lang="pt-BR" sz="3200" b="1" dirty="0" smtClean="0"/>
              <a:t>  =  </a:t>
            </a:r>
            <a:r>
              <a:rPr lang="pt-BR" sz="3200" b="1" dirty="0" err="1" smtClean="0"/>
              <a:t>k</a:t>
            </a:r>
            <a:r>
              <a:rPr lang="pt-BR" sz="3200" b="1" baseline="-25000" dirty="0" err="1" smtClean="0"/>
              <a:t>t</a:t>
            </a:r>
            <a:r>
              <a:rPr lang="pt-BR" sz="3200" b="1" dirty="0" smtClean="0"/>
              <a:t> [HM</a:t>
            </a:r>
            <a:r>
              <a:rPr lang="pt-BR" sz="3200" b="1" baseline="30000" dirty="0" smtClean="0"/>
              <a:t>+</a:t>
            </a:r>
            <a:r>
              <a:rPr lang="pt-BR" sz="3200" b="1" dirty="0" smtClean="0"/>
              <a:t> (CR)</a:t>
            </a:r>
            <a:r>
              <a:rPr lang="pt-BR" sz="3200" b="1" baseline="30000" dirty="0" smtClean="0"/>
              <a:t>-</a:t>
            </a:r>
            <a:r>
              <a:rPr lang="pt-BR" sz="3200" b="1" dirty="0" smtClean="0"/>
              <a:t>]</a:t>
            </a:r>
          </a:p>
          <a:p>
            <a:r>
              <a:rPr lang="pt-BR" sz="3200" b="1" dirty="0" err="1" smtClean="0"/>
              <a:t>R</a:t>
            </a:r>
            <a:r>
              <a:rPr lang="pt-BR" sz="3200" b="1" baseline="-25000" dirty="0" err="1" smtClean="0"/>
              <a:t>p</a:t>
            </a:r>
            <a:r>
              <a:rPr lang="pt-BR" sz="3200" b="1" dirty="0" smtClean="0"/>
              <a:t>  =  K k</a:t>
            </a:r>
            <a:r>
              <a:rPr lang="pt-BR" sz="3200" b="1" baseline="-25000" dirty="0" smtClean="0"/>
              <a:t>i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k</a:t>
            </a:r>
            <a:r>
              <a:rPr lang="pt-BR" sz="3200" b="1" baseline="-25000" dirty="0" err="1" smtClean="0"/>
              <a:t>p</a:t>
            </a:r>
            <a:r>
              <a:rPr lang="pt-BR" sz="3200" b="1" dirty="0" smtClean="0"/>
              <a:t> [C] [RH] [M]</a:t>
            </a:r>
            <a:r>
              <a:rPr lang="pt-BR" sz="3200" b="1" baseline="30000" dirty="0" smtClean="0"/>
              <a:t>2</a:t>
            </a:r>
            <a:r>
              <a:rPr lang="pt-BR" sz="3200" b="1" dirty="0" smtClean="0"/>
              <a:t> </a:t>
            </a:r>
            <a:endParaRPr lang="en-US" sz="3200" dirty="0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1403648" y="5877272"/>
          <a:ext cx="5580620" cy="53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Document" r:id="rId3" imgW="2400480" imgH="228600" progId="ChemWindow.Document">
                  <p:embed/>
                </p:oleObj>
              </mc:Choice>
              <mc:Fallback>
                <p:oleObj name="Document" r:id="rId3" imgW="2400480" imgH="228600" progId="ChemWindow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877272"/>
                        <a:ext cx="5580620" cy="53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95536" y="537321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SE TRANSFERÊNCIA DE CADEIA É PARA AGENTE DE TRANSFERÊNCIA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SQF-0357 QUÍMICA ORGÂNICA p/ ENGENHARIA</a:t>
            </a:r>
          </a:p>
          <a:p>
            <a:pPr algn="ctr"/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CINÉTICA DA POLIMERIZAÇÃO CATIÔNICA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141277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POLIMERIZAÇÃO CATIÔNICA  x RADICALAR (estireno)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Radicalar: </a:t>
            </a:r>
            <a:r>
              <a:rPr lang="pt-BR" b="1" dirty="0" err="1" smtClean="0"/>
              <a:t>k</a:t>
            </a:r>
            <a:r>
              <a:rPr lang="pt-BR" b="1" baseline="-25000" dirty="0" err="1" smtClean="0"/>
              <a:t>p</a:t>
            </a:r>
            <a:r>
              <a:rPr lang="pt-BR" b="1" baseline="-25000" dirty="0" smtClean="0"/>
              <a:t> </a:t>
            </a:r>
            <a:r>
              <a:rPr lang="pt-BR" b="1" dirty="0" smtClean="0"/>
              <a:t>/ k</a:t>
            </a:r>
            <a:r>
              <a:rPr lang="pt-BR" b="1" baseline="-25000" dirty="0" smtClean="0"/>
              <a:t>t</a:t>
            </a:r>
            <a:r>
              <a:rPr lang="pt-BR" b="1" baseline="30000" dirty="0" smtClean="0"/>
              <a:t>1/2</a:t>
            </a:r>
            <a:r>
              <a:rPr lang="pt-BR" b="1" dirty="0" smtClean="0"/>
              <a:t> ≈10</a:t>
            </a:r>
            <a:r>
              <a:rPr lang="pt-BR" b="1" baseline="30000" dirty="0" smtClean="0"/>
              <a:t>-2</a:t>
            </a:r>
            <a:endParaRPr lang="pt-BR" b="1" dirty="0" smtClean="0"/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Catiônica: </a:t>
            </a:r>
            <a:r>
              <a:rPr lang="pt-BR" b="1" dirty="0" err="1" smtClean="0"/>
              <a:t>k</a:t>
            </a:r>
            <a:r>
              <a:rPr lang="pt-BR" b="1" baseline="-25000" dirty="0" err="1" smtClean="0"/>
              <a:t>p</a:t>
            </a:r>
            <a:r>
              <a:rPr lang="pt-BR" b="1" dirty="0" smtClean="0"/>
              <a:t> / </a:t>
            </a:r>
            <a:r>
              <a:rPr lang="pt-BR" b="1" dirty="0" err="1" smtClean="0"/>
              <a:t>k</a:t>
            </a:r>
            <a:r>
              <a:rPr lang="pt-BR" b="1" baseline="-25000" dirty="0" err="1" smtClean="0"/>
              <a:t>t</a:t>
            </a:r>
            <a:r>
              <a:rPr lang="pt-BR" b="1" dirty="0" smtClean="0"/>
              <a:t>    ≈ 10</a:t>
            </a:r>
            <a:r>
              <a:rPr lang="pt-BR" b="1" baseline="30000" dirty="0" smtClean="0"/>
              <a:t>2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285293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MEIO REACIONAL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Natureza do solvente e do </a:t>
            </a:r>
            <a:r>
              <a:rPr lang="pt-BR" b="1" dirty="0" err="1" smtClean="0"/>
              <a:t>contra-íon</a:t>
            </a:r>
            <a:r>
              <a:rPr lang="pt-BR" b="1" dirty="0" smtClean="0"/>
              <a:t> afetam :</a:t>
            </a:r>
          </a:p>
          <a:p>
            <a:pPr lvl="2">
              <a:buFont typeface="Arial" pitchFamily="34" charset="0"/>
              <a:buChar char="•"/>
            </a:pPr>
            <a:r>
              <a:rPr lang="pt-BR" b="1" dirty="0" smtClean="0"/>
              <a:t>as concentrações das espécies abaixo</a:t>
            </a:r>
          </a:p>
          <a:p>
            <a:pPr lvl="2">
              <a:buFont typeface="Arial" pitchFamily="34" charset="0"/>
              <a:buChar char="•"/>
            </a:pPr>
            <a:r>
              <a:rPr lang="pt-BR" b="1" dirty="0" smtClean="0"/>
              <a:t>a energia de ligação BA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endParaRPr lang="pt-BR" b="1" dirty="0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683568" y="4077072"/>
          <a:ext cx="1080120" cy="49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4" name="Document" r:id="rId3" imgW="752400" imgH="343080" progId="ChemWindow.Document">
                  <p:embed/>
                </p:oleObj>
              </mc:Choice>
              <mc:Fallback>
                <p:oleObj name="Document" r:id="rId3" imgW="752400" imgH="343080" progId="ChemWindow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77072"/>
                        <a:ext cx="1080120" cy="492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4355976" y="4077072"/>
          <a:ext cx="1157550" cy="93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5" name="Document" r:id="rId5" imgW="809640" imgH="657360" progId="ChemWindow.Document">
                  <p:embed/>
                </p:oleObj>
              </mc:Choice>
              <mc:Fallback>
                <p:oleObj name="Document" r:id="rId5" imgW="809640" imgH="657360" progId="ChemWindow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077072"/>
                        <a:ext cx="1157550" cy="939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2123728" y="4077072"/>
          <a:ext cx="1030982" cy="76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6" name="Document" r:id="rId7" imgW="743040" imgH="552600" progId="ChemWindow.Document">
                  <p:embed/>
                </p:oleObj>
              </mc:Choice>
              <mc:Fallback>
                <p:oleObj name="Document" r:id="rId7" imgW="743040" imgH="552600" progId="ChemWindow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77072"/>
                        <a:ext cx="1030982" cy="766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6644775" y="4149080"/>
          <a:ext cx="1023570" cy="53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7" name="Document" r:id="rId9" imgW="733320" imgH="380880" progId="ChemWindow.Document">
                  <p:embed/>
                </p:oleObj>
              </mc:Choice>
              <mc:Fallback>
                <p:oleObj name="Document" r:id="rId9" imgW="733320" imgH="380880" progId="ChemWindow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4775" y="4149080"/>
                        <a:ext cx="1023570" cy="53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539552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EFEITO DO SOLVENTE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aumento do poder de </a:t>
            </a:r>
            <a:r>
              <a:rPr lang="pt-BR" b="1" dirty="0" err="1" smtClean="0"/>
              <a:t>solvatação</a:t>
            </a:r>
            <a:r>
              <a:rPr lang="pt-BR" b="1" dirty="0" smtClean="0"/>
              <a:t> aumenta concentração de íons livres (IV)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Aumento do poder de </a:t>
            </a:r>
            <a:r>
              <a:rPr lang="pt-BR" b="1" dirty="0" err="1" smtClean="0"/>
              <a:t>solvatação</a:t>
            </a:r>
            <a:r>
              <a:rPr lang="pt-BR" b="1" dirty="0" smtClean="0"/>
              <a:t> facilita a separação  (em II)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043608" y="48691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(I)</a:t>
            </a:r>
            <a:endParaRPr lang="pt-BR" b="1" dirty="0"/>
          </a:p>
        </p:txBody>
      </p:sp>
      <p:sp>
        <p:nvSpPr>
          <p:cNvPr id="20" name="Retângulo 19"/>
          <p:cNvSpPr/>
          <p:nvPr/>
        </p:nvSpPr>
        <p:spPr>
          <a:xfrm>
            <a:off x="2483768" y="486916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(II)</a:t>
            </a:r>
            <a:endParaRPr lang="pt-BR" b="1" dirty="0"/>
          </a:p>
        </p:txBody>
      </p:sp>
      <p:sp>
        <p:nvSpPr>
          <p:cNvPr id="21" name="Retângulo 20"/>
          <p:cNvSpPr/>
          <p:nvPr/>
        </p:nvSpPr>
        <p:spPr>
          <a:xfrm>
            <a:off x="4644008" y="49411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(III)</a:t>
            </a:r>
            <a:endParaRPr lang="pt-BR" b="1" dirty="0"/>
          </a:p>
        </p:txBody>
      </p:sp>
      <p:sp>
        <p:nvSpPr>
          <p:cNvPr id="22" name="Retângulo 21"/>
          <p:cNvSpPr/>
          <p:nvPr/>
        </p:nvSpPr>
        <p:spPr>
          <a:xfrm>
            <a:off x="7020272" y="4869160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(IV)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05956"/>
            <a:ext cx="6307064" cy="445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357290" y="214290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POLIMERIZAÇÃO POR COORDENAÇÃO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692696"/>
            <a:ext cx="850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CATALISADORES DE ZIEGLER-NATTA (1954) – NOBEL DE QUÍMICA-1963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268760"/>
            <a:ext cx="1785945" cy="14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2286016" cy="176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411760" y="155679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Apenas os catalisadores de Ziegler/Natta promovem a polimerização de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α-olefinas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, tais como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propileno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e 1-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buteno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45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CATALISADORES  DE ZIEGLER  – NATTA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034" y="1285860"/>
            <a:ext cx="700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Compostos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organo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metálicos que resultam da combinação de compostos metálicos  (metais dos Grupos IVB – VIIIB) com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hidretos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metálicos ou compostos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alquílicos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(ou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arílicos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 de metais dos grupos I-III.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TiCl</a:t>
            </a:r>
            <a:r>
              <a:rPr lang="pt-BR" baseline="-25000" dirty="0" smtClean="0"/>
              <a:t>4</a:t>
            </a:r>
            <a:r>
              <a:rPr lang="pt-BR" dirty="0" smtClean="0"/>
              <a:t> + (C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5</a:t>
            </a:r>
            <a:r>
              <a:rPr lang="pt-BR" dirty="0" smtClean="0"/>
              <a:t>)</a:t>
            </a:r>
            <a:r>
              <a:rPr lang="pt-BR" baseline="-25000" dirty="0" smtClean="0"/>
              <a:t>3</a:t>
            </a:r>
            <a:r>
              <a:rPr lang="pt-BR" dirty="0" smtClean="0"/>
              <a:t>Al → </a:t>
            </a:r>
            <a:r>
              <a:rPr lang="el-GR" dirty="0" smtClean="0"/>
              <a:t>β</a:t>
            </a:r>
            <a:r>
              <a:rPr lang="pt-BR" dirty="0" smtClean="0"/>
              <a:t>-TiCl</a:t>
            </a:r>
            <a:r>
              <a:rPr lang="pt-BR" baseline="-25000" dirty="0" smtClean="0"/>
              <a:t>3</a:t>
            </a:r>
            <a:r>
              <a:rPr lang="pt-BR" dirty="0" smtClean="0"/>
              <a:t> + (C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5</a:t>
            </a:r>
            <a:r>
              <a:rPr lang="pt-BR" dirty="0" smtClean="0"/>
              <a:t>)</a:t>
            </a:r>
            <a:r>
              <a:rPr lang="pt-BR" baseline="-25000" dirty="0" smtClean="0"/>
              <a:t>2</a:t>
            </a:r>
            <a:r>
              <a:rPr lang="pt-BR" dirty="0" smtClean="0"/>
              <a:t>AlCl</a:t>
            </a:r>
          </a:p>
          <a:p>
            <a:pPr lvl="1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Complexos com sítios de coordenação desocupados e distribuição eletrônica assimétrica.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 metais diferentes ( Ti e Al)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Metal em diferentes estados de oxidação (Ti (II) e Ti(III))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Compostos diferentes do mesmo metal (RTiCl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TiCl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1472" y="464344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Catalisadores homogêneos e heterogêneos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estabilidades (labilidades) da ligação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Ti-Pn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(ou M-R) e da ligação monômero/sítio desocupado são elementos-chave para a polimerização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357166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POLIMERIZAÇÃO DE COORDENAÇÃO COM CATALISADOR DE ZIEGLER-NATTA 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5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1429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CATALISADORES  DE ZIEGLER (PN1964) – NATTA (PN1965)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142984"/>
            <a:ext cx="8786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PRIMEIRA GERAÇÃO: TiCl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– (C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AlCl: polipropileno 4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kgPP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/g [Ti]; 90% isotático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Extração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atáticos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SEGUNDA GERAÇÃO: doadores  de elétrons (R=éteres; ésteres; aminas,...): 12-20 kg PP/ g [Ti]; 95%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isotático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TERCEIRA GERAÇÃO: TiCl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s/ superfícies cristalinas de MgCl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baseline="-25000" dirty="0" smtClean="0"/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300kg PP/g [Ti]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Catalisadores Homogêneos (+ caros)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Complexos solúveis de vanádio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Complexos de zircônio e titânio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500063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Estrutura do catalisador determina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estereoregularidade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do polímero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Polimerizações ocorrem em solução, em suspensão  (“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slurry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” ), fase gasosa em leito fluidizado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285728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CINÉTICA DE POLIMERIZAÇÃO HETEROGÊNEA DE COORDENAÇÃO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3622692" cy="197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572000" y="17144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Adsorção no sítio ativo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43438" y="300037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Iniciação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397232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643438" y="378619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Propagação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29132"/>
            <a:ext cx="430676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643438" y="44291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Transferência com monômero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286388"/>
            <a:ext cx="5000660" cy="3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500694" y="51435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Terminação por inativação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7868902" cy="417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857224" y="21429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POLIMERIZAÇÃO POR ABERTURA DE ANEL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00108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Polimerização iônica na presença de ácidos (bases) fortes e na ausência de água e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álcoóis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Caprolactama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 óxido de etileno são polimerizados por essa via.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ESTEREOESPECIFICIDADE EM POLIMERIZAÇÕES POR COORDENAÇÃO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044470"/>
            <a:ext cx="5544616" cy="55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4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ESTEREOESPECIFICIDADE EM POLIMERIZAÇÃO ANIÔNICA POR COORDENAÇÃO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50" y="3140968"/>
            <a:ext cx="5407397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87624" y="112474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fragmento de catalisador (G) se coordena ao terminal da cadeia polimérica em crescimento e ao monômero a ser adicionado.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catalisador atua como um  molde (“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template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” ) e a força motriz que determina o predomínio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isotaticidade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são as interações repulsivas entre o substituinte (R)  o fragmento de catalisador (G).</a:t>
            </a:r>
          </a:p>
        </p:txBody>
      </p:sp>
    </p:spTree>
    <p:extLst>
      <p:ext uri="{BB962C8B-B14F-4D97-AF65-F5344CB8AC3E}">
        <p14:creationId xmlns:p14="http://schemas.microsoft.com/office/powerpoint/2010/main" val="35828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7656735" cy="360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357422" y="214290"/>
            <a:ext cx="368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ISOMERIA CIS/TRANSL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35716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1500174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“MISTURAS”  DE POLÍMEROS NA BUSCA POR MELHORES PROPRIEDADES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BLENDS ENTRE HOMOPOLÍMEROS NEM SEMPRE SÃO POSSÍVEIS </a:t>
            </a:r>
          </a:p>
          <a:p>
            <a:pPr lvl="2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INCOMPATIBILIDADE/SEPARAÇÃO DE FASES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7158" y="2928934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POSSIBILIDADES DE INTERLIGAR OS DIFERENTES COMONOMEROS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POSSIBILIDADES DE RAMIFICAÇÕES 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POSSIBILIDADES DE ISOMERISMO ESTRUTURAL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VARIAÇÃO DE PROPRIEDADES</a:t>
            </a:r>
          </a:p>
          <a:p>
            <a:pPr lvl="2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VARIAÇÃO COMPOSICIONAL</a:t>
            </a:r>
          </a:p>
          <a:p>
            <a:pPr lvl="2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VARIAÇÃO DE MASSA MOLAR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542926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CONTROLE DA ORDEM DE OCORRÊNCIA DOS MEROS NAS CADEIAS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NÚMERO DE POSSIBILIDADES AUMENTA EXPONENCIALMENTE COM O AUMENTO DO GRAU DE POLIMERIZAÇÃO </a:t>
            </a: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3108" y="357166"/>
            <a:ext cx="4596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 descr="http://openlearn.open.ac.uk/file.php/2937/T838_1_I019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757242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714348" y="121442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TABELA 1: POSSIBILIDADES DE ARRANJOS DOS MEROS “A” E “B” NAS CADEIAS POLIMÉRICAS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5984" y="357166"/>
            <a:ext cx="4596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 descr="Block copolym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14488"/>
            <a:ext cx="4105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57158" y="128586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COPOLÍMERO EM BLOCOS POR ADIÇÃO SEQUENCIAL DURANTE POLIMERIZAÇÃO “VIVA” </a:t>
            </a:r>
          </a:p>
        </p:txBody>
      </p:sp>
      <p:pic>
        <p:nvPicPr>
          <p:cNvPr id="5" name="Imagem 4" descr="Graft copolym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86058"/>
            <a:ext cx="3562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1472" y="278605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COPOLÍMERO ENXERTADO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 descr="Statistical copolymerizat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929198"/>
            <a:ext cx="4171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00034" y="49291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COPOLÍMERO ESTATÍSTICO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4546" y="357166"/>
            <a:ext cx="4596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14422"/>
            <a:ext cx="37887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85720" y="2285992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 PARTIR DESSAS BASES ESTRUTURAIS (VER AO LADO) EXISTEM INÚMERAS VARIANTES  TAIS COMO, POR EXEMPLO: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COPOLÍMERO EM BLOCOS CONTENDO UMA SEQUENCIA POLI(A) E UMA SEGUNDA SEQUENCIA CONTENDO UM COPOLÍMERO ESTATÍSTICO, ALTERNADO OU ENXERTADO</a:t>
            </a:r>
            <a:endParaRPr lang="pt-B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5984" y="285728"/>
            <a:ext cx="4596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 descr="http://openlearn.open.ac.uk/file.php/2937/T838_1_e023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3429024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429256" y="2143116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720" y="121442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EQUAÇÃO DA COPOLIMERIZAÇÃO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 descr="Copolymeriza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38385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57158" y="342900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“CHAIN END MODEL”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RAZÃO DE REATIVIDADE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4500570"/>
            <a:ext cx="38576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~~M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--&gt; ~~M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CC22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 tooltip="Rate constant"/>
              </a:rPr>
              <a:t>rate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rgbClr val="CC22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 tooltip="Rate constant"/>
              </a:rPr>
              <a:t>constant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~~M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--&gt; ~~M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pt-B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(rate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constant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~~M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pt-B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--&gt; ~~M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(rate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constant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~~M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pt-B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--&gt; ~~M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pt-B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(rate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constant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kumimoji="0" lang="pt-BR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22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openlearn.open.ac.uk/file.php/2937/T838_1_e024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269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357422" y="285728"/>
            <a:ext cx="4596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596" y="157161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COPOLÍMERO ESTATÍSTICO</a:t>
            </a: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86512" y="1643050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 descr="http://openlearn.open.ac.uk/file.php/2937/T838_1_ue011i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2"/>
            <a:ext cx="1714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>
            <a:off x="4929190" y="1785926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14554"/>
            <a:ext cx="39195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0" y="2071678"/>
            <a:ext cx="442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TERMINAL “VIVO” DA CADEIA EM CRESCIMENTO ADICIONA, PREFERENCIALMENTE MONOMERO DIFERENTE DE SI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m 10" descr="http://openlearn.open.ac.uk/file.php/2937/T838_1_e025i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857628"/>
            <a:ext cx="2695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500034" y="400050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COPOLÍMERO “IDEAL”</a:t>
            </a: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00826" y="3929066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4" name="Imagem 13" descr="http://openlearn.open.ac.uk/file.php/2937/T838_1_e026i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857628"/>
            <a:ext cx="2695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6286512" y="5000636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358214" y="3857628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20" name="Conector de seta reta 19"/>
          <p:cNvCxnSpPr>
            <a:endCxn id="14" idx="1"/>
          </p:cNvCxnSpPr>
          <p:nvPr/>
        </p:nvCxnSpPr>
        <p:spPr>
          <a:xfrm flipV="1">
            <a:off x="5000628" y="4071941"/>
            <a:ext cx="121444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857760"/>
            <a:ext cx="34194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500034" y="4572008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TERMINAL “VIVO” DA CADEIA EM CRESCIMENTO ADICIONA, SEM PREFERÊNCIA, QUALQUER DOS MONOMEROS PRESENTES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2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57422" y="214290"/>
            <a:ext cx="4596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http://openlearn.open.ac.uk/file.php/2937/T838_1_ue012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42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85786" y="157161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COPOLÍMERO EM BLOCOS</a:t>
            </a: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5786" y="2071678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TERMINAL “VIVO” DA CADEIA EM CRESCIMENTO ADICIONA, PREFERENCIALMENTE, MONOMERO IGUAL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71744"/>
            <a:ext cx="3443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928662" y="4572008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COMPOSIÇÃO DAS CADEIAS DO COPOLÍMERO É DETERMINADA PELA NATUREZA DOS MONOMEROS, PROPORCIONALIDADE NA MISTURA REACIONAL E TIPO DE MECANISMO  </a:t>
            </a:r>
            <a:endParaRPr lang="pt-B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357290" y="2063182"/>
          <a:ext cx="6643736" cy="4306136"/>
        </p:xfrm>
        <a:graphic>
          <a:graphicData uri="http://schemas.openxmlformats.org/drawingml/2006/table">
            <a:tbl>
              <a:tblPr/>
              <a:tblGrid>
                <a:gridCol w="166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Monomer</a:t>
                      </a:r>
                      <a:r>
                        <a:rPr lang="pt-BR" sz="95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5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Monomer 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5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 b="1" i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pt-BR" sz="950" b="1" baseline="-250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pt-BR" sz="95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5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 b="1" i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pt-BR" sz="950" b="1" baseline="-250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pt-BR" sz="95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5F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acrylonitrile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1,3-butadiene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0.02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methyl methacrylate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1.22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4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styrene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0.04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0.40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acetate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4.2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0.05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chloride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2.7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0.04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1,3-butadiene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methyl methacrylate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0.75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0.25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styrene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 dirty="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1.35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0.78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chloride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8.8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0.035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methyl methacrylate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styrene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0.46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0.52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acetate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20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0.015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chloride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10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 dirty="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styrene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acetate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55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chloride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17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0.02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acetate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vinyl chloride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 dirty="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0.23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225"/>
                        </a:spcBef>
                        <a:spcAft>
                          <a:spcPts val="900"/>
                        </a:spcAft>
                      </a:pPr>
                      <a:r>
                        <a:rPr lang="pt-BR" sz="950" dirty="0">
                          <a:solidFill>
                            <a:srgbClr val="4B5F4B"/>
                          </a:solidFill>
                          <a:latin typeface="Verdana"/>
                          <a:ea typeface="Times New Roman"/>
                          <a:cs typeface="Arial"/>
                        </a:rPr>
                        <a:t>1.68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214546" y="214290"/>
            <a:ext cx="4596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5786" y="135729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TABELA  2: RAZÕES DE REATIVIDADE DE ALGUNS MONOMEROS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4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4546" y="214290"/>
            <a:ext cx="4596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034" y="2000240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“AJUSTE” DAS PROPRIEDADES FÍSICAS DE UM DADO HOMOPOLÍMERO PARA ATENDER DETERMINADA DEMANDA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SBR (ELASTÔMERO) CONTENDO 24% (EM MASSA) DE ESTIRENO EXIBE MELHORES PROPRIEDADES MECÂNICAS E MAIOR RESISTÊNCIA  À DEGRADAÇÃO DO QUE O POLIBUTADIENO</a:t>
            </a:r>
            <a:endParaRPr lang="pt-B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7224" y="107154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“A COPOLIMERIZAÇÃO TEM RAZÕES QUE A RAZÃO RECONHECE” 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472" y="3357562"/>
            <a:ext cx="8394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AUMENTAR A REATIVIDADE DE UM POLÍMERO VISANDO, PRINCIPALMENTE, ENTRECRUZAMENTO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COPOLIMERIZAÇÃO DE ISOBUTILENO COM (PEQUENA PORCENTAGEM) DE ISOPRENO RESULTA  NA BORRACHA BUTÍLICA , QUE PODE SER VULCANIZADA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EPDM, SINTETIZADO A PARTIR DE ETILENO, PROPILENO E DIENO VIA CATALISADOR DE ZIEGLER-NATTA, É ALEATÓRIO, TEM BAIXA CRISTALINIDADE E SE COMPORTA COMO BORRACHA  QUANDO É INTERCRUZADO VIA DUPLAS LIGAÇÕES DIÊNICAS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SBR EM BLOCOS É UM ELASTÔMERO TERMOPLÁSTICO QUE PRESCINDE DE AGENTE RETICULADOR (</a:t>
            </a:r>
            <a:r>
              <a:rPr lang="pt-BR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SAVING TIME AND REAGENTS AND DECREASING PROCESSING COSTS</a:t>
            </a:r>
            <a:r>
              <a:rPr lang="pt-B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POIS OS BLOCOS CONTENDO UNIDADES DE ESTIRENO SE AGREGAM PARA FORMAR “ILHAS” OU “DOMÍNIOS” </a:t>
            </a:r>
          </a:p>
        </p:txBody>
      </p:sp>
    </p:spTree>
    <p:extLst>
      <p:ext uri="{BB962C8B-B14F-4D97-AF65-F5344CB8AC3E}">
        <p14:creationId xmlns:p14="http://schemas.microsoft.com/office/powerpoint/2010/main" val="36843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polymerization equa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14422"/>
            <a:ext cx="2857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214546" y="285728"/>
            <a:ext cx="4596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135729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EQUAÇÃO DA COMPOSIÇÃO INSTANTÂNEA</a:t>
            </a: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 descr="Copolymerization grap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455772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286380" y="392906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EXEMPLO DA COPOLIMERIZAÇÃO DE ESTIRENO E ACRILONITRILA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71604" y="21429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TATICIDADE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71435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NATTA (1954): grau de ordem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configuracional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20272" y="692696"/>
          <a:ext cx="533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2" name="Document" r:id="rId4" imgW="533520" imgH="1790640" progId="ChemWindow.Document">
                  <p:embed/>
                </p:oleObj>
              </mc:Choice>
              <mc:Fallback>
                <p:oleObj name="Document" r:id="rId4" imgW="533520" imgH="17906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92696"/>
                        <a:ext cx="5334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035079" y="2575213"/>
          <a:ext cx="50482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3" name="Document" r:id="rId6" imgW="504720" imgH="1790640" progId="ChemWindow.Document">
                  <p:embed/>
                </p:oleObj>
              </mc:Choice>
              <mc:Fallback>
                <p:oleObj name="Document" r:id="rId6" imgW="504720" imgH="17906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079" y="2575213"/>
                        <a:ext cx="504825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020272" y="4437112"/>
          <a:ext cx="533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4" name="Document" r:id="rId8" imgW="533520" imgH="1790640" progId="ChemWindow.Document">
                  <p:embed/>
                </p:oleObj>
              </mc:Choice>
              <mc:Fallback>
                <p:oleObj name="Document" r:id="rId8" imgW="533520" imgH="17906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437112"/>
                        <a:ext cx="5334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740352" y="134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it</a:t>
            </a:r>
            <a:endParaRPr lang="pt-BR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12360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st</a:t>
            </a:r>
            <a:endParaRPr lang="pt-BR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7835389" y="515719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/>
              <a:t>at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6484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28670"/>
            <a:ext cx="4071966" cy="32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428860" y="214290"/>
            <a:ext cx="4596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COPOLIMERIZAÇÃO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28860" y="3786190"/>
            <a:ext cx="2500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4282" y="135729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COPOLÍMERO ESTATÍSTICO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2285992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1=r2=1 bissetriz da curva indicando que as composições da mistura “alimentadora” e do copolímero são idênticas, que é raramente encontrada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4429132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r1&gt;1 e r2&lt;1 o monômero A é mais reativo e é consumido mais rapidamente gerando copolímeros tanto mais heterogêneos quanto maior a taxa de conversão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43438" y="450057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r1&lt;1 e r2&lt;1 ocorre uma intersecção com a bissetriz e corresponde 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=FA e o copolímero é monodisperso em composição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430" y="714356"/>
            <a:ext cx="7366082" cy="6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214414" y="28572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CLASSIFICAÇÃO DE POLÍMEROS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82883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7500088 - QUÍMICA ORGÂNICA p/ ENGENHARIA</a:t>
            </a:r>
          </a:p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POLÍMEROS</a:t>
            </a:r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REAÇÕES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2854</Words>
  <Application>Microsoft Office PowerPoint</Application>
  <PresentationFormat>Apresentação na tela (4:3)</PresentationFormat>
  <Paragraphs>551</Paragraphs>
  <Slides>70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70</vt:i4>
      </vt:variant>
    </vt:vector>
  </HeadingPairs>
  <TitlesOfParts>
    <vt:vector size="78" baseType="lpstr">
      <vt:lpstr>Arial</vt:lpstr>
      <vt:lpstr>Calibri</vt:lpstr>
      <vt:lpstr>Times New Roman</vt:lpstr>
      <vt:lpstr>Verdana</vt:lpstr>
      <vt:lpstr>Tema do Office</vt:lpstr>
      <vt:lpstr>Document</vt:lpstr>
      <vt:lpstr>Graph</vt:lpstr>
      <vt:lpstr>ChemSketch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 Paulo Campana Filho</dc:creator>
  <cp:lastModifiedBy>Prof. Campana</cp:lastModifiedBy>
  <cp:revision>133</cp:revision>
  <dcterms:created xsi:type="dcterms:W3CDTF">2011-03-18T11:45:24Z</dcterms:created>
  <dcterms:modified xsi:type="dcterms:W3CDTF">2023-10-23T13:04:34Z</dcterms:modified>
</cp:coreProperties>
</file>