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74" r:id="rId4"/>
    <p:sldId id="257" r:id="rId5"/>
    <p:sldId id="268" r:id="rId6"/>
    <p:sldId id="260" r:id="rId7"/>
    <p:sldId id="261" r:id="rId8"/>
    <p:sldId id="275" r:id="rId9"/>
    <p:sldId id="276" r:id="rId10"/>
    <p:sldId id="262" r:id="rId11"/>
    <p:sldId id="271" r:id="rId12"/>
    <p:sldId id="282" r:id="rId13"/>
    <p:sldId id="283" r:id="rId14"/>
    <p:sldId id="284" r:id="rId15"/>
    <p:sldId id="264" r:id="rId16"/>
    <p:sldId id="265" r:id="rId17"/>
    <p:sldId id="266" r:id="rId18"/>
    <p:sldId id="267" r:id="rId19"/>
    <p:sldId id="280" r:id="rId20"/>
    <p:sldId id="269" r:id="rId21"/>
    <p:sldId id="270" r:id="rId22"/>
    <p:sldId id="285" r:id="rId23"/>
    <p:sldId id="286" r:id="rId24"/>
    <p:sldId id="279" r:id="rId25"/>
    <p:sldId id="259" r:id="rId26"/>
    <p:sldId id="263" r:id="rId27"/>
    <p:sldId id="281"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julio.gumiero\Dropbox\Gest&#227;o%20e%20Planejamento%20Estrat&#233;gico\Apresenta&#231;&#227;o%20Final\Minerva%20Analy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5">
                <a:lumMod val="40000"/>
                <a:lumOff val="60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858-446D-BC35-BEA4AD4FAF71}"/>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4858-446D-BC35-BEA4AD4FAF71}"/>
              </c:ext>
            </c:extLst>
          </c:dPt>
          <c:dLbls>
            <c:dLbl>
              <c:idx val="0"/>
              <c:layout>
                <c:manualLayout>
                  <c:x val="4.5185258092738406E-2"/>
                  <c:y val="0.100846456692913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58-446D-BC35-BEA4AD4FAF7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'Segmento - Minerva'!$A$33:$A$34</c:f>
              <c:strCache>
                <c:ptCount val="2"/>
                <c:pt idx="0">
                  <c:v>Live Cattle</c:v>
                </c:pt>
                <c:pt idx="1">
                  <c:v>Beef</c:v>
                </c:pt>
              </c:strCache>
            </c:strRef>
          </c:cat>
          <c:val>
            <c:numRef>
              <c:f>'Segmento - Minerva'!$B$33:$B$34</c:f>
              <c:numCache>
                <c:formatCode>0.0%</c:formatCode>
                <c:ptCount val="2"/>
                <c:pt idx="0">
                  <c:v>3.2847177865753058E-2</c:v>
                </c:pt>
                <c:pt idx="1">
                  <c:v>0.96715282213424691</c:v>
                </c:pt>
              </c:numCache>
            </c:numRef>
          </c:val>
          <c:extLst>
            <c:ext xmlns:c16="http://schemas.microsoft.com/office/drawing/2014/chart" uri="{C3380CC4-5D6E-409C-BE32-E72D297353CC}">
              <c16:uniqueId val="{00000004-4858-446D-BC35-BEA4AD4FAF7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30279456607557736"/>
          <c:y val="0.17075277048702245"/>
          <c:w val="0.41928501727480305"/>
          <c:h val="0.70234397783610392"/>
        </c:manualLayout>
      </c:layout>
      <c:pieChart>
        <c:varyColors val="1"/>
        <c:ser>
          <c:idx val="0"/>
          <c:order val="0"/>
          <c:tx>
            <c:strRef>
              <c:f>Planilha1!$F$9</c:f>
              <c:strCache>
                <c:ptCount val="1"/>
                <c:pt idx="0">
                  <c:v>JBS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F7D-4091-AAF2-39DE195B6970}"/>
              </c:ext>
            </c:extLst>
          </c:dPt>
          <c:dPt>
            <c:idx val="1"/>
            <c:bubble3D val="0"/>
            <c:spPr>
              <a:solidFill>
                <a:srgbClr val="4A66AC">
                  <a:lumMod val="40000"/>
                  <a:lumOff val="60000"/>
                </a:srgbClr>
              </a:solidFill>
              <a:ln w="19050">
                <a:solidFill>
                  <a:schemeClr val="lt1"/>
                </a:solidFill>
              </a:ln>
              <a:effectLst/>
            </c:spPr>
            <c:extLst>
              <c:ext xmlns:c16="http://schemas.microsoft.com/office/drawing/2014/chart" uri="{C3380CC4-5D6E-409C-BE32-E72D297353CC}">
                <c16:uniqueId val="{00000003-2F7D-4091-AAF2-39DE195B697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Planilha1!$G$8:$H$8</c:f>
              <c:strCache>
                <c:ptCount val="2"/>
                <c:pt idx="0">
                  <c:v>Mercado Externo</c:v>
                </c:pt>
                <c:pt idx="1">
                  <c:v>Mercado Interno</c:v>
                </c:pt>
              </c:strCache>
            </c:strRef>
          </c:cat>
          <c:val>
            <c:numRef>
              <c:f>Planilha1!$G$9:$H$9</c:f>
              <c:numCache>
                <c:formatCode>0.0%</c:formatCode>
                <c:ptCount val="2"/>
                <c:pt idx="0">
                  <c:v>0.25169924639995261</c:v>
                </c:pt>
                <c:pt idx="1">
                  <c:v>0.74830075360004744</c:v>
                </c:pt>
              </c:numCache>
            </c:numRef>
          </c:val>
          <c:extLst>
            <c:ext xmlns:c16="http://schemas.microsoft.com/office/drawing/2014/chart" uri="{C3380CC4-5D6E-409C-BE32-E72D297353CC}">
              <c16:uniqueId val="{00000004-2F7D-4091-AAF2-39DE195B697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30279456607557736"/>
          <c:y val="0.17075277048702245"/>
          <c:w val="0.41928501727480305"/>
          <c:h val="0.70234397783610392"/>
        </c:manualLayout>
      </c:layout>
      <c:pieChart>
        <c:varyColors val="1"/>
        <c:ser>
          <c:idx val="0"/>
          <c:order val="0"/>
          <c:tx>
            <c:strRef>
              <c:f>Planilha1!$F$10</c:f>
              <c:strCache>
                <c:ptCount val="1"/>
                <c:pt idx="0">
                  <c:v>Marfrig</c:v>
                </c:pt>
              </c:strCache>
            </c:strRef>
          </c:tx>
          <c:spPr>
            <a:solidFill>
              <a:schemeClr val="accent1">
                <a:lumMod val="40000"/>
                <a:lumOff val="60000"/>
              </a:schemeClr>
            </a:solidFill>
          </c:spPr>
          <c:dPt>
            <c:idx val="0"/>
            <c:bubble3D val="0"/>
            <c:spPr>
              <a:solidFill>
                <a:srgbClr val="ED7D31"/>
              </a:solidFill>
              <a:ln w="19050">
                <a:solidFill>
                  <a:schemeClr val="lt1"/>
                </a:solidFill>
              </a:ln>
              <a:effectLst/>
            </c:spPr>
            <c:extLst>
              <c:ext xmlns:c16="http://schemas.microsoft.com/office/drawing/2014/chart" uri="{C3380CC4-5D6E-409C-BE32-E72D297353CC}">
                <c16:uniqueId val="{00000001-C425-4E31-8634-7FC5EDB8F57E}"/>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C425-4E31-8634-7FC5EDB8F57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Planilha1!$G$8:$H$8</c:f>
              <c:strCache>
                <c:ptCount val="2"/>
                <c:pt idx="0">
                  <c:v>Mercado Externo</c:v>
                </c:pt>
                <c:pt idx="1">
                  <c:v>Mercado Interno</c:v>
                </c:pt>
              </c:strCache>
            </c:strRef>
          </c:cat>
          <c:val>
            <c:numRef>
              <c:f>Planilha1!$G$10:$H$10</c:f>
              <c:numCache>
                <c:formatCode>0.0%</c:formatCode>
                <c:ptCount val="2"/>
                <c:pt idx="0">
                  <c:v>0.30698975252433569</c:v>
                </c:pt>
                <c:pt idx="1">
                  <c:v>0.69301024747566431</c:v>
                </c:pt>
              </c:numCache>
            </c:numRef>
          </c:val>
          <c:extLst>
            <c:ext xmlns:c16="http://schemas.microsoft.com/office/drawing/2014/chart" uri="{C3380CC4-5D6E-409C-BE32-E72D297353CC}">
              <c16:uniqueId val="{00000004-C425-4E31-8634-7FC5EDB8F5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30279456607557736"/>
          <c:y val="0.17075277048702245"/>
          <c:w val="0.41928501727480305"/>
          <c:h val="0.70234397783610392"/>
        </c:manualLayout>
      </c:layout>
      <c:pieChart>
        <c:varyColors val="1"/>
        <c:ser>
          <c:idx val="0"/>
          <c:order val="0"/>
          <c:tx>
            <c:strRef>
              <c:f>Planilha1!$F$11</c:f>
              <c:strCache>
                <c:ptCount val="1"/>
                <c:pt idx="0">
                  <c:v>Minerva</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CB0-48D2-AB0B-556314270007}"/>
              </c:ext>
            </c:extLst>
          </c:dPt>
          <c:dPt>
            <c:idx val="1"/>
            <c:bubble3D val="0"/>
            <c:spPr>
              <a:solidFill>
                <a:srgbClr val="4A66AC">
                  <a:lumMod val="40000"/>
                  <a:lumOff val="60000"/>
                </a:srgbClr>
              </a:solidFill>
              <a:ln w="19050">
                <a:solidFill>
                  <a:schemeClr val="lt1"/>
                </a:solidFill>
              </a:ln>
              <a:effectLst/>
            </c:spPr>
            <c:extLst>
              <c:ext xmlns:c16="http://schemas.microsoft.com/office/drawing/2014/chart" uri="{C3380CC4-5D6E-409C-BE32-E72D297353CC}">
                <c16:uniqueId val="{00000003-6CB0-48D2-AB0B-55631427000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Planilha1!$G$8:$H$8</c:f>
              <c:strCache>
                <c:ptCount val="2"/>
                <c:pt idx="0">
                  <c:v>Mercado Externo</c:v>
                </c:pt>
                <c:pt idx="1">
                  <c:v>Mercado Interno</c:v>
                </c:pt>
              </c:strCache>
            </c:strRef>
          </c:cat>
          <c:val>
            <c:numRef>
              <c:f>Planilha1!$G$11:$H$11</c:f>
              <c:numCache>
                <c:formatCode>0.0%</c:formatCode>
                <c:ptCount val="2"/>
                <c:pt idx="0">
                  <c:v>0.61875928850083606</c:v>
                </c:pt>
                <c:pt idx="1">
                  <c:v>0.38124071149916411</c:v>
                </c:pt>
              </c:numCache>
            </c:numRef>
          </c:val>
          <c:extLst>
            <c:ext xmlns:c16="http://schemas.microsoft.com/office/drawing/2014/chart" uri="{C3380CC4-5D6E-409C-BE32-E72D297353CC}">
              <c16:uniqueId val="{00000004-6CB0-48D2-AB0B-5563142700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10B74221-4C3A-4851-B65C-83EB27DC938A}" type="slidenum">
              <a:rPr lang="en-US" smtClean="0"/>
              <a:t>‹nº›</a:t>
            </a:fld>
            <a:endParaRPr lang="en-US"/>
          </a:p>
        </p:txBody>
      </p:sp>
    </p:spTree>
    <p:extLst>
      <p:ext uri="{BB962C8B-B14F-4D97-AF65-F5344CB8AC3E}">
        <p14:creationId xmlns:p14="http://schemas.microsoft.com/office/powerpoint/2010/main" val="91762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3E98053-102A-4E8A-86D8-9CD079DE2C16}"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97119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27511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pt-BR"/>
              <a:t>Clique para editar o título Mestre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15336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223684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E98053-102A-4E8A-86D8-9CD079DE2C16}"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68351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E98053-102A-4E8A-86D8-9CD079DE2C16}"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321795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402547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90124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86741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3E98053-102A-4E8A-86D8-9CD079DE2C16}"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125096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3E98053-102A-4E8A-86D8-9CD079DE2C16}"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24945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3E98053-102A-4E8A-86D8-9CD079DE2C16}"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3220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3E98053-102A-4E8A-86D8-9CD079DE2C16}"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299254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98053-102A-4E8A-86D8-9CD079DE2C16}"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394170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3E98053-102A-4E8A-86D8-9CD079DE2C16}"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81537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3E98053-102A-4E8A-86D8-9CD079DE2C16}"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B74221-4C3A-4851-B65C-83EB27DC938A}" type="slidenum">
              <a:rPr lang="en-US" smtClean="0"/>
              <a:t>‹nº›</a:t>
            </a:fld>
            <a:endParaRPr lang="en-US"/>
          </a:p>
        </p:txBody>
      </p:sp>
    </p:spTree>
    <p:extLst>
      <p:ext uri="{BB962C8B-B14F-4D97-AF65-F5344CB8AC3E}">
        <p14:creationId xmlns:p14="http://schemas.microsoft.com/office/powerpoint/2010/main" val="255977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3E98053-102A-4E8A-86D8-9CD079DE2C16}" type="datetimeFigureOut">
              <a:rPr lang="en-US" smtClean="0"/>
              <a:t>5/21/2019</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0B74221-4C3A-4851-B65C-83EB27DC938A}" type="slidenum">
              <a:rPr lang="en-US" smtClean="0"/>
              <a:t>‹nº›</a:t>
            </a:fld>
            <a:endParaRPr lang="en-US"/>
          </a:p>
        </p:txBody>
      </p:sp>
    </p:spTree>
    <p:extLst>
      <p:ext uri="{BB962C8B-B14F-4D97-AF65-F5344CB8AC3E}">
        <p14:creationId xmlns:p14="http://schemas.microsoft.com/office/powerpoint/2010/main" val="4193229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g1.globo.com/economia/noticia/2019/05/20/mercado-ve-inflacao-mais-alta-reduz-estimativa-de-crescimento-do-pib-para-124percent-em-2019.ghtml" TargetMode="External"/><Relationship Id="rId3" Type="http://schemas.openxmlformats.org/officeDocument/2006/relationships/hyperlink" Target="https://www.dinheirorural.com.br/exportadores-de-carne-dos-eua-esperam-abertura-da-coreia-do-sul/" TargetMode="External"/><Relationship Id="rId7" Type="http://schemas.openxmlformats.org/officeDocument/2006/relationships/hyperlink" Target="http://agenciabrasil.ebc.com.br/economia/noticia/2019-05/pib-cai-01-no-primeiro-trimestre-do-ano" TargetMode="External"/><Relationship Id="rId2" Type="http://schemas.openxmlformats.org/officeDocument/2006/relationships/hyperlink" Target="https://www.otempo.com.br/interessa/bife-3d-estar%C3%A1-no-mercado-em-at%C3%A9-cinco-anos-diz-empresa-1.2182633" TargetMode="External"/><Relationship Id="rId1" Type="http://schemas.openxmlformats.org/officeDocument/2006/relationships/slideLayout" Target="../slideLayouts/slideLayout2.xml"/><Relationship Id="rId6" Type="http://schemas.openxmlformats.org/officeDocument/2006/relationships/hyperlink" Target="http://ri.minervafoods.com/minerva2012/web/mobile/conteudo_mobile.asp?idioma=0&amp;tipo=40382&amp;conta=28" TargetMode="External"/><Relationship Id="rId5" Type="http://schemas.openxmlformats.org/officeDocument/2006/relationships/hyperlink" Target="https://www.portaldbo.com.br/carne-bovina/" TargetMode="External"/><Relationship Id="rId4" Type="http://schemas.openxmlformats.org/officeDocument/2006/relationships/hyperlink" Target="https://istoe.com.br/japao-fecha-acordo-para-retomar-importacao-de-carne-dos-eua-suspensa-desde-2003/" TargetMode="External"/><Relationship Id="rId9" Type="http://schemas.openxmlformats.org/officeDocument/2006/relationships/hyperlink" Target="https://exame.abril.com.br/negocios/impossible-foods-recebe-us300-mi-de-interessados-em-bancar-carne-veget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94BC5-F31C-44FD-BBF1-716D61781FDD}"/>
              </a:ext>
            </a:extLst>
          </p:cNvPr>
          <p:cNvSpPr>
            <a:spLocks noGrp="1"/>
          </p:cNvSpPr>
          <p:nvPr>
            <p:ph type="ctrTitle"/>
          </p:nvPr>
        </p:nvSpPr>
        <p:spPr>
          <a:xfrm>
            <a:off x="1154955" y="877220"/>
            <a:ext cx="8825658" cy="2677648"/>
          </a:xfrm>
        </p:spPr>
        <p:txBody>
          <a:bodyPr/>
          <a:lstStyle/>
          <a:p>
            <a:r>
              <a:rPr lang="pt-BR" dirty="0"/>
              <a:t>Minerva </a:t>
            </a:r>
            <a:r>
              <a:rPr lang="pt-BR" dirty="0" err="1"/>
              <a:t>Foods</a:t>
            </a:r>
            <a:endParaRPr lang="en-US" dirty="0"/>
          </a:p>
        </p:txBody>
      </p:sp>
      <p:sp>
        <p:nvSpPr>
          <p:cNvPr id="3" name="Subtítulo 2">
            <a:extLst>
              <a:ext uri="{FF2B5EF4-FFF2-40B4-BE49-F238E27FC236}">
                <a16:creationId xmlns:a16="http://schemas.microsoft.com/office/drawing/2014/main" id="{E7AED5FF-3856-41BB-83FE-83B6504210CC}"/>
              </a:ext>
            </a:extLst>
          </p:cNvPr>
          <p:cNvSpPr>
            <a:spLocks noGrp="1"/>
          </p:cNvSpPr>
          <p:nvPr>
            <p:ph type="subTitle" idx="1"/>
          </p:nvPr>
        </p:nvSpPr>
        <p:spPr>
          <a:xfrm>
            <a:off x="1154955" y="3554868"/>
            <a:ext cx="8825658" cy="861420"/>
          </a:xfrm>
        </p:spPr>
        <p:txBody>
          <a:bodyPr/>
          <a:lstStyle/>
          <a:p>
            <a:r>
              <a:rPr lang="en-US" dirty="0"/>
              <a:t>Strategic Analysis </a:t>
            </a:r>
          </a:p>
        </p:txBody>
      </p:sp>
      <p:sp>
        <p:nvSpPr>
          <p:cNvPr id="4" name="CaixaDeTexto 3">
            <a:extLst>
              <a:ext uri="{FF2B5EF4-FFF2-40B4-BE49-F238E27FC236}">
                <a16:creationId xmlns:a16="http://schemas.microsoft.com/office/drawing/2014/main" id="{602B5502-08E3-4B75-A716-10318DC637E1}"/>
              </a:ext>
            </a:extLst>
          </p:cNvPr>
          <p:cNvSpPr txBox="1"/>
          <p:nvPr/>
        </p:nvSpPr>
        <p:spPr>
          <a:xfrm>
            <a:off x="1043609" y="4522304"/>
            <a:ext cx="4244008" cy="923330"/>
          </a:xfrm>
          <a:prstGeom prst="rect">
            <a:avLst/>
          </a:prstGeom>
          <a:noFill/>
        </p:spPr>
        <p:txBody>
          <a:bodyPr wrap="square" rtlCol="0">
            <a:spAutoFit/>
          </a:bodyPr>
          <a:lstStyle/>
          <a:p>
            <a:r>
              <a:rPr lang="pt-BR" dirty="0">
                <a:solidFill>
                  <a:schemeClr val="accent3">
                    <a:lumMod val="20000"/>
                    <a:lumOff val="80000"/>
                  </a:schemeClr>
                </a:solidFill>
              </a:rPr>
              <a:t>Fábio </a:t>
            </a:r>
            <a:r>
              <a:rPr lang="pt-BR" dirty="0" err="1">
                <a:solidFill>
                  <a:schemeClr val="accent3">
                    <a:lumMod val="20000"/>
                    <a:lumOff val="80000"/>
                  </a:schemeClr>
                </a:solidFill>
              </a:rPr>
              <a:t>Girardi</a:t>
            </a:r>
            <a:r>
              <a:rPr lang="pt-BR" dirty="0">
                <a:solidFill>
                  <a:schemeClr val="accent3">
                    <a:lumMod val="20000"/>
                    <a:lumOff val="80000"/>
                  </a:schemeClr>
                </a:solidFill>
              </a:rPr>
              <a:t> </a:t>
            </a:r>
            <a:r>
              <a:rPr lang="pt-BR" dirty="0" err="1">
                <a:solidFill>
                  <a:schemeClr val="accent3">
                    <a:lumMod val="20000"/>
                    <a:lumOff val="80000"/>
                  </a:schemeClr>
                </a:solidFill>
              </a:rPr>
              <a:t>Frigoni</a:t>
            </a:r>
            <a:endParaRPr lang="pt-BR" dirty="0">
              <a:solidFill>
                <a:schemeClr val="accent3">
                  <a:lumMod val="20000"/>
                  <a:lumOff val="80000"/>
                </a:schemeClr>
              </a:solidFill>
            </a:endParaRPr>
          </a:p>
          <a:p>
            <a:r>
              <a:rPr lang="pt-BR" dirty="0">
                <a:solidFill>
                  <a:schemeClr val="accent3">
                    <a:lumMod val="20000"/>
                    <a:lumOff val="80000"/>
                  </a:schemeClr>
                </a:solidFill>
              </a:rPr>
              <a:t>Júlio César </a:t>
            </a:r>
            <a:r>
              <a:rPr lang="pt-BR" dirty="0" err="1">
                <a:solidFill>
                  <a:schemeClr val="accent3">
                    <a:lumMod val="20000"/>
                    <a:lumOff val="80000"/>
                  </a:schemeClr>
                </a:solidFill>
              </a:rPr>
              <a:t>Gumiero</a:t>
            </a:r>
            <a:endParaRPr lang="pt-BR" dirty="0">
              <a:solidFill>
                <a:schemeClr val="accent3">
                  <a:lumMod val="20000"/>
                  <a:lumOff val="80000"/>
                </a:schemeClr>
              </a:solidFill>
            </a:endParaRPr>
          </a:p>
          <a:p>
            <a:r>
              <a:rPr lang="pt-BR" dirty="0">
                <a:solidFill>
                  <a:schemeClr val="accent3">
                    <a:lumMod val="20000"/>
                    <a:lumOff val="80000"/>
                  </a:schemeClr>
                </a:solidFill>
              </a:rPr>
              <a:t>Mariana </a:t>
            </a:r>
            <a:r>
              <a:rPr lang="pt-BR" dirty="0" err="1">
                <a:solidFill>
                  <a:schemeClr val="accent3">
                    <a:lumMod val="20000"/>
                    <a:lumOff val="80000"/>
                  </a:schemeClr>
                </a:solidFill>
              </a:rPr>
              <a:t>Ortolan</a:t>
            </a:r>
            <a:r>
              <a:rPr lang="pt-BR" dirty="0">
                <a:solidFill>
                  <a:schemeClr val="accent3">
                    <a:lumMod val="20000"/>
                    <a:lumOff val="80000"/>
                  </a:schemeClr>
                </a:solidFill>
              </a:rPr>
              <a:t> Sayeg </a:t>
            </a:r>
            <a:endParaRPr lang="en-US" dirty="0">
              <a:solidFill>
                <a:schemeClr val="accent3">
                  <a:lumMod val="20000"/>
                  <a:lumOff val="80000"/>
                </a:schemeClr>
              </a:solidFill>
            </a:endParaRPr>
          </a:p>
        </p:txBody>
      </p:sp>
      <p:pic>
        <p:nvPicPr>
          <p:cNvPr id="1028" name="Picture 4" descr="Resultado de imagem para minerva foods">
            <a:extLst>
              <a:ext uri="{FF2B5EF4-FFF2-40B4-BE49-F238E27FC236}">
                <a16:creationId xmlns:a16="http://schemas.microsoft.com/office/drawing/2014/main" id="{9DC7337A-6139-44E1-9B60-06611D4BD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8523288" y="4983969"/>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4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0152-77BC-4F26-8CE0-4D492BC63DF8}"/>
              </a:ext>
            </a:extLst>
          </p:cNvPr>
          <p:cNvSpPr>
            <a:spLocks noGrp="1"/>
          </p:cNvSpPr>
          <p:nvPr>
            <p:ph type="title"/>
          </p:nvPr>
        </p:nvSpPr>
        <p:spPr/>
        <p:txBody>
          <a:bodyPr/>
          <a:lstStyle/>
          <a:p>
            <a:r>
              <a:rPr lang="pt-BR" dirty="0" err="1"/>
              <a:t>External</a:t>
            </a:r>
            <a:r>
              <a:rPr lang="pt-BR" dirty="0"/>
              <a:t> </a:t>
            </a:r>
            <a:r>
              <a:rPr lang="pt-BR" dirty="0" err="1"/>
              <a:t>Analysis</a:t>
            </a:r>
            <a:endParaRPr lang="en-US" dirty="0"/>
          </a:p>
        </p:txBody>
      </p:sp>
      <p:pic>
        <p:nvPicPr>
          <p:cNvPr id="5" name="Picture 4" descr="Resultado de imagem para swot analysis">
            <a:extLst>
              <a:ext uri="{FF2B5EF4-FFF2-40B4-BE49-F238E27FC236}">
                <a16:creationId xmlns:a16="http://schemas.microsoft.com/office/drawing/2014/main" id="{316CA28A-CE6C-4B61-87BB-657D1FFB4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42" t="61483" r="6687" b="5401"/>
          <a:stretch/>
        </p:blipFill>
        <p:spPr bwMode="auto">
          <a:xfrm>
            <a:off x="183516" y="2999316"/>
            <a:ext cx="2669015" cy="2704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m para minerva foods">
            <a:extLst>
              <a:ext uri="{FF2B5EF4-FFF2-40B4-BE49-F238E27FC236}">
                <a16:creationId xmlns:a16="http://schemas.microsoft.com/office/drawing/2014/main" id="{317EF78B-A31E-4125-8BAF-9C917948E0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46" b="21127"/>
          <a:stretch/>
        </p:blipFill>
        <p:spPr bwMode="auto">
          <a:xfrm>
            <a:off x="9277350" y="0"/>
            <a:ext cx="2914650" cy="1133061"/>
          </a:xfrm>
          <a:prstGeom prst="rect">
            <a:avLst/>
          </a:prstGeom>
          <a:noFill/>
          <a:extLst>
            <a:ext uri="{909E8E84-426E-40DD-AFC4-6F175D3DCCD1}">
              <a14:hiddenFill xmlns:a14="http://schemas.microsoft.com/office/drawing/2010/main">
                <a:solidFill>
                  <a:srgbClr val="FFFFFF"/>
                </a:solidFill>
              </a14:hiddenFill>
            </a:ext>
          </a:extLst>
        </p:spPr>
      </p:pic>
      <p:sp>
        <p:nvSpPr>
          <p:cNvPr id="7" name="Espaço Reservado para Conteúdo 2">
            <a:extLst>
              <a:ext uri="{FF2B5EF4-FFF2-40B4-BE49-F238E27FC236}">
                <a16:creationId xmlns:a16="http://schemas.microsoft.com/office/drawing/2014/main" id="{F6DCA6EB-5518-47CA-8400-11E8C9B7E688}"/>
              </a:ext>
            </a:extLst>
          </p:cNvPr>
          <p:cNvSpPr>
            <a:spLocks noGrp="1"/>
          </p:cNvSpPr>
          <p:nvPr>
            <p:ph idx="1"/>
          </p:nvPr>
        </p:nvSpPr>
        <p:spPr>
          <a:xfrm>
            <a:off x="3053327" y="2624320"/>
            <a:ext cx="8761413" cy="4085535"/>
          </a:xfrm>
        </p:spPr>
        <p:txBody>
          <a:bodyPr>
            <a:normAutofit lnSpcReduction="10000"/>
          </a:bodyPr>
          <a:lstStyle/>
          <a:p>
            <a:pPr fontAlgn="base">
              <a:buFont typeface="Wingdings" panose="05000000000000000000" pitchFamily="2" charset="2"/>
              <a:buChar char="Ø"/>
            </a:pPr>
            <a:r>
              <a:rPr lang="pt-BR" dirty="0"/>
              <a:t> </a:t>
            </a:r>
            <a:r>
              <a:rPr lang="en-US" dirty="0"/>
              <a:t>Agreement of Japan and United States to reimport unrestricted imports of US beef, which have been suspended since 2003. Until now, the country had limited imports of old US beef. The USDA estimates that the measure is expanded as the beef exporter to Japan by up to $ 200 million per year</a:t>
            </a:r>
          </a:p>
          <a:p>
            <a:pPr fontAlgn="base">
              <a:buFont typeface="Wingdings" panose="05000000000000000000" pitchFamily="2" charset="2"/>
              <a:buChar char="Ø"/>
            </a:pPr>
            <a:endParaRPr lang="en-US" sz="500" dirty="0"/>
          </a:p>
          <a:p>
            <a:pPr fontAlgn="base">
              <a:buFont typeface="Wingdings" panose="05000000000000000000" pitchFamily="2" charset="2"/>
              <a:buChar char="Ø"/>
            </a:pPr>
            <a:r>
              <a:rPr lang="en-US" dirty="0"/>
              <a:t>Australian exporters offer for China, premium meat with high quality. The values of their meat are ​​well above the products sent by Brazil. Brazilian meat prices are now 43% lower than Australia's, a deficit above that recorded in previous years - 39% in 2018, 35% in 2017 and a difference of 33% in 2016.</a:t>
            </a:r>
          </a:p>
          <a:p>
            <a:pPr fontAlgn="base">
              <a:buFont typeface="Wingdings" panose="05000000000000000000" pitchFamily="2" charset="2"/>
              <a:buChar char="Ø"/>
            </a:pPr>
            <a:endParaRPr lang="en-US" sz="500" dirty="0"/>
          </a:p>
          <a:p>
            <a:pPr>
              <a:buFont typeface="Wingdings" panose="05000000000000000000" pitchFamily="2" charset="2"/>
              <a:buChar char="Ø"/>
            </a:pPr>
            <a:r>
              <a:rPr lang="en-US" dirty="0"/>
              <a:t>Activist groups against consumption of meat and animal products</a:t>
            </a:r>
          </a:p>
          <a:p>
            <a:pPr>
              <a:buFont typeface="Wingdings" panose="05000000000000000000" pitchFamily="2" charset="2"/>
              <a:buChar char="Ø"/>
            </a:pPr>
            <a:endParaRPr lang="en-US" sz="600" dirty="0"/>
          </a:p>
          <a:p>
            <a:pPr>
              <a:buFont typeface="Wingdings" panose="05000000000000000000" pitchFamily="2" charset="2"/>
              <a:buChar char="Ø"/>
            </a:pPr>
            <a:r>
              <a:rPr lang="en-US" dirty="0"/>
              <a:t>Increase in number of vegans and vegetarians</a:t>
            </a:r>
          </a:p>
          <a:p>
            <a:pPr fontAlgn="base">
              <a:buFont typeface="Wingdings" panose="05000000000000000000" pitchFamily="2" charset="2"/>
              <a:buChar char="Ø"/>
            </a:pPr>
            <a:endParaRPr lang="en-US" dirty="0"/>
          </a:p>
          <a:p>
            <a:pPr fontAlgn="base">
              <a:buFont typeface="Wingdings" panose="05000000000000000000" pitchFamily="2" charset="2"/>
              <a:buChar char="Ø"/>
            </a:pPr>
            <a:endParaRPr lang="en-US" dirty="0"/>
          </a:p>
        </p:txBody>
      </p:sp>
    </p:spTree>
    <p:extLst>
      <p:ext uri="{BB962C8B-B14F-4D97-AF65-F5344CB8AC3E}">
        <p14:creationId xmlns:p14="http://schemas.microsoft.com/office/powerpoint/2010/main" val="124474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0152-77BC-4F26-8CE0-4D492BC63DF8}"/>
              </a:ext>
            </a:extLst>
          </p:cNvPr>
          <p:cNvSpPr>
            <a:spLocks noGrp="1"/>
          </p:cNvSpPr>
          <p:nvPr>
            <p:ph type="title"/>
          </p:nvPr>
        </p:nvSpPr>
        <p:spPr/>
        <p:txBody>
          <a:bodyPr/>
          <a:lstStyle/>
          <a:p>
            <a:r>
              <a:rPr lang="pt-BR" dirty="0" err="1"/>
              <a:t>External</a:t>
            </a:r>
            <a:r>
              <a:rPr lang="pt-BR" dirty="0"/>
              <a:t> </a:t>
            </a:r>
            <a:r>
              <a:rPr lang="pt-BR" dirty="0" err="1"/>
              <a:t>Analysis</a:t>
            </a:r>
            <a:endParaRPr lang="en-US" dirty="0"/>
          </a:p>
        </p:txBody>
      </p:sp>
      <p:pic>
        <p:nvPicPr>
          <p:cNvPr id="5" name="Picture 4" descr="Resultado de imagem para swot analysis">
            <a:extLst>
              <a:ext uri="{FF2B5EF4-FFF2-40B4-BE49-F238E27FC236}">
                <a16:creationId xmlns:a16="http://schemas.microsoft.com/office/drawing/2014/main" id="{316CA28A-CE6C-4B61-87BB-657D1FFB4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42" t="61483" r="6687" b="5401"/>
          <a:stretch/>
        </p:blipFill>
        <p:spPr bwMode="auto">
          <a:xfrm>
            <a:off x="183516" y="2999316"/>
            <a:ext cx="2669015" cy="2704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m para minerva foods">
            <a:extLst>
              <a:ext uri="{FF2B5EF4-FFF2-40B4-BE49-F238E27FC236}">
                <a16:creationId xmlns:a16="http://schemas.microsoft.com/office/drawing/2014/main" id="{317EF78B-A31E-4125-8BAF-9C917948E0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46" b="21127"/>
          <a:stretch/>
        </p:blipFill>
        <p:spPr bwMode="auto">
          <a:xfrm>
            <a:off x="9277350" y="0"/>
            <a:ext cx="2914650" cy="1133061"/>
          </a:xfrm>
          <a:prstGeom prst="rect">
            <a:avLst/>
          </a:prstGeom>
          <a:noFill/>
          <a:extLst>
            <a:ext uri="{909E8E84-426E-40DD-AFC4-6F175D3DCCD1}">
              <a14:hiddenFill xmlns:a14="http://schemas.microsoft.com/office/drawing/2010/main">
                <a:solidFill>
                  <a:srgbClr val="FFFFFF"/>
                </a:solidFill>
              </a14:hiddenFill>
            </a:ext>
          </a:extLst>
        </p:spPr>
      </p:pic>
      <p:sp>
        <p:nvSpPr>
          <p:cNvPr id="7" name="Espaço Reservado para Conteúdo 2">
            <a:extLst>
              <a:ext uri="{FF2B5EF4-FFF2-40B4-BE49-F238E27FC236}">
                <a16:creationId xmlns:a16="http://schemas.microsoft.com/office/drawing/2014/main" id="{F6DCA6EB-5518-47CA-8400-11E8C9B7E688}"/>
              </a:ext>
            </a:extLst>
          </p:cNvPr>
          <p:cNvSpPr>
            <a:spLocks noGrp="1"/>
          </p:cNvSpPr>
          <p:nvPr>
            <p:ph idx="1"/>
          </p:nvPr>
        </p:nvSpPr>
        <p:spPr>
          <a:xfrm>
            <a:off x="3063266" y="2080981"/>
            <a:ext cx="8761413" cy="4273827"/>
          </a:xfrm>
        </p:spPr>
        <p:txBody>
          <a:bodyPr>
            <a:noAutofit/>
          </a:bodyPr>
          <a:lstStyle/>
          <a:p>
            <a:pPr marL="0" indent="0">
              <a:buNone/>
            </a:pPr>
            <a:endParaRPr lang="en-US" sz="100" dirty="0"/>
          </a:p>
          <a:p>
            <a:endParaRPr lang="en-US" sz="500" dirty="0"/>
          </a:p>
          <a:p>
            <a:r>
              <a:rPr lang="en-US" sz="1700" dirty="0"/>
              <a:t>Growing appeal for food of vegetable origin with taste and appearance of meat - Impossible foods</a:t>
            </a:r>
          </a:p>
          <a:p>
            <a:endParaRPr lang="en-US" sz="500" dirty="0"/>
          </a:p>
          <a:p>
            <a:r>
              <a:rPr lang="en-US" sz="1700" dirty="0"/>
              <a:t>Laboratory meats - Cargill announced a $ 12 million investment in Israeli startup Aleph Farms, a pioneer in the development of laboratory meats</a:t>
            </a:r>
          </a:p>
          <a:p>
            <a:endParaRPr lang="en-US" sz="500" dirty="0"/>
          </a:p>
          <a:p>
            <a:r>
              <a:rPr lang="en-US" sz="1700" dirty="0"/>
              <a:t>Epidemic diseases</a:t>
            </a:r>
          </a:p>
          <a:p>
            <a:endParaRPr lang="en-US" sz="500" dirty="0"/>
          </a:p>
          <a:p>
            <a:r>
              <a:rPr lang="en-US" sz="1700" dirty="0"/>
              <a:t> Low net margin</a:t>
            </a:r>
          </a:p>
          <a:p>
            <a:endParaRPr lang="en-US" sz="500" dirty="0"/>
          </a:p>
          <a:p>
            <a:r>
              <a:rPr lang="en-US" sz="1700" dirty="0"/>
              <a:t>Economic and political uncertainties</a:t>
            </a:r>
          </a:p>
          <a:p>
            <a:pPr lvl="1"/>
            <a:r>
              <a:rPr lang="en-US" sz="1500" dirty="0"/>
              <a:t>Reform of social security</a:t>
            </a:r>
          </a:p>
          <a:p>
            <a:pPr lvl="1"/>
            <a:r>
              <a:rPr lang="en-US" sz="1500" dirty="0" err="1"/>
              <a:t>Pib</a:t>
            </a:r>
            <a:r>
              <a:rPr lang="en-US" sz="1500" dirty="0"/>
              <a:t> retreat in the first quarter of 2019</a:t>
            </a:r>
          </a:p>
          <a:p>
            <a:pPr lvl="1"/>
            <a:r>
              <a:rPr lang="en-US" sz="1500" dirty="0"/>
              <a:t>Raising the inflation estimate</a:t>
            </a:r>
          </a:p>
        </p:txBody>
      </p:sp>
    </p:spTree>
    <p:extLst>
      <p:ext uri="{BB962C8B-B14F-4D97-AF65-F5344CB8AC3E}">
        <p14:creationId xmlns:p14="http://schemas.microsoft.com/office/powerpoint/2010/main" val="188556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3125F-16F5-4107-AFE6-D768D9427D7B}"/>
              </a:ext>
            </a:extLst>
          </p:cNvPr>
          <p:cNvSpPr>
            <a:spLocks noGrp="1"/>
          </p:cNvSpPr>
          <p:nvPr>
            <p:ph type="title"/>
          </p:nvPr>
        </p:nvSpPr>
        <p:spPr/>
        <p:txBody>
          <a:bodyPr/>
          <a:lstStyle/>
          <a:p>
            <a:r>
              <a:rPr lang="pt-BR" dirty="0" err="1"/>
              <a:t>Swot</a:t>
            </a:r>
            <a:r>
              <a:rPr lang="pt-BR" dirty="0"/>
              <a:t> – </a:t>
            </a:r>
            <a:r>
              <a:rPr lang="pt-BR" dirty="0" err="1"/>
              <a:t>Internal</a:t>
            </a:r>
            <a:r>
              <a:rPr lang="pt-BR" dirty="0"/>
              <a:t> </a:t>
            </a:r>
            <a:r>
              <a:rPr lang="pt-BR" dirty="0" err="1"/>
              <a:t>Analysis</a:t>
            </a:r>
            <a:endParaRPr lang="en-US" dirty="0"/>
          </a:p>
        </p:txBody>
      </p:sp>
      <p:pic>
        <p:nvPicPr>
          <p:cNvPr id="4" name="Picture 4" descr="Resultado de imagem para minerva foods">
            <a:extLst>
              <a:ext uri="{FF2B5EF4-FFF2-40B4-BE49-F238E27FC236}">
                <a16:creationId xmlns:a16="http://schemas.microsoft.com/office/drawing/2014/main" id="{137F1554-EF0C-4D4A-90B8-1CC18566A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swot analysis">
            <a:extLst>
              <a:ext uri="{FF2B5EF4-FFF2-40B4-BE49-F238E27FC236}">
                <a16:creationId xmlns:a16="http://schemas.microsoft.com/office/drawing/2014/main" id="{4EB38730-F61C-476F-9E34-8A76041A2C9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39"/>
          <a:stretch/>
        </p:blipFill>
        <p:spPr bwMode="auto">
          <a:xfrm>
            <a:off x="232405" y="2355967"/>
            <a:ext cx="4508559" cy="43651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Curvo 6">
            <a:extLst>
              <a:ext uri="{FF2B5EF4-FFF2-40B4-BE49-F238E27FC236}">
                <a16:creationId xmlns:a16="http://schemas.microsoft.com/office/drawing/2014/main" id="{FB5CC7D1-CD37-40BC-B40F-8CCB05491FE8}"/>
              </a:ext>
            </a:extLst>
          </p:cNvPr>
          <p:cNvCxnSpPr>
            <a:cxnSpLocks/>
          </p:cNvCxnSpPr>
          <p:nvPr/>
        </p:nvCxnSpPr>
        <p:spPr>
          <a:xfrm>
            <a:off x="4740964" y="3862685"/>
            <a:ext cx="1808923" cy="470776"/>
          </a:xfrm>
          <a:prstGeom prst="curvedConnector3">
            <a:avLst>
              <a:gd name="adj1" fmla="val 52197"/>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Resultado de imagem para swot analysis">
            <a:extLst>
              <a:ext uri="{FF2B5EF4-FFF2-40B4-BE49-F238E27FC236}">
                <a16:creationId xmlns:a16="http://schemas.microsoft.com/office/drawing/2014/main" id="{21B715A0-DD90-4855-A0F6-EA0587C78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39" b="38713"/>
          <a:stretch/>
        </p:blipFill>
        <p:spPr bwMode="auto">
          <a:xfrm>
            <a:off x="6498232" y="2518427"/>
            <a:ext cx="5461363" cy="290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9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F0B65-DB27-4FDC-AE04-7C655739EC45}"/>
              </a:ext>
            </a:extLst>
          </p:cNvPr>
          <p:cNvSpPr>
            <a:spLocks noGrp="1"/>
          </p:cNvSpPr>
          <p:nvPr>
            <p:ph type="title"/>
          </p:nvPr>
        </p:nvSpPr>
        <p:spPr/>
        <p:txBody>
          <a:bodyPr/>
          <a:lstStyle/>
          <a:p>
            <a:r>
              <a:rPr lang="pt-BR" dirty="0" err="1"/>
              <a:t>Internal</a:t>
            </a:r>
            <a:r>
              <a:rPr lang="pt-BR" dirty="0"/>
              <a:t> </a:t>
            </a:r>
            <a:r>
              <a:rPr lang="pt-BR" dirty="0" err="1"/>
              <a:t>Analysis</a:t>
            </a:r>
            <a:endParaRPr lang="en-US" dirty="0"/>
          </a:p>
        </p:txBody>
      </p:sp>
      <p:pic>
        <p:nvPicPr>
          <p:cNvPr id="7" name="Picture 4" descr="Resultado de imagem para minerva foods">
            <a:extLst>
              <a:ext uri="{FF2B5EF4-FFF2-40B4-BE49-F238E27FC236}">
                <a16:creationId xmlns:a16="http://schemas.microsoft.com/office/drawing/2014/main" id="{D73AE747-5ED1-468D-B37F-AF8181C71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ADDD863C-40B3-4E38-9DCC-BC26B926FD32}"/>
              </a:ext>
            </a:extLst>
          </p:cNvPr>
          <p:cNvSpPr txBox="1"/>
          <p:nvPr/>
        </p:nvSpPr>
        <p:spPr>
          <a:xfrm>
            <a:off x="3488636" y="2497283"/>
            <a:ext cx="8577469" cy="4247317"/>
          </a:xfrm>
          <a:prstGeom prst="rect">
            <a:avLst/>
          </a:prstGeom>
          <a:noFill/>
        </p:spPr>
        <p:txBody>
          <a:bodyPr wrap="square" rtlCol="0">
            <a:spAutoFit/>
          </a:bodyPr>
          <a:lstStyle/>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pt-BR" dirty="0"/>
              <a:t>Risk management: </a:t>
            </a:r>
            <a:r>
              <a:rPr lang="en-US" dirty="0"/>
              <a:t>austere risk management, guided by a daily meeting called "Beef Desk“ where operational, commercial and financial decisions (cash flow hedge) are discussed </a:t>
            </a:r>
          </a:p>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pt-BR" dirty="0" err="1"/>
              <a:t>Expansion</a:t>
            </a:r>
            <a:r>
              <a:rPr lang="pt-BR" dirty="0"/>
              <a:t> </a:t>
            </a:r>
            <a:r>
              <a:rPr lang="pt-BR" dirty="0" err="1"/>
              <a:t>of</a:t>
            </a:r>
            <a:r>
              <a:rPr lang="pt-BR" dirty="0"/>
              <a:t> its </a:t>
            </a:r>
            <a:r>
              <a:rPr lang="pt-BR" dirty="0" err="1"/>
              <a:t>productive</a:t>
            </a:r>
            <a:r>
              <a:rPr lang="pt-BR" dirty="0"/>
              <a:t> </a:t>
            </a:r>
            <a:r>
              <a:rPr lang="pt-BR" dirty="0" err="1"/>
              <a:t>capacity</a:t>
            </a:r>
            <a:r>
              <a:rPr lang="pt-BR" dirty="0"/>
              <a:t>, </a:t>
            </a:r>
            <a:r>
              <a:rPr lang="pt-BR" dirty="0" err="1"/>
              <a:t>increasing</a:t>
            </a:r>
            <a:r>
              <a:rPr lang="pt-BR" dirty="0"/>
              <a:t> 5,000 </a:t>
            </a:r>
            <a:r>
              <a:rPr lang="pt-BR" dirty="0" err="1"/>
              <a:t>head</a:t>
            </a:r>
            <a:r>
              <a:rPr lang="pt-BR" dirty="0"/>
              <a:t> </a:t>
            </a:r>
            <a:r>
              <a:rPr lang="pt-BR" dirty="0" err="1"/>
              <a:t>of</a:t>
            </a:r>
            <a:r>
              <a:rPr lang="pt-BR" dirty="0"/>
              <a:t> </a:t>
            </a:r>
            <a:r>
              <a:rPr lang="pt-BR" dirty="0" err="1"/>
              <a:t>cattle</a:t>
            </a:r>
            <a:r>
              <a:rPr lang="pt-BR" dirty="0"/>
              <a:t> </a:t>
            </a:r>
            <a:r>
              <a:rPr lang="pt-BR" dirty="0" err="1"/>
              <a:t>capacity</a:t>
            </a:r>
            <a:r>
              <a:rPr lang="pt-BR" dirty="0"/>
              <a:t> / </a:t>
            </a:r>
            <a:r>
              <a:rPr lang="pt-BR" dirty="0" err="1"/>
              <a:t>day</a:t>
            </a:r>
            <a:r>
              <a:rPr lang="pt-BR" dirty="0"/>
              <a:t> in 2007 </a:t>
            </a:r>
            <a:r>
              <a:rPr lang="pt-BR" dirty="0" err="1"/>
              <a:t>to</a:t>
            </a:r>
            <a:r>
              <a:rPr lang="pt-BR" dirty="0"/>
              <a:t> 26,380 </a:t>
            </a:r>
            <a:r>
              <a:rPr lang="pt-BR" dirty="0" err="1"/>
              <a:t>head</a:t>
            </a:r>
            <a:r>
              <a:rPr lang="pt-BR" dirty="0"/>
              <a:t> in 2017</a:t>
            </a:r>
          </a:p>
          <a:p>
            <a:pPr marL="285750" indent="-285750">
              <a:buClr>
                <a:srgbClr val="0070C0"/>
              </a:buClr>
              <a:buFont typeface="Century Gothic" panose="020B0502020202020204" pitchFamily="34" charset="0"/>
              <a:buChar char="►"/>
            </a:pPr>
            <a:endParaRPr lang="pt-BR" dirty="0"/>
          </a:p>
          <a:p>
            <a:pPr marL="285750" indent="-285750">
              <a:buClr>
                <a:srgbClr val="0070C0"/>
              </a:buClr>
              <a:buFont typeface="Century Gothic" panose="020B0502020202020204" pitchFamily="34" charset="0"/>
              <a:buChar char="►"/>
            </a:pPr>
            <a:r>
              <a:rPr lang="en-US" dirty="0"/>
              <a:t>Diversified operational base: 26 industrial units located in the states near the ports where their products are </a:t>
            </a:r>
            <a:r>
              <a:rPr lang="en-US"/>
              <a:t>exported and near </a:t>
            </a:r>
            <a:r>
              <a:rPr lang="en-US" dirty="0"/>
              <a:t>the main centers of their respective internal markets</a:t>
            </a:r>
          </a:p>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pt-BR" dirty="0" err="1"/>
              <a:t>Integrated</a:t>
            </a:r>
            <a:r>
              <a:rPr lang="pt-BR" dirty="0"/>
              <a:t> </a:t>
            </a:r>
            <a:r>
              <a:rPr lang="pt-BR" dirty="0" err="1"/>
              <a:t>Logistics</a:t>
            </a:r>
            <a:endParaRPr lang="pt-BR" dirty="0"/>
          </a:p>
          <a:p>
            <a:pPr marL="285750" indent="-285750">
              <a:buClr>
                <a:srgbClr val="0070C0"/>
              </a:buClr>
              <a:buFont typeface="Century Gothic" panose="020B0502020202020204" pitchFamily="34" charset="0"/>
              <a:buChar char="►"/>
            </a:pPr>
            <a:endParaRPr lang="pt-BR" dirty="0"/>
          </a:p>
          <a:p>
            <a:pPr marL="285750" indent="-285750">
              <a:buClr>
                <a:srgbClr val="0070C0"/>
              </a:buClr>
              <a:buFont typeface="Century Gothic" panose="020B0502020202020204" pitchFamily="34" charset="0"/>
              <a:buChar char="►"/>
            </a:pPr>
            <a:endParaRPr lang="pt-BR" dirty="0"/>
          </a:p>
        </p:txBody>
      </p:sp>
      <p:pic>
        <p:nvPicPr>
          <p:cNvPr id="2050" name="DefaultOcx">
            <a:extLst>
              <a:ext uri="{FF2B5EF4-FFF2-40B4-BE49-F238E27FC236}">
                <a16:creationId xmlns:a16="http://schemas.microsoft.com/office/drawing/2014/main" id="{F0E2654E-9AD4-429F-8B93-531073805CBB}"/>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Select1">
            <a:extLst>
              <a:ext uri="{FF2B5EF4-FFF2-40B4-BE49-F238E27FC236}">
                <a16:creationId xmlns:a16="http://schemas.microsoft.com/office/drawing/2014/main" id="{8033E24F-3A02-4A05-AEEE-5C95A1EA19D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Resultado de imagem para swot analysis">
            <a:extLst>
              <a:ext uri="{FF2B5EF4-FFF2-40B4-BE49-F238E27FC236}">
                <a16:creationId xmlns:a16="http://schemas.microsoft.com/office/drawing/2014/main" id="{0780A975-CF3F-40DD-86C2-10645DE2ED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14" t="27991" r="44132" b="38713"/>
          <a:stretch/>
        </p:blipFill>
        <p:spPr bwMode="auto">
          <a:xfrm>
            <a:off x="367748" y="3162625"/>
            <a:ext cx="2662596" cy="267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2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F0B65-DB27-4FDC-AE04-7C655739EC45}"/>
              </a:ext>
            </a:extLst>
          </p:cNvPr>
          <p:cNvSpPr>
            <a:spLocks noGrp="1"/>
          </p:cNvSpPr>
          <p:nvPr>
            <p:ph type="title"/>
          </p:nvPr>
        </p:nvSpPr>
        <p:spPr/>
        <p:txBody>
          <a:bodyPr/>
          <a:lstStyle/>
          <a:p>
            <a:r>
              <a:rPr lang="pt-BR" dirty="0" err="1"/>
              <a:t>Internal</a:t>
            </a:r>
            <a:r>
              <a:rPr lang="pt-BR" dirty="0"/>
              <a:t> </a:t>
            </a:r>
            <a:r>
              <a:rPr lang="pt-BR" dirty="0" err="1"/>
              <a:t>Analysis</a:t>
            </a:r>
            <a:endParaRPr lang="en-US" dirty="0"/>
          </a:p>
        </p:txBody>
      </p:sp>
      <p:pic>
        <p:nvPicPr>
          <p:cNvPr id="7" name="Picture 4" descr="Resultado de imagem para minerva foods">
            <a:extLst>
              <a:ext uri="{FF2B5EF4-FFF2-40B4-BE49-F238E27FC236}">
                <a16:creationId xmlns:a16="http://schemas.microsoft.com/office/drawing/2014/main" id="{D73AE747-5ED1-468D-B37F-AF8181C71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ADDD863C-40B3-4E38-9DCC-BC26B926FD32}"/>
              </a:ext>
            </a:extLst>
          </p:cNvPr>
          <p:cNvSpPr txBox="1"/>
          <p:nvPr/>
        </p:nvSpPr>
        <p:spPr>
          <a:xfrm>
            <a:off x="3488636" y="3292414"/>
            <a:ext cx="8577469" cy="1754326"/>
          </a:xfrm>
          <a:prstGeom prst="rect">
            <a:avLst/>
          </a:prstGeom>
          <a:noFill/>
        </p:spPr>
        <p:txBody>
          <a:bodyPr wrap="square" rtlCol="0">
            <a:spAutoFit/>
          </a:bodyPr>
          <a:lstStyle/>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pt-BR" dirty="0"/>
              <a:t>Capital </a:t>
            </a:r>
            <a:r>
              <a:rPr lang="pt-BR" dirty="0" err="1"/>
              <a:t>structure</a:t>
            </a:r>
            <a:r>
              <a:rPr lang="pt-BR" dirty="0"/>
              <a:t> (high </a:t>
            </a:r>
            <a:r>
              <a:rPr lang="pt-BR" dirty="0" err="1"/>
              <a:t>indebtedness</a:t>
            </a:r>
            <a:r>
              <a:rPr lang="pt-BR" dirty="0"/>
              <a:t> </a:t>
            </a:r>
            <a:r>
              <a:rPr lang="pt-BR" dirty="0" err="1"/>
              <a:t>levels</a:t>
            </a:r>
            <a:r>
              <a:rPr lang="pt-BR" dirty="0"/>
              <a:t> </a:t>
            </a:r>
            <a:r>
              <a:rPr lang="pt-BR" dirty="0" err="1"/>
              <a:t>above</a:t>
            </a:r>
            <a:r>
              <a:rPr lang="pt-BR" dirty="0"/>
              <a:t> </a:t>
            </a:r>
            <a:r>
              <a:rPr lang="pt-BR" dirty="0" err="1"/>
              <a:t>of</a:t>
            </a:r>
            <a:r>
              <a:rPr lang="pt-BR" dirty="0"/>
              <a:t> </a:t>
            </a:r>
            <a:r>
              <a:rPr lang="pt-BR" dirty="0" err="1"/>
              <a:t>the</a:t>
            </a:r>
            <a:r>
              <a:rPr lang="pt-BR" dirty="0"/>
              <a:t> </a:t>
            </a:r>
            <a:r>
              <a:rPr lang="pt-BR" dirty="0" err="1"/>
              <a:t>covenants</a:t>
            </a:r>
            <a:r>
              <a:rPr lang="pt-BR" dirty="0"/>
              <a:t>)</a:t>
            </a:r>
          </a:p>
          <a:p>
            <a:pPr marL="285750" indent="-285750">
              <a:buClr>
                <a:srgbClr val="0070C0"/>
              </a:buClr>
              <a:buFont typeface="Century Gothic" panose="020B0502020202020204" pitchFamily="34" charset="0"/>
              <a:buChar char="►"/>
            </a:pPr>
            <a:endParaRPr lang="pt-BR" dirty="0"/>
          </a:p>
          <a:p>
            <a:pPr marL="285750" indent="-285750">
              <a:buClr>
                <a:srgbClr val="0070C0"/>
              </a:buClr>
              <a:buFont typeface="Century Gothic" panose="020B0502020202020204" pitchFamily="34" charset="0"/>
              <a:buChar char="►"/>
            </a:pPr>
            <a:r>
              <a:rPr lang="pt-BR" dirty="0" err="1"/>
              <a:t>Low</a:t>
            </a:r>
            <a:r>
              <a:rPr lang="pt-BR" dirty="0"/>
              <a:t> business portfolio </a:t>
            </a:r>
            <a:r>
              <a:rPr lang="pt-BR" dirty="0" err="1"/>
              <a:t>diversification</a:t>
            </a:r>
            <a:endParaRPr lang="pt-BR" dirty="0"/>
          </a:p>
          <a:p>
            <a:pPr marL="285750" indent="-285750">
              <a:buClr>
                <a:srgbClr val="0070C0"/>
              </a:buClr>
              <a:buFont typeface="Century Gothic" panose="020B0502020202020204" pitchFamily="34" charset="0"/>
              <a:buChar char="►"/>
            </a:pPr>
            <a:endParaRPr lang="pt-BR" dirty="0"/>
          </a:p>
          <a:p>
            <a:pPr marL="285750" indent="-285750">
              <a:buClr>
                <a:srgbClr val="0070C0"/>
              </a:buClr>
              <a:buFont typeface="Century Gothic" panose="020B0502020202020204" pitchFamily="34" charset="0"/>
              <a:buChar char="►"/>
            </a:pPr>
            <a:r>
              <a:rPr lang="pt-BR" dirty="0" err="1"/>
              <a:t>Working</a:t>
            </a:r>
            <a:r>
              <a:rPr lang="pt-BR" dirty="0"/>
              <a:t> capital management</a:t>
            </a:r>
          </a:p>
        </p:txBody>
      </p:sp>
      <p:pic>
        <p:nvPicPr>
          <p:cNvPr id="2050" name="DefaultOcx">
            <a:extLst>
              <a:ext uri="{FF2B5EF4-FFF2-40B4-BE49-F238E27FC236}">
                <a16:creationId xmlns:a16="http://schemas.microsoft.com/office/drawing/2014/main" id="{F0E2654E-9AD4-429F-8B93-531073805CBB}"/>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Select1">
            <a:extLst>
              <a:ext uri="{FF2B5EF4-FFF2-40B4-BE49-F238E27FC236}">
                <a16:creationId xmlns:a16="http://schemas.microsoft.com/office/drawing/2014/main" id="{8033E24F-3A02-4A05-AEEE-5C95A1EA19D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Resultado de imagem para swot analysis">
            <a:extLst>
              <a:ext uri="{FF2B5EF4-FFF2-40B4-BE49-F238E27FC236}">
                <a16:creationId xmlns:a16="http://schemas.microsoft.com/office/drawing/2014/main" id="{E9D086E9-1110-4684-BA30-AA7D0E084D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831" t="27713" b="38714"/>
          <a:stretch/>
        </p:blipFill>
        <p:spPr bwMode="auto">
          <a:xfrm>
            <a:off x="630003" y="3094710"/>
            <a:ext cx="2858633" cy="250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3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a:t>JBS</a:t>
            </a:r>
            <a:endParaRPr lang="en-US" dirty="0"/>
          </a:p>
        </p:txBody>
      </p:sp>
      <p:graphicFrame>
        <p:nvGraphicFramePr>
          <p:cNvPr id="8" name="Tabela 7">
            <a:extLst>
              <a:ext uri="{FF2B5EF4-FFF2-40B4-BE49-F238E27FC236}">
                <a16:creationId xmlns:a16="http://schemas.microsoft.com/office/drawing/2014/main" id="{ADD2D391-22C2-4684-9236-300312D1F3F9}"/>
              </a:ext>
            </a:extLst>
          </p:cNvPr>
          <p:cNvGraphicFramePr>
            <a:graphicFrameLocks noGrp="1"/>
          </p:cNvGraphicFramePr>
          <p:nvPr>
            <p:extLst/>
          </p:nvPr>
        </p:nvGraphicFramePr>
        <p:xfrm>
          <a:off x="749300" y="2667828"/>
          <a:ext cx="5346700" cy="2095500"/>
        </p:xfrm>
        <a:graphic>
          <a:graphicData uri="http://schemas.openxmlformats.org/drawingml/2006/table">
            <a:tbl>
              <a:tblPr/>
              <a:tblGrid>
                <a:gridCol w="2487723">
                  <a:extLst>
                    <a:ext uri="{9D8B030D-6E8A-4147-A177-3AD203B41FA5}">
                      <a16:colId xmlns:a16="http://schemas.microsoft.com/office/drawing/2014/main" val="3899702411"/>
                    </a:ext>
                  </a:extLst>
                </a:gridCol>
                <a:gridCol w="1132802">
                  <a:extLst>
                    <a:ext uri="{9D8B030D-6E8A-4147-A177-3AD203B41FA5}">
                      <a16:colId xmlns:a16="http://schemas.microsoft.com/office/drawing/2014/main" val="283720354"/>
                    </a:ext>
                  </a:extLst>
                </a:gridCol>
                <a:gridCol w="888472">
                  <a:extLst>
                    <a:ext uri="{9D8B030D-6E8A-4147-A177-3AD203B41FA5}">
                      <a16:colId xmlns:a16="http://schemas.microsoft.com/office/drawing/2014/main" val="3757931281"/>
                    </a:ext>
                  </a:extLst>
                </a:gridCol>
                <a:gridCol w="837703">
                  <a:extLst>
                    <a:ext uri="{9D8B030D-6E8A-4147-A177-3AD203B41FA5}">
                      <a16:colId xmlns:a16="http://schemas.microsoft.com/office/drawing/2014/main" val="3148328990"/>
                    </a:ext>
                  </a:extLst>
                </a:gridCol>
              </a:tblGrid>
              <a:tr h="190500">
                <a:tc>
                  <a:txBody>
                    <a:bodyPr/>
                    <a:lstStyle/>
                    <a:p>
                      <a:pPr algn="l" fontAlgn="b"/>
                      <a:r>
                        <a:rPr lang="pt-BR" sz="1100" b="1" i="0" u="none" strike="noStrike" dirty="0">
                          <a:solidFill>
                            <a:srgbClr val="FFFFFF"/>
                          </a:solidFill>
                          <a:effectLst/>
                          <a:latin typeface="Calibri" panose="020F0502020204030204" pitchFamily="34" charset="0"/>
                        </a:rPr>
                        <a:t>Income </a:t>
                      </a:r>
                      <a:r>
                        <a:rPr lang="pt-BR" sz="1100" b="1" i="0" u="none" strike="noStrike" dirty="0" err="1">
                          <a:solidFill>
                            <a:srgbClr val="FFFFFF"/>
                          </a:solidFill>
                          <a:effectLst/>
                          <a:latin typeface="Calibri" panose="020F0502020204030204" pitchFamily="34" charset="0"/>
                        </a:rPr>
                        <a:t>statement</a:t>
                      </a:r>
                      <a:endParaRPr lang="pt-BR"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771530474"/>
                  </a:ext>
                </a:extLst>
              </a:tr>
              <a:tr h="190500">
                <a:tc>
                  <a:txBody>
                    <a:bodyPr/>
                    <a:lstStyle/>
                    <a:p>
                      <a:pPr algn="l" fontAlgn="b"/>
                      <a:r>
                        <a:rPr lang="pt-BR" sz="1100" b="0" i="0" u="none" strike="noStrike" dirty="0">
                          <a:solidFill>
                            <a:schemeClr val="tx1">
                              <a:lumMod val="75000"/>
                              <a:lumOff val="25000"/>
                            </a:schemeClr>
                          </a:solidFill>
                          <a:effectLst/>
                          <a:latin typeface="Calibri" panose="020F0502020204030204" pitchFamily="34" charset="0"/>
                        </a:rPr>
                        <a:t>Net </a:t>
                      </a:r>
                      <a:r>
                        <a:rPr lang="pt-BR" sz="1100" b="0" i="0" u="none" strike="noStrike" dirty="0" err="1">
                          <a:solidFill>
                            <a:schemeClr val="tx1">
                              <a:lumMod val="75000"/>
                              <a:lumOff val="25000"/>
                            </a:schemeClr>
                          </a:solidFill>
                          <a:effectLst/>
                          <a:latin typeface="Calibri" panose="020F0502020204030204" pitchFamily="34" charset="0"/>
                        </a:rPr>
                        <a:t>Revenues</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170.380.526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163.169.976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181.680.247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4867230"/>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growth</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-4,23%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11,34%</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83927803"/>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Cost</a:t>
                      </a:r>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of</a:t>
                      </a:r>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goods</a:t>
                      </a:r>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sold</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-149.066.719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-139.397.736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-155.340.055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15571183"/>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Net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-87,49%</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-85,43%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-85,50%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19189122"/>
                  </a:ext>
                </a:extLst>
              </a:tr>
              <a:tr h="190500">
                <a:tc>
                  <a:txBody>
                    <a:bodyPr/>
                    <a:lstStyle/>
                    <a:p>
                      <a:pPr algn="l" fontAlgn="b"/>
                      <a:r>
                        <a:rPr lang="pt-BR" sz="1100" b="0" i="0" u="none" strike="noStrike">
                          <a:solidFill>
                            <a:schemeClr val="tx1">
                              <a:lumMod val="75000"/>
                              <a:lumOff val="25000"/>
                            </a:schemeClr>
                          </a:solidFill>
                          <a:effectLst/>
                          <a:latin typeface="Calibri" panose="020F0502020204030204" pitchFamily="34" charset="0"/>
                        </a:rPr>
                        <a:t>SG&amp;A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-14.710.945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-17.078.248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-19.009.549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71527701"/>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Net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-8,63%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-10,47%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-10,46%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54554164"/>
                  </a:ext>
                </a:extLst>
              </a:tr>
              <a:tr h="190500">
                <a:tc>
                  <a:txBody>
                    <a:bodyPr/>
                    <a:lstStyle/>
                    <a:p>
                      <a:pPr algn="l" fontAlgn="b"/>
                      <a:r>
                        <a:rPr lang="pt-BR" sz="1100" b="0" i="0" u="none" strike="noStrike">
                          <a:solidFill>
                            <a:schemeClr val="tx1">
                              <a:lumMod val="75000"/>
                              <a:lumOff val="25000"/>
                            </a:schemeClr>
                          </a:solidFill>
                          <a:effectLst/>
                          <a:latin typeface="Calibri" panose="020F0502020204030204" pitchFamily="34" charset="0"/>
                        </a:rPr>
                        <a:t>EBITDA adj.</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11.286.900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13.415.900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14.849.800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7755206"/>
                  </a:ext>
                </a:extLst>
              </a:tr>
              <a:tr h="190500">
                <a:tc>
                  <a:txBody>
                    <a:bodyPr/>
                    <a:lstStyle/>
                    <a:p>
                      <a:pPr algn="l" fontAlgn="b"/>
                      <a:r>
                        <a:rPr lang="pt-BR" sz="1100" b="0" i="1" u="none" strike="noStrike" dirty="0">
                          <a:solidFill>
                            <a:schemeClr val="tx2"/>
                          </a:solidFill>
                          <a:effectLst/>
                          <a:latin typeface="Calibri" panose="020F0502020204030204" pitchFamily="34" charset="0"/>
                        </a:rPr>
                        <a:t>% EBITDA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6,62%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8,22%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83938977"/>
                  </a:ext>
                </a:extLst>
              </a:tr>
              <a:tr h="190500">
                <a:tc>
                  <a:txBody>
                    <a:bodyPr/>
                    <a:lstStyle/>
                    <a:p>
                      <a:pPr algn="l" fontAlgn="b"/>
                      <a:r>
                        <a:rPr lang="pt-BR" sz="1100" b="0" i="0" u="none" strike="noStrike">
                          <a:solidFill>
                            <a:schemeClr val="tx1">
                              <a:lumMod val="75000"/>
                              <a:lumOff val="25000"/>
                            </a:schemeClr>
                          </a:solidFill>
                          <a:effectLst/>
                          <a:latin typeface="Calibri" panose="020F0502020204030204" pitchFamily="34" charset="0"/>
                        </a:rPr>
                        <a:t>Net Profit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375.973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534.202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25.199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177537126"/>
                  </a:ext>
                </a:extLst>
              </a:tr>
              <a:tr h="190500">
                <a:tc>
                  <a:txBody>
                    <a:bodyPr/>
                    <a:lstStyle/>
                    <a:p>
                      <a:pPr algn="l" fontAlgn="b"/>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of</a:t>
                      </a:r>
                      <a:r>
                        <a:rPr lang="pt-BR" sz="1100" b="0" i="0" u="none" strike="noStrike" dirty="0">
                          <a:solidFill>
                            <a:schemeClr val="tx1">
                              <a:lumMod val="75000"/>
                              <a:lumOff val="25000"/>
                            </a:schemeClr>
                          </a:solidFill>
                          <a:effectLst/>
                          <a:latin typeface="Calibri" panose="020F0502020204030204" pitchFamily="34" charset="0"/>
                        </a:rPr>
                        <a:t> Net </a:t>
                      </a:r>
                      <a:r>
                        <a:rPr lang="pt-BR" sz="1100" b="0" i="0" u="none" strike="noStrike" dirty="0" err="1">
                          <a:solidFill>
                            <a:schemeClr val="tx1">
                              <a:lumMod val="75000"/>
                              <a:lumOff val="25000"/>
                            </a:schemeClr>
                          </a:solidFill>
                          <a:effectLst/>
                          <a:latin typeface="Calibri" panose="020F0502020204030204" pitchFamily="34" charset="0"/>
                        </a:rPr>
                        <a:t>Revenues</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0,22%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0,33%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0,01%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244051876"/>
                  </a:ext>
                </a:extLst>
              </a:tr>
            </a:tbl>
          </a:graphicData>
        </a:graphic>
      </p:graphicFrame>
      <p:graphicFrame>
        <p:nvGraphicFramePr>
          <p:cNvPr id="9" name="Tabela 8">
            <a:extLst>
              <a:ext uri="{FF2B5EF4-FFF2-40B4-BE49-F238E27FC236}">
                <a16:creationId xmlns:a16="http://schemas.microsoft.com/office/drawing/2014/main" id="{A4D87261-C00C-454E-9A6E-B449C8F8713A}"/>
              </a:ext>
            </a:extLst>
          </p:cNvPr>
          <p:cNvGraphicFramePr>
            <a:graphicFrameLocks noGrp="1"/>
          </p:cNvGraphicFramePr>
          <p:nvPr>
            <p:extLst/>
          </p:nvPr>
        </p:nvGraphicFramePr>
        <p:xfrm>
          <a:off x="749300" y="4992756"/>
          <a:ext cx="5346700" cy="762000"/>
        </p:xfrm>
        <a:graphic>
          <a:graphicData uri="http://schemas.openxmlformats.org/drawingml/2006/table">
            <a:tbl>
              <a:tblPr/>
              <a:tblGrid>
                <a:gridCol w="2487723">
                  <a:extLst>
                    <a:ext uri="{9D8B030D-6E8A-4147-A177-3AD203B41FA5}">
                      <a16:colId xmlns:a16="http://schemas.microsoft.com/office/drawing/2014/main" val="2561938578"/>
                    </a:ext>
                  </a:extLst>
                </a:gridCol>
                <a:gridCol w="1132802">
                  <a:extLst>
                    <a:ext uri="{9D8B030D-6E8A-4147-A177-3AD203B41FA5}">
                      <a16:colId xmlns:a16="http://schemas.microsoft.com/office/drawing/2014/main" val="177516126"/>
                    </a:ext>
                  </a:extLst>
                </a:gridCol>
                <a:gridCol w="888472">
                  <a:extLst>
                    <a:ext uri="{9D8B030D-6E8A-4147-A177-3AD203B41FA5}">
                      <a16:colId xmlns:a16="http://schemas.microsoft.com/office/drawing/2014/main" val="3577523217"/>
                    </a:ext>
                  </a:extLst>
                </a:gridCol>
                <a:gridCol w="837703">
                  <a:extLst>
                    <a:ext uri="{9D8B030D-6E8A-4147-A177-3AD203B41FA5}">
                      <a16:colId xmlns:a16="http://schemas.microsoft.com/office/drawing/2014/main" val="843671423"/>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Cashflow</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2712306934"/>
                  </a:ext>
                </a:extLst>
              </a:tr>
              <a:tr h="190500">
                <a:tc>
                  <a:txBody>
                    <a:bodyPr/>
                    <a:lstStyle/>
                    <a:p>
                      <a:pPr algn="l" fontAlgn="b"/>
                      <a:r>
                        <a:rPr lang="en-US" sz="1100" b="0" i="0" u="none" strike="noStrike" dirty="0">
                          <a:solidFill>
                            <a:schemeClr val="tx1">
                              <a:lumMod val="75000"/>
                              <a:lumOff val="25000"/>
                            </a:schemeClr>
                          </a:solidFill>
                          <a:effectLst/>
                          <a:latin typeface="Calibri" panose="020F0502020204030204" pitchFamily="34" charset="0"/>
                        </a:rPr>
                        <a:t>Cash flow from Op. Activities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3.667.395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5.203.974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7.442.489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195043375"/>
                  </a:ext>
                </a:extLst>
              </a:tr>
              <a:tr h="190500">
                <a:tc>
                  <a:txBody>
                    <a:bodyPr/>
                    <a:lstStyle/>
                    <a:p>
                      <a:pPr algn="l" fontAlgn="b"/>
                      <a:r>
                        <a:rPr lang="pt-BR" sz="1100" b="0" i="0" u="none" strike="noStrike" dirty="0">
                          <a:solidFill>
                            <a:schemeClr val="tx1">
                              <a:lumMod val="75000"/>
                              <a:lumOff val="25000"/>
                            </a:schemeClr>
                          </a:solidFill>
                          <a:effectLst/>
                          <a:latin typeface="Calibri" panose="020F0502020204030204" pitchFamily="34" charset="0"/>
                        </a:rPr>
                        <a:t>CAPEX</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1.046.300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3.112.000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2.896.800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38271246"/>
                  </a:ext>
                </a:extLst>
              </a:tr>
              <a:tr h="190500">
                <a:tc>
                  <a:txBody>
                    <a:bodyPr/>
                    <a:lstStyle/>
                    <a:p>
                      <a:pPr algn="l" fontAlgn="b"/>
                      <a:r>
                        <a:rPr lang="pt-BR" sz="1100" b="0" i="0" u="none" strike="noStrike" dirty="0">
                          <a:solidFill>
                            <a:schemeClr val="tx2"/>
                          </a:solidFill>
                          <a:effectLst/>
                          <a:latin typeface="Calibri" panose="020F0502020204030204" pitchFamily="34" charset="0"/>
                        </a:rPr>
                        <a:t>CAPEX as %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0,61%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1,91%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1,59%</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51710984"/>
                  </a:ext>
                </a:extLst>
              </a:tr>
            </a:tbl>
          </a:graphicData>
        </a:graphic>
      </p:graphicFrame>
      <p:graphicFrame>
        <p:nvGraphicFramePr>
          <p:cNvPr id="11" name="Tabela 10">
            <a:extLst>
              <a:ext uri="{FF2B5EF4-FFF2-40B4-BE49-F238E27FC236}">
                <a16:creationId xmlns:a16="http://schemas.microsoft.com/office/drawing/2014/main" id="{ED9EB10E-E56D-485C-83E8-29F34A91E59F}"/>
              </a:ext>
            </a:extLst>
          </p:cNvPr>
          <p:cNvGraphicFramePr>
            <a:graphicFrameLocks noGrp="1"/>
          </p:cNvGraphicFramePr>
          <p:nvPr>
            <p:extLst/>
          </p:nvPr>
        </p:nvGraphicFramePr>
        <p:xfrm>
          <a:off x="6533908" y="2667828"/>
          <a:ext cx="5346700" cy="2286000"/>
        </p:xfrm>
        <a:graphic>
          <a:graphicData uri="http://schemas.openxmlformats.org/drawingml/2006/table">
            <a:tbl>
              <a:tblPr/>
              <a:tblGrid>
                <a:gridCol w="2487723">
                  <a:extLst>
                    <a:ext uri="{9D8B030D-6E8A-4147-A177-3AD203B41FA5}">
                      <a16:colId xmlns:a16="http://schemas.microsoft.com/office/drawing/2014/main" val="1964178130"/>
                    </a:ext>
                  </a:extLst>
                </a:gridCol>
                <a:gridCol w="1132802">
                  <a:extLst>
                    <a:ext uri="{9D8B030D-6E8A-4147-A177-3AD203B41FA5}">
                      <a16:colId xmlns:a16="http://schemas.microsoft.com/office/drawing/2014/main" val="4074303724"/>
                    </a:ext>
                  </a:extLst>
                </a:gridCol>
                <a:gridCol w="888472">
                  <a:extLst>
                    <a:ext uri="{9D8B030D-6E8A-4147-A177-3AD203B41FA5}">
                      <a16:colId xmlns:a16="http://schemas.microsoft.com/office/drawing/2014/main" val="1252658755"/>
                    </a:ext>
                  </a:extLst>
                </a:gridCol>
                <a:gridCol w="837703">
                  <a:extLst>
                    <a:ext uri="{9D8B030D-6E8A-4147-A177-3AD203B41FA5}">
                      <a16:colId xmlns:a16="http://schemas.microsoft.com/office/drawing/2014/main" val="1886795905"/>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Working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19701359"/>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Working</a:t>
                      </a:r>
                      <a:r>
                        <a:rPr lang="pt-BR" sz="1100" b="0" i="0" u="none" strike="noStrike" dirty="0">
                          <a:solidFill>
                            <a:schemeClr val="tx1">
                              <a:lumMod val="75000"/>
                              <a:lumOff val="25000"/>
                            </a:schemeClr>
                          </a:solidFill>
                          <a:effectLst/>
                          <a:latin typeface="Calibri" panose="020F0502020204030204" pitchFamily="34" charset="0"/>
                        </a:rPr>
                        <a:t>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12.130.824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12.760.403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11.084.082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30033553"/>
                  </a:ext>
                </a:extLst>
              </a:tr>
              <a:tr h="190500">
                <a:tc>
                  <a:txBody>
                    <a:bodyPr/>
                    <a:lstStyle/>
                    <a:p>
                      <a:pPr algn="l" fontAlgn="b"/>
                      <a:r>
                        <a:rPr lang="en-US" sz="1100" b="0" i="1" u="none" strike="noStrike" dirty="0">
                          <a:solidFill>
                            <a:schemeClr val="tx2"/>
                          </a:solidFill>
                          <a:effectLst/>
                          <a:latin typeface="Calibri" panose="020F0502020204030204" pitchFamily="34" charset="0"/>
                        </a:rPr>
                        <a:t>Working capital as % of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7,12%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7,82%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6,10%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050285237"/>
                  </a:ext>
                </a:extLst>
              </a:tr>
              <a:tr h="190500">
                <a:tc>
                  <a:txBody>
                    <a:bodyPr/>
                    <a:lstStyle/>
                    <a:p>
                      <a:pPr algn="l" fontAlgn="b"/>
                      <a:r>
                        <a:rPr lang="pt-BR" sz="1100" b="0" i="0" u="none" strike="noStrike" dirty="0">
                          <a:solidFill>
                            <a:schemeClr val="tx1">
                              <a:lumMod val="75000"/>
                              <a:lumOff val="25000"/>
                            </a:schemeClr>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902188624"/>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Inventories</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9.608.474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9.684.878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11.311.734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96166329"/>
                  </a:ext>
                </a:extLst>
              </a:tr>
              <a:tr h="190500">
                <a:tc>
                  <a:txBody>
                    <a:bodyPr/>
                    <a:lstStyle/>
                    <a:p>
                      <a:pPr algn="l" fontAlgn="b"/>
                      <a:r>
                        <a:rPr lang="pt-BR" sz="1100" b="0" i="1" u="none" strike="noStrike" dirty="0" err="1">
                          <a:solidFill>
                            <a:srgbClr val="002060"/>
                          </a:solidFill>
                          <a:effectLst/>
                          <a:latin typeface="Calibri" panose="020F0502020204030204" pitchFamily="34" charset="0"/>
                        </a:rPr>
                        <a:t>Days</a:t>
                      </a:r>
                      <a:r>
                        <a:rPr lang="pt-BR" sz="1100" b="0" i="1" u="none" strike="noStrike" dirty="0">
                          <a:solidFill>
                            <a:srgbClr val="002060"/>
                          </a:solidFill>
                          <a:effectLst/>
                          <a:latin typeface="Calibri" panose="020F0502020204030204" pitchFamily="34" charset="0"/>
                        </a:rPr>
                        <a:t> </a:t>
                      </a:r>
                      <a:r>
                        <a:rPr lang="pt-BR" sz="1100" b="0" i="1" u="none" strike="noStrike" dirty="0" err="1">
                          <a:solidFill>
                            <a:srgbClr val="002060"/>
                          </a:solidFill>
                          <a:effectLst/>
                          <a:latin typeface="Calibri" panose="020F0502020204030204" pitchFamily="34" charset="0"/>
                        </a:rPr>
                        <a:t>of</a:t>
                      </a:r>
                      <a:r>
                        <a:rPr lang="pt-BR" sz="1100" b="0" i="1" u="none" strike="noStrike" dirty="0">
                          <a:solidFill>
                            <a:srgbClr val="002060"/>
                          </a:solidFill>
                          <a:effectLst/>
                          <a:latin typeface="Calibri" panose="020F0502020204030204" pitchFamily="34" charset="0"/>
                        </a:rPr>
                        <a:t> </a:t>
                      </a:r>
                      <a:r>
                        <a:rPr lang="pt-BR" sz="1100" b="0" i="1" u="none" strike="noStrike" dirty="0" err="1">
                          <a:solidFill>
                            <a:srgbClr val="002060"/>
                          </a:solidFill>
                          <a:effectLst/>
                          <a:latin typeface="Calibri" panose="020F0502020204030204" pitchFamily="34" charset="0"/>
                        </a:rPr>
                        <a:t>cost</a:t>
                      </a:r>
                      <a:endParaRPr lang="pt-BR" sz="1100" b="0" i="1" u="none" strike="noStrike" dirty="0">
                        <a:solidFill>
                          <a:srgbClr val="00206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04473690"/>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Accounts</a:t>
                      </a:r>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receivable</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9.589.185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1">
                              <a:lumMod val="75000"/>
                              <a:lumOff val="25000"/>
                            </a:schemeClr>
                          </a:solidFill>
                          <a:effectLst/>
                          <a:latin typeface="Calibri" panose="020F0502020204030204" pitchFamily="34" charset="0"/>
                        </a:rPr>
                        <a:t>9.333.291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9.657.010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424501465"/>
                  </a:ext>
                </a:extLst>
              </a:tr>
              <a:tr h="190500">
                <a:tc>
                  <a:txBody>
                    <a:bodyPr/>
                    <a:lstStyle/>
                    <a:p>
                      <a:pPr algn="l" fontAlgn="b"/>
                      <a:r>
                        <a:rPr lang="pt-BR" sz="1100" b="0" i="1" u="none" strike="noStrike" dirty="0" err="1">
                          <a:solidFill>
                            <a:srgbClr val="002060"/>
                          </a:solidFill>
                          <a:effectLst/>
                          <a:latin typeface="Calibri" panose="020F0502020204030204" pitchFamily="34" charset="0"/>
                        </a:rPr>
                        <a:t>Days</a:t>
                      </a:r>
                      <a:r>
                        <a:rPr lang="pt-BR" sz="1100" b="0" i="1" u="none" strike="noStrike" dirty="0">
                          <a:solidFill>
                            <a:srgbClr val="002060"/>
                          </a:solidFill>
                          <a:effectLst/>
                          <a:latin typeface="Calibri" panose="020F0502020204030204" pitchFamily="34" charset="0"/>
                        </a:rPr>
                        <a:t> </a:t>
                      </a:r>
                      <a:r>
                        <a:rPr lang="pt-BR" sz="1100" b="0" i="1" u="none" strike="noStrike" dirty="0" err="1">
                          <a:solidFill>
                            <a:srgbClr val="002060"/>
                          </a:solidFill>
                          <a:effectLst/>
                          <a:latin typeface="Calibri" panose="020F0502020204030204" pitchFamily="34" charset="0"/>
                        </a:rPr>
                        <a:t>of</a:t>
                      </a:r>
                      <a:r>
                        <a:rPr lang="pt-BR" sz="1100" b="0" i="1" u="none" strike="noStrike" dirty="0">
                          <a:solidFill>
                            <a:srgbClr val="002060"/>
                          </a:solidFill>
                          <a:effectLst/>
                          <a:latin typeface="Calibri" panose="020F0502020204030204" pitchFamily="34" charset="0"/>
                        </a:rPr>
                        <a:t> net </a:t>
                      </a:r>
                      <a:r>
                        <a:rPr lang="pt-BR" sz="1100" b="0" i="1" u="none" strike="noStrike" dirty="0" err="1">
                          <a:solidFill>
                            <a:srgbClr val="002060"/>
                          </a:solidFill>
                          <a:effectLst/>
                          <a:latin typeface="Calibri" panose="020F0502020204030204" pitchFamily="34" charset="0"/>
                        </a:rPr>
                        <a:t>revenues</a:t>
                      </a:r>
                      <a:endParaRPr lang="pt-BR" sz="1100" b="0" i="1" u="none" strike="noStrike" dirty="0">
                        <a:solidFill>
                          <a:srgbClr val="00206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19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202202387"/>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Biological</a:t>
                      </a:r>
                      <a:r>
                        <a:rPr lang="pt-BR" sz="1100" b="0" i="0" u="none" strike="noStrike" dirty="0">
                          <a:solidFill>
                            <a:schemeClr val="tx1">
                              <a:lumMod val="75000"/>
                              <a:lumOff val="25000"/>
                            </a:schemeClr>
                          </a:solidFill>
                          <a:effectLst/>
                          <a:latin typeface="Calibri" panose="020F0502020204030204" pitchFamily="34" charset="0"/>
                        </a:rPr>
                        <a:t> </a:t>
                      </a:r>
                      <a:r>
                        <a:rPr lang="pt-BR" sz="1100" b="0" i="0" u="none" strike="noStrike" dirty="0" err="1">
                          <a:solidFill>
                            <a:schemeClr val="tx1">
                              <a:lumMod val="75000"/>
                              <a:lumOff val="25000"/>
                            </a:schemeClr>
                          </a:solidFill>
                          <a:effectLst/>
                          <a:latin typeface="Calibri" panose="020F0502020204030204" pitchFamily="34" charset="0"/>
                        </a:rPr>
                        <a:t>assets</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3.650.153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3.735.011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3.190.953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68750155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10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76359952"/>
                  </a:ext>
                </a:extLst>
              </a:tr>
              <a:tr h="190500">
                <a:tc>
                  <a:txBody>
                    <a:bodyPr/>
                    <a:lstStyle/>
                    <a:p>
                      <a:pPr algn="l" fontAlgn="b"/>
                      <a:r>
                        <a:rPr lang="pt-BR" sz="1100" b="0" i="0" u="none" strike="noStrike" dirty="0" err="1">
                          <a:solidFill>
                            <a:schemeClr val="tx1">
                              <a:lumMod val="75000"/>
                              <a:lumOff val="25000"/>
                            </a:schemeClr>
                          </a:solidFill>
                          <a:effectLst/>
                          <a:latin typeface="Calibri" panose="020F0502020204030204" pitchFamily="34" charset="0"/>
                        </a:rPr>
                        <a:t>Suppliers</a:t>
                      </a:r>
                      <a:endParaRPr lang="pt-BR"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10.716.987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9.992.778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1">
                              <a:lumMod val="75000"/>
                              <a:lumOff val="25000"/>
                            </a:schemeClr>
                          </a:solidFill>
                          <a:effectLst/>
                          <a:latin typeface="Calibri" panose="020F0502020204030204" pitchFamily="34" charset="0"/>
                        </a:rPr>
                        <a:t>13.075.615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7638639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31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607980608"/>
                  </a:ext>
                </a:extLst>
              </a:tr>
            </a:tbl>
          </a:graphicData>
        </a:graphic>
      </p:graphicFrame>
      <p:pic>
        <p:nvPicPr>
          <p:cNvPr id="12" name="Picture 2" descr="https://jbs.com.br/wp-content/uploads/2018/10/JBS-Logo-Schema.jpg">
            <a:extLst>
              <a:ext uri="{FF2B5EF4-FFF2-40B4-BE49-F238E27FC236}">
                <a16:creationId xmlns:a16="http://schemas.microsoft.com/office/drawing/2014/main" id="{99D1F40D-3069-4C7C-B7FE-B8F0C9026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670" y="5797388"/>
            <a:ext cx="1854200" cy="103835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CAD1D2B2-3193-4731-B6D7-4BE123635211}"/>
              </a:ext>
            </a:extLst>
          </p:cNvPr>
          <p:cNvSpPr/>
          <p:nvPr/>
        </p:nvSpPr>
        <p:spPr>
          <a:xfrm rot="19555206">
            <a:off x="-271711" y="336211"/>
            <a:ext cx="1746913" cy="369332"/>
          </a:xfrm>
          <a:prstGeom prst="rect">
            <a:avLst/>
          </a:prstGeom>
          <a:solidFill>
            <a:srgbClr val="FFC000"/>
          </a:solidFill>
        </p:spPr>
        <p:txBody>
          <a:bodyPr wrap="square">
            <a:spAutoFit/>
          </a:bodyPr>
          <a:lstStyle/>
          <a:p>
            <a:pPr algn="ctr"/>
            <a:r>
              <a:rPr lang="pt-BR" dirty="0" err="1">
                <a:solidFill>
                  <a:srgbClr val="0C0C0C"/>
                </a:solidFill>
                <a:latin typeface="Arial" panose="020B0604020202020204" pitchFamily="34" charset="0"/>
              </a:rPr>
              <a:t>Competitor</a:t>
            </a:r>
            <a:endParaRPr lang="pt-BR" dirty="0"/>
          </a:p>
        </p:txBody>
      </p:sp>
    </p:spTree>
    <p:extLst>
      <p:ext uri="{BB962C8B-B14F-4D97-AF65-F5344CB8AC3E}">
        <p14:creationId xmlns:p14="http://schemas.microsoft.com/office/powerpoint/2010/main" val="103948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a:t>JBS</a:t>
            </a:r>
            <a:endParaRPr lang="en-US" dirty="0"/>
          </a:p>
        </p:txBody>
      </p:sp>
      <p:graphicFrame>
        <p:nvGraphicFramePr>
          <p:cNvPr id="3" name="Tabela 2">
            <a:extLst>
              <a:ext uri="{FF2B5EF4-FFF2-40B4-BE49-F238E27FC236}">
                <a16:creationId xmlns:a16="http://schemas.microsoft.com/office/drawing/2014/main" id="{553980A7-2C61-4086-989D-E0922988F549}"/>
              </a:ext>
            </a:extLst>
          </p:cNvPr>
          <p:cNvGraphicFramePr>
            <a:graphicFrameLocks noGrp="1"/>
          </p:cNvGraphicFramePr>
          <p:nvPr>
            <p:extLst/>
          </p:nvPr>
        </p:nvGraphicFramePr>
        <p:xfrm>
          <a:off x="941491" y="2762250"/>
          <a:ext cx="5346700" cy="1333500"/>
        </p:xfrm>
        <a:graphic>
          <a:graphicData uri="http://schemas.openxmlformats.org/drawingml/2006/table">
            <a:tbl>
              <a:tblPr/>
              <a:tblGrid>
                <a:gridCol w="2487723">
                  <a:extLst>
                    <a:ext uri="{9D8B030D-6E8A-4147-A177-3AD203B41FA5}">
                      <a16:colId xmlns:a16="http://schemas.microsoft.com/office/drawing/2014/main" val="1420720763"/>
                    </a:ext>
                  </a:extLst>
                </a:gridCol>
                <a:gridCol w="1132802">
                  <a:extLst>
                    <a:ext uri="{9D8B030D-6E8A-4147-A177-3AD203B41FA5}">
                      <a16:colId xmlns:a16="http://schemas.microsoft.com/office/drawing/2014/main" val="3964540962"/>
                    </a:ext>
                  </a:extLst>
                </a:gridCol>
                <a:gridCol w="888472">
                  <a:extLst>
                    <a:ext uri="{9D8B030D-6E8A-4147-A177-3AD203B41FA5}">
                      <a16:colId xmlns:a16="http://schemas.microsoft.com/office/drawing/2014/main" val="26209992"/>
                    </a:ext>
                  </a:extLst>
                </a:gridCol>
                <a:gridCol w="837703">
                  <a:extLst>
                    <a:ext uri="{9D8B030D-6E8A-4147-A177-3AD203B41FA5}">
                      <a16:colId xmlns:a16="http://schemas.microsoft.com/office/drawing/2014/main" val="2398739628"/>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Capital structure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58631810"/>
                  </a:ext>
                </a:extLst>
              </a:tr>
              <a:tr h="190500">
                <a:tc>
                  <a:txBody>
                    <a:bodyPr/>
                    <a:lstStyle/>
                    <a:p>
                      <a:pPr algn="l" fontAlgn="b"/>
                      <a:r>
                        <a:rPr lang="pt-BR" sz="1100" b="0" i="0" u="none" strike="noStrike" dirty="0" err="1">
                          <a:solidFill>
                            <a:srgbClr val="000000"/>
                          </a:solidFill>
                          <a:effectLst/>
                          <a:latin typeface="Calibri" panose="020F0502020204030204" pitchFamily="34" charset="0"/>
                        </a:rPr>
                        <a:t>Equity</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23.771.327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24.287.612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25.646.994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065129873"/>
                  </a:ext>
                </a:extLst>
              </a:tr>
              <a:tr h="190500">
                <a:tc>
                  <a:txBody>
                    <a:bodyPr/>
                    <a:lstStyle/>
                    <a:p>
                      <a:pPr algn="l" fontAlgn="b"/>
                      <a:r>
                        <a:rPr lang="pt-BR" sz="1100" b="0" i="0" u="none" strike="noStrike">
                          <a:solidFill>
                            <a:srgbClr val="000000"/>
                          </a:solidFill>
                          <a:effectLst/>
                          <a:latin typeface="Calibri" panose="020F0502020204030204" pitchFamily="34" charset="0"/>
                        </a:rPr>
                        <a:t>Total Debt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56.260.415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57.024.649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56.153.526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01481132"/>
                  </a:ext>
                </a:extLst>
              </a:tr>
              <a:tr h="190500">
                <a:tc>
                  <a:txBody>
                    <a:bodyPr/>
                    <a:lstStyle/>
                    <a:p>
                      <a:pPr algn="l" fontAlgn="b"/>
                      <a:r>
                        <a:rPr lang="pt-BR" sz="1100" b="0" i="0" u="none" strike="noStrike" dirty="0">
                          <a:solidFill>
                            <a:schemeClr val="tx2"/>
                          </a:solidFill>
                          <a:effectLst/>
                          <a:latin typeface="Calibri" panose="020F0502020204030204" pitchFamily="34" charset="0"/>
                        </a:rPr>
                        <a:t>D/E </a:t>
                      </a:r>
                      <a:r>
                        <a:rPr lang="pt-BR" sz="1100" b="0" i="0" u="none" strike="noStrike" dirty="0" err="1">
                          <a:solidFill>
                            <a:schemeClr val="tx2"/>
                          </a:solidFill>
                          <a:effectLst/>
                          <a:latin typeface="Calibri" panose="020F0502020204030204" pitchFamily="34" charset="0"/>
                        </a:rPr>
                        <a:t>ratio</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948183856"/>
                  </a:ext>
                </a:extLst>
              </a:tr>
              <a:tr h="190500">
                <a:tc>
                  <a:txBody>
                    <a:bodyPr/>
                    <a:lstStyle/>
                    <a:p>
                      <a:pPr algn="l" fontAlgn="b"/>
                      <a:r>
                        <a:rPr lang="pt-BR" sz="1100" b="0" i="0" u="none" strike="noStrike" dirty="0">
                          <a:solidFill>
                            <a:srgbClr val="000000"/>
                          </a:solidFill>
                          <a:effectLst/>
                          <a:latin typeface="Calibri" panose="020F0502020204030204" pitchFamily="34" charset="0"/>
                        </a:rPr>
                        <a:t>Total Cash</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9.355.622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11.741.308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8.935.779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905764388"/>
                  </a:ext>
                </a:extLst>
              </a:tr>
              <a:tr h="190500">
                <a:tc>
                  <a:txBody>
                    <a:bodyPr/>
                    <a:lstStyle/>
                    <a:p>
                      <a:pPr algn="l" fontAlgn="b"/>
                      <a:r>
                        <a:rPr lang="pt-BR" sz="1100" b="0" i="0" u="none" strike="noStrike" dirty="0">
                          <a:solidFill>
                            <a:srgbClr val="000000"/>
                          </a:solidFill>
                          <a:effectLst/>
                          <a:latin typeface="Calibri" panose="020F0502020204030204" pitchFamily="34" charset="0"/>
                        </a:rPr>
                        <a:t>Net </a:t>
                      </a:r>
                      <a:r>
                        <a:rPr lang="pt-BR" sz="1100" b="0" i="0" u="none" strike="noStrike" dirty="0" err="1">
                          <a:solidFill>
                            <a:srgbClr val="000000"/>
                          </a:solidFill>
                          <a:effectLst/>
                          <a:latin typeface="Calibri" panose="020F0502020204030204" pitchFamily="34" charset="0"/>
                        </a:rPr>
                        <a:t>Debt</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46.904.793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45.283.341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47.217.747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107282"/>
                  </a:ext>
                </a:extLst>
              </a:tr>
              <a:tr h="190500">
                <a:tc>
                  <a:txBody>
                    <a:bodyPr/>
                    <a:lstStyle/>
                    <a:p>
                      <a:pPr algn="l" fontAlgn="b"/>
                      <a:r>
                        <a:rPr lang="pt-BR" sz="1100" b="0" i="0" u="none" strike="noStrike" dirty="0">
                          <a:solidFill>
                            <a:schemeClr val="tx2"/>
                          </a:solidFill>
                          <a:effectLst/>
                          <a:latin typeface="Calibri" panose="020F0502020204030204" pitchFamily="34" charset="0"/>
                        </a:rPr>
                        <a:t>EBITDA </a:t>
                      </a:r>
                      <a:r>
                        <a:rPr lang="pt-BR" sz="1100" b="0" i="0" u="none" strike="noStrike" dirty="0" err="1">
                          <a:solidFill>
                            <a:schemeClr val="tx2"/>
                          </a:solidFill>
                          <a:effectLst/>
                          <a:latin typeface="Calibri" panose="020F0502020204030204" pitchFamily="34" charset="0"/>
                        </a:rPr>
                        <a:t>multiple</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4,2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3,4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3,2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783384304"/>
                  </a:ext>
                </a:extLst>
              </a:tr>
            </a:tbl>
          </a:graphicData>
        </a:graphic>
      </p:graphicFrame>
      <p:graphicFrame>
        <p:nvGraphicFramePr>
          <p:cNvPr id="4" name="Tabela 3">
            <a:extLst>
              <a:ext uri="{FF2B5EF4-FFF2-40B4-BE49-F238E27FC236}">
                <a16:creationId xmlns:a16="http://schemas.microsoft.com/office/drawing/2014/main" id="{AF6816A9-4186-4F62-8E05-5BD60C27A764}"/>
              </a:ext>
            </a:extLst>
          </p:cNvPr>
          <p:cNvGraphicFramePr>
            <a:graphicFrameLocks noGrp="1"/>
          </p:cNvGraphicFramePr>
          <p:nvPr>
            <p:extLst/>
          </p:nvPr>
        </p:nvGraphicFramePr>
        <p:xfrm>
          <a:off x="941491" y="4531968"/>
          <a:ext cx="901700" cy="381000"/>
        </p:xfrm>
        <a:graphic>
          <a:graphicData uri="http://schemas.openxmlformats.org/drawingml/2006/table">
            <a:tbl>
              <a:tblPr/>
              <a:tblGrid>
                <a:gridCol w="901700">
                  <a:extLst>
                    <a:ext uri="{9D8B030D-6E8A-4147-A177-3AD203B41FA5}">
                      <a16:colId xmlns:a16="http://schemas.microsoft.com/office/drawing/2014/main" val="3081359685"/>
                    </a:ext>
                  </a:extLst>
                </a:gridCol>
              </a:tblGrid>
              <a:tr h="190500">
                <a:tc>
                  <a:txBody>
                    <a:bodyPr/>
                    <a:lstStyle/>
                    <a:p>
                      <a:pPr algn="ctr" fontAlgn="b"/>
                      <a:r>
                        <a:rPr lang="pt-BR" sz="1100" b="1" i="0" u="none" strike="noStrike">
                          <a:solidFill>
                            <a:srgbClr val="FFFFFF"/>
                          </a:solidFill>
                          <a:effectLst/>
                          <a:latin typeface="Calibri" panose="020F0502020204030204" pitchFamily="34" charset="0"/>
                        </a:rPr>
                        <a:t>Free float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3161127275"/>
                  </a:ext>
                </a:extLst>
              </a:tr>
              <a:tr h="190500">
                <a:tc>
                  <a:txBody>
                    <a:bodyPr/>
                    <a:lstStyle/>
                    <a:p>
                      <a:pPr algn="ctr" fontAlgn="b"/>
                      <a:r>
                        <a:rPr lang="pt-BR" sz="11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0667111"/>
                  </a:ext>
                </a:extLst>
              </a:tr>
            </a:tbl>
          </a:graphicData>
        </a:graphic>
      </p:graphicFrame>
      <p:graphicFrame>
        <p:nvGraphicFramePr>
          <p:cNvPr id="7" name="Tabela 6">
            <a:extLst>
              <a:ext uri="{FF2B5EF4-FFF2-40B4-BE49-F238E27FC236}">
                <a16:creationId xmlns:a16="http://schemas.microsoft.com/office/drawing/2014/main" id="{F9CECC30-ADCC-4F3F-A203-E15C1231B557}"/>
              </a:ext>
            </a:extLst>
          </p:cNvPr>
          <p:cNvGraphicFramePr>
            <a:graphicFrameLocks noGrp="1"/>
          </p:cNvGraphicFramePr>
          <p:nvPr>
            <p:extLst/>
          </p:nvPr>
        </p:nvGraphicFramePr>
        <p:xfrm>
          <a:off x="941491" y="5349186"/>
          <a:ext cx="5346700" cy="762000"/>
        </p:xfrm>
        <a:graphic>
          <a:graphicData uri="http://schemas.openxmlformats.org/drawingml/2006/table">
            <a:tbl>
              <a:tblPr/>
              <a:tblGrid>
                <a:gridCol w="2487723">
                  <a:extLst>
                    <a:ext uri="{9D8B030D-6E8A-4147-A177-3AD203B41FA5}">
                      <a16:colId xmlns:a16="http://schemas.microsoft.com/office/drawing/2014/main" val="3356072017"/>
                    </a:ext>
                  </a:extLst>
                </a:gridCol>
                <a:gridCol w="1132802">
                  <a:extLst>
                    <a:ext uri="{9D8B030D-6E8A-4147-A177-3AD203B41FA5}">
                      <a16:colId xmlns:a16="http://schemas.microsoft.com/office/drawing/2014/main" val="4122834764"/>
                    </a:ext>
                  </a:extLst>
                </a:gridCol>
                <a:gridCol w="888472">
                  <a:extLst>
                    <a:ext uri="{9D8B030D-6E8A-4147-A177-3AD203B41FA5}">
                      <a16:colId xmlns:a16="http://schemas.microsoft.com/office/drawing/2014/main" val="1796415191"/>
                    </a:ext>
                  </a:extLst>
                </a:gridCol>
                <a:gridCol w="837703">
                  <a:extLst>
                    <a:ext uri="{9D8B030D-6E8A-4147-A177-3AD203B41FA5}">
                      <a16:colId xmlns:a16="http://schemas.microsoft.com/office/drawing/2014/main" val="2072777050"/>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Board 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extLst>
                  <a:ext uri="{0D108BD9-81ED-4DB2-BD59-A6C34878D82A}">
                    <a16:rowId xmlns:a16="http://schemas.microsoft.com/office/drawing/2014/main" val="3181981413"/>
                  </a:ext>
                </a:extLst>
              </a:tr>
              <a:tr h="190500">
                <a:tc>
                  <a:txBody>
                    <a:bodyPr/>
                    <a:lstStyle/>
                    <a:p>
                      <a:pPr algn="l" fontAlgn="b"/>
                      <a:r>
                        <a:rPr lang="pt-BR" sz="1100" b="0" i="0" u="none" strike="noStrike">
                          <a:solidFill>
                            <a:srgbClr val="000000"/>
                          </a:solidFill>
                          <a:effectLst/>
                          <a:latin typeface="Calibri" panose="020F0502020204030204" pitchFamily="34" charset="0"/>
                        </a:rPr>
                        <a:t>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23.327</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22.382</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29.278</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445824002"/>
                  </a:ext>
                </a:extLst>
              </a:tr>
              <a:tr h="190500">
                <a:tc>
                  <a:txBody>
                    <a:bodyPr/>
                    <a:lstStyle/>
                    <a:p>
                      <a:pPr algn="l" fontAlgn="b"/>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Net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chemeClr val="tx2"/>
                          </a:solidFill>
                          <a:effectLst/>
                          <a:latin typeface="Calibri" panose="020F0502020204030204" pitchFamily="34" charset="0"/>
                        </a:rPr>
                        <a:t>0,014%</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chemeClr val="tx2"/>
                          </a:solidFill>
                          <a:effectLst/>
                          <a:latin typeface="Calibri" panose="020F0502020204030204" pitchFamily="34" charset="0"/>
                        </a:rPr>
                        <a:t>0,014%</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chemeClr val="tx2"/>
                          </a:solidFill>
                          <a:effectLst/>
                          <a:latin typeface="Calibri" panose="020F0502020204030204" pitchFamily="34" charset="0"/>
                        </a:rPr>
                        <a:t>0,016%</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417611283"/>
                  </a:ext>
                </a:extLst>
              </a:tr>
              <a:tr h="190500">
                <a:tc>
                  <a:txBody>
                    <a:bodyPr/>
                    <a:lstStyle/>
                    <a:p>
                      <a:pPr algn="l" fontAlgn="b"/>
                      <a:r>
                        <a:rPr lang="pt-BR" sz="1100" b="0" i="0" u="none" strike="noStrike" dirty="0" err="1">
                          <a:solidFill>
                            <a:srgbClr val="000000"/>
                          </a:solidFill>
                          <a:effectLst/>
                          <a:latin typeface="Calibri" panose="020F0502020204030204" pitchFamily="34" charset="0"/>
                        </a:rPr>
                        <a:t>Members</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ND</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ND</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ND</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973479765"/>
                  </a:ext>
                </a:extLst>
              </a:tr>
            </a:tbl>
          </a:graphicData>
        </a:graphic>
      </p:graphicFrame>
      <p:pic>
        <p:nvPicPr>
          <p:cNvPr id="2050" name="Picture 2" descr="https://jbs.com.br/wp-content/uploads/2018/10/JBS-Logo-Schema.jpg">
            <a:extLst>
              <a:ext uri="{FF2B5EF4-FFF2-40B4-BE49-F238E27FC236}">
                <a16:creationId xmlns:a16="http://schemas.microsoft.com/office/drawing/2014/main" id="{337E07F4-A455-46C9-88EE-0323E80D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670" y="5797388"/>
            <a:ext cx="1854200" cy="1038352"/>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C6DAF9D8-8808-43A1-A158-B117B96743BD}"/>
              </a:ext>
            </a:extLst>
          </p:cNvPr>
          <p:cNvSpPr/>
          <p:nvPr/>
        </p:nvSpPr>
        <p:spPr>
          <a:xfrm rot="19555206">
            <a:off x="-271711" y="336211"/>
            <a:ext cx="1746913" cy="369332"/>
          </a:xfrm>
          <a:prstGeom prst="rect">
            <a:avLst/>
          </a:prstGeom>
          <a:solidFill>
            <a:srgbClr val="FFC000"/>
          </a:solidFill>
        </p:spPr>
        <p:txBody>
          <a:bodyPr wrap="square">
            <a:spAutoFit/>
          </a:bodyPr>
          <a:lstStyle/>
          <a:p>
            <a:pPr algn="ctr"/>
            <a:r>
              <a:rPr lang="pt-BR" dirty="0" err="1">
                <a:solidFill>
                  <a:srgbClr val="0C0C0C"/>
                </a:solidFill>
                <a:latin typeface="Arial" panose="020B0604020202020204" pitchFamily="34" charset="0"/>
              </a:rPr>
              <a:t>Competitor</a:t>
            </a:r>
            <a:endParaRPr lang="pt-BR" dirty="0"/>
          </a:p>
        </p:txBody>
      </p:sp>
    </p:spTree>
    <p:extLst>
      <p:ext uri="{BB962C8B-B14F-4D97-AF65-F5344CB8AC3E}">
        <p14:creationId xmlns:p14="http://schemas.microsoft.com/office/powerpoint/2010/main" val="42516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err="1"/>
              <a:t>Marfrig</a:t>
            </a:r>
            <a:endParaRPr lang="en-US" dirty="0"/>
          </a:p>
        </p:txBody>
      </p:sp>
      <p:graphicFrame>
        <p:nvGraphicFramePr>
          <p:cNvPr id="8" name="Tabela 7">
            <a:extLst>
              <a:ext uri="{FF2B5EF4-FFF2-40B4-BE49-F238E27FC236}">
                <a16:creationId xmlns:a16="http://schemas.microsoft.com/office/drawing/2014/main" id="{ADD2D391-22C2-4684-9236-300312D1F3F9}"/>
              </a:ext>
            </a:extLst>
          </p:cNvPr>
          <p:cNvGraphicFramePr>
            <a:graphicFrameLocks noGrp="1"/>
          </p:cNvGraphicFramePr>
          <p:nvPr>
            <p:extLst/>
          </p:nvPr>
        </p:nvGraphicFramePr>
        <p:xfrm>
          <a:off x="749300" y="2667828"/>
          <a:ext cx="5346700" cy="2095500"/>
        </p:xfrm>
        <a:graphic>
          <a:graphicData uri="http://schemas.openxmlformats.org/drawingml/2006/table">
            <a:tbl>
              <a:tblPr/>
              <a:tblGrid>
                <a:gridCol w="2487723">
                  <a:extLst>
                    <a:ext uri="{9D8B030D-6E8A-4147-A177-3AD203B41FA5}">
                      <a16:colId xmlns:a16="http://schemas.microsoft.com/office/drawing/2014/main" val="3899702411"/>
                    </a:ext>
                  </a:extLst>
                </a:gridCol>
                <a:gridCol w="1132802">
                  <a:extLst>
                    <a:ext uri="{9D8B030D-6E8A-4147-A177-3AD203B41FA5}">
                      <a16:colId xmlns:a16="http://schemas.microsoft.com/office/drawing/2014/main" val="283720354"/>
                    </a:ext>
                  </a:extLst>
                </a:gridCol>
                <a:gridCol w="888472">
                  <a:extLst>
                    <a:ext uri="{9D8B030D-6E8A-4147-A177-3AD203B41FA5}">
                      <a16:colId xmlns:a16="http://schemas.microsoft.com/office/drawing/2014/main" val="3757931281"/>
                    </a:ext>
                  </a:extLst>
                </a:gridCol>
                <a:gridCol w="837703">
                  <a:extLst>
                    <a:ext uri="{9D8B030D-6E8A-4147-A177-3AD203B41FA5}">
                      <a16:colId xmlns:a16="http://schemas.microsoft.com/office/drawing/2014/main" val="3148328990"/>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Income statement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771530474"/>
                  </a:ext>
                </a:extLst>
              </a:tr>
              <a:tr h="190500">
                <a:tc>
                  <a:txBody>
                    <a:bodyPr/>
                    <a:lstStyle/>
                    <a:p>
                      <a:pPr algn="l" fontAlgn="b"/>
                      <a:r>
                        <a:rPr lang="pt-BR" sz="1100" b="0" i="0" u="none" strike="noStrike">
                          <a:solidFill>
                            <a:srgbClr val="000000"/>
                          </a:solidFill>
                          <a:effectLst/>
                          <a:latin typeface="Calibri" panose="020F0502020204030204" pitchFamily="34" charset="0"/>
                        </a:rPr>
                        <a:t>Net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19.333.451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18.577.873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29.715.176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4867230"/>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growth</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-3,91%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59,95%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83927803"/>
                  </a:ext>
                </a:extLst>
              </a:tr>
              <a:tr h="190500">
                <a:tc>
                  <a:txBody>
                    <a:bodyPr/>
                    <a:lstStyle/>
                    <a:p>
                      <a:pPr algn="l" fontAlgn="b"/>
                      <a:r>
                        <a:rPr lang="pt-BR" sz="1100" b="0" i="0" u="none" strike="noStrike">
                          <a:solidFill>
                            <a:srgbClr val="000000"/>
                          </a:solidFill>
                          <a:effectLst/>
                          <a:latin typeface="Calibri" panose="020F0502020204030204" pitchFamily="34" charset="0"/>
                        </a:rPr>
                        <a:t>Cost of goods sold</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-17.157.372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-16.355.350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-25.872.892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15571183"/>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Net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chemeClr val="tx2"/>
                          </a:solidFill>
                          <a:effectLst/>
                          <a:latin typeface="Calibri" panose="020F0502020204030204" pitchFamily="34" charset="0"/>
                        </a:rPr>
                        <a:t>-88,74%</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chemeClr val="tx2"/>
                          </a:solidFill>
                          <a:effectLst/>
                          <a:latin typeface="Calibri" panose="020F0502020204030204" pitchFamily="34" charset="0"/>
                        </a:rPr>
                        <a:t>-88,04%</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-87,07%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19189122"/>
                  </a:ext>
                </a:extLst>
              </a:tr>
              <a:tr h="190500">
                <a:tc>
                  <a:txBody>
                    <a:bodyPr/>
                    <a:lstStyle/>
                    <a:p>
                      <a:pPr algn="l" fontAlgn="b"/>
                      <a:r>
                        <a:rPr lang="pt-BR" sz="1100" b="0" i="0" u="none" strike="noStrike">
                          <a:solidFill>
                            <a:srgbClr val="000000"/>
                          </a:solidFill>
                          <a:effectLst/>
                          <a:latin typeface="Calibri" panose="020F0502020204030204" pitchFamily="34" charset="0"/>
                        </a:rPr>
                        <a:t>SG&amp;A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-1.047.459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-968.447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-1.894.876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71527701"/>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Net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-5,42%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-5,21%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-6,38%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54554164"/>
                  </a:ext>
                </a:extLst>
              </a:tr>
              <a:tr h="190500">
                <a:tc>
                  <a:txBody>
                    <a:bodyPr/>
                    <a:lstStyle/>
                    <a:p>
                      <a:pPr algn="l" fontAlgn="b"/>
                      <a:r>
                        <a:rPr lang="pt-BR" sz="1100" b="0" i="0" u="none" strike="noStrike">
                          <a:solidFill>
                            <a:srgbClr val="000000"/>
                          </a:solidFill>
                          <a:effectLst/>
                          <a:latin typeface="Calibri" panose="020F0502020204030204" pitchFamily="34" charset="0"/>
                        </a:rPr>
                        <a:t>EBITDA adj.</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1.593.000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1.708.000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2.600.574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7755206"/>
                  </a:ext>
                </a:extLst>
              </a:tr>
              <a:tr h="190500">
                <a:tc>
                  <a:txBody>
                    <a:bodyPr/>
                    <a:lstStyle/>
                    <a:p>
                      <a:pPr algn="l" fontAlgn="b"/>
                      <a:r>
                        <a:rPr lang="pt-BR" sz="1100" b="0" i="1" u="none" strike="noStrike" dirty="0">
                          <a:solidFill>
                            <a:schemeClr val="tx2"/>
                          </a:solidFill>
                          <a:effectLst/>
                          <a:latin typeface="Calibri" panose="020F0502020204030204" pitchFamily="34" charset="0"/>
                        </a:rPr>
                        <a:t>% EBITDA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chemeClr val="tx2"/>
                          </a:solidFill>
                          <a:effectLst/>
                          <a:latin typeface="Calibri" panose="020F0502020204030204" pitchFamily="34" charset="0"/>
                        </a:rPr>
                        <a:t>8,24%</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chemeClr val="tx2"/>
                          </a:solidFill>
                          <a:effectLst/>
                          <a:latin typeface="Calibri" panose="020F0502020204030204" pitchFamily="34" charset="0"/>
                        </a:rPr>
                        <a:t>9,19%</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8,75%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83938977"/>
                  </a:ext>
                </a:extLst>
              </a:tr>
              <a:tr h="190500">
                <a:tc>
                  <a:txBody>
                    <a:bodyPr/>
                    <a:lstStyle/>
                    <a:p>
                      <a:pPr algn="l" fontAlgn="b"/>
                      <a:r>
                        <a:rPr lang="pt-BR" sz="1100" b="0" i="0" u="none" strike="noStrike" dirty="0">
                          <a:solidFill>
                            <a:srgbClr val="000000"/>
                          </a:solidFill>
                          <a:effectLst/>
                          <a:latin typeface="Calibri" panose="020F0502020204030204" pitchFamily="34" charset="0"/>
                        </a:rPr>
                        <a:t>Net Profit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-679.205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-483.472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1.395.260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177537126"/>
                  </a:ext>
                </a:extLst>
              </a:tr>
              <a:tr h="190500">
                <a:tc>
                  <a:txBody>
                    <a:bodyPr/>
                    <a:lstStyle/>
                    <a:p>
                      <a:pPr algn="l" fontAlgn="b"/>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Net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-3,51%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-2,60%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4,70%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244051876"/>
                  </a:ext>
                </a:extLst>
              </a:tr>
            </a:tbl>
          </a:graphicData>
        </a:graphic>
      </p:graphicFrame>
      <p:graphicFrame>
        <p:nvGraphicFramePr>
          <p:cNvPr id="9" name="Tabela 8">
            <a:extLst>
              <a:ext uri="{FF2B5EF4-FFF2-40B4-BE49-F238E27FC236}">
                <a16:creationId xmlns:a16="http://schemas.microsoft.com/office/drawing/2014/main" id="{A4D87261-C00C-454E-9A6E-B449C8F8713A}"/>
              </a:ext>
            </a:extLst>
          </p:cNvPr>
          <p:cNvGraphicFramePr>
            <a:graphicFrameLocks noGrp="1"/>
          </p:cNvGraphicFramePr>
          <p:nvPr>
            <p:extLst/>
          </p:nvPr>
        </p:nvGraphicFramePr>
        <p:xfrm>
          <a:off x="749300" y="4992756"/>
          <a:ext cx="5346700" cy="762000"/>
        </p:xfrm>
        <a:graphic>
          <a:graphicData uri="http://schemas.openxmlformats.org/drawingml/2006/table">
            <a:tbl>
              <a:tblPr/>
              <a:tblGrid>
                <a:gridCol w="2487723">
                  <a:extLst>
                    <a:ext uri="{9D8B030D-6E8A-4147-A177-3AD203B41FA5}">
                      <a16:colId xmlns:a16="http://schemas.microsoft.com/office/drawing/2014/main" val="2561938578"/>
                    </a:ext>
                  </a:extLst>
                </a:gridCol>
                <a:gridCol w="1132802">
                  <a:extLst>
                    <a:ext uri="{9D8B030D-6E8A-4147-A177-3AD203B41FA5}">
                      <a16:colId xmlns:a16="http://schemas.microsoft.com/office/drawing/2014/main" val="177516126"/>
                    </a:ext>
                  </a:extLst>
                </a:gridCol>
                <a:gridCol w="888472">
                  <a:extLst>
                    <a:ext uri="{9D8B030D-6E8A-4147-A177-3AD203B41FA5}">
                      <a16:colId xmlns:a16="http://schemas.microsoft.com/office/drawing/2014/main" val="3577523217"/>
                    </a:ext>
                  </a:extLst>
                </a:gridCol>
                <a:gridCol w="837703">
                  <a:extLst>
                    <a:ext uri="{9D8B030D-6E8A-4147-A177-3AD203B41FA5}">
                      <a16:colId xmlns:a16="http://schemas.microsoft.com/office/drawing/2014/main" val="843671423"/>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Cashflow</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2712306934"/>
                  </a:ext>
                </a:extLst>
              </a:tr>
              <a:tr h="190500">
                <a:tc>
                  <a:txBody>
                    <a:bodyPr/>
                    <a:lstStyle/>
                    <a:p>
                      <a:pPr algn="l" fontAlgn="b"/>
                      <a:r>
                        <a:rPr lang="en-US" sz="1100" b="0" i="0" u="none" strike="noStrike">
                          <a:solidFill>
                            <a:srgbClr val="000000"/>
                          </a:solidFill>
                          <a:effectLst/>
                          <a:latin typeface="Calibri" panose="020F0502020204030204" pitchFamily="34" charset="0"/>
                        </a:rPr>
                        <a:t>Cash flow from Op. Activities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1.675.961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-7.018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1.518.753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195043375"/>
                  </a:ext>
                </a:extLst>
              </a:tr>
              <a:tr h="190500">
                <a:tc>
                  <a:txBody>
                    <a:bodyPr/>
                    <a:lstStyle/>
                    <a:p>
                      <a:pPr algn="l" fontAlgn="b"/>
                      <a:r>
                        <a:rPr lang="pt-BR" sz="1100" b="0" i="0" u="none" strike="noStrike" dirty="0">
                          <a:solidFill>
                            <a:srgbClr val="000000"/>
                          </a:solidFill>
                          <a:effectLst/>
                          <a:latin typeface="Calibri" panose="020F0502020204030204" pitchFamily="34" charset="0"/>
                        </a:rPr>
                        <a:t>CAPEX</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526.082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823.855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685.197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38271246"/>
                  </a:ext>
                </a:extLst>
              </a:tr>
              <a:tr h="190500">
                <a:tc>
                  <a:txBody>
                    <a:bodyPr/>
                    <a:lstStyle/>
                    <a:p>
                      <a:pPr algn="l" fontAlgn="b"/>
                      <a:r>
                        <a:rPr lang="pt-BR" sz="1100" b="0" i="1" u="none" strike="noStrike" dirty="0">
                          <a:solidFill>
                            <a:schemeClr val="tx2"/>
                          </a:solidFill>
                          <a:effectLst/>
                          <a:latin typeface="Calibri" panose="020F0502020204030204" pitchFamily="34" charset="0"/>
                        </a:rPr>
                        <a:t>CAPEX as % </a:t>
                      </a:r>
                      <a:r>
                        <a:rPr lang="pt-BR" sz="1100" b="0" i="1" u="none" strike="noStrike" dirty="0" err="1">
                          <a:solidFill>
                            <a:schemeClr val="tx2"/>
                          </a:solidFill>
                          <a:effectLst/>
                          <a:latin typeface="Calibri" panose="020F0502020204030204" pitchFamily="34" charset="0"/>
                        </a:rPr>
                        <a:t>of</a:t>
                      </a:r>
                      <a:r>
                        <a:rPr lang="pt-BR" sz="1100" b="0" i="1" u="none" strike="noStrike" dirty="0">
                          <a:solidFill>
                            <a:schemeClr val="tx2"/>
                          </a:solidFill>
                          <a:effectLst/>
                          <a:latin typeface="Calibri" panose="020F0502020204030204" pitchFamily="34" charset="0"/>
                        </a:rPr>
                        <a:t> </a:t>
                      </a:r>
                      <a:r>
                        <a:rPr lang="pt-BR" sz="1100" b="0" i="1" u="none" strike="noStrike" dirty="0" err="1">
                          <a:solidFill>
                            <a:schemeClr val="tx2"/>
                          </a:solidFill>
                          <a:effectLst/>
                          <a:latin typeface="Calibri" panose="020F0502020204030204" pitchFamily="34" charset="0"/>
                        </a:rPr>
                        <a:t>revenues</a:t>
                      </a:r>
                      <a:endParaRPr lang="pt-BR" sz="1100" b="0" i="1"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2,72%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4,43%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2,31%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51710984"/>
                  </a:ext>
                </a:extLst>
              </a:tr>
            </a:tbl>
          </a:graphicData>
        </a:graphic>
      </p:graphicFrame>
      <p:graphicFrame>
        <p:nvGraphicFramePr>
          <p:cNvPr id="11" name="Tabela 10">
            <a:extLst>
              <a:ext uri="{FF2B5EF4-FFF2-40B4-BE49-F238E27FC236}">
                <a16:creationId xmlns:a16="http://schemas.microsoft.com/office/drawing/2014/main" id="{ED9EB10E-E56D-485C-83E8-29F34A91E59F}"/>
              </a:ext>
            </a:extLst>
          </p:cNvPr>
          <p:cNvGraphicFramePr>
            <a:graphicFrameLocks noGrp="1"/>
          </p:cNvGraphicFramePr>
          <p:nvPr>
            <p:extLst/>
          </p:nvPr>
        </p:nvGraphicFramePr>
        <p:xfrm>
          <a:off x="6533908" y="2667828"/>
          <a:ext cx="5346700" cy="2286000"/>
        </p:xfrm>
        <a:graphic>
          <a:graphicData uri="http://schemas.openxmlformats.org/drawingml/2006/table">
            <a:tbl>
              <a:tblPr/>
              <a:tblGrid>
                <a:gridCol w="2487723">
                  <a:extLst>
                    <a:ext uri="{9D8B030D-6E8A-4147-A177-3AD203B41FA5}">
                      <a16:colId xmlns:a16="http://schemas.microsoft.com/office/drawing/2014/main" val="1964178130"/>
                    </a:ext>
                  </a:extLst>
                </a:gridCol>
                <a:gridCol w="1132802">
                  <a:extLst>
                    <a:ext uri="{9D8B030D-6E8A-4147-A177-3AD203B41FA5}">
                      <a16:colId xmlns:a16="http://schemas.microsoft.com/office/drawing/2014/main" val="4074303724"/>
                    </a:ext>
                  </a:extLst>
                </a:gridCol>
                <a:gridCol w="888472">
                  <a:extLst>
                    <a:ext uri="{9D8B030D-6E8A-4147-A177-3AD203B41FA5}">
                      <a16:colId xmlns:a16="http://schemas.microsoft.com/office/drawing/2014/main" val="1252658755"/>
                    </a:ext>
                  </a:extLst>
                </a:gridCol>
                <a:gridCol w="837703">
                  <a:extLst>
                    <a:ext uri="{9D8B030D-6E8A-4147-A177-3AD203B41FA5}">
                      <a16:colId xmlns:a16="http://schemas.microsoft.com/office/drawing/2014/main" val="1886795905"/>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Working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19701359"/>
                  </a:ext>
                </a:extLst>
              </a:tr>
              <a:tr h="190500">
                <a:tc>
                  <a:txBody>
                    <a:bodyPr/>
                    <a:lstStyle/>
                    <a:p>
                      <a:pPr algn="l" fontAlgn="b"/>
                      <a:r>
                        <a:rPr lang="pt-BR" sz="1100" b="0" i="0" u="none" strike="noStrike">
                          <a:solidFill>
                            <a:srgbClr val="000000"/>
                          </a:solidFill>
                          <a:effectLst/>
                          <a:latin typeface="Calibri" panose="020F0502020204030204" pitchFamily="34" charset="0"/>
                        </a:rPr>
                        <a:t>Working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157.781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450.418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751.072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30033553"/>
                  </a:ext>
                </a:extLst>
              </a:tr>
              <a:tr h="190500">
                <a:tc>
                  <a:txBody>
                    <a:bodyPr/>
                    <a:lstStyle/>
                    <a:p>
                      <a:pPr algn="l" fontAlgn="b"/>
                      <a:r>
                        <a:rPr lang="en-US" sz="1100" b="0" i="1" u="none" strike="noStrike" dirty="0">
                          <a:solidFill>
                            <a:schemeClr val="tx2"/>
                          </a:solidFill>
                          <a:effectLst/>
                          <a:latin typeface="Calibri" panose="020F0502020204030204" pitchFamily="34" charset="0"/>
                        </a:rPr>
                        <a:t>Working capital as % of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0,82%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2,42%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chemeClr val="tx2"/>
                          </a:solidFill>
                          <a:effectLst/>
                          <a:latin typeface="Calibri" panose="020F0502020204030204" pitchFamily="34" charset="0"/>
                        </a:rPr>
                        <a:t>2,53%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050285237"/>
                  </a:ext>
                </a:extLst>
              </a:tr>
              <a:tr h="190500">
                <a:tc>
                  <a:txBody>
                    <a:bodyPr/>
                    <a:lstStyle/>
                    <a:p>
                      <a:pPr algn="l"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902188624"/>
                  </a:ext>
                </a:extLst>
              </a:tr>
              <a:tr h="190500">
                <a:tc>
                  <a:txBody>
                    <a:bodyPr/>
                    <a:lstStyle/>
                    <a:p>
                      <a:pPr algn="l" fontAlgn="b"/>
                      <a:r>
                        <a:rPr lang="pt-BR" sz="1100" b="0" i="0" u="none" strike="noStrike">
                          <a:solidFill>
                            <a:srgbClr val="000000"/>
                          </a:solidFill>
                          <a:effectLst/>
                          <a:latin typeface="Calibri" panose="020F0502020204030204" pitchFamily="34" charset="0"/>
                        </a:rPr>
                        <a:t>Inventories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1.257.616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1.759.871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1.822.280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96166329"/>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39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04473690"/>
                  </a:ext>
                </a:extLst>
              </a:tr>
              <a:tr h="190500">
                <a:tc>
                  <a:txBody>
                    <a:bodyPr/>
                    <a:lstStyle/>
                    <a:p>
                      <a:pPr algn="l" fontAlgn="b"/>
                      <a:r>
                        <a:rPr lang="pt-BR" sz="1100" b="0" i="0" u="none" strike="noStrike">
                          <a:solidFill>
                            <a:srgbClr val="000000"/>
                          </a:solidFill>
                          <a:effectLst/>
                          <a:latin typeface="Calibri" panose="020F0502020204030204" pitchFamily="34" charset="0"/>
                        </a:rPr>
                        <a:t>Accounts receivable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790.468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924.998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1.243.840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424501465"/>
                  </a:ext>
                </a:extLst>
              </a:tr>
              <a:tr h="190500">
                <a:tc>
                  <a:txBody>
                    <a:bodyPr/>
                    <a:lstStyle/>
                    <a:p>
                      <a:pPr algn="l" fontAlgn="b"/>
                      <a:r>
                        <a:rPr lang="pt-BR" sz="1100" b="0" i="1" u="none" strike="noStrike">
                          <a:solidFill>
                            <a:srgbClr val="002060"/>
                          </a:solidFill>
                          <a:effectLst/>
                          <a:latin typeface="Calibri" panose="020F0502020204030204" pitchFamily="34" charset="0"/>
                        </a:rPr>
                        <a:t>Days of net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15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18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15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202202387"/>
                  </a:ext>
                </a:extLst>
              </a:tr>
              <a:tr h="190500">
                <a:tc>
                  <a:txBody>
                    <a:bodyPr/>
                    <a:lstStyle/>
                    <a:p>
                      <a:pPr algn="l" fontAlgn="b"/>
                      <a:r>
                        <a:rPr lang="pt-BR" sz="1100" b="0" i="0" u="none" strike="noStrike">
                          <a:solidFill>
                            <a:srgbClr val="000000"/>
                          </a:solidFill>
                          <a:effectLst/>
                          <a:latin typeface="Calibri" panose="020F0502020204030204" pitchFamily="34" charset="0"/>
                        </a:rPr>
                        <a:t>Biological assets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112.454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119.621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16.570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68750155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76359952"/>
                  </a:ext>
                </a:extLst>
              </a:tr>
              <a:tr h="190500">
                <a:tc>
                  <a:txBody>
                    <a:bodyPr/>
                    <a:lstStyle/>
                    <a:p>
                      <a:pPr algn="l" fontAlgn="b"/>
                      <a:r>
                        <a:rPr lang="pt-BR" sz="1100" b="0" i="0" u="none" strike="noStrike">
                          <a:solidFill>
                            <a:srgbClr val="000000"/>
                          </a:solidFill>
                          <a:effectLst/>
                          <a:latin typeface="Calibri" panose="020F0502020204030204" pitchFamily="34" charset="0"/>
                        </a:rPr>
                        <a:t>Suppliers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2.002.757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2.354.072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2.331.618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7638639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43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53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33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607980608"/>
                  </a:ext>
                </a:extLst>
              </a:tr>
            </a:tbl>
          </a:graphicData>
        </a:graphic>
      </p:graphicFrame>
      <p:pic>
        <p:nvPicPr>
          <p:cNvPr id="6" name="Picture 2" descr="Resultado de imagem para marfrig">
            <a:extLst>
              <a:ext uri="{FF2B5EF4-FFF2-40B4-BE49-F238E27FC236}">
                <a16:creationId xmlns:a16="http://schemas.microsoft.com/office/drawing/2014/main" id="{490D9D71-F523-4359-90CE-AC408DA6B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547" y="5986536"/>
            <a:ext cx="1124465"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5B8E1249-05D7-4168-81EF-EA33A24BD5BF}"/>
              </a:ext>
            </a:extLst>
          </p:cNvPr>
          <p:cNvSpPr/>
          <p:nvPr/>
        </p:nvSpPr>
        <p:spPr>
          <a:xfrm rot="19555206">
            <a:off x="-271711" y="336211"/>
            <a:ext cx="1746913" cy="369332"/>
          </a:xfrm>
          <a:prstGeom prst="rect">
            <a:avLst/>
          </a:prstGeom>
          <a:solidFill>
            <a:srgbClr val="FFC000"/>
          </a:solidFill>
        </p:spPr>
        <p:txBody>
          <a:bodyPr wrap="square">
            <a:spAutoFit/>
          </a:bodyPr>
          <a:lstStyle/>
          <a:p>
            <a:pPr algn="ctr"/>
            <a:r>
              <a:rPr lang="pt-BR" dirty="0" err="1">
                <a:solidFill>
                  <a:srgbClr val="0C0C0C"/>
                </a:solidFill>
                <a:latin typeface="Arial" panose="020B0604020202020204" pitchFamily="34" charset="0"/>
              </a:rPr>
              <a:t>Competitor</a:t>
            </a:r>
            <a:endParaRPr lang="pt-BR" dirty="0"/>
          </a:p>
        </p:txBody>
      </p:sp>
    </p:spTree>
    <p:extLst>
      <p:ext uri="{BB962C8B-B14F-4D97-AF65-F5344CB8AC3E}">
        <p14:creationId xmlns:p14="http://schemas.microsoft.com/office/powerpoint/2010/main" val="227204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err="1"/>
              <a:t>Marfrig</a:t>
            </a:r>
            <a:endParaRPr lang="en-US" dirty="0"/>
          </a:p>
        </p:txBody>
      </p:sp>
      <p:graphicFrame>
        <p:nvGraphicFramePr>
          <p:cNvPr id="3" name="Tabela 2">
            <a:extLst>
              <a:ext uri="{FF2B5EF4-FFF2-40B4-BE49-F238E27FC236}">
                <a16:creationId xmlns:a16="http://schemas.microsoft.com/office/drawing/2014/main" id="{553980A7-2C61-4086-989D-E0922988F549}"/>
              </a:ext>
            </a:extLst>
          </p:cNvPr>
          <p:cNvGraphicFramePr>
            <a:graphicFrameLocks noGrp="1"/>
          </p:cNvGraphicFramePr>
          <p:nvPr>
            <p:extLst/>
          </p:nvPr>
        </p:nvGraphicFramePr>
        <p:xfrm>
          <a:off x="941491" y="2762250"/>
          <a:ext cx="5346700" cy="1333500"/>
        </p:xfrm>
        <a:graphic>
          <a:graphicData uri="http://schemas.openxmlformats.org/drawingml/2006/table">
            <a:tbl>
              <a:tblPr/>
              <a:tblGrid>
                <a:gridCol w="2487723">
                  <a:extLst>
                    <a:ext uri="{9D8B030D-6E8A-4147-A177-3AD203B41FA5}">
                      <a16:colId xmlns:a16="http://schemas.microsoft.com/office/drawing/2014/main" val="1420720763"/>
                    </a:ext>
                  </a:extLst>
                </a:gridCol>
                <a:gridCol w="1132802">
                  <a:extLst>
                    <a:ext uri="{9D8B030D-6E8A-4147-A177-3AD203B41FA5}">
                      <a16:colId xmlns:a16="http://schemas.microsoft.com/office/drawing/2014/main" val="3964540962"/>
                    </a:ext>
                  </a:extLst>
                </a:gridCol>
                <a:gridCol w="888472">
                  <a:extLst>
                    <a:ext uri="{9D8B030D-6E8A-4147-A177-3AD203B41FA5}">
                      <a16:colId xmlns:a16="http://schemas.microsoft.com/office/drawing/2014/main" val="26209992"/>
                    </a:ext>
                  </a:extLst>
                </a:gridCol>
                <a:gridCol w="837703">
                  <a:extLst>
                    <a:ext uri="{9D8B030D-6E8A-4147-A177-3AD203B41FA5}">
                      <a16:colId xmlns:a16="http://schemas.microsoft.com/office/drawing/2014/main" val="2398739628"/>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Capital structure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58631810"/>
                  </a:ext>
                </a:extLst>
              </a:tr>
              <a:tr h="190500">
                <a:tc>
                  <a:txBody>
                    <a:bodyPr/>
                    <a:lstStyle/>
                    <a:p>
                      <a:pPr algn="l" fontAlgn="b"/>
                      <a:r>
                        <a:rPr lang="pt-BR" sz="1100" b="0" i="0" u="none" strike="noStrike">
                          <a:solidFill>
                            <a:srgbClr val="000000"/>
                          </a:solidFill>
                          <a:effectLst/>
                          <a:latin typeface="Calibri" panose="020F0502020204030204" pitchFamily="34" charset="0"/>
                        </a:rPr>
                        <a:t>Equity</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906.616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2.392.532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673.464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065129873"/>
                  </a:ext>
                </a:extLst>
              </a:tr>
              <a:tr h="190500">
                <a:tc>
                  <a:txBody>
                    <a:bodyPr/>
                    <a:lstStyle/>
                    <a:p>
                      <a:pPr algn="l" fontAlgn="b"/>
                      <a:r>
                        <a:rPr lang="pt-BR" sz="1100" b="0" i="0" u="none" strike="noStrike">
                          <a:solidFill>
                            <a:srgbClr val="000000"/>
                          </a:solidFill>
                          <a:effectLst/>
                          <a:latin typeface="Calibri" panose="020F0502020204030204" pitchFamily="34" charset="0"/>
                        </a:rPr>
                        <a:t>Total Debt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11.188.897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12.458.980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15.238.661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01481132"/>
                  </a:ext>
                </a:extLst>
              </a:tr>
              <a:tr h="190500">
                <a:tc>
                  <a:txBody>
                    <a:bodyPr/>
                    <a:lstStyle/>
                    <a:p>
                      <a:pPr algn="l" fontAlgn="b"/>
                      <a:r>
                        <a:rPr lang="pt-BR" sz="1100" b="0" i="0" u="none" strike="noStrike" dirty="0">
                          <a:solidFill>
                            <a:schemeClr val="tx2"/>
                          </a:solidFill>
                          <a:effectLst/>
                          <a:latin typeface="Calibri" panose="020F0502020204030204" pitchFamily="34" charset="0"/>
                        </a:rPr>
                        <a:t>D/E </a:t>
                      </a:r>
                      <a:r>
                        <a:rPr lang="pt-BR" sz="1100" b="0" i="0" u="none" strike="noStrike" dirty="0" err="1">
                          <a:solidFill>
                            <a:schemeClr val="tx2"/>
                          </a:solidFill>
                          <a:effectLst/>
                          <a:latin typeface="Calibri" panose="020F0502020204030204" pitchFamily="34" charset="0"/>
                        </a:rPr>
                        <a:t>ratio</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23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948183856"/>
                  </a:ext>
                </a:extLst>
              </a:tr>
              <a:tr h="190500">
                <a:tc>
                  <a:txBody>
                    <a:bodyPr/>
                    <a:lstStyle/>
                    <a:p>
                      <a:pPr algn="l" fontAlgn="b"/>
                      <a:r>
                        <a:rPr lang="pt-BR" sz="1100" b="0" i="0" u="none" strike="noStrike">
                          <a:solidFill>
                            <a:srgbClr val="000000"/>
                          </a:solidFill>
                          <a:effectLst/>
                          <a:latin typeface="Calibri" panose="020F0502020204030204" pitchFamily="34" charset="0"/>
                        </a:rPr>
                        <a:t>Total Cash</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5.278.641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4.402.353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7.191.706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905764388"/>
                  </a:ext>
                </a:extLst>
              </a:tr>
              <a:tr h="190500">
                <a:tc>
                  <a:txBody>
                    <a:bodyPr/>
                    <a:lstStyle/>
                    <a:p>
                      <a:pPr algn="l" fontAlgn="b"/>
                      <a:r>
                        <a:rPr lang="pt-BR" sz="1100" b="0" i="0" u="none" strike="noStrike" dirty="0">
                          <a:solidFill>
                            <a:srgbClr val="000000"/>
                          </a:solidFill>
                          <a:effectLst/>
                          <a:latin typeface="Calibri" panose="020F0502020204030204" pitchFamily="34" charset="0"/>
                        </a:rPr>
                        <a:t>Net </a:t>
                      </a:r>
                      <a:r>
                        <a:rPr lang="pt-BR" sz="1100" b="0" i="0" u="none" strike="noStrike" dirty="0" err="1">
                          <a:solidFill>
                            <a:srgbClr val="000000"/>
                          </a:solidFill>
                          <a:effectLst/>
                          <a:latin typeface="Calibri" panose="020F0502020204030204" pitchFamily="34" charset="0"/>
                        </a:rPr>
                        <a:t>Debt</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5.910.256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8.056.627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8.046.955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107282"/>
                  </a:ext>
                </a:extLst>
              </a:tr>
              <a:tr h="190500">
                <a:tc>
                  <a:txBody>
                    <a:bodyPr/>
                    <a:lstStyle/>
                    <a:p>
                      <a:pPr algn="l" fontAlgn="b"/>
                      <a:r>
                        <a:rPr lang="pt-BR" sz="1100" b="0" i="0" u="none" strike="noStrike" dirty="0">
                          <a:solidFill>
                            <a:schemeClr val="tx2"/>
                          </a:solidFill>
                          <a:effectLst/>
                          <a:latin typeface="Calibri" panose="020F0502020204030204" pitchFamily="34" charset="0"/>
                        </a:rPr>
                        <a:t>EBITDA </a:t>
                      </a:r>
                      <a:r>
                        <a:rPr lang="pt-BR" sz="1100" b="0" i="0" u="none" strike="noStrike" dirty="0" err="1">
                          <a:solidFill>
                            <a:schemeClr val="tx2"/>
                          </a:solidFill>
                          <a:effectLst/>
                          <a:latin typeface="Calibri" panose="020F0502020204030204" pitchFamily="34" charset="0"/>
                        </a:rPr>
                        <a:t>multiple</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3,7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4,7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3,1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783384304"/>
                  </a:ext>
                </a:extLst>
              </a:tr>
            </a:tbl>
          </a:graphicData>
        </a:graphic>
      </p:graphicFrame>
      <p:graphicFrame>
        <p:nvGraphicFramePr>
          <p:cNvPr id="4" name="Tabela 3">
            <a:extLst>
              <a:ext uri="{FF2B5EF4-FFF2-40B4-BE49-F238E27FC236}">
                <a16:creationId xmlns:a16="http://schemas.microsoft.com/office/drawing/2014/main" id="{AF6816A9-4186-4F62-8E05-5BD60C27A764}"/>
              </a:ext>
            </a:extLst>
          </p:cNvPr>
          <p:cNvGraphicFramePr>
            <a:graphicFrameLocks noGrp="1"/>
          </p:cNvGraphicFramePr>
          <p:nvPr>
            <p:extLst/>
          </p:nvPr>
        </p:nvGraphicFramePr>
        <p:xfrm>
          <a:off x="941491" y="4531968"/>
          <a:ext cx="901700" cy="381000"/>
        </p:xfrm>
        <a:graphic>
          <a:graphicData uri="http://schemas.openxmlformats.org/drawingml/2006/table">
            <a:tbl>
              <a:tblPr/>
              <a:tblGrid>
                <a:gridCol w="901700">
                  <a:extLst>
                    <a:ext uri="{9D8B030D-6E8A-4147-A177-3AD203B41FA5}">
                      <a16:colId xmlns:a16="http://schemas.microsoft.com/office/drawing/2014/main" val="3081359685"/>
                    </a:ext>
                  </a:extLst>
                </a:gridCol>
              </a:tblGrid>
              <a:tr h="190500">
                <a:tc>
                  <a:txBody>
                    <a:bodyPr/>
                    <a:lstStyle/>
                    <a:p>
                      <a:pPr algn="ctr" fontAlgn="b"/>
                      <a:r>
                        <a:rPr lang="pt-BR" sz="1100" b="1" i="0" u="none" strike="noStrike">
                          <a:solidFill>
                            <a:srgbClr val="FFFFFF"/>
                          </a:solidFill>
                          <a:effectLst/>
                          <a:latin typeface="Calibri" panose="020F0502020204030204" pitchFamily="34" charset="0"/>
                        </a:rPr>
                        <a:t>Free float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3161127275"/>
                  </a:ext>
                </a:extLst>
              </a:tr>
              <a:tr h="190500">
                <a:tc>
                  <a:txBody>
                    <a:bodyPr/>
                    <a:lstStyle/>
                    <a:p>
                      <a:pPr algn="ctr" fontAlgn="b"/>
                      <a:r>
                        <a:rPr lang="pt-BR"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0667111"/>
                  </a:ext>
                </a:extLst>
              </a:tr>
            </a:tbl>
          </a:graphicData>
        </a:graphic>
      </p:graphicFrame>
      <p:graphicFrame>
        <p:nvGraphicFramePr>
          <p:cNvPr id="7" name="Tabela 6">
            <a:extLst>
              <a:ext uri="{FF2B5EF4-FFF2-40B4-BE49-F238E27FC236}">
                <a16:creationId xmlns:a16="http://schemas.microsoft.com/office/drawing/2014/main" id="{F9CECC30-ADCC-4F3F-A203-E15C1231B557}"/>
              </a:ext>
            </a:extLst>
          </p:cNvPr>
          <p:cNvGraphicFramePr>
            <a:graphicFrameLocks noGrp="1"/>
          </p:cNvGraphicFramePr>
          <p:nvPr>
            <p:extLst/>
          </p:nvPr>
        </p:nvGraphicFramePr>
        <p:xfrm>
          <a:off x="941491" y="5349186"/>
          <a:ext cx="5346700" cy="762000"/>
        </p:xfrm>
        <a:graphic>
          <a:graphicData uri="http://schemas.openxmlformats.org/drawingml/2006/table">
            <a:tbl>
              <a:tblPr/>
              <a:tblGrid>
                <a:gridCol w="2487723">
                  <a:extLst>
                    <a:ext uri="{9D8B030D-6E8A-4147-A177-3AD203B41FA5}">
                      <a16:colId xmlns:a16="http://schemas.microsoft.com/office/drawing/2014/main" val="3356072017"/>
                    </a:ext>
                  </a:extLst>
                </a:gridCol>
                <a:gridCol w="1132802">
                  <a:extLst>
                    <a:ext uri="{9D8B030D-6E8A-4147-A177-3AD203B41FA5}">
                      <a16:colId xmlns:a16="http://schemas.microsoft.com/office/drawing/2014/main" val="4122834764"/>
                    </a:ext>
                  </a:extLst>
                </a:gridCol>
                <a:gridCol w="888472">
                  <a:extLst>
                    <a:ext uri="{9D8B030D-6E8A-4147-A177-3AD203B41FA5}">
                      <a16:colId xmlns:a16="http://schemas.microsoft.com/office/drawing/2014/main" val="1796415191"/>
                    </a:ext>
                  </a:extLst>
                </a:gridCol>
                <a:gridCol w="837703">
                  <a:extLst>
                    <a:ext uri="{9D8B030D-6E8A-4147-A177-3AD203B41FA5}">
                      <a16:colId xmlns:a16="http://schemas.microsoft.com/office/drawing/2014/main" val="2072777050"/>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Board 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l"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extLst>
                  <a:ext uri="{0D108BD9-81ED-4DB2-BD59-A6C34878D82A}">
                    <a16:rowId xmlns:a16="http://schemas.microsoft.com/office/drawing/2014/main" val="3181981413"/>
                  </a:ext>
                </a:extLst>
              </a:tr>
              <a:tr h="190500">
                <a:tc>
                  <a:txBody>
                    <a:bodyPr/>
                    <a:lstStyle/>
                    <a:p>
                      <a:pPr algn="l" fontAlgn="b"/>
                      <a:r>
                        <a:rPr lang="pt-BR" sz="1100" b="0" i="0" u="none" strike="noStrike">
                          <a:solidFill>
                            <a:srgbClr val="000000"/>
                          </a:solidFill>
                          <a:effectLst/>
                          <a:latin typeface="Calibri" panose="020F0502020204030204" pitchFamily="34" charset="0"/>
                        </a:rPr>
                        <a:t>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23.655</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22.595</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30.844</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445824002"/>
                  </a:ext>
                </a:extLst>
              </a:tr>
              <a:tr h="190500">
                <a:tc>
                  <a:txBody>
                    <a:bodyPr/>
                    <a:lstStyle/>
                    <a:p>
                      <a:pPr algn="l" fontAlgn="b"/>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Net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dirty="0">
                          <a:solidFill>
                            <a:schemeClr val="tx2"/>
                          </a:solidFill>
                          <a:effectLst/>
                          <a:latin typeface="Calibri" panose="020F0502020204030204" pitchFamily="34" charset="0"/>
                        </a:rPr>
                        <a:t>0,122%</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dirty="0">
                          <a:solidFill>
                            <a:schemeClr val="tx2"/>
                          </a:solidFill>
                          <a:effectLst/>
                          <a:latin typeface="Calibri" panose="020F0502020204030204" pitchFamily="34" charset="0"/>
                        </a:rPr>
                        <a:t>0,122%</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dirty="0">
                          <a:solidFill>
                            <a:schemeClr val="tx2"/>
                          </a:solidFill>
                          <a:effectLst/>
                          <a:latin typeface="Calibri" panose="020F0502020204030204" pitchFamily="34" charset="0"/>
                        </a:rPr>
                        <a:t>0,104%</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417611283"/>
                  </a:ext>
                </a:extLst>
              </a:tr>
              <a:tr h="190500">
                <a:tc>
                  <a:txBody>
                    <a:bodyPr/>
                    <a:lstStyle/>
                    <a:p>
                      <a:pPr algn="l" fontAlgn="b"/>
                      <a:r>
                        <a:rPr lang="pt-BR" sz="1100" b="0" i="0" u="none" strike="noStrike">
                          <a:solidFill>
                            <a:srgbClr val="000000"/>
                          </a:solidFill>
                          <a:effectLst/>
                          <a:latin typeface="Calibri" panose="020F0502020204030204" pitchFamily="34" charset="0"/>
                        </a:rPr>
                        <a:t>Members</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l" fontAlgn="b"/>
                      <a:r>
                        <a:rPr lang="pt-BR" sz="11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973479765"/>
                  </a:ext>
                </a:extLst>
              </a:tr>
            </a:tbl>
          </a:graphicData>
        </a:graphic>
      </p:graphicFrame>
      <p:pic>
        <p:nvPicPr>
          <p:cNvPr id="5122" name="Picture 2" descr="Resultado de imagem para marfrig">
            <a:extLst>
              <a:ext uri="{FF2B5EF4-FFF2-40B4-BE49-F238E27FC236}">
                <a16:creationId xmlns:a16="http://schemas.microsoft.com/office/drawing/2014/main" id="{122CA8A6-1BCF-47E0-B2A5-8559A802E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547" y="5986536"/>
            <a:ext cx="1124465" cy="76200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58185ADE-BE37-4F62-897F-2959213715C6}"/>
              </a:ext>
            </a:extLst>
          </p:cNvPr>
          <p:cNvSpPr/>
          <p:nvPr/>
        </p:nvSpPr>
        <p:spPr>
          <a:xfrm rot="19555206">
            <a:off x="-271711" y="336211"/>
            <a:ext cx="1746913" cy="369332"/>
          </a:xfrm>
          <a:prstGeom prst="rect">
            <a:avLst/>
          </a:prstGeom>
          <a:solidFill>
            <a:srgbClr val="FFC000"/>
          </a:solidFill>
        </p:spPr>
        <p:txBody>
          <a:bodyPr wrap="square">
            <a:spAutoFit/>
          </a:bodyPr>
          <a:lstStyle/>
          <a:p>
            <a:pPr algn="ctr"/>
            <a:r>
              <a:rPr lang="pt-BR" dirty="0" err="1">
                <a:solidFill>
                  <a:srgbClr val="0C0C0C"/>
                </a:solidFill>
                <a:latin typeface="Arial" panose="020B0604020202020204" pitchFamily="34" charset="0"/>
              </a:rPr>
              <a:t>Competitor</a:t>
            </a:r>
            <a:endParaRPr lang="pt-BR" dirty="0"/>
          </a:p>
        </p:txBody>
      </p:sp>
    </p:spTree>
    <p:extLst>
      <p:ext uri="{BB962C8B-B14F-4D97-AF65-F5344CB8AC3E}">
        <p14:creationId xmlns:p14="http://schemas.microsoft.com/office/powerpoint/2010/main" val="280904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a:t>Minerva</a:t>
            </a:r>
            <a:endParaRPr lang="en-US" dirty="0"/>
          </a:p>
        </p:txBody>
      </p:sp>
      <p:graphicFrame>
        <p:nvGraphicFramePr>
          <p:cNvPr id="8" name="Tabela 7">
            <a:extLst>
              <a:ext uri="{FF2B5EF4-FFF2-40B4-BE49-F238E27FC236}">
                <a16:creationId xmlns:a16="http://schemas.microsoft.com/office/drawing/2014/main" id="{ADD2D391-22C2-4684-9236-300312D1F3F9}"/>
              </a:ext>
            </a:extLst>
          </p:cNvPr>
          <p:cNvGraphicFramePr>
            <a:graphicFrameLocks noGrp="1"/>
          </p:cNvGraphicFramePr>
          <p:nvPr>
            <p:extLst/>
          </p:nvPr>
        </p:nvGraphicFramePr>
        <p:xfrm>
          <a:off x="749300" y="2667828"/>
          <a:ext cx="5346700" cy="2095500"/>
        </p:xfrm>
        <a:graphic>
          <a:graphicData uri="http://schemas.openxmlformats.org/drawingml/2006/table">
            <a:tbl>
              <a:tblPr/>
              <a:tblGrid>
                <a:gridCol w="2487723">
                  <a:extLst>
                    <a:ext uri="{9D8B030D-6E8A-4147-A177-3AD203B41FA5}">
                      <a16:colId xmlns:a16="http://schemas.microsoft.com/office/drawing/2014/main" val="3899702411"/>
                    </a:ext>
                  </a:extLst>
                </a:gridCol>
                <a:gridCol w="1132802">
                  <a:extLst>
                    <a:ext uri="{9D8B030D-6E8A-4147-A177-3AD203B41FA5}">
                      <a16:colId xmlns:a16="http://schemas.microsoft.com/office/drawing/2014/main" val="283720354"/>
                    </a:ext>
                  </a:extLst>
                </a:gridCol>
                <a:gridCol w="888472">
                  <a:extLst>
                    <a:ext uri="{9D8B030D-6E8A-4147-A177-3AD203B41FA5}">
                      <a16:colId xmlns:a16="http://schemas.microsoft.com/office/drawing/2014/main" val="3757931281"/>
                    </a:ext>
                  </a:extLst>
                </a:gridCol>
                <a:gridCol w="837703">
                  <a:extLst>
                    <a:ext uri="{9D8B030D-6E8A-4147-A177-3AD203B41FA5}">
                      <a16:colId xmlns:a16="http://schemas.microsoft.com/office/drawing/2014/main" val="3148328990"/>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Income statement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771530474"/>
                  </a:ext>
                </a:extLst>
              </a:tr>
              <a:tr h="190500">
                <a:tc>
                  <a:txBody>
                    <a:bodyPr/>
                    <a:lstStyle/>
                    <a:p>
                      <a:pPr algn="l" fontAlgn="b"/>
                      <a:r>
                        <a:rPr lang="pt-BR" sz="1100" b="0" i="0" u="none" strike="noStrike">
                          <a:solidFill>
                            <a:srgbClr val="000000"/>
                          </a:solidFill>
                          <a:effectLst/>
                          <a:latin typeface="Calibri" panose="020F0502020204030204" pitchFamily="34" charset="0"/>
                        </a:rPr>
                        <a:t>Net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9.648.670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12.103.789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16.214.909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4867230"/>
                  </a:ext>
                </a:extLst>
              </a:tr>
              <a:tr h="190500">
                <a:tc>
                  <a:txBody>
                    <a:bodyPr/>
                    <a:lstStyle/>
                    <a:p>
                      <a:pPr algn="l" fontAlgn="b"/>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growth</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2"/>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2"/>
                          </a:solidFill>
                          <a:effectLst/>
                          <a:latin typeface="Calibri" panose="020F0502020204030204" pitchFamily="34" charset="0"/>
                        </a:rPr>
                        <a:t>25,45%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33,97%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83927803"/>
                  </a:ext>
                </a:extLst>
              </a:tr>
              <a:tr h="190500">
                <a:tc>
                  <a:txBody>
                    <a:bodyPr/>
                    <a:lstStyle/>
                    <a:p>
                      <a:pPr algn="l" fontAlgn="b"/>
                      <a:r>
                        <a:rPr lang="pt-BR" sz="1100" b="0" i="0" u="none" strike="noStrike" dirty="0" err="1">
                          <a:solidFill>
                            <a:srgbClr val="000000"/>
                          </a:solidFill>
                          <a:effectLst/>
                          <a:latin typeface="Calibri" panose="020F0502020204030204" pitchFamily="34" charset="0"/>
                        </a:rPr>
                        <a:t>Cost</a:t>
                      </a:r>
                      <a:r>
                        <a:rPr lang="pt-BR" sz="1100" b="0" i="0" u="none" strike="noStrike" dirty="0">
                          <a:solidFill>
                            <a:srgbClr val="000000"/>
                          </a:solidFill>
                          <a:effectLst/>
                          <a:latin typeface="Calibri" panose="020F0502020204030204" pitchFamily="34" charset="0"/>
                        </a:rPr>
                        <a:t> </a:t>
                      </a:r>
                      <a:r>
                        <a:rPr lang="pt-BR" sz="1100" b="0" i="0" u="none" strike="noStrike" dirty="0" err="1">
                          <a:solidFill>
                            <a:srgbClr val="000000"/>
                          </a:solidFill>
                          <a:effectLst/>
                          <a:latin typeface="Calibri" panose="020F0502020204030204" pitchFamily="34" charset="0"/>
                        </a:rPr>
                        <a:t>of</a:t>
                      </a:r>
                      <a:r>
                        <a:rPr lang="pt-BR" sz="1100" b="0" i="0" u="none" strike="noStrike" dirty="0">
                          <a:solidFill>
                            <a:srgbClr val="000000"/>
                          </a:solidFill>
                          <a:effectLst/>
                          <a:latin typeface="Calibri" panose="020F0502020204030204" pitchFamily="34" charset="0"/>
                        </a:rPr>
                        <a:t> </a:t>
                      </a:r>
                      <a:r>
                        <a:rPr lang="pt-BR" sz="1100" b="0" i="0" u="none" strike="noStrike" dirty="0" err="1">
                          <a:solidFill>
                            <a:srgbClr val="000000"/>
                          </a:solidFill>
                          <a:effectLst/>
                          <a:latin typeface="Calibri" panose="020F0502020204030204" pitchFamily="34" charset="0"/>
                        </a:rPr>
                        <a:t>goods</a:t>
                      </a:r>
                      <a:r>
                        <a:rPr lang="pt-BR" sz="1100" b="0" i="0" u="none" strike="noStrike" dirty="0">
                          <a:solidFill>
                            <a:srgbClr val="000000"/>
                          </a:solidFill>
                          <a:effectLst/>
                          <a:latin typeface="Calibri" panose="020F0502020204030204" pitchFamily="34" charset="0"/>
                        </a:rPr>
                        <a:t> </a:t>
                      </a:r>
                      <a:r>
                        <a:rPr lang="pt-BR" sz="1100" b="0" i="0" u="none" strike="noStrike" dirty="0" err="1">
                          <a:solidFill>
                            <a:srgbClr val="000000"/>
                          </a:solidFill>
                          <a:effectLst/>
                          <a:latin typeface="Calibri" panose="020F0502020204030204" pitchFamily="34" charset="0"/>
                        </a:rPr>
                        <a:t>sold</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-7.763.328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-9.866.736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-13.366.616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15571183"/>
                  </a:ext>
                </a:extLst>
              </a:tr>
              <a:tr h="190500">
                <a:tc>
                  <a:txBody>
                    <a:bodyPr/>
                    <a:lstStyle/>
                    <a:p>
                      <a:pPr algn="l" fontAlgn="b"/>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Net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2"/>
                          </a:solidFill>
                          <a:effectLst/>
                          <a:latin typeface="Calibri" panose="020F0502020204030204" pitchFamily="34" charset="0"/>
                        </a:rPr>
                        <a:t>-80,46%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-81,52%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-82,43%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119189122"/>
                  </a:ext>
                </a:extLst>
              </a:tr>
              <a:tr h="190500">
                <a:tc>
                  <a:txBody>
                    <a:bodyPr/>
                    <a:lstStyle/>
                    <a:p>
                      <a:pPr algn="l" fontAlgn="b"/>
                      <a:r>
                        <a:rPr lang="pt-BR" sz="1100" b="0" i="0" u="none" strike="noStrike">
                          <a:solidFill>
                            <a:srgbClr val="000000"/>
                          </a:solidFill>
                          <a:effectLst/>
                          <a:latin typeface="Calibri" panose="020F0502020204030204" pitchFamily="34" charset="0"/>
                        </a:rPr>
                        <a:t>SG&amp;A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-962.539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-1.257.320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-1.631.825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71527701"/>
                  </a:ext>
                </a:extLst>
              </a:tr>
              <a:tr h="190500">
                <a:tc>
                  <a:txBody>
                    <a:bodyPr/>
                    <a:lstStyle/>
                    <a:p>
                      <a:pPr algn="l" fontAlgn="b"/>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Net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-9,98%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-10,39%</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-10,06%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54554164"/>
                  </a:ext>
                </a:extLst>
              </a:tr>
              <a:tr h="190500">
                <a:tc>
                  <a:txBody>
                    <a:bodyPr/>
                    <a:lstStyle/>
                    <a:p>
                      <a:pPr algn="l" fontAlgn="b"/>
                      <a:r>
                        <a:rPr lang="pt-BR" sz="1100" b="0" i="0" u="none" strike="noStrike">
                          <a:solidFill>
                            <a:srgbClr val="000000"/>
                          </a:solidFill>
                          <a:effectLst/>
                          <a:latin typeface="Calibri" panose="020F0502020204030204" pitchFamily="34" charset="0"/>
                        </a:rPr>
                        <a:t>EBITDA adj.</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989.300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1.150.100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1.550.400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7755206"/>
                  </a:ext>
                </a:extLst>
              </a:tr>
              <a:tr h="190500">
                <a:tc>
                  <a:txBody>
                    <a:bodyPr/>
                    <a:lstStyle/>
                    <a:p>
                      <a:pPr algn="l" fontAlgn="b"/>
                      <a:r>
                        <a:rPr lang="pt-BR" sz="1100" b="0" i="0" u="none" strike="noStrike" dirty="0">
                          <a:solidFill>
                            <a:schemeClr val="tx2"/>
                          </a:solidFill>
                          <a:effectLst/>
                          <a:latin typeface="Calibri" panose="020F0502020204030204" pitchFamily="34" charset="0"/>
                        </a:rPr>
                        <a:t>% EBITDA</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10,25%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chemeClr val="tx2"/>
                          </a:solidFill>
                          <a:effectLst/>
                          <a:latin typeface="Calibri" panose="020F0502020204030204" pitchFamily="34" charset="0"/>
                        </a:rPr>
                        <a:t>9,50%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9,56%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83938977"/>
                  </a:ext>
                </a:extLst>
              </a:tr>
              <a:tr h="190500">
                <a:tc>
                  <a:txBody>
                    <a:bodyPr/>
                    <a:lstStyle/>
                    <a:p>
                      <a:pPr algn="l" fontAlgn="b"/>
                      <a:r>
                        <a:rPr lang="pt-BR" sz="1100" b="0" i="0" u="none" strike="noStrike">
                          <a:solidFill>
                            <a:srgbClr val="000000"/>
                          </a:solidFill>
                          <a:effectLst/>
                          <a:latin typeface="Calibri" panose="020F0502020204030204" pitchFamily="34" charset="0"/>
                        </a:rPr>
                        <a:t>Net Profit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194.870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-281.023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-1.264.782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177537126"/>
                  </a:ext>
                </a:extLst>
              </a:tr>
              <a:tr h="190500">
                <a:tc>
                  <a:txBody>
                    <a:bodyPr/>
                    <a:lstStyle/>
                    <a:p>
                      <a:pPr algn="l" fontAlgn="b"/>
                      <a:r>
                        <a:rPr lang="pt-BR" sz="1100" b="0" i="0" u="none" strike="noStrike">
                          <a:solidFill>
                            <a:srgbClr val="000000"/>
                          </a:solidFill>
                          <a:effectLst/>
                          <a:latin typeface="Calibri" panose="020F0502020204030204" pitchFamily="34" charset="0"/>
                        </a:rPr>
                        <a:t>% of Net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2,02%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-2,32%</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-7,80%</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244051876"/>
                  </a:ext>
                </a:extLst>
              </a:tr>
            </a:tbl>
          </a:graphicData>
        </a:graphic>
      </p:graphicFrame>
      <p:graphicFrame>
        <p:nvGraphicFramePr>
          <p:cNvPr id="9" name="Tabela 8">
            <a:extLst>
              <a:ext uri="{FF2B5EF4-FFF2-40B4-BE49-F238E27FC236}">
                <a16:creationId xmlns:a16="http://schemas.microsoft.com/office/drawing/2014/main" id="{A4D87261-C00C-454E-9A6E-B449C8F8713A}"/>
              </a:ext>
            </a:extLst>
          </p:cNvPr>
          <p:cNvGraphicFramePr>
            <a:graphicFrameLocks noGrp="1"/>
          </p:cNvGraphicFramePr>
          <p:nvPr>
            <p:extLst/>
          </p:nvPr>
        </p:nvGraphicFramePr>
        <p:xfrm>
          <a:off x="749300" y="4992756"/>
          <a:ext cx="5346700" cy="762000"/>
        </p:xfrm>
        <a:graphic>
          <a:graphicData uri="http://schemas.openxmlformats.org/drawingml/2006/table">
            <a:tbl>
              <a:tblPr/>
              <a:tblGrid>
                <a:gridCol w="2487723">
                  <a:extLst>
                    <a:ext uri="{9D8B030D-6E8A-4147-A177-3AD203B41FA5}">
                      <a16:colId xmlns:a16="http://schemas.microsoft.com/office/drawing/2014/main" val="2561938578"/>
                    </a:ext>
                  </a:extLst>
                </a:gridCol>
                <a:gridCol w="1132802">
                  <a:extLst>
                    <a:ext uri="{9D8B030D-6E8A-4147-A177-3AD203B41FA5}">
                      <a16:colId xmlns:a16="http://schemas.microsoft.com/office/drawing/2014/main" val="177516126"/>
                    </a:ext>
                  </a:extLst>
                </a:gridCol>
                <a:gridCol w="888472">
                  <a:extLst>
                    <a:ext uri="{9D8B030D-6E8A-4147-A177-3AD203B41FA5}">
                      <a16:colId xmlns:a16="http://schemas.microsoft.com/office/drawing/2014/main" val="3577523217"/>
                    </a:ext>
                  </a:extLst>
                </a:gridCol>
                <a:gridCol w="837703">
                  <a:extLst>
                    <a:ext uri="{9D8B030D-6E8A-4147-A177-3AD203B41FA5}">
                      <a16:colId xmlns:a16="http://schemas.microsoft.com/office/drawing/2014/main" val="843671423"/>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Cashflow</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2712306934"/>
                  </a:ext>
                </a:extLst>
              </a:tr>
              <a:tr h="190500">
                <a:tc>
                  <a:txBody>
                    <a:bodyPr/>
                    <a:lstStyle/>
                    <a:p>
                      <a:pPr algn="l" fontAlgn="b"/>
                      <a:r>
                        <a:rPr lang="en-US" sz="1100" b="0" i="0" u="none" strike="noStrike">
                          <a:solidFill>
                            <a:srgbClr val="000000"/>
                          </a:solidFill>
                          <a:effectLst/>
                          <a:latin typeface="Calibri" panose="020F0502020204030204" pitchFamily="34" charset="0"/>
                        </a:rPr>
                        <a:t>Cash flow from Op. Activities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524.400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461.800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1.329.883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195043375"/>
                  </a:ext>
                </a:extLst>
              </a:tr>
              <a:tr h="190500">
                <a:tc>
                  <a:txBody>
                    <a:bodyPr/>
                    <a:lstStyle/>
                    <a:p>
                      <a:pPr algn="l" fontAlgn="b"/>
                      <a:r>
                        <a:rPr lang="pt-BR" sz="1100" b="0" i="0" u="none" strike="noStrike" dirty="0">
                          <a:solidFill>
                            <a:srgbClr val="000000"/>
                          </a:solidFill>
                          <a:effectLst/>
                          <a:latin typeface="Calibri" panose="020F0502020204030204" pitchFamily="34" charset="0"/>
                        </a:rPr>
                        <a:t>CAPEX</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179.601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272.524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189.090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38271246"/>
                  </a:ext>
                </a:extLst>
              </a:tr>
              <a:tr h="190500">
                <a:tc>
                  <a:txBody>
                    <a:bodyPr/>
                    <a:lstStyle/>
                    <a:p>
                      <a:pPr algn="l" fontAlgn="b"/>
                      <a:r>
                        <a:rPr lang="pt-BR" sz="1100" b="0" i="0" u="none" strike="noStrike" dirty="0">
                          <a:solidFill>
                            <a:schemeClr val="tx2"/>
                          </a:solidFill>
                          <a:effectLst/>
                          <a:latin typeface="Calibri" panose="020F0502020204030204" pitchFamily="34" charset="0"/>
                        </a:rPr>
                        <a:t>CAPEX as % </a:t>
                      </a:r>
                      <a:r>
                        <a:rPr lang="pt-BR" sz="1100" b="0" i="0" u="none" strike="noStrike" dirty="0" err="1">
                          <a:solidFill>
                            <a:schemeClr val="tx2"/>
                          </a:solidFill>
                          <a:effectLst/>
                          <a:latin typeface="Calibri" panose="020F0502020204030204" pitchFamily="34" charset="0"/>
                        </a:rPr>
                        <a:t>of</a:t>
                      </a:r>
                      <a:r>
                        <a:rPr lang="pt-BR" sz="1100" b="0" i="0" u="none" strike="noStrike" dirty="0">
                          <a:solidFill>
                            <a:schemeClr val="tx2"/>
                          </a:solidFill>
                          <a:effectLst/>
                          <a:latin typeface="Calibri" panose="020F0502020204030204" pitchFamily="34" charset="0"/>
                        </a:rPr>
                        <a:t> </a:t>
                      </a:r>
                      <a:r>
                        <a:rPr lang="pt-BR" sz="1100" b="0" i="0" u="none" strike="noStrike" dirty="0" err="1">
                          <a:solidFill>
                            <a:schemeClr val="tx2"/>
                          </a:solidFill>
                          <a:effectLst/>
                          <a:latin typeface="Calibri" panose="020F0502020204030204" pitchFamily="34" charset="0"/>
                        </a:rPr>
                        <a:t>revenues</a:t>
                      </a:r>
                      <a:endParaRPr lang="pt-BR" sz="1100" b="0" i="0" u="none" strike="noStrike" dirty="0">
                        <a:solidFill>
                          <a:schemeClr val="tx2"/>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1,86%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2,25%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51710984"/>
                  </a:ext>
                </a:extLst>
              </a:tr>
            </a:tbl>
          </a:graphicData>
        </a:graphic>
      </p:graphicFrame>
      <p:graphicFrame>
        <p:nvGraphicFramePr>
          <p:cNvPr id="11" name="Tabela 10">
            <a:extLst>
              <a:ext uri="{FF2B5EF4-FFF2-40B4-BE49-F238E27FC236}">
                <a16:creationId xmlns:a16="http://schemas.microsoft.com/office/drawing/2014/main" id="{ED9EB10E-E56D-485C-83E8-29F34A91E59F}"/>
              </a:ext>
            </a:extLst>
          </p:cNvPr>
          <p:cNvGraphicFramePr>
            <a:graphicFrameLocks noGrp="1"/>
          </p:cNvGraphicFramePr>
          <p:nvPr>
            <p:extLst/>
          </p:nvPr>
        </p:nvGraphicFramePr>
        <p:xfrm>
          <a:off x="6533908" y="2667828"/>
          <a:ext cx="5346700" cy="2286000"/>
        </p:xfrm>
        <a:graphic>
          <a:graphicData uri="http://schemas.openxmlformats.org/drawingml/2006/table">
            <a:tbl>
              <a:tblPr/>
              <a:tblGrid>
                <a:gridCol w="2487723">
                  <a:extLst>
                    <a:ext uri="{9D8B030D-6E8A-4147-A177-3AD203B41FA5}">
                      <a16:colId xmlns:a16="http://schemas.microsoft.com/office/drawing/2014/main" val="1964178130"/>
                    </a:ext>
                  </a:extLst>
                </a:gridCol>
                <a:gridCol w="1132802">
                  <a:extLst>
                    <a:ext uri="{9D8B030D-6E8A-4147-A177-3AD203B41FA5}">
                      <a16:colId xmlns:a16="http://schemas.microsoft.com/office/drawing/2014/main" val="4074303724"/>
                    </a:ext>
                  </a:extLst>
                </a:gridCol>
                <a:gridCol w="888472">
                  <a:extLst>
                    <a:ext uri="{9D8B030D-6E8A-4147-A177-3AD203B41FA5}">
                      <a16:colId xmlns:a16="http://schemas.microsoft.com/office/drawing/2014/main" val="1252658755"/>
                    </a:ext>
                  </a:extLst>
                </a:gridCol>
                <a:gridCol w="837703">
                  <a:extLst>
                    <a:ext uri="{9D8B030D-6E8A-4147-A177-3AD203B41FA5}">
                      <a16:colId xmlns:a16="http://schemas.microsoft.com/office/drawing/2014/main" val="1886795905"/>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Working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19701359"/>
                  </a:ext>
                </a:extLst>
              </a:tr>
              <a:tr h="190500">
                <a:tc>
                  <a:txBody>
                    <a:bodyPr/>
                    <a:lstStyle/>
                    <a:p>
                      <a:pPr algn="l" fontAlgn="b"/>
                      <a:r>
                        <a:rPr lang="pt-BR" sz="1100" b="0" i="0" u="none" strike="noStrike">
                          <a:solidFill>
                            <a:srgbClr val="000000"/>
                          </a:solidFill>
                          <a:effectLst/>
                          <a:latin typeface="Calibri" panose="020F0502020204030204" pitchFamily="34" charset="0"/>
                        </a:rPr>
                        <a:t>Working Capital</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644.645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1.274.187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1.760.004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030033553"/>
                  </a:ext>
                </a:extLst>
              </a:tr>
              <a:tr h="190500">
                <a:tc>
                  <a:txBody>
                    <a:bodyPr/>
                    <a:lstStyle/>
                    <a:p>
                      <a:pPr algn="l" fontAlgn="b"/>
                      <a:r>
                        <a:rPr lang="en-US" sz="1100" b="0" i="0" u="none" strike="noStrike" dirty="0">
                          <a:solidFill>
                            <a:schemeClr val="tx2"/>
                          </a:solidFill>
                          <a:effectLst/>
                          <a:latin typeface="Calibri" panose="020F0502020204030204" pitchFamily="34" charset="0"/>
                        </a:rPr>
                        <a:t>Working capital as % of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6,68%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10,53%</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chemeClr val="tx2"/>
                          </a:solidFill>
                          <a:effectLst/>
                          <a:latin typeface="Calibri" panose="020F0502020204030204" pitchFamily="34" charset="0"/>
                        </a:rPr>
                        <a:t>10,85%</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050285237"/>
                  </a:ext>
                </a:extLst>
              </a:tr>
              <a:tr h="190500">
                <a:tc>
                  <a:txBody>
                    <a:bodyPr/>
                    <a:lstStyle/>
                    <a:p>
                      <a:pPr algn="l"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902188624"/>
                  </a:ext>
                </a:extLst>
              </a:tr>
              <a:tr h="190500">
                <a:tc>
                  <a:txBody>
                    <a:bodyPr/>
                    <a:lstStyle/>
                    <a:p>
                      <a:pPr algn="l" fontAlgn="b"/>
                      <a:r>
                        <a:rPr lang="pt-BR" sz="1100" b="0" i="0" u="none" strike="noStrike">
                          <a:solidFill>
                            <a:srgbClr val="000000"/>
                          </a:solidFill>
                          <a:effectLst/>
                          <a:latin typeface="Calibri" panose="020F0502020204030204" pitchFamily="34" charset="0"/>
                        </a:rPr>
                        <a:t>Inventories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454.459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722.809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692.459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4196166329"/>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21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19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704473690"/>
                  </a:ext>
                </a:extLst>
              </a:tr>
              <a:tr h="190500">
                <a:tc>
                  <a:txBody>
                    <a:bodyPr/>
                    <a:lstStyle/>
                    <a:p>
                      <a:pPr algn="l" fontAlgn="b"/>
                      <a:r>
                        <a:rPr lang="pt-BR" sz="1100" b="0" i="0" u="none" strike="noStrike">
                          <a:solidFill>
                            <a:srgbClr val="000000"/>
                          </a:solidFill>
                          <a:effectLst/>
                          <a:latin typeface="Calibri" panose="020F0502020204030204" pitchFamily="34" charset="0"/>
                        </a:rPr>
                        <a:t>Accounts receivable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673.983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1.385.460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1.783.355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3424501465"/>
                  </a:ext>
                </a:extLst>
              </a:tr>
              <a:tr h="190500">
                <a:tc>
                  <a:txBody>
                    <a:bodyPr/>
                    <a:lstStyle/>
                    <a:p>
                      <a:pPr algn="l" fontAlgn="b"/>
                      <a:r>
                        <a:rPr lang="pt-BR" sz="1100" b="0" i="1" u="none" strike="noStrike">
                          <a:solidFill>
                            <a:srgbClr val="002060"/>
                          </a:solidFill>
                          <a:effectLst/>
                          <a:latin typeface="Calibri" panose="020F0502020204030204" pitchFamily="34" charset="0"/>
                        </a:rPr>
                        <a:t>Days of net revenues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25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42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40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202202387"/>
                  </a:ext>
                </a:extLst>
              </a:tr>
              <a:tr h="190500">
                <a:tc>
                  <a:txBody>
                    <a:bodyPr/>
                    <a:lstStyle/>
                    <a:p>
                      <a:pPr algn="l" fontAlgn="b"/>
                      <a:r>
                        <a:rPr lang="pt-BR" sz="1100" b="0" i="0" u="none" strike="noStrike">
                          <a:solidFill>
                            <a:srgbClr val="000000"/>
                          </a:solidFill>
                          <a:effectLst/>
                          <a:latin typeface="Calibri" panose="020F0502020204030204" pitchFamily="34" charset="0"/>
                        </a:rPr>
                        <a:t>Biological assets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141.706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214.317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156.698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68750155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a:solidFill>
                            <a:srgbClr val="002060"/>
                          </a:solidFill>
                          <a:effectLst/>
                          <a:latin typeface="Calibri" panose="020F0502020204030204" pitchFamily="34" charset="0"/>
                        </a:rPr>
                        <a:t>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676359952"/>
                  </a:ext>
                </a:extLst>
              </a:tr>
              <a:tr h="190500">
                <a:tc>
                  <a:txBody>
                    <a:bodyPr/>
                    <a:lstStyle/>
                    <a:p>
                      <a:pPr algn="l" fontAlgn="b"/>
                      <a:r>
                        <a:rPr lang="pt-BR" sz="1100" b="0" i="0" u="none" strike="noStrike">
                          <a:solidFill>
                            <a:srgbClr val="000000"/>
                          </a:solidFill>
                          <a:effectLst/>
                          <a:latin typeface="Calibri" panose="020F0502020204030204" pitchFamily="34" charset="0"/>
                        </a:rPr>
                        <a:t>Suppliers</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625.503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1.048.399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872.508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876386395"/>
                  </a:ext>
                </a:extLst>
              </a:tr>
              <a:tr h="190500">
                <a:tc>
                  <a:txBody>
                    <a:bodyPr/>
                    <a:lstStyle/>
                    <a:p>
                      <a:pPr algn="l" fontAlgn="b"/>
                      <a:r>
                        <a:rPr lang="pt-BR" sz="1100" b="0" i="1" u="none" strike="noStrike">
                          <a:solidFill>
                            <a:srgbClr val="002060"/>
                          </a:solidFill>
                          <a:effectLst/>
                          <a:latin typeface="Calibri" panose="020F0502020204030204" pitchFamily="34" charset="0"/>
                        </a:rPr>
                        <a:t>Days of cost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39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1" u="none" strike="noStrike" dirty="0">
                          <a:solidFill>
                            <a:srgbClr val="002060"/>
                          </a:solidFill>
                          <a:effectLst/>
                          <a:latin typeface="Calibri" panose="020F0502020204030204" pitchFamily="34" charset="0"/>
                        </a:rPr>
                        <a:t>24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607980608"/>
                  </a:ext>
                </a:extLst>
              </a:tr>
            </a:tbl>
          </a:graphicData>
        </a:graphic>
      </p:graphicFrame>
      <p:pic>
        <p:nvPicPr>
          <p:cNvPr id="6" name="Picture 4" descr="Resultado de imagem para minerva foods">
            <a:extLst>
              <a:ext uri="{FF2B5EF4-FFF2-40B4-BE49-F238E27FC236}">
                <a16:creationId xmlns:a16="http://schemas.microsoft.com/office/drawing/2014/main" id="{D156EF19-7F73-4E9A-954C-9DDCB82BA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D5D8B-1099-4620-848B-8A59E530A9DC}"/>
              </a:ext>
            </a:extLst>
          </p:cNvPr>
          <p:cNvSpPr>
            <a:spLocks noGrp="1"/>
          </p:cNvSpPr>
          <p:nvPr>
            <p:ph type="title"/>
          </p:nvPr>
        </p:nvSpPr>
        <p:spPr/>
        <p:txBody>
          <a:bodyPr/>
          <a:lstStyle/>
          <a:p>
            <a:r>
              <a:rPr lang="pt-BR" dirty="0" err="1"/>
              <a:t>Sumary</a:t>
            </a:r>
            <a:endParaRPr lang="en-US" dirty="0"/>
          </a:p>
        </p:txBody>
      </p:sp>
      <p:sp>
        <p:nvSpPr>
          <p:cNvPr id="3" name="Espaço Reservado para Conteúdo 2">
            <a:extLst>
              <a:ext uri="{FF2B5EF4-FFF2-40B4-BE49-F238E27FC236}">
                <a16:creationId xmlns:a16="http://schemas.microsoft.com/office/drawing/2014/main" id="{5B2FC59E-A597-456B-832A-3E6B260C8B94}"/>
              </a:ext>
            </a:extLst>
          </p:cNvPr>
          <p:cNvSpPr>
            <a:spLocks noGrp="1"/>
          </p:cNvSpPr>
          <p:nvPr>
            <p:ph idx="1"/>
          </p:nvPr>
        </p:nvSpPr>
        <p:spPr>
          <a:xfrm>
            <a:off x="1045623" y="2265569"/>
            <a:ext cx="10434072" cy="4304196"/>
          </a:xfrm>
        </p:spPr>
        <p:txBody>
          <a:bodyPr>
            <a:normAutofit/>
          </a:bodyPr>
          <a:lstStyle/>
          <a:p>
            <a:pPr marL="0" indent="0">
              <a:buNone/>
            </a:pPr>
            <a:endParaRPr lang="pt-BR" sz="700" dirty="0"/>
          </a:p>
          <a:p>
            <a:pPr lvl="1"/>
            <a:r>
              <a:rPr lang="pt-BR" sz="2000" b="1" dirty="0"/>
              <a:t>Minerva </a:t>
            </a:r>
            <a:r>
              <a:rPr lang="pt-BR" sz="2000" b="1" dirty="0" err="1"/>
              <a:t>Foods</a:t>
            </a:r>
            <a:endParaRPr lang="pt-BR" sz="2000" b="1" dirty="0"/>
          </a:p>
          <a:p>
            <a:pPr lvl="1"/>
            <a:r>
              <a:rPr lang="pt-BR" sz="2000" b="1" dirty="0" err="1"/>
              <a:t>History</a:t>
            </a:r>
            <a:endParaRPr lang="pt-BR" sz="2000" b="1" dirty="0"/>
          </a:p>
          <a:p>
            <a:pPr lvl="1"/>
            <a:endParaRPr lang="pt-BR" sz="300" b="1" dirty="0"/>
          </a:p>
          <a:p>
            <a:pPr lvl="1"/>
            <a:r>
              <a:rPr lang="pt-BR" sz="2000" b="1" dirty="0" err="1"/>
              <a:t>External</a:t>
            </a:r>
            <a:r>
              <a:rPr lang="pt-BR" sz="2000" b="1" dirty="0"/>
              <a:t> </a:t>
            </a:r>
            <a:r>
              <a:rPr lang="pt-BR" sz="2000" b="1" dirty="0" err="1"/>
              <a:t>Analysis</a:t>
            </a:r>
            <a:endParaRPr lang="pt-BR" sz="2000" b="1" dirty="0"/>
          </a:p>
          <a:p>
            <a:pPr lvl="1"/>
            <a:endParaRPr lang="pt-BR" sz="300" b="1" dirty="0"/>
          </a:p>
          <a:p>
            <a:pPr lvl="2"/>
            <a:r>
              <a:rPr lang="en-US" sz="1800" dirty="0"/>
              <a:t>SWOT analysis</a:t>
            </a:r>
          </a:p>
          <a:p>
            <a:pPr lvl="2"/>
            <a:endParaRPr lang="en-US" sz="300" b="1" dirty="0"/>
          </a:p>
          <a:p>
            <a:pPr lvl="1"/>
            <a:r>
              <a:rPr lang="pt-BR" sz="2000" b="1" dirty="0" err="1"/>
              <a:t>Internal</a:t>
            </a:r>
            <a:r>
              <a:rPr lang="pt-BR" sz="2000" b="1" dirty="0"/>
              <a:t> </a:t>
            </a:r>
            <a:r>
              <a:rPr lang="pt-BR" sz="2000" b="1" dirty="0" err="1"/>
              <a:t>Analysis</a:t>
            </a:r>
            <a:endParaRPr lang="pt-BR" sz="2000" b="1" dirty="0"/>
          </a:p>
          <a:p>
            <a:pPr lvl="1"/>
            <a:endParaRPr lang="pt-BR" sz="300" b="1" dirty="0"/>
          </a:p>
          <a:p>
            <a:pPr lvl="1"/>
            <a:r>
              <a:rPr lang="en-US" sz="2000" b="1" dirty="0"/>
              <a:t>Identification of the core strategy</a:t>
            </a:r>
          </a:p>
          <a:p>
            <a:pPr lvl="1"/>
            <a:endParaRPr lang="en-US" sz="300" b="1" dirty="0"/>
          </a:p>
          <a:p>
            <a:pPr lvl="1"/>
            <a:r>
              <a:rPr lang="en-US" sz="2000" b="1" dirty="0"/>
              <a:t>Recommendations</a:t>
            </a:r>
          </a:p>
          <a:p>
            <a:pPr lvl="1"/>
            <a:endParaRPr lang="en-US" sz="2000" dirty="0"/>
          </a:p>
          <a:p>
            <a:pPr lvl="1"/>
            <a:endParaRPr lang="en-US" sz="2000" dirty="0"/>
          </a:p>
        </p:txBody>
      </p:sp>
      <p:pic>
        <p:nvPicPr>
          <p:cNvPr id="5" name="Picture 4" descr="Resultado de imagem para minerva foods">
            <a:extLst>
              <a:ext uri="{FF2B5EF4-FFF2-40B4-BE49-F238E27FC236}">
                <a16:creationId xmlns:a16="http://schemas.microsoft.com/office/drawing/2014/main" id="{58CAC596-DF74-46E9-92F4-DF333DB108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4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Financial </a:t>
            </a:r>
            <a:r>
              <a:rPr lang="pt-BR" dirty="0" err="1"/>
              <a:t>Information</a:t>
            </a:r>
            <a:br>
              <a:rPr lang="pt-BR" dirty="0"/>
            </a:br>
            <a:r>
              <a:rPr lang="pt-BR" dirty="0"/>
              <a:t>Minerva</a:t>
            </a:r>
            <a:endParaRPr lang="en-US" dirty="0"/>
          </a:p>
        </p:txBody>
      </p:sp>
      <p:graphicFrame>
        <p:nvGraphicFramePr>
          <p:cNvPr id="3" name="Tabela 2">
            <a:extLst>
              <a:ext uri="{FF2B5EF4-FFF2-40B4-BE49-F238E27FC236}">
                <a16:creationId xmlns:a16="http://schemas.microsoft.com/office/drawing/2014/main" id="{553980A7-2C61-4086-989D-E0922988F549}"/>
              </a:ext>
            </a:extLst>
          </p:cNvPr>
          <p:cNvGraphicFramePr>
            <a:graphicFrameLocks noGrp="1"/>
          </p:cNvGraphicFramePr>
          <p:nvPr>
            <p:extLst/>
          </p:nvPr>
        </p:nvGraphicFramePr>
        <p:xfrm>
          <a:off x="941491" y="2762250"/>
          <a:ext cx="5346700" cy="1333500"/>
        </p:xfrm>
        <a:graphic>
          <a:graphicData uri="http://schemas.openxmlformats.org/drawingml/2006/table">
            <a:tbl>
              <a:tblPr/>
              <a:tblGrid>
                <a:gridCol w="2487723">
                  <a:extLst>
                    <a:ext uri="{9D8B030D-6E8A-4147-A177-3AD203B41FA5}">
                      <a16:colId xmlns:a16="http://schemas.microsoft.com/office/drawing/2014/main" val="1420720763"/>
                    </a:ext>
                  </a:extLst>
                </a:gridCol>
                <a:gridCol w="1132802">
                  <a:extLst>
                    <a:ext uri="{9D8B030D-6E8A-4147-A177-3AD203B41FA5}">
                      <a16:colId xmlns:a16="http://schemas.microsoft.com/office/drawing/2014/main" val="3964540962"/>
                    </a:ext>
                  </a:extLst>
                </a:gridCol>
                <a:gridCol w="888472">
                  <a:extLst>
                    <a:ext uri="{9D8B030D-6E8A-4147-A177-3AD203B41FA5}">
                      <a16:colId xmlns:a16="http://schemas.microsoft.com/office/drawing/2014/main" val="26209992"/>
                    </a:ext>
                  </a:extLst>
                </a:gridCol>
                <a:gridCol w="837703">
                  <a:extLst>
                    <a:ext uri="{9D8B030D-6E8A-4147-A177-3AD203B41FA5}">
                      <a16:colId xmlns:a16="http://schemas.microsoft.com/office/drawing/2014/main" val="2398739628"/>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Capital structure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1258631810"/>
                  </a:ext>
                </a:extLst>
              </a:tr>
              <a:tr h="190500">
                <a:tc>
                  <a:txBody>
                    <a:bodyPr/>
                    <a:lstStyle/>
                    <a:p>
                      <a:pPr algn="l" fontAlgn="b"/>
                      <a:r>
                        <a:rPr lang="pt-BR" sz="1100" b="0" i="0" u="none" strike="noStrike">
                          <a:solidFill>
                            <a:srgbClr val="000000"/>
                          </a:solidFill>
                          <a:effectLst/>
                          <a:latin typeface="Calibri" panose="020F0502020204030204" pitchFamily="34" charset="0"/>
                        </a:rPr>
                        <a:t>Equity</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520.623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71.077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-301.114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065129873"/>
                  </a:ext>
                </a:extLst>
              </a:tr>
              <a:tr h="190500">
                <a:tc>
                  <a:txBody>
                    <a:bodyPr/>
                    <a:lstStyle/>
                    <a:p>
                      <a:pPr algn="l" fontAlgn="b"/>
                      <a:r>
                        <a:rPr lang="pt-BR" sz="1100" b="0" i="0" u="none" strike="noStrike" dirty="0">
                          <a:solidFill>
                            <a:srgbClr val="000000"/>
                          </a:solidFill>
                          <a:effectLst/>
                          <a:latin typeface="Calibri" panose="020F0502020204030204" pitchFamily="34" charset="0"/>
                        </a:rPr>
                        <a:t>Total </a:t>
                      </a:r>
                      <a:r>
                        <a:rPr lang="pt-BR" sz="1100" b="0" i="0" u="none" strike="noStrike" dirty="0" err="1">
                          <a:solidFill>
                            <a:srgbClr val="000000"/>
                          </a:solidFill>
                          <a:effectLst/>
                          <a:latin typeface="Calibri" panose="020F0502020204030204" pitchFamily="34" charset="0"/>
                        </a:rPr>
                        <a:t>Debt</a:t>
                      </a:r>
                      <a:endParaRPr lang="pt-B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6.827.703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9.607.008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10.467.574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01481132"/>
                  </a:ext>
                </a:extLst>
              </a:tr>
              <a:tr h="190500">
                <a:tc>
                  <a:txBody>
                    <a:bodyPr/>
                    <a:lstStyle/>
                    <a:p>
                      <a:pPr algn="l" fontAlgn="b"/>
                      <a:r>
                        <a:rPr lang="pt-BR" sz="1100" b="0" i="0" u="none" strike="noStrike">
                          <a:solidFill>
                            <a:srgbClr val="000000"/>
                          </a:solidFill>
                          <a:effectLst/>
                          <a:latin typeface="Calibri" panose="020F0502020204030204" pitchFamily="34" charset="0"/>
                        </a:rPr>
                        <a:t>D/E ratio</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135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-35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948183856"/>
                  </a:ext>
                </a:extLst>
              </a:tr>
              <a:tr h="190500">
                <a:tc>
                  <a:txBody>
                    <a:bodyPr/>
                    <a:lstStyle/>
                    <a:p>
                      <a:pPr algn="l" fontAlgn="b"/>
                      <a:r>
                        <a:rPr lang="pt-BR" sz="1100" b="0" i="0" u="none" strike="noStrike">
                          <a:solidFill>
                            <a:srgbClr val="000000"/>
                          </a:solidFill>
                          <a:effectLst/>
                          <a:latin typeface="Calibri" panose="020F0502020204030204" pitchFamily="34" charset="0"/>
                        </a:rPr>
                        <a:t>Total Cash</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3.397.870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3.807.342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4.396.985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905764388"/>
                  </a:ext>
                </a:extLst>
              </a:tr>
              <a:tr h="190500">
                <a:tc>
                  <a:txBody>
                    <a:bodyPr/>
                    <a:lstStyle/>
                    <a:p>
                      <a:pPr algn="l" fontAlgn="b"/>
                      <a:r>
                        <a:rPr lang="pt-BR" sz="1100" b="0" i="0" u="none" strike="noStrike">
                          <a:solidFill>
                            <a:srgbClr val="000000"/>
                          </a:solidFill>
                          <a:effectLst/>
                          <a:latin typeface="Calibri" panose="020F0502020204030204" pitchFamily="34" charset="0"/>
                        </a:rPr>
                        <a:t>Net Debt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3.429.833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5.799.666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6.070.589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186107282"/>
                  </a:ext>
                </a:extLst>
              </a:tr>
              <a:tr h="190500">
                <a:tc>
                  <a:txBody>
                    <a:bodyPr/>
                    <a:lstStyle/>
                    <a:p>
                      <a:pPr algn="l" fontAlgn="b"/>
                      <a:r>
                        <a:rPr lang="pt-BR" sz="1100" b="0" i="0" u="none" strike="noStrike">
                          <a:solidFill>
                            <a:srgbClr val="000000"/>
                          </a:solidFill>
                          <a:effectLst/>
                          <a:latin typeface="Calibri" panose="020F0502020204030204" pitchFamily="34" charset="0"/>
                        </a:rPr>
                        <a:t>EBITDA multiple</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3,5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5,0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3,9 </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783384304"/>
                  </a:ext>
                </a:extLst>
              </a:tr>
            </a:tbl>
          </a:graphicData>
        </a:graphic>
      </p:graphicFrame>
      <p:graphicFrame>
        <p:nvGraphicFramePr>
          <p:cNvPr id="4" name="Tabela 3">
            <a:extLst>
              <a:ext uri="{FF2B5EF4-FFF2-40B4-BE49-F238E27FC236}">
                <a16:creationId xmlns:a16="http://schemas.microsoft.com/office/drawing/2014/main" id="{AF6816A9-4186-4F62-8E05-5BD60C27A764}"/>
              </a:ext>
            </a:extLst>
          </p:cNvPr>
          <p:cNvGraphicFramePr>
            <a:graphicFrameLocks noGrp="1"/>
          </p:cNvGraphicFramePr>
          <p:nvPr>
            <p:extLst/>
          </p:nvPr>
        </p:nvGraphicFramePr>
        <p:xfrm>
          <a:off x="941491" y="4531968"/>
          <a:ext cx="901700" cy="381000"/>
        </p:xfrm>
        <a:graphic>
          <a:graphicData uri="http://schemas.openxmlformats.org/drawingml/2006/table">
            <a:tbl>
              <a:tblPr/>
              <a:tblGrid>
                <a:gridCol w="901700">
                  <a:extLst>
                    <a:ext uri="{9D8B030D-6E8A-4147-A177-3AD203B41FA5}">
                      <a16:colId xmlns:a16="http://schemas.microsoft.com/office/drawing/2014/main" val="3081359685"/>
                    </a:ext>
                  </a:extLst>
                </a:gridCol>
              </a:tblGrid>
              <a:tr h="190500">
                <a:tc>
                  <a:txBody>
                    <a:bodyPr/>
                    <a:lstStyle/>
                    <a:p>
                      <a:pPr algn="ctr" fontAlgn="b"/>
                      <a:r>
                        <a:rPr lang="pt-BR" sz="1100" b="1" i="0" u="none" strike="noStrike">
                          <a:solidFill>
                            <a:srgbClr val="FFFFFF"/>
                          </a:solidFill>
                          <a:effectLst/>
                          <a:latin typeface="Calibri" panose="020F0502020204030204" pitchFamily="34" charset="0"/>
                        </a:rPr>
                        <a:t>Free float</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808080"/>
                    </a:solidFill>
                  </a:tcPr>
                </a:tc>
                <a:extLst>
                  <a:ext uri="{0D108BD9-81ED-4DB2-BD59-A6C34878D82A}">
                    <a16:rowId xmlns:a16="http://schemas.microsoft.com/office/drawing/2014/main" val="3161127275"/>
                  </a:ext>
                </a:extLst>
              </a:tr>
              <a:tr h="190500">
                <a:tc>
                  <a:txBody>
                    <a:bodyPr/>
                    <a:lstStyle/>
                    <a:p>
                      <a:pPr algn="ctr" fontAlgn="b"/>
                      <a:r>
                        <a:rPr lang="pt-BR" sz="11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solidFill>
                      <a:srgbClr val="FFFFFF"/>
                    </a:solidFill>
                  </a:tcPr>
                </a:tc>
                <a:extLst>
                  <a:ext uri="{0D108BD9-81ED-4DB2-BD59-A6C34878D82A}">
                    <a16:rowId xmlns:a16="http://schemas.microsoft.com/office/drawing/2014/main" val="2500667111"/>
                  </a:ext>
                </a:extLst>
              </a:tr>
            </a:tbl>
          </a:graphicData>
        </a:graphic>
      </p:graphicFrame>
      <p:graphicFrame>
        <p:nvGraphicFramePr>
          <p:cNvPr id="7" name="Tabela 6">
            <a:extLst>
              <a:ext uri="{FF2B5EF4-FFF2-40B4-BE49-F238E27FC236}">
                <a16:creationId xmlns:a16="http://schemas.microsoft.com/office/drawing/2014/main" id="{F9CECC30-ADCC-4F3F-A203-E15C1231B557}"/>
              </a:ext>
            </a:extLst>
          </p:cNvPr>
          <p:cNvGraphicFramePr>
            <a:graphicFrameLocks noGrp="1"/>
          </p:cNvGraphicFramePr>
          <p:nvPr>
            <p:extLst/>
          </p:nvPr>
        </p:nvGraphicFramePr>
        <p:xfrm>
          <a:off x="941491" y="5349186"/>
          <a:ext cx="5346700" cy="762000"/>
        </p:xfrm>
        <a:graphic>
          <a:graphicData uri="http://schemas.openxmlformats.org/drawingml/2006/table">
            <a:tbl>
              <a:tblPr/>
              <a:tblGrid>
                <a:gridCol w="2487723">
                  <a:extLst>
                    <a:ext uri="{9D8B030D-6E8A-4147-A177-3AD203B41FA5}">
                      <a16:colId xmlns:a16="http://schemas.microsoft.com/office/drawing/2014/main" val="3356072017"/>
                    </a:ext>
                  </a:extLst>
                </a:gridCol>
                <a:gridCol w="1132802">
                  <a:extLst>
                    <a:ext uri="{9D8B030D-6E8A-4147-A177-3AD203B41FA5}">
                      <a16:colId xmlns:a16="http://schemas.microsoft.com/office/drawing/2014/main" val="4122834764"/>
                    </a:ext>
                  </a:extLst>
                </a:gridCol>
                <a:gridCol w="888472">
                  <a:extLst>
                    <a:ext uri="{9D8B030D-6E8A-4147-A177-3AD203B41FA5}">
                      <a16:colId xmlns:a16="http://schemas.microsoft.com/office/drawing/2014/main" val="1796415191"/>
                    </a:ext>
                  </a:extLst>
                </a:gridCol>
                <a:gridCol w="837703">
                  <a:extLst>
                    <a:ext uri="{9D8B030D-6E8A-4147-A177-3AD203B41FA5}">
                      <a16:colId xmlns:a16="http://schemas.microsoft.com/office/drawing/2014/main" val="2072777050"/>
                    </a:ext>
                  </a:extLst>
                </a:gridCol>
              </a:tblGrid>
              <a:tr h="190500">
                <a:tc>
                  <a:txBody>
                    <a:bodyPr/>
                    <a:lstStyle/>
                    <a:p>
                      <a:pPr algn="l" fontAlgn="b"/>
                      <a:r>
                        <a:rPr lang="pt-BR" sz="1100" b="1" i="0" u="none" strike="noStrike">
                          <a:solidFill>
                            <a:srgbClr val="FFFFFF"/>
                          </a:solidFill>
                          <a:effectLst/>
                          <a:latin typeface="Calibri" panose="020F0502020204030204" pitchFamily="34" charset="0"/>
                        </a:rPr>
                        <a:t>Board 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12/31/2016</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100" b="1" i="0" u="none" strike="noStrike">
                          <a:solidFill>
                            <a:srgbClr val="FFFFFF"/>
                          </a:solidFill>
                          <a:effectLst/>
                          <a:latin typeface="Calibri" panose="020F0502020204030204" pitchFamily="34" charset="0"/>
                        </a:rPr>
                        <a:t>12/31/2017</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100" b="1" i="0" u="none" strike="noStrike" dirty="0">
                          <a:solidFill>
                            <a:srgbClr val="FFFFFF"/>
                          </a:solidFill>
                          <a:effectLst/>
                          <a:latin typeface="Calibri" panose="020F0502020204030204" pitchFamily="34" charset="0"/>
                        </a:rPr>
                        <a:t>12/31/2018</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extLst>
                  <a:ext uri="{0D108BD9-81ED-4DB2-BD59-A6C34878D82A}">
                    <a16:rowId xmlns:a16="http://schemas.microsoft.com/office/drawing/2014/main" val="3181981413"/>
                  </a:ext>
                </a:extLst>
              </a:tr>
              <a:tr h="190500">
                <a:tc>
                  <a:txBody>
                    <a:bodyPr/>
                    <a:lstStyle/>
                    <a:p>
                      <a:pPr algn="l" fontAlgn="b"/>
                      <a:r>
                        <a:rPr lang="pt-BR" sz="1100" b="0" i="0" u="none" strike="noStrike">
                          <a:solidFill>
                            <a:srgbClr val="000000"/>
                          </a:solidFill>
                          <a:effectLst/>
                          <a:latin typeface="Calibri" panose="020F0502020204030204" pitchFamily="34" charset="0"/>
                        </a:rPr>
                        <a:t>Compensation</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12.289</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13.193</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14.396</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445824002"/>
                  </a:ext>
                </a:extLst>
              </a:tr>
              <a:tr h="190500">
                <a:tc>
                  <a:txBody>
                    <a:bodyPr/>
                    <a:lstStyle/>
                    <a:p>
                      <a:pPr algn="l" fontAlgn="b"/>
                      <a:r>
                        <a:rPr lang="pt-BR" sz="1100" b="0" i="0" u="none" strike="noStrike">
                          <a:solidFill>
                            <a:srgbClr val="000000"/>
                          </a:solidFill>
                          <a:effectLst/>
                          <a:latin typeface="Calibri" panose="020F0502020204030204" pitchFamily="34" charset="0"/>
                        </a:rPr>
                        <a:t>% of Net Revenues</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0,127%</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0,109%</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0,089%</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417611283"/>
                  </a:ext>
                </a:extLst>
              </a:tr>
              <a:tr h="190500">
                <a:tc>
                  <a:txBody>
                    <a:bodyPr/>
                    <a:lstStyle/>
                    <a:p>
                      <a:pPr algn="l" fontAlgn="b"/>
                      <a:r>
                        <a:rPr lang="pt-BR" sz="1100" b="0" i="0" u="none" strike="noStrike">
                          <a:solidFill>
                            <a:srgbClr val="000000"/>
                          </a:solidFill>
                          <a:effectLst/>
                          <a:latin typeface="Calibri" panose="020F0502020204030204" pitchFamily="34" charset="0"/>
                        </a:rPr>
                        <a:t>Members</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973479765"/>
                  </a:ext>
                </a:extLst>
              </a:tr>
            </a:tbl>
          </a:graphicData>
        </a:graphic>
      </p:graphicFrame>
      <p:pic>
        <p:nvPicPr>
          <p:cNvPr id="6" name="Picture 4" descr="Resultado de imagem para minerva foods">
            <a:extLst>
              <a:ext uri="{FF2B5EF4-FFF2-40B4-BE49-F238E27FC236}">
                <a16:creationId xmlns:a16="http://schemas.microsoft.com/office/drawing/2014/main" id="{4855221A-A6D8-4591-A836-8DD1AC530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a:extLst>
              <a:ext uri="{FF2B5EF4-FFF2-40B4-BE49-F238E27FC236}">
                <a16:creationId xmlns:a16="http://schemas.microsoft.com/office/drawing/2014/main" id="{9F1019F7-ABA3-4D51-A226-D667E5789809}"/>
              </a:ext>
            </a:extLst>
          </p:cNvPr>
          <p:cNvSpPr>
            <a:spLocks noGrp="1"/>
          </p:cNvSpPr>
          <p:nvPr>
            <p:ph idx="1"/>
          </p:nvPr>
        </p:nvSpPr>
        <p:spPr>
          <a:xfrm>
            <a:off x="7012788" y="2694886"/>
            <a:ext cx="4529123" cy="3416300"/>
          </a:xfrm>
        </p:spPr>
        <p:txBody>
          <a:bodyPr>
            <a:normAutofit/>
          </a:bodyPr>
          <a:lstStyle/>
          <a:p>
            <a:r>
              <a:rPr lang="pt-BR" b="1" dirty="0"/>
              <a:t>EBITDA:</a:t>
            </a:r>
            <a:r>
              <a:rPr lang="en-US" dirty="0"/>
              <a:t> </a:t>
            </a:r>
            <a:r>
              <a:rPr lang="pt-BR" dirty="0" err="1"/>
              <a:t>above</a:t>
            </a:r>
            <a:r>
              <a:rPr lang="pt-BR" dirty="0"/>
              <a:t> </a:t>
            </a:r>
            <a:r>
              <a:rPr lang="pt-BR" dirty="0" err="1"/>
              <a:t>of</a:t>
            </a:r>
            <a:r>
              <a:rPr lang="pt-BR" dirty="0"/>
              <a:t> </a:t>
            </a:r>
            <a:r>
              <a:rPr lang="pt-BR" dirty="0" err="1"/>
              <a:t>competitors</a:t>
            </a:r>
            <a:endParaRPr lang="pt-BR" dirty="0"/>
          </a:p>
          <a:p>
            <a:r>
              <a:rPr lang="en-US" b="1" dirty="0"/>
              <a:t>Working Capital:</a:t>
            </a:r>
            <a:r>
              <a:rPr lang="en-US" dirty="0"/>
              <a:t> necessary optimizing </a:t>
            </a:r>
            <a:r>
              <a:rPr lang="en-US" b="1" dirty="0"/>
              <a:t>accounts receivable</a:t>
            </a:r>
            <a:r>
              <a:rPr lang="en-US" dirty="0"/>
              <a:t> (40 days x 17 days)</a:t>
            </a:r>
            <a:r>
              <a:rPr lang="en-US" b="1" dirty="0"/>
              <a:t> </a:t>
            </a:r>
            <a:r>
              <a:rPr lang="en-US" dirty="0"/>
              <a:t>and </a:t>
            </a:r>
            <a:r>
              <a:rPr lang="en-US" b="1" dirty="0"/>
              <a:t>suppliers</a:t>
            </a:r>
            <a:r>
              <a:rPr lang="en-US" dirty="0"/>
              <a:t> (24 days x 32 days)</a:t>
            </a:r>
          </a:p>
          <a:p>
            <a:r>
              <a:rPr lang="en-US" b="1" dirty="0"/>
              <a:t>Capital structure:</a:t>
            </a:r>
            <a:r>
              <a:rPr lang="en-US" dirty="0"/>
              <a:t> net debt / EBITDA in 2017 above covenants* (3,5x EBITDA)</a:t>
            </a:r>
          </a:p>
        </p:txBody>
      </p:sp>
      <p:sp>
        <p:nvSpPr>
          <p:cNvPr id="5" name="CaixaDeTexto 4">
            <a:extLst>
              <a:ext uri="{FF2B5EF4-FFF2-40B4-BE49-F238E27FC236}">
                <a16:creationId xmlns:a16="http://schemas.microsoft.com/office/drawing/2014/main" id="{94FA4172-BD94-4A8E-8C99-2736B3FB7BC7}"/>
              </a:ext>
            </a:extLst>
          </p:cNvPr>
          <p:cNvSpPr txBox="1"/>
          <p:nvPr/>
        </p:nvSpPr>
        <p:spPr>
          <a:xfrm>
            <a:off x="11954" y="6547404"/>
            <a:ext cx="1765227" cy="246221"/>
          </a:xfrm>
          <a:prstGeom prst="rect">
            <a:avLst/>
          </a:prstGeom>
          <a:noFill/>
        </p:spPr>
        <p:txBody>
          <a:bodyPr wrap="none" rtlCol="0">
            <a:spAutoFit/>
          </a:bodyPr>
          <a:lstStyle/>
          <a:p>
            <a:r>
              <a:rPr lang="pt-BR" sz="1000" i="1" dirty="0">
                <a:solidFill>
                  <a:schemeClr val="tx1">
                    <a:lumMod val="75000"/>
                    <a:lumOff val="25000"/>
                  </a:schemeClr>
                </a:solidFill>
              </a:rPr>
              <a:t>(*) Notes </a:t>
            </a:r>
            <a:r>
              <a:rPr lang="pt-BR" sz="1000" i="1" dirty="0" err="1">
                <a:solidFill>
                  <a:schemeClr val="tx1">
                    <a:lumMod val="75000"/>
                    <a:lumOff val="25000"/>
                  </a:schemeClr>
                </a:solidFill>
              </a:rPr>
              <a:t>and</a:t>
            </a:r>
            <a:r>
              <a:rPr lang="pt-BR" sz="1000" i="1" dirty="0">
                <a:solidFill>
                  <a:schemeClr val="tx1">
                    <a:lumMod val="75000"/>
                    <a:lumOff val="25000"/>
                  </a:schemeClr>
                </a:solidFill>
              </a:rPr>
              <a:t> debêntures</a:t>
            </a:r>
          </a:p>
        </p:txBody>
      </p:sp>
    </p:spTree>
    <p:extLst>
      <p:ext uri="{BB962C8B-B14F-4D97-AF65-F5344CB8AC3E}">
        <p14:creationId xmlns:p14="http://schemas.microsoft.com/office/powerpoint/2010/main" val="337873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Internal</a:t>
            </a:r>
            <a:r>
              <a:rPr lang="pt-BR" dirty="0"/>
              <a:t> </a:t>
            </a:r>
            <a:r>
              <a:rPr lang="pt-BR" dirty="0" err="1"/>
              <a:t>Analysis</a:t>
            </a:r>
            <a:r>
              <a:rPr lang="pt-BR" dirty="0"/>
              <a:t> – </a:t>
            </a:r>
            <a:r>
              <a:rPr lang="pt-BR" dirty="0" err="1"/>
              <a:t>Segment</a:t>
            </a:r>
            <a:r>
              <a:rPr lang="pt-BR" dirty="0"/>
              <a:t> </a:t>
            </a:r>
            <a:r>
              <a:rPr lang="pt-BR" dirty="0" err="1"/>
              <a:t>Information</a:t>
            </a:r>
            <a:endParaRPr lang="en-US" dirty="0"/>
          </a:p>
        </p:txBody>
      </p:sp>
      <p:pic>
        <p:nvPicPr>
          <p:cNvPr id="6" name="Picture 4" descr="Resultado de imagem para minerva foods">
            <a:extLst>
              <a:ext uri="{FF2B5EF4-FFF2-40B4-BE49-F238E27FC236}">
                <a16:creationId xmlns:a16="http://schemas.microsoft.com/office/drawing/2014/main" id="{4855221A-A6D8-4591-A836-8DD1AC530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a:extLst>
              <a:ext uri="{FF2B5EF4-FFF2-40B4-BE49-F238E27FC236}">
                <a16:creationId xmlns:a16="http://schemas.microsoft.com/office/drawing/2014/main" id="{9F1019F7-ABA3-4D51-A226-D667E5789809}"/>
              </a:ext>
            </a:extLst>
          </p:cNvPr>
          <p:cNvSpPr>
            <a:spLocks noGrp="1"/>
          </p:cNvSpPr>
          <p:nvPr>
            <p:ph idx="1"/>
          </p:nvPr>
        </p:nvSpPr>
        <p:spPr>
          <a:xfrm>
            <a:off x="7012788" y="2694886"/>
            <a:ext cx="4529123" cy="3416300"/>
          </a:xfrm>
        </p:spPr>
        <p:txBody>
          <a:bodyPr>
            <a:normAutofit/>
          </a:bodyPr>
          <a:lstStyle/>
          <a:p>
            <a:r>
              <a:rPr lang="pt-BR" b="1" dirty="0" err="1"/>
              <a:t>Operation</a:t>
            </a:r>
            <a:r>
              <a:rPr lang="pt-BR" b="1" dirty="0"/>
              <a:t> </a:t>
            </a:r>
            <a:r>
              <a:rPr lang="pt-BR" b="1" dirty="0" err="1"/>
              <a:t>segments</a:t>
            </a:r>
            <a:r>
              <a:rPr lang="pt-BR" b="1" dirty="0"/>
              <a:t>:</a:t>
            </a:r>
            <a:r>
              <a:rPr lang="en-US" dirty="0"/>
              <a:t> the most profitable operating segment of the Company accounted for 3,3% of net revenues</a:t>
            </a:r>
          </a:p>
        </p:txBody>
      </p:sp>
      <p:sp>
        <p:nvSpPr>
          <p:cNvPr id="5" name="CaixaDeTexto 4">
            <a:extLst>
              <a:ext uri="{FF2B5EF4-FFF2-40B4-BE49-F238E27FC236}">
                <a16:creationId xmlns:a16="http://schemas.microsoft.com/office/drawing/2014/main" id="{94FA4172-BD94-4A8E-8C99-2736B3FB7BC7}"/>
              </a:ext>
            </a:extLst>
          </p:cNvPr>
          <p:cNvSpPr txBox="1"/>
          <p:nvPr/>
        </p:nvSpPr>
        <p:spPr>
          <a:xfrm>
            <a:off x="11954" y="6547404"/>
            <a:ext cx="1765227" cy="246221"/>
          </a:xfrm>
          <a:prstGeom prst="rect">
            <a:avLst/>
          </a:prstGeom>
          <a:noFill/>
        </p:spPr>
        <p:txBody>
          <a:bodyPr wrap="none" rtlCol="0">
            <a:spAutoFit/>
          </a:bodyPr>
          <a:lstStyle/>
          <a:p>
            <a:r>
              <a:rPr lang="pt-BR" sz="1000" i="1" dirty="0">
                <a:solidFill>
                  <a:schemeClr val="tx1">
                    <a:lumMod val="75000"/>
                    <a:lumOff val="25000"/>
                  </a:schemeClr>
                </a:solidFill>
              </a:rPr>
              <a:t>(*) Notes </a:t>
            </a:r>
            <a:r>
              <a:rPr lang="pt-BR" sz="1000" i="1" dirty="0" err="1">
                <a:solidFill>
                  <a:schemeClr val="tx1">
                    <a:lumMod val="75000"/>
                    <a:lumOff val="25000"/>
                  </a:schemeClr>
                </a:solidFill>
              </a:rPr>
              <a:t>and</a:t>
            </a:r>
            <a:r>
              <a:rPr lang="pt-BR" sz="1000" i="1" dirty="0">
                <a:solidFill>
                  <a:schemeClr val="tx1">
                    <a:lumMod val="75000"/>
                    <a:lumOff val="25000"/>
                  </a:schemeClr>
                </a:solidFill>
              </a:rPr>
              <a:t> debêntures</a:t>
            </a:r>
          </a:p>
        </p:txBody>
      </p:sp>
      <p:graphicFrame>
        <p:nvGraphicFramePr>
          <p:cNvPr id="9" name="Tabela 8">
            <a:extLst>
              <a:ext uri="{FF2B5EF4-FFF2-40B4-BE49-F238E27FC236}">
                <a16:creationId xmlns:a16="http://schemas.microsoft.com/office/drawing/2014/main" id="{EE6AB91D-9189-4BB0-8884-AE523305BC8B}"/>
              </a:ext>
            </a:extLst>
          </p:cNvPr>
          <p:cNvGraphicFramePr>
            <a:graphicFrameLocks noGrp="1"/>
          </p:cNvGraphicFramePr>
          <p:nvPr>
            <p:extLst/>
          </p:nvPr>
        </p:nvGraphicFramePr>
        <p:xfrm>
          <a:off x="894567" y="2671971"/>
          <a:ext cx="3362072" cy="3416301"/>
        </p:xfrm>
        <a:graphic>
          <a:graphicData uri="http://schemas.openxmlformats.org/drawingml/2006/table">
            <a:tbl>
              <a:tblPr/>
              <a:tblGrid>
                <a:gridCol w="1819092">
                  <a:extLst>
                    <a:ext uri="{9D8B030D-6E8A-4147-A177-3AD203B41FA5}">
                      <a16:colId xmlns:a16="http://schemas.microsoft.com/office/drawing/2014/main" val="3539317926"/>
                    </a:ext>
                  </a:extLst>
                </a:gridCol>
                <a:gridCol w="771490">
                  <a:extLst>
                    <a:ext uri="{9D8B030D-6E8A-4147-A177-3AD203B41FA5}">
                      <a16:colId xmlns:a16="http://schemas.microsoft.com/office/drawing/2014/main" val="1374133669"/>
                    </a:ext>
                  </a:extLst>
                </a:gridCol>
                <a:gridCol w="771490">
                  <a:extLst>
                    <a:ext uri="{9D8B030D-6E8A-4147-A177-3AD203B41FA5}">
                      <a16:colId xmlns:a16="http://schemas.microsoft.com/office/drawing/2014/main" val="4157865650"/>
                    </a:ext>
                  </a:extLst>
                </a:gridCol>
              </a:tblGrid>
              <a:tr h="162681">
                <a:tc>
                  <a:txBody>
                    <a:bodyPr/>
                    <a:lstStyle/>
                    <a:p>
                      <a:pPr algn="l" fontAlgn="b"/>
                      <a:r>
                        <a:rPr lang="pt-BR" sz="1000" b="1" i="0" u="none" strike="noStrike" dirty="0">
                          <a:solidFill>
                            <a:srgbClr val="FFFFFF"/>
                          </a:solidFill>
                          <a:effectLst/>
                          <a:latin typeface="Calibri" panose="020F0502020204030204" pitchFamily="34" charset="0"/>
                        </a:rPr>
                        <a:t>Live </a:t>
                      </a:r>
                      <a:r>
                        <a:rPr lang="pt-BR" sz="1000" b="1" i="0" u="none" strike="noStrike" dirty="0" err="1">
                          <a:solidFill>
                            <a:srgbClr val="FFFFFF"/>
                          </a:solidFill>
                          <a:effectLst/>
                          <a:latin typeface="Calibri" panose="020F0502020204030204" pitchFamily="34" charset="0"/>
                        </a:rPr>
                        <a:t>Cattle</a:t>
                      </a:r>
                      <a:endParaRPr lang="pt-BR" sz="1000" b="1" i="0" u="none" strike="noStrike" dirty="0">
                        <a:solidFill>
                          <a:srgbClr val="FFFFFF"/>
                        </a:solidFill>
                        <a:effectLst/>
                        <a:latin typeface="Calibri" panose="020F0502020204030204" pitchFamily="34" charset="0"/>
                      </a:endParaRP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000" b="1" i="0" u="none" strike="noStrike">
                          <a:solidFill>
                            <a:srgbClr val="FFFFFF"/>
                          </a:solidFill>
                          <a:effectLst/>
                          <a:latin typeface="Calibri" panose="020F0502020204030204" pitchFamily="34" charset="0"/>
                        </a:rPr>
                        <a:t>12/31/2017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000" b="1" i="0" u="none" strike="noStrike">
                          <a:solidFill>
                            <a:srgbClr val="FFFFFF"/>
                          </a:solidFill>
                          <a:effectLst/>
                          <a:latin typeface="Calibri" panose="020F0502020204030204" pitchFamily="34" charset="0"/>
                        </a:rPr>
                        <a:t>12/31/2018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extLst>
                  <a:ext uri="{0D108BD9-81ED-4DB2-BD59-A6C34878D82A}">
                    <a16:rowId xmlns:a16="http://schemas.microsoft.com/office/drawing/2014/main" val="3763032587"/>
                  </a:ext>
                </a:extLst>
              </a:tr>
              <a:tr h="162681">
                <a:tc>
                  <a:txBody>
                    <a:bodyPr/>
                    <a:lstStyle/>
                    <a:p>
                      <a:pPr algn="l" fontAlgn="b"/>
                      <a:r>
                        <a:rPr lang="pt-BR" sz="1000" b="0" i="0" u="none" strike="noStrike">
                          <a:solidFill>
                            <a:srgbClr val="000000"/>
                          </a:solidFill>
                          <a:effectLst/>
                          <a:latin typeface="Calibri" panose="020F0502020204030204" pitchFamily="34" charset="0"/>
                        </a:rPr>
                        <a:t>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377.170</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532.614</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2692836942"/>
                  </a:ext>
                </a:extLst>
              </a:tr>
              <a:tr h="162681">
                <a:tc>
                  <a:txBody>
                    <a:bodyPr/>
                    <a:lstStyle/>
                    <a:p>
                      <a:pPr algn="l" fontAlgn="b"/>
                      <a:r>
                        <a:rPr lang="pt-BR" sz="1000" b="0" i="0" u="none" strike="noStrike">
                          <a:solidFill>
                            <a:srgbClr val="000000"/>
                          </a:solidFill>
                          <a:effectLst/>
                          <a:latin typeface="Calibri" panose="020F0502020204030204" pitchFamily="34" charset="0"/>
                        </a:rPr>
                        <a:t>(-) Cost of goods sold</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-304.715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-425.358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841165941"/>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-80,8%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-79,9%</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260019241"/>
                  </a:ext>
                </a:extLst>
              </a:tr>
              <a:tr h="162681">
                <a:tc>
                  <a:txBody>
                    <a:bodyPr/>
                    <a:lstStyle/>
                    <a:p>
                      <a:pPr algn="l" fontAlgn="b"/>
                      <a:r>
                        <a:rPr lang="pt-BR" sz="1000" b="0" i="0" u="none" strike="noStrike">
                          <a:solidFill>
                            <a:srgbClr val="000000"/>
                          </a:solidFill>
                          <a:effectLst/>
                          <a:latin typeface="Calibri" panose="020F0502020204030204" pitchFamily="34" charset="0"/>
                        </a:rPr>
                        <a:t>(-) Operating expenses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-44.825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-67.385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228982309"/>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-11,9%</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-12,7%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454592989"/>
                  </a:ext>
                </a:extLst>
              </a:tr>
              <a:tr h="162681">
                <a:tc>
                  <a:txBody>
                    <a:bodyPr/>
                    <a:lstStyle/>
                    <a:p>
                      <a:pPr algn="l" fontAlgn="b"/>
                      <a:r>
                        <a:rPr lang="pt-BR" sz="1000" b="0" i="0" u="none" strike="noStrike">
                          <a:solidFill>
                            <a:srgbClr val="000000"/>
                          </a:solidFill>
                          <a:effectLst/>
                          <a:latin typeface="Calibri" panose="020F0502020204030204" pitchFamily="34" charset="0"/>
                        </a:rPr>
                        <a:t>(-) Recoverable value of assets </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0</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0</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2552751121"/>
                  </a:ext>
                </a:extLst>
              </a:tr>
              <a:tr h="162681">
                <a:tc>
                  <a:txBody>
                    <a:bodyPr/>
                    <a:lstStyle/>
                    <a:p>
                      <a:pPr algn="l" fontAlgn="b"/>
                      <a:r>
                        <a:rPr lang="pt-BR" sz="1000" b="0" i="0" u="none" strike="noStrike">
                          <a:solidFill>
                            <a:srgbClr val="000000"/>
                          </a:solidFill>
                          <a:effectLst/>
                          <a:latin typeface="Calibri" panose="020F0502020204030204" pitchFamily="34" charset="0"/>
                        </a:rPr>
                        <a:t>(-) Net financial results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1.387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9.906</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2809507846"/>
                  </a:ext>
                </a:extLst>
              </a:tr>
              <a:tr h="162681">
                <a:tc>
                  <a:txBody>
                    <a:bodyPr/>
                    <a:lstStyle/>
                    <a:p>
                      <a:pPr algn="l" fontAlgn="b"/>
                      <a:r>
                        <a:rPr lang="pt-BR" sz="1000" b="0" i="0" u="none" strike="noStrike">
                          <a:solidFill>
                            <a:srgbClr val="000000"/>
                          </a:solidFill>
                          <a:effectLst/>
                          <a:latin typeface="Calibri" panose="020F0502020204030204" pitchFamily="34" charset="0"/>
                        </a:rPr>
                        <a:t>(=) Net profit before taxes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29.017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49.777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243975327"/>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7,7%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9,3%</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4099007408"/>
                  </a:ext>
                </a:extLst>
              </a:tr>
              <a:tr h="162681">
                <a:tc>
                  <a:txBody>
                    <a:bodyPr/>
                    <a:lstStyle/>
                    <a:p>
                      <a:pPr algn="l" fontAlgn="b"/>
                      <a:endParaRPr lang="pt-BR" sz="1000" b="0" i="0" u="none" strike="noStrike">
                        <a:solidFill>
                          <a:srgbClr val="000000"/>
                        </a:solidFill>
                        <a:effectLst/>
                        <a:latin typeface="Calibri" panose="020F0502020204030204" pitchFamily="34" charset="0"/>
                      </a:endParaRPr>
                    </a:p>
                  </a:txBody>
                  <a:tcPr marL="8134" marR="8134" marT="8134" marB="0" anchor="b">
                    <a:lnL>
                      <a:noFill/>
                    </a:lnL>
                    <a:lnR>
                      <a:noFill/>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endParaRPr lang="pt-BR" sz="1000" b="0" i="0" u="none" strike="noStrike">
                        <a:solidFill>
                          <a:srgbClr val="000000"/>
                        </a:solidFill>
                        <a:effectLst/>
                        <a:latin typeface="Calibri" panose="020F0502020204030204" pitchFamily="34" charset="0"/>
                      </a:endParaRPr>
                    </a:p>
                  </a:txBody>
                  <a:tcPr marL="8134" marR="8134" marT="8134" marB="0" anchor="b">
                    <a:lnL>
                      <a:noFill/>
                    </a:lnL>
                    <a:lnR>
                      <a:noFill/>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endParaRPr lang="pt-BR" sz="1000" b="0" i="0" u="none" strike="noStrike">
                        <a:solidFill>
                          <a:srgbClr val="000000"/>
                        </a:solidFill>
                        <a:effectLst/>
                        <a:latin typeface="Calibri" panose="020F0502020204030204" pitchFamily="34" charset="0"/>
                      </a:endParaRPr>
                    </a:p>
                  </a:txBody>
                  <a:tcPr marL="8134" marR="8134" marT="8134" marB="0" anchor="b">
                    <a:lnL>
                      <a:noFill/>
                    </a:lnL>
                    <a:lnR>
                      <a:noFill/>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293547220"/>
                  </a:ext>
                </a:extLst>
              </a:tr>
              <a:tr h="162681">
                <a:tc>
                  <a:txBody>
                    <a:bodyPr/>
                    <a:lstStyle/>
                    <a:p>
                      <a:pPr algn="l" fontAlgn="b"/>
                      <a:r>
                        <a:rPr lang="pt-BR" sz="1000" b="1" i="0" u="none" strike="noStrike">
                          <a:solidFill>
                            <a:srgbClr val="FFFFFF"/>
                          </a:solidFill>
                          <a:effectLst/>
                          <a:latin typeface="Calibri" panose="020F0502020204030204" pitchFamily="34" charset="0"/>
                        </a:rPr>
                        <a:t>Beef</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000" b="1" i="0" u="none" strike="noStrike">
                          <a:solidFill>
                            <a:srgbClr val="FFFFFF"/>
                          </a:solidFill>
                          <a:effectLst/>
                          <a:latin typeface="Calibri" panose="020F0502020204030204" pitchFamily="34" charset="0"/>
                        </a:rPr>
                        <a:t>12/31/2017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tc>
                  <a:txBody>
                    <a:bodyPr/>
                    <a:lstStyle/>
                    <a:p>
                      <a:pPr algn="ctr" fontAlgn="b"/>
                      <a:r>
                        <a:rPr lang="pt-BR" sz="1000" b="1" i="0" u="none" strike="noStrike">
                          <a:solidFill>
                            <a:srgbClr val="FFFFFF"/>
                          </a:solidFill>
                          <a:effectLst/>
                          <a:latin typeface="Calibri" panose="020F0502020204030204" pitchFamily="34" charset="0"/>
                        </a:rPr>
                        <a:t>12/31/2018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solidFill>
                      <a:srgbClr val="808080"/>
                    </a:solidFill>
                  </a:tcPr>
                </a:tc>
                <a:extLst>
                  <a:ext uri="{0D108BD9-81ED-4DB2-BD59-A6C34878D82A}">
                    <a16:rowId xmlns:a16="http://schemas.microsoft.com/office/drawing/2014/main" val="3123499497"/>
                  </a:ext>
                </a:extLst>
              </a:tr>
              <a:tr h="162681">
                <a:tc>
                  <a:txBody>
                    <a:bodyPr/>
                    <a:lstStyle/>
                    <a:p>
                      <a:pPr algn="l" fontAlgn="b"/>
                      <a:r>
                        <a:rPr lang="pt-BR" sz="1000" b="0" i="0" u="none" strike="noStrike">
                          <a:solidFill>
                            <a:srgbClr val="000000"/>
                          </a:solidFill>
                          <a:effectLst/>
                          <a:latin typeface="Calibri" panose="020F0502020204030204" pitchFamily="34" charset="0"/>
                        </a:rPr>
                        <a:t>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11.726.619</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15.682.295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361752445"/>
                  </a:ext>
                </a:extLst>
              </a:tr>
              <a:tr h="162681">
                <a:tc>
                  <a:txBody>
                    <a:bodyPr/>
                    <a:lstStyle/>
                    <a:p>
                      <a:pPr algn="l" fontAlgn="b"/>
                      <a:r>
                        <a:rPr lang="pt-BR" sz="1000" b="0" i="0" u="none" strike="noStrike">
                          <a:solidFill>
                            <a:srgbClr val="000000"/>
                          </a:solidFill>
                          <a:effectLst/>
                          <a:latin typeface="Calibri" panose="020F0502020204030204" pitchFamily="34" charset="0"/>
                        </a:rPr>
                        <a:t>(-) Cost of goods sold</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-9.562.021</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-12.941.258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114472332"/>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-81,5%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-82,5%</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3126241631"/>
                  </a:ext>
                </a:extLst>
              </a:tr>
              <a:tr h="162681">
                <a:tc>
                  <a:txBody>
                    <a:bodyPr/>
                    <a:lstStyle/>
                    <a:p>
                      <a:pPr algn="l" fontAlgn="b"/>
                      <a:r>
                        <a:rPr lang="pt-BR" sz="1000" b="0" i="0" u="none" strike="noStrike">
                          <a:solidFill>
                            <a:srgbClr val="000000"/>
                          </a:solidFill>
                          <a:effectLst/>
                          <a:latin typeface="Calibri" panose="020F0502020204030204" pitchFamily="34" charset="0"/>
                        </a:rPr>
                        <a:t>(-) Operating expenses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-1.202.687</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-2.087.558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4010828173"/>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-10,3%</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a:solidFill>
                            <a:srgbClr val="002060"/>
                          </a:solidFill>
                          <a:effectLst/>
                          <a:latin typeface="Calibri" panose="020F0502020204030204" pitchFamily="34" charset="0"/>
                        </a:rPr>
                        <a:t>-13,3%</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453982732"/>
                  </a:ext>
                </a:extLst>
              </a:tr>
              <a:tr h="162681">
                <a:tc>
                  <a:txBody>
                    <a:bodyPr/>
                    <a:lstStyle/>
                    <a:p>
                      <a:pPr algn="l" fontAlgn="b"/>
                      <a:r>
                        <a:rPr lang="pt-BR" sz="1000" b="0" i="0" u="none" strike="noStrike">
                          <a:solidFill>
                            <a:srgbClr val="000000"/>
                          </a:solidFill>
                          <a:effectLst/>
                          <a:latin typeface="Calibri" panose="020F0502020204030204" pitchFamily="34" charset="0"/>
                        </a:rPr>
                        <a:t>(-) Recoverable value of assets </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0</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-18.838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4213629759"/>
                  </a:ext>
                </a:extLst>
              </a:tr>
              <a:tr h="162681">
                <a:tc>
                  <a:txBody>
                    <a:bodyPr/>
                    <a:lstStyle/>
                    <a:p>
                      <a:pPr algn="l" fontAlgn="b"/>
                      <a:r>
                        <a:rPr lang="pt-BR" sz="1000" b="0" i="0" u="none" strike="noStrike">
                          <a:solidFill>
                            <a:srgbClr val="000000"/>
                          </a:solidFill>
                          <a:effectLst/>
                          <a:latin typeface="Calibri" panose="020F0502020204030204" pitchFamily="34" charset="0"/>
                        </a:rPr>
                        <a:t>(-) Net financial results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-1.192.029</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-2.493.433</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1064001245"/>
                  </a:ext>
                </a:extLst>
              </a:tr>
              <a:tr h="162681">
                <a:tc>
                  <a:txBody>
                    <a:bodyPr/>
                    <a:lstStyle/>
                    <a:p>
                      <a:pPr algn="l" fontAlgn="b"/>
                      <a:r>
                        <a:rPr lang="pt-BR" sz="1000" b="0" i="0" u="none" strike="noStrike">
                          <a:solidFill>
                            <a:srgbClr val="000000"/>
                          </a:solidFill>
                          <a:effectLst/>
                          <a:latin typeface="Calibri" panose="020F0502020204030204" pitchFamily="34" charset="0"/>
                        </a:rPr>
                        <a:t>(=) Net profit before taxes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-230.118</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0" u="none" strike="noStrike">
                          <a:solidFill>
                            <a:srgbClr val="000000"/>
                          </a:solidFill>
                          <a:effectLst/>
                          <a:latin typeface="Calibri" panose="020F0502020204030204" pitchFamily="34" charset="0"/>
                        </a:rPr>
                        <a:t>-1.858.792</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823172239"/>
                  </a:ext>
                </a:extLst>
              </a:tr>
              <a:tr h="162681">
                <a:tc>
                  <a:txBody>
                    <a:bodyPr/>
                    <a:lstStyle/>
                    <a:p>
                      <a:pPr algn="l" fontAlgn="b"/>
                      <a:r>
                        <a:rPr lang="pt-BR" sz="1000" b="0" i="1" u="none" strike="noStrike">
                          <a:solidFill>
                            <a:srgbClr val="002060"/>
                          </a:solidFill>
                          <a:effectLst/>
                          <a:latin typeface="Calibri" panose="020F0502020204030204" pitchFamily="34" charset="0"/>
                        </a:rPr>
                        <a:t>% of Net Revenues</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dirty="0">
                          <a:solidFill>
                            <a:srgbClr val="002060"/>
                          </a:solidFill>
                          <a:effectLst/>
                          <a:latin typeface="Calibri" panose="020F0502020204030204" pitchFamily="34" charset="0"/>
                        </a:rPr>
                        <a:t>-2,0%</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tc>
                  <a:txBody>
                    <a:bodyPr/>
                    <a:lstStyle/>
                    <a:p>
                      <a:pPr algn="ctr" fontAlgn="b"/>
                      <a:r>
                        <a:rPr lang="pt-BR" sz="1000" b="0" i="1" u="none" strike="noStrike" dirty="0">
                          <a:solidFill>
                            <a:srgbClr val="002060"/>
                          </a:solidFill>
                          <a:effectLst/>
                          <a:latin typeface="Calibri" panose="020F0502020204030204" pitchFamily="34" charset="0"/>
                        </a:rPr>
                        <a:t>-11,9%</a:t>
                      </a:r>
                    </a:p>
                  </a:txBody>
                  <a:tcPr marL="8134" marR="8134" marT="8134" marB="0" anchor="b">
                    <a:lnL w="6350" cap="flat" cmpd="sng" algn="ctr">
                      <a:solidFill>
                        <a:srgbClr val="404040"/>
                      </a:solidFill>
                      <a:prstDash val="dash"/>
                      <a:round/>
                      <a:headEnd type="none" w="med" len="med"/>
                      <a:tailEnd type="none" w="med" len="med"/>
                    </a:lnL>
                    <a:lnR w="6350" cap="flat" cmpd="sng" algn="ctr">
                      <a:solidFill>
                        <a:srgbClr val="404040"/>
                      </a:solidFill>
                      <a:prstDash val="dash"/>
                      <a:round/>
                      <a:headEnd type="none" w="med" len="med"/>
                      <a:tailEnd type="none" w="med" len="med"/>
                    </a:lnR>
                    <a:lnT w="6350" cap="flat" cmpd="sng" algn="ctr">
                      <a:solidFill>
                        <a:srgbClr val="404040"/>
                      </a:solidFill>
                      <a:prstDash val="dash"/>
                      <a:round/>
                      <a:headEnd type="none" w="med" len="med"/>
                      <a:tailEnd type="none" w="med" len="med"/>
                    </a:lnT>
                    <a:lnB w="6350" cap="flat" cmpd="sng" algn="ctr">
                      <a:solidFill>
                        <a:srgbClr val="404040"/>
                      </a:solidFill>
                      <a:prstDash val="dash"/>
                      <a:round/>
                      <a:headEnd type="none" w="med" len="med"/>
                      <a:tailEnd type="none" w="med" len="med"/>
                    </a:lnB>
                  </a:tcPr>
                </a:tc>
                <a:extLst>
                  <a:ext uri="{0D108BD9-81ED-4DB2-BD59-A6C34878D82A}">
                    <a16:rowId xmlns:a16="http://schemas.microsoft.com/office/drawing/2014/main" val="273300303"/>
                  </a:ext>
                </a:extLst>
              </a:tr>
            </a:tbl>
          </a:graphicData>
        </a:graphic>
      </p:graphicFrame>
      <p:graphicFrame>
        <p:nvGraphicFramePr>
          <p:cNvPr id="10" name="Gráfico 9">
            <a:extLst>
              <a:ext uri="{FF2B5EF4-FFF2-40B4-BE49-F238E27FC236}">
                <a16:creationId xmlns:a16="http://schemas.microsoft.com/office/drawing/2014/main" id="{ADB6940E-B8CB-43A4-946B-C648652AE26A}"/>
              </a:ext>
            </a:extLst>
          </p:cNvPr>
          <p:cNvGraphicFramePr>
            <a:graphicFrameLocks/>
          </p:cNvGraphicFramePr>
          <p:nvPr>
            <p:extLst/>
          </p:nvPr>
        </p:nvGraphicFramePr>
        <p:xfrm>
          <a:off x="4124763" y="2571200"/>
          <a:ext cx="3083097" cy="2371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92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err="1"/>
              <a:t>External</a:t>
            </a:r>
            <a:r>
              <a:rPr lang="pt-BR" dirty="0"/>
              <a:t> Market – </a:t>
            </a:r>
            <a:r>
              <a:rPr lang="pt-BR" dirty="0" err="1"/>
              <a:t>Peers</a:t>
            </a:r>
            <a:endParaRPr lang="en-US" dirty="0"/>
          </a:p>
        </p:txBody>
      </p:sp>
      <p:pic>
        <p:nvPicPr>
          <p:cNvPr id="6" name="Picture 4" descr="Resultado de imagem para minerva foods">
            <a:extLst>
              <a:ext uri="{FF2B5EF4-FFF2-40B4-BE49-F238E27FC236}">
                <a16:creationId xmlns:a16="http://schemas.microsoft.com/office/drawing/2014/main" id="{4855221A-A6D8-4591-A836-8DD1AC530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a:extLst>
              <a:ext uri="{FF2B5EF4-FFF2-40B4-BE49-F238E27FC236}">
                <a16:creationId xmlns:a16="http://schemas.microsoft.com/office/drawing/2014/main" id="{9F1019F7-ABA3-4D51-A226-D667E5789809}"/>
              </a:ext>
            </a:extLst>
          </p:cNvPr>
          <p:cNvSpPr>
            <a:spLocks noGrp="1"/>
          </p:cNvSpPr>
          <p:nvPr>
            <p:ph idx="1"/>
          </p:nvPr>
        </p:nvSpPr>
        <p:spPr>
          <a:xfrm>
            <a:off x="7012788" y="2694886"/>
            <a:ext cx="4529123" cy="3416300"/>
          </a:xfrm>
        </p:spPr>
        <p:txBody>
          <a:bodyPr>
            <a:normAutofit/>
          </a:bodyPr>
          <a:lstStyle/>
          <a:p>
            <a:r>
              <a:rPr lang="pt-BR" b="1" dirty="0" err="1"/>
              <a:t>External</a:t>
            </a:r>
            <a:r>
              <a:rPr lang="pt-BR" b="1" dirty="0"/>
              <a:t> Market:</a:t>
            </a:r>
            <a:r>
              <a:rPr lang="en-US" dirty="0"/>
              <a:t> compared to the peers, Minerva is the largest exporter company.</a:t>
            </a:r>
          </a:p>
        </p:txBody>
      </p:sp>
      <p:graphicFrame>
        <p:nvGraphicFramePr>
          <p:cNvPr id="11" name="Gráfico 10">
            <a:extLst>
              <a:ext uri="{FF2B5EF4-FFF2-40B4-BE49-F238E27FC236}">
                <a16:creationId xmlns:a16="http://schemas.microsoft.com/office/drawing/2014/main" id="{ED8E3FDC-5D87-4E81-919C-FB02504E0102}"/>
              </a:ext>
            </a:extLst>
          </p:cNvPr>
          <p:cNvGraphicFramePr>
            <a:graphicFrameLocks/>
          </p:cNvGraphicFramePr>
          <p:nvPr>
            <p:extLst/>
          </p:nvPr>
        </p:nvGraphicFramePr>
        <p:xfrm>
          <a:off x="-295098" y="2256561"/>
          <a:ext cx="360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DDCFB82E-89AC-49E5-A261-B13647341B64}"/>
              </a:ext>
            </a:extLst>
          </p:cNvPr>
          <p:cNvGraphicFramePr>
            <a:graphicFrameLocks/>
          </p:cNvGraphicFramePr>
          <p:nvPr>
            <p:extLst/>
          </p:nvPr>
        </p:nvGraphicFramePr>
        <p:xfrm>
          <a:off x="2762213" y="2257839"/>
          <a:ext cx="360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5F5503E0-A9E3-432D-A67B-78A8957B7135}"/>
              </a:ext>
            </a:extLst>
          </p:cNvPr>
          <p:cNvGraphicFramePr>
            <a:graphicFrameLocks/>
          </p:cNvGraphicFramePr>
          <p:nvPr>
            <p:extLst/>
          </p:nvPr>
        </p:nvGraphicFramePr>
        <p:xfrm>
          <a:off x="1196219" y="4450025"/>
          <a:ext cx="360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083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a:xfrm>
            <a:off x="1154954" y="947920"/>
            <a:ext cx="9022716" cy="728480"/>
          </a:xfrm>
        </p:spPr>
        <p:txBody>
          <a:bodyPr/>
          <a:lstStyle/>
          <a:p>
            <a:r>
              <a:rPr lang="pt-BR" dirty="0"/>
              <a:t>Stock performance (1Y)</a:t>
            </a:r>
            <a:endParaRPr lang="en-US" dirty="0"/>
          </a:p>
        </p:txBody>
      </p:sp>
      <p:pic>
        <p:nvPicPr>
          <p:cNvPr id="6" name="Picture 4" descr="Resultado de imagem para minerva foods">
            <a:extLst>
              <a:ext uri="{FF2B5EF4-FFF2-40B4-BE49-F238E27FC236}">
                <a16:creationId xmlns:a16="http://schemas.microsoft.com/office/drawing/2014/main" id="{4855221A-A6D8-4591-A836-8DD1AC530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123F35D8-6F53-412D-AAEC-54C181588282}"/>
              </a:ext>
            </a:extLst>
          </p:cNvPr>
          <p:cNvPicPr>
            <a:picLocks noChangeAspect="1"/>
          </p:cNvPicPr>
          <p:nvPr/>
        </p:nvPicPr>
        <p:blipFill>
          <a:blip r:embed="rId3"/>
          <a:stretch>
            <a:fillRect/>
          </a:stretch>
        </p:blipFill>
        <p:spPr>
          <a:xfrm>
            <a:off x="982676" y="2305664"/>
            <a:ext cx="5948211" cy="4225724"/>
          </a:xfrm>
          <a:prstGeom prst="rect">
            <a:avLst/>
          </a:prstGeom>
        </p:spPr>
      </p:pic>
    </p:spTree>
    <p:extLst>
      <p:ext uri="{BB962C8B-B14F-4D97-AF65-F5344CB8AC3E}">
        <p14:creationId xmlns:p14="http://schemas.microsoft.com/office/powerpoint/2010/main" val="372290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4592E49-3248-46B4-ACDC-B73537884678}"/>
              </a:ext>
            </a:extLst>
          </p:cNvPr>
          <p:cNvSpPr/>
          <p:nvPr/>
        </p:nvSpPr>
        <p:spPr>
          <a:xfrm>
            <a:off x="406400" y="2522693"/>
            <a:ext cx="885371" cy="4090415"/>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 name="Título 1">
            <a:extLst>
              <a:ext uri="{FF2B5EF4-FFF2-40B4-BE49-F238E27FC236}">
                <a16:creationId xmlns:a16="http://schemas.microsoft.com/office/drawing/2014/main" id="{A007C1E0-C112-4552-8A3B-24DDBE983347}"/>
              </a:ext>
            </a:extLst>
          </p:cNvPr>
          <p:cNvSpPr>
            <a:spLocks noGrp="1"/>
          </p:cNvSpPr>
          <p:nvPr>
            <p:ph type="title"/>
          </p:nvPr>
        </p:nvSpPr>
        <p:spPr>
          <a:xfrm>
            <a:off x="1130268" y="577026"/>
            <a:ext cx="9603275" cy="1049235"/>
          </a:xfrm>
        </p:spPr>
        <p:txBody>
          <a:bodyPr/>
          <a:lstStyle/>
          <a:p>
            <a:r>
              <a:rPr lang="pt-BR" dirty="0"/>
              <a:t>Core Strategy – Success and Growth</a:t>
            </a:r>
          </a:p>
        </p:txBody>
      </p:sp>
      <p:pic>
        <p:nvPicPr>
          <p:cNvPr id="5" name="Imagem 4">
            <a:extLst>
              <a:ext uri="{FF2B5EF4-FFF2-40B4-BE49-F238E27FC236}">
                <a16:creationId xmlns:a16="http://schemas.microsoft.com/office/drawing/2014/main" id="{605DFD0C-1278-4E6C-A69B-1B1A9F365A0B}"/>
              </a:ext>
            </a:extLst>
          </p:cNvPr>
          <p:cNvPicPr>
            <a:picLocks noChangeAspect="1"/>
          </p:cNvPicPr>
          <p:nvPr/>
        </p:nvPicPr>
        <p:blipFill>
          <a:blip r:embed="rId2"/>
          <a:stretch>
            <a:fillRect/>
          </a:stretch>
        </p:blipFill>
        <p:spPr>
          <a:xfrm>
            <a:off x="3957673" y="2103659"/>
            <a:ext cx="3717664" cy="1252063"/>
          </a:xfrm>
          <a:prstGeom prst="rect">
            <a:avLst/>
          </a:prstGeom>
        </p:spPr>
      </p:pic>
      <p:pic>
        <p:nvPicPr>
          <p:cNvPr id="6" name="Imagem 5">
            <a:extLst>
              <a:ext uri="{FF2B5EF4-FFF2-40B4-BE49-F238E27FC236}">
                <a16:creationId xmlns:a16="http://schemas.microsoft.com/office/drawing/2014/main" id="{5895A3E9-536A-45EF-B41E-AA98B9E1C8F5}"/>
              </a:ext>
            </a:extLst>
          </p:cNvPr>
          <p:cNvPicPr>
            <a:picLocks noChangeAspect="1"/>
          </p:cNvPicPr>
          <p:nvPr/>
        </p:nvPicPr>
        <p:blipFill>
          <a:blip r:embed="rId3"/>
          <a:stretch>
            <a:fillRect/>
          </a:stretch>
        </p:blipFill>
        <p:spPr>
          <a:xfrm>
            <a:off x="3731187" y="4099352"/>
            <a:ext cx="4401439" cy="2758648"/>
          </a:xfrm>
          <a:prstGeom prst="rect">
            <a:avLst/>
          </a:prstGeom>
        </p:spPr>
      </p:pic>
      <p:sp>
        <p:nvSpPr>
          <p:cNvPr id="8" name="CaixaDeTexto 7">
            <a:extLst>
              <a:ext uri="{FF2B5EF4-FFF2-40B4-BE49-F238E27FC236}">
                <a16:creationId xmlns:a16="http://schemas.microsoft.com/office/drawing/2014/main" id="{3F437488-0495-4DE6-AB8C-0150CAD05CE1}"/>
              </a:ext>
            </a:extLst>
          </p:cNvPr>
          <p:cNvSpPr txBox="1"/>
          <p:nvPr/>
        </p:nvSpPr>
        <p:spPr>
          <a:xfrm>
            <a:off x="703732" y="2628277"/>
            <a:ext cx="391465" cy="3970318"/>
          </a:xfrm>
          <a:prstGeom prst="rect">
            <a:avLst/>
          </a:prstGeom>
          <a:noFill/>
        </p:spPr>
        <p:txBody>
          <a:bodyPr wrap="square" rtlCol="0">
            <a:spAutoFit/>
          </a:bodyPr>
          <a:lstStyle/>
          <a:p>
            <a:pPr algn="ctr"/>
            <a:r>
              <a:rPr lang="pt-BR" sz="2800" dirty="0"/>
              <a:t>PROVIDERS</a:t>
            </a:r>
          </a:p>
        </p:txBody>
      </p:sp>
      <p:sp>
        <p:nvSpPr>
          <p:cNvPr id="11" name="Seta: para a Direita 10">
            <a:extLst>
              <a:ext uri="{FF2B5EF4-FFF2-40B4-BE49-F238E27FC236}">
                <a16:creationId xmlns:a16="http://schemas.microsoft.com/office/drawing/2014/main" id="{1B1B3955-9E61-4294-90F6-9C3FAF23E10F}"/>
              </a:ext>
            </a:extLst>
          </p:cNvPr>
          <p:cNvSpPr/>
          <p:nvPr/>
        </p:nvSpPr>
        <p:spPr>
          <a:xfrm>
            <a:off x="1544727" y="2419454"/>
            <a:ext cx="1596940" cy="4176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7" name="Seta: para a Direita 16">
            <a:extLst>
              <a:ext uri="{FF2B5EF4-FFF2-40B4-BE49-F238E27FC236}">
                <a16:creationId xmlns:a16="http://schemas.microsoft.com/office/drawing/2014/main" id="{B800AB80-82C0-4A02-9BED-1B60DD892157}"/>
              </a:ext>
            </a:extLst>
          </p:cNvPr>
          <p:cNvSpPr/>
          <p:nvPr/>
        </p:nvSpPr>
        <p:spPr>
          <a:xfrm rot="20055934">
            <a:off x="1493920" y="3355722"/>
            <a:ext cx="1596940" cy="4176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8" name="Seta: para a Direita 17">
            <a:extLst>
              <a:ext uri="{FF2B5EF4-FFF2-40B4-BE49-F238E27FC236}">
                <a16:creationId xmlns:a16="http://schemas.microsoft.com/office/drawing/2014/main" id="{34802C80-C2BB-4094-B3DE-BE13F52B76BD}"/>
              </a:ext>
            </a:extLst>
          </p:cNvPr>
          <p:cNvSpPr/>
          <p:nvPr/>
        </p:nvSpPr>
        <p:spPr>
          <a:xfrm rot="5400000">
            <a:off x="5370132" y="3379377"/>
            <a:ext cx="1048041" cy="4036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9" name="Retângulo 18">
            <a:extLst>
              <a:ext uri="{FF2B5EF4-FFF2-40B4-BE49-F238E27FC236}">
                <a16:creationId xmlns:a16="http://schemas.microsoft.com/office/drawing/2014/main" id="{C79EAECA-FDA6-4407-995A-A7332F70DAE2}"/>
              </a:ext>
            </a:extLst>
          </p:cNvPr>
          <p:cNvSpPr/>
          <p:nvPr/>
        </p:nvSpPr>
        <p:spPr>
          <a:xfrm>
            <a:off x="10381447" y="2522693"/>
            <a:ext cx="885371" cy="4090415"/>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0" name="CaixaDeTexto 19">
            <a:extLst>
              <a:ext uri="{FF2B5EF4-FFF2-40B4-BE49-F238E27FC236}">
                <a16:creationId xmlns:a16="http://schemas.microsoft.com/office/drawing/2014/main" id="{00DCE30C-DC36-4A9E-86F9-747AE69BEA76}"/>
              </a:ext>
            </a:extLst>
          </p:cNvPr>
          <p:cNvSpPr txBox="1"/>
          <p:nvPr/>
        </p:nvSpPr>
        <p:spPr>
          <a:xfrm>
            <a:off x="10648120" y="2642790"/>
            <a:ext cx="391465" cy="3970318"/>
          </a:xfrm>
          <a:prstGeom prst="rect">
            <a:avLst/>
          </a:prstGeom>
          <a:noFill/>
        </p:spPr>
        <p:txBody>
          <a:bodyPr wrap="square" rtlCol="0">
            <a:spAutoFit/>
          </a:bodyPr>
          <a:lstStyle/>
          <a:p>
            <a:pPr algn="ctr"/>
            <a:r>
              <a:rPr lang="pt-BR" sz="2800" dirty="0"/>
              <a:t>CONSUMERS</a:t>
            </a:r>
          </a:p>
        </p:txBody>
      </p:sp>
      <p:sp>
        <p:nvSpPr>
          <p:cNvPr id="21" name="Seta: para a Direita 20">
            <a:extLst>
              <a:ext uri="{FF2B5EF4-FFF2-40B4-BE49-F238E27FC236}">
                <a16:creationId xmlns:a16="http://schemas.microsoft.com/office/drawing/2014/main" id="{661DEBB9-795B-4954-A112-12A897FFDF57}"/>
              </a:ext>
            </a:extLst>
          </p:cNvPr>
          <p:cNvSpPr/>
          <p:nvPr/>
        </p:nvSpPr>
        <p:spPr>
          <a:xfrm>
            <a:off x="8458566" y="4210304"/>
            <a:ext cx="1596940" cy="4176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Tree>
    <p:extLst>
      <p:ext uri="{BB962C8B-B14F-4D97-AF65-F5344CB8AC3E}">
        <p14:creationId xmlns:p14="http://schemas.microsoft.com/office/powerpoint/2010/main" val="219031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F0B65-DB27-4FDC-AE04-7C655739EC45}"/>
              </a:ext>
            </a:extLst>
          </p:cNvPr>
          <p:cNvSpPr>
            <a:spLocks noGrp="1"/>
          </p:cNvSpPr>
          <p:nvPr>
            <p:ph type="title"/>
          </p:nvPr>
        </p:nvSpPr>
        <p:spPr>
          <a:xfrm>
            <a:off x="1009811" y="585063"/>
            <a:ext cx="8761413" cy="728480"/>
          </a:xfrm>
        </p:spPr>
        <p:txBody>
          <a:bodyPr/>
          <a:lstStyle/>
          <a:p>
            <a:r>
              <a:rPr lang="en-US" dirty="0"/>
              <a:t>Growth Strategies</a:t>
            </a:r>
          </a:p>
        </p:txBody>
      </p:sp>
      <p:pic>
        <p:nvPicPr>
          <p:cNvPr id="4" name="Imagem 3">
            <a:extLst>
              <a:ext uri="{FF2B5EF4-FFF2-40B4-BE49-F238E27FC236}">
                <a16:creationId xmlns:a16="http://schemas.microsoft.com/office/drawing/2014/main" id="{9B991112-644D-4A88-B69B-248530628133}"/>
              </a:ext>
            </a:extLst>
          </p:cNvPr>
          <p:cNvPicPr>
            <a:picLocks noChangeAspect="1"/>
          </p:cNvPicPr>
          <p:nvPr/>
        </p:nvPicPr>
        <p:blipFill>
          <a:blip r:embed="rId2"/>
          <a:stretch>
            <a:fillRect/>
          </a:stretch>
        </p:blipFill>
        <p:spPr>
          <a:xfrm>
            <a:off x="3526744" y="1509486"/>
            <a:ext cx="4868569" cy="4838943"/>
          </a:xfrm>
          <a:prstGeom prst="rect">
            <a:avLst/>
          </a:prstGeom>
        </p:spPr>
      </p:pic>
      <p:pic>
        <p:nvPicPr>
          <p:cNvPr id="5" name="Imagem 4">
            <a:extLst>
              <a:ext uri="{FF2B5EF4-FFF2-40B4-BE49-F238E27FC236}">
                <a16:creationId xmlns:a16="http://schemas.microsoft.com/office/drawing/2014/main" id="{EA2BF5BD-46F1-420C-8BBE-9DBF3D726FC4}"/>
              </a:ext>
            </a:extLst>
          </p:cNvPr>
          <p:cNvPicPr>
            <a:picLocks noChangeAspect="1"/>
          </p:cNvPicPr>
          <p:nvPr/>
        </p:nvPicPr>
        <p:blipFill>
          <a:blip r:embed="rId3"/>
          <a:stretch>
            <a:fillRect/>
          </a:stretch>
        </p:blipFill>
        <p:spPr>
          <a:xfrm>
            <a:off x="3526744" y="6399439"/>
            <a:ext cx="4848225" cy="447675"/>
          </a:xfrm>
          <a:prstGeom prst="rect">
            <a:avLst/>
          </a:prstGeom>
        </p:spPr>
      </p:pic>
      <p:pic>
        <p:nvPicPr>
          <p:cNvPr id="6" name="Picture 4" descr="Resultado de imagem para minerva foods">
            <a:extLst>
              <a:ext uri="{FF2B5EF4-FFF2-40B4-BE49-F238E27FC236}">
                <a16:creationId xmlns:a16="http://schemas.microsoft.com/office/drawing/2014/main" id="{CD5E4CF8-795A-4C1C-8B2C-05BFC0D24B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1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6E53F-E005-43A4-BB60-DD42B03BA311}"/>
              </a:ext>
            </a:extLst>
          </p:cNvPr>
          <p:cNvSpPr>
            <a:spLocks noGrp="1"/>
          </p:cNvSpPr>
          <p:nvPr>
            <p:ph type="title"/>
          </p:nvPr>
        </p:nvSpPr>
        <p:spPr>
          <a:xfrm>
            <a:off x="1053354" y="638629"/>
            <a:ext cx="9571103" cy="1023257"/>
          </a:xfrm>
        </p:spPr>
        <p:txBody>
          <a:bodyPr/>
          <a:lstStyle/>
          <a:p>
            <a:r>
              <a:rPr lang="pt-BR" dirty="0"/>
              <a:t>Improving Position and Future Growth</a:t>
            </a:r>
          </a:p>
        </p:txBody>
      </p:sp>
      <p:sp>
        <p:nvSpPr>
          <p:cNvPr id="3" name="Espaço Reservado para Conteúdo 2">
            <a:extLst>
              <a:ext uri="{FF2B5EF4-FFF2-40B4-BE49-F238E27FC236}">
                <a16:creationId xmlns:a16="http://schemas.microsoft.com/office/drawing/2014/main" id="{34B63190-0DF3-4E5B-A48E-ABE97C76E3E6}"/>
              </a:ext>
            </a:extLst>
          </p:cNvPr>
          <p:cNvSpPr>
            <a:spLocks noGrp="1"/>
          </p:cNvSpPr>
          <p:nvPr>
            <p:ph idx="1"/>
          </p:nvPr>
        </p:nvSpPr>
        <p:spPr>
          <a:xfrm>
            <a:off x="1154954" y="2603499"/>
            <a:ext cx="9222760" cy="3615871"/>
          </a:xfrm>
        </p:spPr>
        <p:txBody>
          <a:bodyPr/>
          <a:lstStyle/>
          <a:p>
            <a:r>
              <a:rPr lang="pt-BR" dirty="0"/>
              <a:t>ATHENA </a:t>
            </a:r>
            <a:r>
              <a:rPr lang="pt-BR" dirty="0">
                <a:sym typeface="Wingdings" panose="05000000000000000000" pitchFamily="2" charset="2"/>
              </a:rPr>
              <a:t> </a:t>
            </a:r>
            <a:r>
              <a:rPr lang="pt-BR" dirty="0"/>
              <a:t>CAPITAL OPENING (CHILE);</a:t>
            </a:r>
          </a:p>
          <a:p>
            <a:endParaRPr lang="pt-BR" dirty="0"/>
          </a:p>
          <a:p>
            <a:r>
              <a:rPr lang="pt-BR" dirty="0"/>
              <a:t>INCREASE OF PRIVATE CAPITAL;</a:t>
            </a:r>
          </a:p>
          <a:p>
            <a:endParaRPr lang="pt-BR" dirty="0"/>
          </a:p>
          <a:p>
            <a:r>
              <a:rPr lang="pt-BR" dirty="0"/>
              <a:t>FARMERS RELATIONSHIP PROGRAM / ASSOCIATION </a:t>
            </a:r>
            <a:r>
              <a:rPr lang="pt-BR" dirty="0">
                <a:sym typeface="Wingdings" panose="05000000000000000000" pitchFamily="2" charset="2"/>
              </a:rPr>
              <a:t> BETTERS PRODUCTS  NEW MARKETS WITH </a:t>
            </a:r>
            <a:r>
              <a:rPr lang="pt-BR" dirty="0"/>
              <a:t>VALUE ADDED;</a:t>
            </a:r>
          </a:p>
          <a:p>
            <a:endParaRPr lang="pt-BR" dirty="0"/>
          </a:p>
          <a:p>
            <a:r>
              <a:rPr lang="pt-BR" dirty="0"/>
              <a:t>TO IMPLEMENT A GAME – CHANGING COMPANY PROGRAM.</a:t>
            </a:r>
          </a:p>
        </p:txBody>
      </p:sp>
      <p:pic>
        <p:nvPicPr>
          <p:cNvPr id="4" name="Picture 4" descr="Resultado de imagem para minerva foods">
            <a:extLst>
              <a:ext uri="{FF2B5EF4-FFF2-40B4-BE49-F238E27FC236}">
                <a16:creationId xmlns:a16="http://schemas.microsoft.com/office/drawing/2014/main" id="{F1E40E09-A312-40F9-B5A6-7F49D29EAB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8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9025F-E9DD-4BA9-B792-E8B255D91935}"/>
              </a:ext>
            </a:extLst>
          </p:cNvPr>
          <p:cNvSpPr>
            <a:spLocks noGrp="1"/>
          </p:cNvSpPr>
          <p:nvPr>
            <p:ph type="title"/>
          </p:nvPr>
        </p:nvSpPr>
        <p:spPr/>
        <p:txBody>
          <a:bodyPr/>
          <a:lstStyle/>
          <a:p>
            <a:r>
              <a:rPr lang="pt-BR" dirty="0" err="1"/>
              <a:t>Recomendations</a:t>
            </a:r>
            <a:endParaRPr lang="en-US" dirty="0"/>
          </a:p>
        </p:txBody>
      </p:sp>
      <p:sp>
        <p:nvSpPr>
          <p:cNvPr id="3" name="Espaço Reservado para Conteúdo 2">
            <a:extLst>
              <a:ext uri="{FF2B5EF4-FFF2-40B4-BE49-F238E27FC236}">
                <a16:creationId xmlns:a16="http://schemas.microsoft.com/office/drawing/2014/main" id="{A5DE1B80-6B78-472C-A443-44945171CAA7}"/>
              </a:ext>
            </a:extLst>
          </p:cNvPr>
          <p:cNvSpPr>
            <a:spLocks noGrp="1"/>
          </p:cNvSpPr>
          <p:nvPr>
            <p:ph idx="1"/>
          </p:nvPr>
        </p:nvSpPr>
        <p:spPr>
          <a:xfrm>
            <a:off x="1154954" y="2603500"/>
            <a:ext cx="10056385" cy="3906630"/>
          </a:xfrm>
        </p:spPr>
        <p:txBody>
          <a:bodyPr/>
          <a:lstStyle/>
          <a:p>
            <a:r>
              <a:rPr lang="en-US" dirty="0"/>
              <a:t>Better working capital management </a:t>
            </a:r>
          </a:p>
          <a:p>
            <a:endParaRPr lang="en-US" dirty="0"/>
          </a:p>
          <a:p>
            <a:r>
              <a:rPr lang="en-US" dirty="0"/>
              <a:t>Improvement in the capital structure of the company - reduction of indebtedness (equity or financial instruments) </a:t>
            </a:r>
          </a:p>
          <a:p>
            <a:endParaRPr lang="en-US" dirty="0"/>
          </a:p>
          <a:p>
            <a:r>
              <a:rPr lang="en-US" dirty="0"/>
              <a:t>Diversification in its product portfolio (poultry, pigs, processed products) </a:t>
            </a:r>
          </a:p>
          <a:p>
            <a:endParaRPr lang="en-US" dirty="0"/>
          </a:p>
          <a:p>
            <a:r>
              <a:rPr lang="en-US" dirty="0"/>
              <a:t>Focus on the foreign market, through M &amp; A with the objective of increasing market share</a:t>
            </a:r>
          </a:p>
        </p:txBody>
      </p:sp>
    </p:spTree>
    <p:extLst>
      <p:ext uri="{BB962C8B-B14F-4D97-AF65-F5344CB8AC3E}">
        <p14:creationId xmlns:p14="http://schemas.microsoft.com/office/powerpoint/2010/main" val="21547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68AF2-F22F-4086-A46E-765FB93DF1CF}"/>
              </a:ext>
            </a:extLst>
          </p:cNvPr>
          <p:cNvSpPr>
            <a:spLocks noGrp="1"/>
          </p:cNvSpPr>
          <p:nvPr>
            <p:ph type="title"/>
          </p:nvPr>
        </p:nvSpPr>
        <p:spPr/>
        <p:txBody>
          <a:bodyPr/>
          <a:lstStyle/>
          <a:p>
            <a:r>
              <a:rPr lang="pt-BR" dirty="0" err="1"/>
              <a:t>References</a:t>
            </a:r>
            <a:r>
              <a:rPr lang="pt-BR" dirty="0"/>
              <a:t>:</a:t>
            </a:r>
            <a:endParaRPr lang="en-US" dirty="0"/>
          </a:p>
        </p:txBody>
      </p:sp>
      <p:sp>
        <p:nvSpPr>
          <p:cNvPr id="3" name="Espaço Reservado para Conteúdo 2">
            <a:extLst>
              <a:ext uri="{FF2B5EF4-FFF2-40B4-BE49-F238E27FC236}">
                <a16:creationId xmlns:a16="http://schemas.microsoft.com/office/drawing/2014/main" id="{ED72C256-B71E-4471-97D5-7BA11E2A535A}"/>
              </a:ext>
            </a:extLst>
          </p:cNvPr>
          <p:cNvSpPr>
            <a:spLocks noGrp="1"/>
          </p:cNvSpPr>
          <p:nvPr>
            <p:ph idx="1"/>
          </p:nvPr>
        </p:nvSpPr>
        <p:spPr>
          <a:xfrm>
            <a:off x="1154954" y="2425149"/>
            <a:ext cx="10642794" cy="4174434"/>
          </a:xfrm>
        </p:spPr>
        <p:txBody>
          <a:bodyPr>
            <a:normAutofit fontScale="92500" lnSpcReduction="20000"/>
          </a:bodyPr>
          <a:lstStyle/>
          <a:p>
            <a:r>
              <a:rPr lang="en-US" dirty="0">
                <a:hlinkClick r:id="rId2"/>
              </a:rPr>
              <a:t>https://www.otempo.com.br/interessa/bife-3d-estar%C3%A1-no-mercado-em-at%C3%A9-cinco-anos-diz-empresa-1.2182633</a:t>
            </a:r>
            <a:endParaRPr lang="en-US" dirty="0"/>
          </a:p>
          <a:p>
            <a:r>
              <a:rPr lang="en-US" dirty="0">
                <a:hlinkClick r:id="rId3"/>
              </a:rPr>
              <a:t>https://www.dinheirorural.com.br/exportadores-de-carne-dos-eua-esperam-abertura-da-coreia-do-sul/</a:t>
            </a:r>
            <a:endParaRPr lang="en-US" dirty="0"/>
          </a:p>
          <a:p>
            <a:r>
              <a:rPr lang="en-US" dirty="0">
                <a:hlinkClick r:id="rId4"/>
              </a:rPr>
              <a:t>https://istoe.com.br/japao-fecha-acordo-para-retomar-importacao-de-carne-dos-eua-suspensa-desde-2003/</a:t>
            </a:r>
            <a:endParaRPr lang="en-US" dirty="0"/>
          </a:p>
          <a:p>
            <a:r>
              <a:rPr lang="en-US" dirty="0">
                <a:hlinkClick r:id="rId5"/>
              </a:rPr>
              <a:t>https://www.portaldbo.com.br/carne-bovina/</a:t>
            </a:r>
            <a:endParaRPr lang="en-US" dirty="0"/>
          </a:p>
          <a:p>
            <a:r>
              <a:rPr lang="en-US" dirty="0">
                <a:hlinkClick r:id="rId6"/>
              </a:rPr>
              <a:t>http://ri.minervafoods.com/minerva2012/web/mobile/conteudo_mobile.asp?idioma=0&amp;tipo=40382&amp;conta=28</a:t>
            </a:r>
            <a:endParaRPr lang="en-US" dirty="0"/>
          </a:p>
          <a:p>
            <a:r>
              <a:rPr lang="en-US" dirty="0">
                <a:hlinkClick r:id="rId7"/>
              </a:rPr>
              <a:t>http://agenciabrasil.ebc.com.br/economia/noticia/2019-05/pib-cai-01-no-primeiro-trimestre-do-ano</a:t>
            </a:r>
            <a:endParaRPr lang="en-US" dirty="0"/>
          </a:p>
          <a:p>
            <a:r>
              <a:rPr lang="en-US" dirty="0">
                <a:hlinkClick r:id="rId8"/>
              </a:rPr>
              <a:t>https://g1.globo.com/economia/noticia/2019/05/20/mercado-ve-inflacao-mais-alta-reduz-estimativa-de-crescimento-do-pib-para-124percent-em-2019.ghtml</a:t>
            </a:r>
            <a:endParaRPr lang="en-US" dirty="0"/>
          </a:p>
          <a:p>
            <a:r>
              <a:rPr lang="en-US" dirty="0">
                <a:hlinkClick r:id="rId9"/>
              </a:rPr>
              <a:t>https://exame.abril.com.br/negocios/impossible-foods-recebe-us300-mi-de-interessados-em-bancar-carne-vegetal/</a:t>
            </a:r>
            <a:endParaRPr lang="en-US" dirty="0"/>
          </a:p>
        </p:txBody>
      </p:sp>
    </p:spTree>
    <p:extLst>
      <p:ext uri="{BB962C8B-B14F-4D97-AF65-F5344CB8AC3E}">
        <p14:creationId xmlns:p14="http://schemas.microsoft.com/office/powerpoint/2010/main" val="269775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BEE9B-FB91-4EBF-B1C2-D29061E224D3}"/>
              </a:ext>
            </a:extLst>
          </p:cNvPr>
          <p:cNvSpPr>
            <a:spLocks noGrp="1"/>
          </p:cNvSpPr>
          <p:nvPr>
            <p:ph type="title"/>
          </p:nvPr>
        </p:nvSpPr>
        <p:spPr/>
        <p:txBody>
          <a:bodyPr/>
          <a:lstStyle/>
          <a:p>
            <a:r>
              <a:rPr lang="pt-BR" dirty="0"/>
              <a:t>Minerva </a:t>
            </a:r>
            <a:r>
              <a:rPr lang="pt-BR" dirty="0" err="1"/>
              <a:t>Foods</a:t>
            </a:r>
            <a:endParaRPr lang="en-US" dirty="0"/>
          </a:p>
        </p:txBody>
      </p:sp>
      <p:pic>
        <p:nvPicPr>
          <p:cNvPr id="4" name="Picture 4" descr="Resultado de imagem para minerva foods">
            <a:extLst>
              <a:ext uri="{FF2B5EF4-FFF2-40B4-BE49-F238E27FC236}">
                <a16:creationId xmlns:a16="http://schemas.microsoft.com/office/drawing/2014/main" id="{2336C93E-E58C-4BD2-B6C1-32EA689A7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804452"/>
            <a:ext cx="2914650" cy="1053548"/>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D70FD8B0-B209-4CA0-BD18-F70A0A6B05A2}"/>
              </a:ext>
            </a:extLst>
          </p:cNvPr>
          <p:cNvSpPr>
            <a:spLocks noGrp="1"/>
          </p:cNvSpPr>
          <p:nvPr>
            <p:ph idx="1"/>
          </p:nvPr>
        </p:nvSpPr>
        <p:spPr>
          <a:xfrm>
            <a:off x="1154954" y="2355020"/>
            <a:ext cx="10225350" cy="4035839"/>
          </a:xfrm>
        </p:spPr>
        <p:txBody>
          <a:bodyPr>
            <a:normAutofit/>
          </a:bodyPr>
          <a:lstStyle/>
          <a:p>
            <a:pPr marL="0" indent="0">
              <a:buNone/>
            </a:pPr>
            <a:br>
              <a:rPr lang="en-US" dirty="0"/>
            </a:br>
            <a:r>
              <a:rPr lang="en-US" dirty="0"/>
              <a:t>Minerva Foods is the leader in beef exports in South America and also operates in the processed meat segment, delivering your products to more than 100 countries. </a:t>
            </a:r>
          </a:p>
          <a:p>
            <a:pPr marL="0" indent="0">
              <a:buNone/>
            </a:pPr>
            <a:br>
              <a:rPr lang="en-US" dirty="0"/>
            </a:br>
            <a:r>
              <a:rPr lang="en-US" dirty="0"/>
              <a:t>The Company currently has a daily slaughtering capacity of 26,380 head of cattle and deboning equivalent a 27,966 head of cattle</a:t>
            </a:r>
            <a:endParaRPr lang="pt-BR" dirty="0"/>
          </a:p>
          <a:p>
            <a:pPr marL="0" indent="0">
              <a:buNone/>
            </a:pPr>
            <a:br>
              <a:rPr lang="en-US" dirty="0"/>
            </a:br>
            <a:r>
              <a:rPr lang="en-US" dirty="0"/>
              <a:t>Present in Brazil, Paraguay, Argentina, Uruguay and Colombia, Minerva operates 25 slaughter and deboning plants and three processing plants. </a:t>
            </a:r>
          </a:p>
          <a:p>
            <a:pPr marL="0" indent="0">
              <a:buNone/>
            </a:pPr>
            <a:br>
              <a:rPr lang="en-US" dirty="0"/>
            </a:br>
            <a:r>
              <a:rPr lang="en-US" dirty="0"/>
              <a:t>In the last 12 months ended March 31, 2019, the Company had a gross sales revenue of R$ 17.4 billion, 21% above the gross revenue for the same period of 2018</a:t>
            </a:r>
          </a:p>
        </p:txBody>
      </p:sp>
    </p:spTree>
    <p:extLst>
      <p:ext uri="{BB962C8B-B14F-4D97-AF65-F5344CB8AC3E}">
        <p14:creationId xmlns:p14="http://schemas.microsoft.com/office/powerpoint/2010/main" val="368810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E9E73-9275-4C6E-BFEB-43EF82896FD0}"/>
              </a:ext>
            </a:extLst>
          </p:cNvPr>
          <p:cNvSpPr>
            <a:spLocks noGrp="1"/>
          </p:cNvSpPr>
          <p:nvPr>
            <p:ph type="title"/>
          </p:nvPr>
        </p:nvSpPr>
        <p:spPr/>
        <p:txBody>
          <a:bodyPr/>
          <a:lstStyle/>
          <a:p>
            <a:r>
              <a:rPr lang="pt-BR" dirty="0" err="1"/>
              <a:t>History</a:t>
            </a:r>
            <a:endParaRPr lang="en-US" dirty="0"/>
          </a:p>
        </p:txBody>
      </p:sp>
      <p:pic>
        <p:nvPicPr>
          <p:cNvPr id="4" name="Picture 4" descr="Resultado de imagem para minerva foods">
            <a:extLst>
              <a:ext uri="{FF2B5EF4-FFF2-40B4-BE49-F238E27FC236}">
                <a16:creationId xmlns:a16="http://schemas.microsoft.com/office/drawing/2014/main" id="{88D1DF56-80E2-4DAF-9A01-A62520A5B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5">
            <a:extLst>
              <a:ext uri="{FF2B5EF4-FFF2-40B4-BE49-F238E27FC236}">
                <a16:creationId xmlns:a16="http://schemas.microsoft.com/office/drawing/2014/main" id="{613D7004-7F9E-470B-8352-3BA65F463378}"/>
              </a:ext>
            </a:extLst>
          </p:cNvPr>
          <p:cNvSpPr>
            <a:spLocks noGrp="1"/>
          </p:cNvSpPr>
          <p:nvPr>
            <p:ph idx="1"/>
          </p:nvPr>
        </p:nvSpPr>
        <p:spPr>
          <a:xfrm>
            <a:off x="546652" y="2385391"/>
            <a:ext cx="11380305" cy="4303643"/>
          </a:xfrm>
        </p:spPr>
        <p:txBody>
          <a:bodyPr>
            <a:normAutofit/>
          </a:bodyPr>
          <a:lstStyle/>
          <a:p>
            <a:pPr lvl="0"/>
            <a:r>
              <a:rPr lang="en-US" b="1" dirty="0">
                <a:latin typeface="+mj-lt"/>
              </a:rPr>
              <a:t>1992 - </a:t>
            </a:r>
            <a:r>
              <a:rPr lang="en-US" dirty="0" err="1">
                <a:latin typeface="+mj-lt"/>
              </a:rPr>
              <a:t>Vilela</a:t>
            </a:r>
            <a:r>
              <a:rPr lang="en-US" dirty="0">
                <a:latin typeface="+mj-lt"/>
              </a:rPr>
              <a:t> de Queiroz Family has acquired the "</a:t>
            </a:r>
            <a:r>
              <a:rPr lang="en-US" dirty="0" err="1">
                <a:latin typeface="+mj-lt"/>
              </a:rPr>
              <a:t>Frigorífico</a:t>
            </a:r>
            <a:r>
              <a:rPr lang="en-US" dirty="0">
                <a:latin typeface="+mj-lt"/>
              </a:rPr>
              <a:t> Minerva do </a:t>
            </a:r>
            <a:r>
              <a:rPr lang="en-US" dirty="0" err="1">
                <a:latin typeface="+mj-lt"/>
              </a:rPr>
              <a:t>Brasil</a:t>
            </a:r>
            <a:r>
              <a:rPr lang="en-US" dirty="0">
                <a:latin typeface="+mj-lt"/>
              </a:rPr>
              <a:t> S / A", its first slaughter and deboning unit, located in the city of </a:t>
            </a:r>
            <a:r>
              <a:rPr lang="en-US" dirty="0" err="1">
                <a:latin typeface="+mj-lt"/>
              </a:rPr>
              <a:t>Barretos</a:t>
            </a:r>
            <a:r>
              <a:rPr lang="en-US" dirty="0">
                <a:latin typeface="+mj-lt"/>
              </a:rPr>
              <a:t> - SP (its current headquarters).</a:t>
            </a:r>
          </a:p>
          <a:p>
            <a:pPr lvl="0"/>
            <a:endParaRPr lang="en-US" sz="1000" dirty="0">
              <a:latin typeface="+mj-lt"/>
            </a:endParaRPr>
          </a:p>
          <a:p>
            <a:r>
              <a:rPr lang="en-US" b="1" dirty="0">
                <a:latin typeface="+mj-lt"/>
              </a:rPr>
              <a:t>1999 – 2006 – </a:t>
            </a:r>
            <a:r>
              <a:rPr lang="en-US" dirty="0">
                <a:latin typeface="+mj-lt"/>
              </a:rPr>
              <a:t>Acquisition of several slaughter and deboning units in Brazil</a:t>
            </a:r>
          </a:p>
          <a:p>
            <a:endParaRPr lang="en-US" sz="1000" dirty="0">
              <a:latin typeface="+mj-lt"/>
            </a:endParaRPr>
          </a:p>
          <a:p>
            <a:pPr lvl="0"/>
            <a:r>
              <a:rPr lang="pt-BR" b="1" dirty="0">
                <a:latin typeface="+mj-lt"/>
              </a:rPr>
              <a:t>2007 - </a:t>
            </a:r>
            <a:r>
              <a:rPr lang="en-US" dirty="0">
                <a:latin typeface="+mj-lt"/>
              </a:rPr>
              <a:t>Opening of the Company's capital</a:t>
            </a:r>
          </a:p>
          <a:p>
            <a:pPr lvl="0"/>
            <a:endParaRPr lang="en-US" sz="1000" dirty="0">
              <a:latin typeface="+mj-lt"/>
            </a:endParaRPr>
          </a:p>
          <a:p>
            <a:pPr lvl="0"/>
            <a:r>
              <a:rPr lang="en-US" b="1" dirty="0">
                <a:latin typeface="+mj-lt"/>
              </a:rPr>
              <a:t>2008 – </a:t>
            </a:r>
            <a:r>
              <a:rPr lang="en-US" dirty="0">
                <a:latin typeface="+mj-lt"/>
              </a:rPr>
              <a:t>Acquisition of the first unit outside Brazil, in the city of Asuncion, Paraguay.</a:t>
            </a:r>
          </a:p>
          <a:p>
            <a:pPr lvl="0"/>
            <a:endParaRPr lang="en-US" sz="1100" dirty="0">
              <a:latin typeface="+mj-lt"/>
            </a:endParaRPr>
          </a:p>
          <a:p>
            <a:pPr lvl="0"/>
            <a:r>
              <a:rPr lang="en-US" b="1" dirty="0">
                <a:latin typeface="+mj-lt"/>
              </a:rPr>
              <a:t>2011 - </a:t>
            </a:r>
            <a:r>
              <a:rPr lang="en-US" dirty="0">
                <a:latin typeface="+mj-lt"/>
              </a:rPr>
              <a:t>Acquisition of the first unit in Uruguay</a:t>
            </a:r>
          </a:p>
          <a:p>
            <a:pPr lvl="0"/>
            <a:endParaRPr lang="en-US" sz="1100" dirty="0">
              <a:latin typeface="+mj-lt"/>
            </a:endParaRPr>
          </a:p>
          <a:p>
            <a:pPr lvl="0"/>
            <a:r>
              <a:rPr lang="en-US" b="1" dirty="0">
                <a:latin typeface="+mj-lt"/>
              </a:rPr>
              <a:t>2012 - </a:t>
            </a:r>
            <a:r>
              <a:rPr lang="en-US" dirty="0">
                <a:latin typeface="+mj-lt"/>
              </a:rPr>
              <a:t>Minerva S / A adopts the brand Minerva Foods</a:t>
            </a:r>
          </a:p>
          <a:p>
            <a:endParaRPr lang="en-US" dirty="0"/>
          </a:p>
        </p:txBody>
      </p:sp>
    </p:spTree>
    <p:extLst>
      <p:ext uri="{BB962C8B-B14F-4D97-AF65-F5344CB8AC3E}">
        <p14:creationId xmlns:p14="http://schemas.microsoft.com/office/powerpoint/2010/main" val="293599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06F2C-6665-493B-B49A-AA20EBF287CC}"/>
              </a:ext>
            </a:extLst>
          </p:cNvPr>
          <p:cNvSpPr>
            <a:spLocks noGrp="1"/>
          </p:cNvSpPr>
          <p:nvPr>
            <p:ph type="title"/>
          </p:nvPr>
        </p:nvSpPr>
        <p:spPr/>
        <p:txBody>
          <a:bodyPr/>
          <a:lstStyle/>
          <a:p>
            <a:r>
              <a:rPr lang="pt-BR" dirty="0" err="1"/>
              <a:t>History</a:t>
            </a:r>
            <a:endParaRPr lang="en-US" dirty="0"/>
          </a:p>
        </p:txBody>
      </p:sp>
      <p:sp>
        <p:nvSpPr>
          <p:cNvPr id="3" name="Espaço Reservado para Conteúdo 2">
            <a:extLst>
              <a:ext uri="{FF2B5EF4-FFF2-40B4-BE49-F238E27FC236}">
                <a16:creationId xmlns:a16="http://schemas.microsoft.com/office/drawing/2014/main" id="{828F9566-7A83-4CA9-BDAC-7417599A4AAA}"/>
              </a:ext>
            </a:extLst>
          </p:cNvPr>
          <p:cNvSpPr>
            <a:spLocks noGrp="1"/>
          </p:cNvSpPr>
          <p:nvPr>
            <p:ph idx="1"/>
          </p:nvPr>
        </p:nvSpPr>
        <p:spPr>
          <a:xfrm>
            <a:off x="1154954" y="2415209"/>
            <a:ext cx="10265107" cy="4214191"/>
          </a:xfrm>
        </p:spPr>
        <p:txBody>
          <a:bodyPr>
            <a:normAutofit fontScale="85000" lnSpcReduction="10000"/>
          </a:bodyPr>
          <a:lstStyle/>
          <a:p>
            <a:pPr lvl="0"/>
            <a:r>
              <a:rPr lang="en-US" b="1" dirty="0"/>
              <a:t>2016 – </a:t>
            </a:r>
          </a:p>
          <a:p>
            <a:pPr lvl="1"/>
            <a:r>
              <a:rPr lang="en-US" dirty="0"/>
              <a:t>Opening of two new Distribution Centers in Latin America, in Santiago (Chile) and in Bogotá (Colombia); </a:t>
            </a:r>
          </a:p>
          <a:p>
            <a:pPr lvl="1"/>
            <a:r>
              <a:rPr lang="en-US" dirty="0"/>
              <a:t>Acquisition of the IMTP </a:t>
            </a:r>
            <a:r>
              <a:rPr lang="en-US" dirty="0" err="1"/>
              <a:t>tradings</a:t>
            </a:r>
            <a:r>
              <a:rPr lang="en-US" dirty="0"/>
              <a:t> in Australia (which later took the name Minerva Foods Asia) and INTERMEAT, in </a:t>
            </a:r>
            <a:r>
              <a:rPr lang="en-US" dirty="0" err="1"/>
              <a:t>Barueri</a:t>
            </a:r>
            <a:r>
              <a:rPr lang="en-US" dirty="0"/>
              <a:t> - SP. </a:t>
            </a:r>
            <a:r>
              <a:rPr lang="pt-BR" dirty="0"/>
              <a:t>Both </a:t>
            </a:r>
            <a:r>
              <a:rPr lang="pt-BR" dirty="0" err="1"/>
              <a:t>act</a:t>
            </a:r>
            <a:r>
              <a:rPr lang="pt-BR" dirty="0"/>
              <a:t> as </a:t>
            </a:r>
            <a:r>
              <a:rPr lang="pt-BR" dirty="0" err="1"/>
              <a:t>exporters</a:t>
            </a:r>
            <a:r>
              <a:rPr lang="pt-BR" dirty="0"/>
              <a:t> </a:t>
            </a:r>
            <a:r>
              <a:rPr lang="pt-BR" dirty="0" err="1"/>
              <a:t>and</a:t>
            </a:r>
            <a:r>
              <a:rPr lang="pt-BR" dirty="0"/>
              <a:t> </a:t>
            </a:r>
            <a:r>
              <a:rPr lang="pt-BR" dirty="0" err="1"/>
              <a:t>importers</a:t>
            </a:r>
            <a:r>
              <a:rPr lang="pt-BR" dirty="0"/>
              <a:t> </a:t>
            </a:r>
            <a:r>
              <a:rPr lang="pt-BR" dirty="0" err="1"/>
              <a:t>of</a:t>
            </a:r>
            <a:r>
              <a:rPr lang="pt-BR" dirty="0"/>
              <a:t> animal </a:t>
            </a:r>
            <a:r>
              <a:rPr lang="pt-BR" dirty="0" err="1"/>
              <a:t>proteins</a:t>
            </a:r>
            <a:r>
              <a:rPr lang="pt-BR" dirty="0"/>
              <a:t>; </a:t>
            </a:r>
          </a:p>
          <a:p>
            <a:pPr lvl="1"/>
            <a:endParaRPr lang="en-US" sz="600" dirty="0"/>
          </a:p>
          <a:p>
            <a:pPr lvl="0"/>
            <a:r>
              <a:rPr lang="en-US" b="1" dirty="0"/>
              <a:t>2017 - </a:t>
            </a:r>
          </a:p>
          <a:p>
            <a:pPr lvl="1"/>
            <a:r>
              <a:rPr lang="en-US" dirty="0"/>
              <a:t>Acquisition of 9 plants in South America, 3 in Paraguay, 1 in Uruguay and 5 in Argentina, where the company also obtained 2 meat processing units and 1 Distribution Center. </a:t>
            </a:r>
          </a:p>
          <a:p>
            <a:pPr lvl="1"/>
            <a:r>
              <a:rPr lang="en-US" dirty="0"/>
              <a:t>Minerva Foods Europe is also established in England for the provision of consulting and advisory services in the area of ​​foreign trade</a:t>
            </a:r>
          </a:p>
          <a:p>
            <a:pPr lvl="1"/>
            <a:r>
              <a:rPr lang="en-US" dirty="0"/>
              <a:t>New international office in Singapore. </a:t>
            </a:r>
          </a:p>
          <a:p>
            <a:pPr lvl="1"/>
            <a:endParaRPr lang="en-US" sz="600" dirty="0"/>
          </a:p>
          <a:p>
            <a:r>
              <a:rPr lang="en-US" b="1" dirty="0"/>
              <a:t>2018 – </a:t>
            </a:r>
          </a:p>
          <a:p>
            <a:pPr lvl="1"/>
            <a:r>
              <a:rPr lang="en-US" dirty="0"/>
              <a:t>Internationalization of Minerva Foods' operations with the creation of Athena Foods, a Chilean company 100% controlled by Minerva S / A, comprising Argentina, Chile, Colombia, Paraguay and Uruguay.</a:t>
            </a:r>
          </a:p>
          <a:p>
            <a:endParaRPr lang="en-US" dirty="0"/>
          </a:p>
        </p:txBody>
      </p:sp>
      <p:pic>
        <p:nvPicPr>
          <p:cNvPr id="4" name="Picture 4" descr="Resultado de imagem para minerva foods">
            <a:extLst>
              <a:ext uri="{FF2B5EF4-FFF2-40B4-BE49-F238E27FC236}">
                <a16:creationId xmlns:a16="http://schemas.microsoft.com/office/drawing/2014/main" id="{6469CBA8-6247-432C-AF2D-214703D8DF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0"/>
            <a:ext cx="2914650" cy="116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4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3069D-B7CF-4B9B-B494-99EEF2BEAD26}"/>
              </a:ext>
            </a:extLst>
          </p:cNvPr>
          <p:cNvSpPr>
            <a:spLocks noGrp="1"/>
          </p:cNvSpPr>
          <p:nvPr>
            <p:ph type="title"/>
          </p:nvPr>
        </p:nvSpPr>
        <p:spPr/>
        <p:txBody>
          <a:bodyPr/>
          <a:lstStyle/>
          <a:p>
            <a:r>
              <a:rPr lang="pt-BR" dirty="0" err="1"/>
              <a:t>External</a:t>
            </a:r>
            <a:r>
              <a:rPr lang="pt-BR" dirty="0"/>
              <a:t> </a:t>
            </a:r>
            <a:r>
              <a:rPr lang="pt-BR" dirty="0" err="1"/>
              <a:t>Analysis</a:t>
            </a:r>
            <a:endParaRPr lang="en-US" dirty="0"/>
          </a:p>
        </p:txBody>
      </p:sp>
      <p:sp>
        <p:nvSpPr>
          <p:cNvPr id="3" name="Espaço Reservado para Conteúdo 2">
            <a:extLst>
              <a:ext uri="{FF2B5EF4-FFF2-40B4-BE49-F238E27FC236}">
                <a16:creationId xmlns:a16="http://schemas.microsoft.com/office/drawing/2014/main" id="{8977DF00-2E3A-446D-BF39-2A3C129D8001}"/>
              </a:ext>
            </a:extLst>
          </p:cNvPr>
          <p:cNvSpPr>
            <a:spLocks noGrp="1"/>
          </p:cNvSpPr>
          <p:nvPr>
            <p:ph idx="1"/>
          </p:nvPr>
        </p:nvSpPr>
        <p:spPr>
          <a:xfrm>
            <a:off x="1363676" y="2732708"/>
            <a:ext cx="9688637" cy="3416300"/>
          </a:xfrm>
        </p:spPr>
        <p:txBody>
          <a:bodyPr>
            <a:normAutofit/>
          </a:bodyPr>
          <a:lstStyle/>
          <a:p>
            <a:endParaRPr lang="pt-BR" sz="2000" dirty="0"/>
          </a:p>
          <a:p>
            <a:r>
              <a:rPr lang="en-US" sz="2000" b="1" dirty="0"/>
              <a:t>SWOT analysis</a:t>
            </a:r>
            <a:r>
              <a:rPr lang="en-US" sz="2000" dirty="0"/>
              <a:t> (or </a:t>
            </a:r>
            <a:r>
              <a:rPr lang="en-US" sz="2000" b="1" dirty="0"/>
              <a:t>SWOT</a:t>
            </a:r>
            <a:r>
              <a:rPr lang="en-US" sz="2000" dirty="0"/>
              <a:t> matrix) is a strategic planning technique used to help an organization identify strengths, weaknesses, opportunities, and threats related to business competition or project planning.</a:t>
            </a:r>
          </a:p>
          <a:p>
            <a:endParaRPr lang="en-US" sz="2000" dirty="0"/>
          </a:p>
        </p:txBody>
      </p:sp>
      <p:pic>
        <p:nvPicPr>
          <p:cNvPr id="4" name="Picture 4" descr="Resultado de imagem para minerva foods">
            <a:extLst>
              <a:ext uri="{FF2B5EF4-FFF2-40B4-BE49-F238E27FC236}">
                <a16:creationId xmlns:a16="http://schemas.microsoft.com/office/drawing/2014/main" id="{E4039389-1661-4F44-BF6B-AE40F3E11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3125F-16F5-4107-AFE6-D768D9427D7B}"/>
              </a:ext>
            </a:extLst>
          </p:cNvPr>
          <p:cNvSpPr>
            <a:spLocks noGrp="1"/>
          </p:cNvSpPr>
          <p:nvPr>
            <p:ph type="title"/>
          </p:nvPr>
        </p:nvSpPr>
        <p:spPr/>
        <p:txBody>
          <a:bodyPr/>
          <a:lstStyle/>
          <a:p>
            <a:r>
              <a:rPr lang="pt-BR" dirty="0" err="1"/>
              <a:t>Swot</a:t>
            </a:r>
            <a:r>
              <a:rPr lang="pt-BR" dirty="0"/>
              <a:t> – </a:t>
            </a:r>
            <a:r>
              <a:rPr lang="pt-BR" dirty="0" err="1"/>
              <a:t>External</a:t>
            </a:r>
            <a:r>
              <a:rPr lang="pt-BR" dirty="0"/>
              <a:t> </a:t>
            </a:r>
            <a:r>
              <a:rPr lang="pt-BR" dirty="0" err="1"/>
              <a:t>Analysis</a:t>
            </a:r>
            <a:endParaRPr lang="en-US" dirty="0"/>
          </a:p>
        </p:txBody>
      </p:sp>
      <p:pic>
        <p:nvPicPr>
          <p:cNvPr id="4" name="Picture 4" descr="Resultado de imagem para minerva foods">
            <a:extLst>
              <a:ext uri="{FF2B5EF4-FFF2-40B4-BE49-F238E27FC236}">
                <a16:creationId xmlns:a16="http://schemas.microsoft.com/office/drawing/2014/main" id="{137F1554-EF0C-4D4A-90B8-1CC18566A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6" b="21127"/>
          <a:stretch/>
        </p:blipFill>
        <p:spPr bwMode="auto">
          <a:xfrm>
            <a:off x="9277350" y="5754757"/>
            <a:ext cx="2914650" cy="1103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swot analysis">
            <a:extLst>
              <a:ext uri="{FF2B5EF4-FFF2-40B4-BE49-F238E27FC236}">
                <a16:creationId xmlns:a16="http://schemas.microsoft.com/office/drawing/2014/main" id="{4EB38730-F61C-476F-9E34-8A76041A2C9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39"/>
          <a:stretch/>
        </p:blipFill>
        <p:spPr bwMode="auto">
          <a:xfrm>
            <a:off x="232405" y="2355967"/>
            <a:ext cx="4508559" cy="4365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m para swot analysis">
            <a:extLst>
              <a:ext uri="{FF2B5EF4-FFF2-40B4-BE49-F238E27FC236}">
                <a16:creationId xmlns:a16="http://schemas.microsoft.com/office/drawing/2014/main" id="{B33788F8-CBC6-4DA6-A8E9-FD63E992A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6" t="61483" r="6687" b="5401"/>
          <a:stretch/>
        </p:blipFill>
        <p:spPr bwMode="auto">
          <a:xfrm>
            <a:off x="6374296" y="3180522"/>
            <a:ext cx="5203639" cy="22263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Curvo 6">
            <a:extLst>
              <a:ext uri="{FF2B5EF4-FFF2-40B4-BE49-F238E27FC236}">
                <a16:creationId xmlns:a16="http://schemas.microsoft.com/office/drawing/2014/main" id="{FB5CC7D1-CD37-40BC-B40F-8CCB05491FE8}"/>
              </a:ext>
            </a:extLst>
          </p:cNvPr>
          <p:cNvCxnSpPr>
            <a:cxnSpLocks/>
          </p:cNvCxnSpPr>
          <p:nvPr/>
        </p:nvCxnSpPr>
        <p:spPr>
          <a:xfrm flipV="1">
            <a:off x="4850296" y="4293705"/>
            <a:ext cx="1391478" cy="1321904"/>
          </a:xfrm>
          <a:prstGeom prst="curvedConnector3">
            <a:avLst>
              <a:gd name="adj1" fmla="val 50000"/>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1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F0B65-DB27-4FDC-AE04-7C655739EC45}"/>
              </a:ext>
            </a:extLst>
          </p:cNvPr>
          <p:cNvSpPr>
            <a:spLocks noGrp="1"/>
          </p:cNvSpPr>
          <p:nvPr>
            <p:ph type="title"/>
          </p:nvPr>
        </p:nvSpPr>
        <p:spPr/>
        <p:txBody>
          <a:bodyPr/>
          <a:lstStyle/>
          <a:p>
            <a:r>
              <a:rPr lang="pt-BR" dirty="0" err="1"/>
              <a:t>External</a:t>
            </a:r>
            <a:r>
              <a:rPr lang="pt-BR" dirty="0"/>
              <a:t> </a:t>
            </a:r>
            <a:r>
              <a:rPr lang="pt-BR" dirty="0" err="1"/>
              <a:t>Analysis</a:t>
            </a:r>
            <a:endParaRPr lang="en-US" dirty="0"/>
          </a:p>
        </p:txBody>
      </p:sp>
      <p:pic>
        <p:nvPicPr>
          <p:cNvPr id="4" name="Picture 4" descr="Resultado de imagem para swot analysis">
            <a:extLst>
              <a:ext uri="{FF2B5EF4-FFF2-40B4-BE49-F238E27FC236}">
                <a16:creationId xmlns:a16="http://schemas.microsoft.com/office/drawing/2014/main" id="{AC1894BC-8D62-40A6-A4CE-87BF77AD5E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222" t="61483" r="44008" b="5401"/>
          <a:stretch/>
        </p:blipFill>
        <p:spPr bwMode="auto">
          <a:xfrm>
            <a:off x="521444" y="2968501"/>
            <a:ext cx="2669015" cy="2704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m para minerva foods">
            <a:extLst>
              <a:ext uri="{FF2B5EF4-FFF2-40B4-BE49-F238E27FC236}">
                <a16:creationId xmlns:a16="http://schemas.microsoft.com/office/drawing/2014/main" id="{D73AE747-5ED1-468D-B37F-AF8181C71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46" b="21127"/>
          <a:stretch/>
        </p:blipFill>
        <p:spPr bwMode="auto">
          <a:xfrm>
            <a:off x="9277350" y="0"/>
            <a:ext cx="2914650" cy="110324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ADDD863C-40B3-4E38-9DCC-BC26B926FD32}"/>
              </a:ext>
            </a:extLst>
          </p:cNvPr>
          <p:cNvSpPr txBox="1"/>
          <p:nvPr/>
        </p:nvSpPr>
        <p:spPr>
          <a:xfrm>
            <a:off x="3488636" y="2497283"/>
            <a:ext cx="8577469" cy="4401205"/>
          </a:xfrm>
          <a:prstGeom prst="rect">
            <a:avLst/>
          </a:prstGeom>
          <a:noFill/>
        </p:spPr>
        <p:txBody>
          <a:bodyPr wrap="square" rtlCol="0">
            <a:spAutoFit/>
          </a:bodyPr>
          <a:lstStyle/>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en-US" dirty="0"/>
              <a:t>Imbalance between world supply and growing international demand for beef</a:t>
            </a:r>
          </a:p>
          <a:p>
            <a:pPr marL="285750" indent="-285750">
              <a:buClr>
                <a:srgbClr val="0070C0"/>
              </a:buClr>
              <a:buFont typeface="Century Gothic" panose="020B0502020202020204" pitchFamily="34" charset="0"/>
              <a:buChar char="►"/>
            </a:pPr>
            <a:endParaRPr lang="pt-BR" sz="1000" dirty="0"/>
          </a:p>
          <a:p>
            <a:pPr marL="285750" indent="-285750">
              <a:buClr>
                <a:srgbClr val="0070C0"/>
              </a:buClr>
              <a:buFont typeface="Century Gothic" panose="020B0502020202020204" pitchFamily="34" charset="0"/>
              <a:buChar char="►"/>
            </a:pPr>
            <a:r>
              <a:rPr lang="en-US" dirty="0"/>
              <a:t>Competitive advantages in the production of bovine protein, the South American continent, is responsible for about 35% of the world exports of beef</a:t>
            </a:r>
          </a:p>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en-US" dirty="0"/>
              <a:t>Aggravation of the African swine fever in China and parts of Asia - is expected to reduce overall animal protein production for the next 24 months, a fact unprecedented in the historical series and which should open up opportunities for increasing demand for other proteins such as meat bovine.</a:t>
            </a:r>
          </a:p>
          <a:p>
            <a:pPr marL="285750" indent="-285750">
              <a:buClr>
                <a:srgbClr val="0070C0"/>
              </a:buClr>
              <a:buFont typeface="Century Gothic" panose="020B0502020202020204" pitchFamily="34" charset="0"/>
              <a:buChar char="►"/>
            </a:pPr>
            <a:endParaRPr lang="en-US" dirty="0"/>
          </a:p>
          <a:p>
            <a:pPr marL="285750" indent="-285750">
              <a:buClr>
                <a:srgbClr val="0070C0"/>
              </a:buClr>
              <a:buFont typeface="Century Gothic" panose="020B0502020202020204" pitchFamily="34" charset="0"/>
              <a:buChar char="►"/>
            </a:pPr>
            <a:r>
              <a:rPr lang="en-US" dirty="0"/>
              <a:t>Reopening of the United States market for Brazilian meat</a:t>
            </a:r>
            <a:endParaRPr lang="pt-BR" dirty="0"/>
          </a:p>
          <a:p>
            <a:pPr marL="285750" indent="-285750">
              <a:buClr>
                <a:srgbClr val="0070C0"/>
              </a:buClr>
              <a:buFont typeface="Century Gothic" panose="020B0502020202020204" pitchFamily="34" charset="0"/>
              <a:buChar char="►"/>
            </a:pPr>
            <a:endParaRPr lang="pt-BR" dirty="0"/>
          </a:p>
        </p:txBody>
      </p:sp>
      <p:pic>
        <p:nvPicPr>
          <p:cNvPr id="2050" name="DefaultOcx">
            <a:extLst>
              <a:ext uri="{FF2B5EF4-FFF2-40B4-BE49-F238E27FC236}">
                <a16:creationId xmlns:a16="http://schemas.microsoft.com/office/drawing/2014/main" id="{F0E2654E-9AD4-429F-8B93-531073805CBB}"/>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Select1">
            <a:extLst>
              <a:ext uri="{FF2B5EF4-FFF2-40B4-BE49-F238E27FC236}">
                <a16:creationId xmlns:a16="http://schemas.microsoft.com/office/drawing/2014/main" id="{8033E24F-3A02-4A05-AEEE-5C95A1EA19DD}"/>
              </a:ext>
            </a:extLst>
          </p:cNvPr>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86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75572-FBEF-4731-87D4-F00138221A4F}"/>
              </a:ext>
            </a:extLst>
          </p:cNvPr>
          <p:cNvSpPr>
            <a:spLocks noGrp="1"/>
          </p:cNvSpPr>
          <p:nvPr>
            <p:ph type="title"/>
          </p:nvPr>
        </p:nvSpPr>
        <p:spPr/>
        <p:txBody>
          <a:bodyPr/>
          <a:lstStyle/>
          <a:p>
            <a:r>
              <a:rPr lang="pt-BR" dirty="0" err="1"/>
              <a:t>External</a:t>
            </a:r>
            <a:r>
              <a:rPr lang="pt-BR" dirty="0"/>
              <a:t> </a:t>
            </a:r>
            <a:r>
              <a:rPr lang="pt-BR" dirty="0" err="1"/>
              <a:t>Analysis</a:t>
            </a:r>
            <a:endParaRPr lang="en-US" dirty="0"/>
          </a:p>
        </p:txBody>
      </p:sp>
      <p:sp>
        <p:nvSpPr>
          <p:cNvPr id="3" name="Espaço Reservado para Conteúdo 2">
            <a:extLst>
              <a:ext uri="{FF2B5EF4-FFF2-40B4-BE49-F238E27FC236}">
                <a16:creationId xmlns:a16="http://schemas.microsoft.com/office/drawing/2014/main" id="{E4869182-6509-43A3-9A66-CFB704241472}"/>
              </a:ext>
            </a:extLst>
          </p:cNvPr>
          <p:cNvSpPr>
            <a:spLocks noGrp="1"/>
          </p:cNvSpPr>
          <p:nvPr>
            <p:ph idx="1"/>
          </p:nvPr>
        </p:nvSpPr>
        <p:spPr>
          <a:xfrm>
            <a:off x="3053328" y="2493779"/>
            <a:ext cx="8761413" cy="4235011"/>
          </a:xfrm>
        </p:spPr>
        <p:txBody>
          <a:bodyPr>
            <a:normAutofit fontScale="92500" lnSpcReduction="10000"/>
          </a:bodyPr>
          <a:lstStyle/>
          <a:p>
            <a:r>
              <a:rPr lang="en-US" dirty="0"/>
              <a:t>Opening of the Indonesian market to South America</a:t>
            </a:r>
          </a:p>
          <a:p>
            <a:endParaRPr lang="en-US" sz="1100" dirty="0"/>
          </a:p>
          <a:p>
            <a:r>
              <a:rPr lang="en-US" dirty="0"/>
              <a:t>China-US Trade War</a:t>
            </a:r>
          </a:p>
          <a:p>
            <a:endParaRPr lang="en-US" sz="1100" dirty="0"/>
          </a:p>
          <a:p>
            <a:r>
              <a:rPr lang="en-US" dirty="0"/>
              <a:t> Zero tolerance of China with animals treated with growth hormones, one of the characteristics of the North American production system</a:t>
            </a:r>
          </a:p>
          <a:p>
            <a:endParaRPr lang="en-US" sz="1100" dirty="0"/>
          </a:p>
          <a:p>
            <a:r>
              <a:rPr lang="en-US" dirty="0"/>
              <a:t>Increased Chinese government crackdown on so-called "gray trade" (sales made through intermediary countries) forced India to drastically reduce its exports of buffalo meat to China through the indirect system - via Vietnam. With this, India was forced to direct its product to other "secondary" countries, such as Egypt, open space for Brazil exports</a:t>
            </a:r>
          </a:p>
          <a:p>
            <a:endParaRPr lang="en-US" sz="1100" dirty="0"/>
          </a:p>
          <a:p>
            <a:r>
              <a:rPr lang="en-US" dirty="0"/>
              <a:t>Possible qualification of 78 slaughterhouses for beef, pork and poultry exports to China</a:t>
            </a:r>
          </a:p>
        </p:txBody>
      </p:sp>
      <p:pic>
        <p:nvPicPr>
          <p:cNvPr id="5" name="Picture 4" descr="Resultado de imagem para swot analysis">
            <a:extLst>
              <a:ext uri="{FF2B5EF4-FFF2-40B4-BE49-F238E27FC236}">
                <a16:creationId xmlns:a16="http://schemas.microsoft.com/office/drawing/2014/main" id="{55F47E94-6D99-414F-807F-7C4B83FC31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2" t="61483" r="44008" b="5401"/>
          <a:stretch/>
        </p:blipFill>
        <p:spPr bwMode="auto">
          <a:xfrm>
            <a:off x="233210" y="2799536"/>
            <a:ext cx="2669015" cy="27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88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574</TotalTime>
  <Words>1896</Words>
  <Application>Microsoft Office PowerPoint</Application>
  <PresentationFormat>Widescreen</PresentationFormat>
  <Paragraphs>686</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Calibri</vt:lpstr>
      <vt:lpstr>Century Gothic</vt:lpstr>
      <vt:lpstr>Wingdings</vt:lpstr>
      <vt:lpstr>Wingdings 3</vt:lpstr>
      <vt:lpstr>Íon - Sala da Diretoria</vt:lpstr>
      <vt:lpstr>Minerva Foods</vt:lpstr>
      <vt:lpstr>Sumary</vt:lpstr>
      <vt:lpstr>Minerva Foods</vt:lpstr>
      <vt:lpstr>History</vt:lpstr>
      <vt:lpstr>History</vt:lpstr>
      <vt:lpstr>External Analysis</vt:lpstr>
      <vt:lpstr>Swot – External Analysis</vt:lpstr>
      <vt:lpstr>External Analysis</vt:lpstr>
      <vt:lpstr>External Analysis</vt:lpstr>
      <vt:lpstr>External Analysis</vt:lpstr>
      <vt:lpstr>External Analysis</vt:lpstr>
      <vt:lpstr>Swot – Internal Analysis</vt:lpstr>
      <vt:lpstr>Internal Analysis</vt:lpstr>
      <vt:lpstr>Internal Analysis</vt:lpstr>
      <vt:lpstr>Internal Analysis – Financial Information JBS</vt:lpstr>
      <vt:lpstr>Internal Analysis – Financial Information JBS</vt:lpstr>
      <vt:lpstr>Internal Analysis – Financial Information Marfrig</vt:lpstr>
      <vt:lpstr>Internal Analysis – Financial Information Marfrig</vt:lpstr>
      <vt:lpstr>Internal Analysis – Financial Information Minerva</vt:lpstr>
      <vt:lpstr>Internal Analysis – Financial Information Minerva</vt:lpstr>
      <vt:lpstr>Internal Analysis – Segment Information</vt:lpstr>
      <vt:lpstr>External Market – Peers</vt:lpstr>
      <vt:lpstr>Stock performance (1Y)</vt:lpstr>
      <vt:lpstr>Core Strategy – Success and Growth</vt:lpstr>
      <vt:lpstr>Growth Strategies</vt:lpstr>
      <vt:lpstr>Improving Position and Future Growth</vt:lpstr>
      <vt:lpstr>Recomendations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Minerva Foods</dc:title>
  <dc:creator>MARIANA ORTOLAN</dc:creator>
  <cp:lastModifiedBy>Julio Cesar Zambonini Gumiero</cp:lastModifiedBy>
  <cp:revision>40</cp:revision>
  <dcterms:created xsi:type="dcterms:W3CDTF">2019-05-20T01:09:27Z</dcterms:created>
  <dcterms:modified xsi:type="dcterms:W3CDTF">2019-05-21T10:57:57Z</dcterms:modified>
</cp:coreProperties>
</file>