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0"/>
  </p:notesMasterIdLst>
  <p:sldIdLst>
    <p:sldId id="256" r:id="rId2"/>
    <p:sldId id="263" r:id="rId3"/>
    <p:sldId id="273" r:id="rId4"/>
    <p:sldId id="270" r:id="rId5"/>
    <p:sldId id="259" r:id="rId6"/>
    <p:sldId id="275" r:id="rId7"/>
    <p:sldId id="27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5"/>
    <a:srgbClr val="D02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255" autoAdjust="0"/>
  </p:normalViewPr>
  <p:slideViewPr>
    <p:cSldViewPr snapToGrid="0">
      <p:cViewPr varScale="1">
        <p:scale>
          <a:sx n="66" d="100"/>
          <a:sy n="66" d="100"/>
        </p:scale>
        <p:origin x="6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64BF4-8214-4675-97DD-684AF7220988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BCCD-9461-459A-9B49-B05747528F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4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BCCD-9461-459A-9B49-B05747528F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19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BCCD-9461-459A-9B49-B05747528FD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3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BCCD-9461-459A-9B49-B05747528FD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95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BCCD-9461-459A-9B49-B05747528FD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3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BCCD-9461-459A-9B49-B05747528F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0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BCCD-9461-459A-9B49-B05747528F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0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48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74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65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53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7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5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6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0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8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63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B783-4255-4371-8F11-80729D1058B4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F793-61C0-4F35-BBC0-D0464F4C5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rgbClr val="D02E4C"/>
          </a:solidFill>
          <a:ln>
            <a:solidFill>
              <a:srgbClr val="D02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(Liu et al., 2011) - </a:t>
            </a:r>
            <a:r>
              <a:rPr lang="pt-BR" sz="2800" dirty="0" smtClean="0"/>
              <a:t>Objetivo</a:t>
            </a:r>
            <a:endParaRPr lang="pt-BR" sz="2800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71154"/>
            <a:ext cx="10515600" cy="54025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O objetivo do presente estudo foi identificar alterações genéticas envolvidas na progressão maligna dos Astrocitomas.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Marcadores moleculares já estabelecidos: Tp53 e IDH1.</a:t>
            </a:r>
          </a:p>
          <a:p>
            <a:endParaRPr lang="pt-BR" dirty="0"/>
          </a:p>
          <a:p>
            <a:endParaRPr lang="pt-BR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838200" y="0"/>
            <a:ext cx="10927978" cy="6858000"/>
            <a:chOff x="734633" y="0"/>
            <a:chExt cx="10927978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/>
            <a:srcRect l="6972" t="18378" r="29261" b="9191"/>
            <a:stretch/>
          </p:blipFill>
          <p:spPr>
            <a:xfrm>
              <a:off x="734633" y="0"/>
              <a:ext cx="10738991" cy="68580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11261558" y="5903495"/>
              <a:ext cx="401053" cy="786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32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4"/>
    </mc:Choice>
    <mc:Fallback xmlns="">
      <p:transition spd="slow" advTm="10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rgbClr val="D02E4C"/>
          </a:solidFill>
          <a:ln>
            <a:solidFill>
              <a:srgbClr val="D02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(Liu et al., 2011) - </a:t>
            </a:r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34780" y="1077496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Transfecção</a:t>
            </a:r>
            <a:r>
              <a:rPr lang="pt-BR" dirty="0" smtClean="0"/>
              <a:t> com </a:t>
            </a:r>
            <a:r>
              <a:rPr lang="pt-BR" dirty="0" err="1" smtClean="0"/>
              <a:t>shRNA</a:t>
            </a:r>
            <a:r>
              <a:rPr lang="pt-BR" dirty="0" smtClean="0"/>
              <a:t> </a:t>
            </a:r>
            <a:r>
              <a:rPr lang="pt-BR" dirty="0" err="1" smtClean="0"/>
              <a:t>TGFbIII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smtClean="0"/>
              <a:t>sc-37685-SH – Santa Cruz </a:t>
            </a:r>
            <a:r>
              <a:rPr lang="pt-BR" dirty="0" err="1" smtClean="0"/>
              <a:t>Biotechnology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6" name="Retângulo de cantos arredondados 45"/>
          <p:cNvSpPr/>
          <p:nvPr/>
        </p:nvSpPr>
        <p:spPr>
          <a:xfrm>
            <a:off x="4395866" y="1096234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Extração de DNA</a:t>
            </a:r>
            <a:endParaRPr lang="pt-BR" dirty="0"/>
          </a:p>
        </p:txBody>
      </p:sp>
      <p:sp>
        <p:nvSpPr>
          <p:cNvPr id="47" name="Retângulo de cantos arredondados 46"/>
          <p:cNvSpPr/>
          <p:nvPr/>
        </p:nvSpPr>
        <p:spPr>
          <a:xfrm>
            <a:off x="8456951" y="1074373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Pirosequenciamento</a:t>
            </a:r>
            <a:endParaRPr lang="pt-BR" dirty="0" smtClean="0"/>
          </a:p>
          <a:p>
            <a:pPr algn="ctr"/>
            <a:r>
              <a:rPr lang="pt-BR" dirty="0" smtClean="0"/>
              <a:t>Sanger</a:t>
            </a:r>
            <a:endParaRPr lang="pt-BR" dirty="0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34780" y="3123654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FISH</a:t>
            </a:r>
            <a:endParaRPr lang="pt-BR" dirty="0"/>
          </a:p>
        </p:txBody>
      </p:sp>
      <p:sp>
        <p:nvSpPr>
          <p:cNvPr id="49" name="Retângulo de cantos arredondados 48"/>
          <p:cNvSpPr/>
          <p:nvPr/>
        </p:nvSpPr>
        <p:spPr>
          <a:xfrm>
            <a:off x="4395866" y="3123654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qRT</a:t>
            </a:r>
            <a:r>
              <a:rPr lang="pt-BR" dirty="0" smtClean="0"/>
              <a:t>-PCR</a:t>
            </a:r>
            <a:endParaRPr lang="pt-BR" dirty="0"/>
          </a:p>
        </p:txBody>
      </p:sp>
      <p:sp>
        <p:nvSpPr>
          <p:cNvPr id="50" name="Retângulo de cantos arredondados 49"/>
          <p:cNvSpPr/>
          <p:nvPr/>
        </p:nvSpPr>
        <p:spPr>
          <a:xfrm>
            <a:off x="8456951" y="3126153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Imuno-histoquímica</a:t>
            </a:r>
            <a:endParaRPr lang="pt-BR" dirty="0" smtClean="0"/>
          </a:p>
          <a:p>
            <a:pPr algn="ctr"/>
            <a:r>
              <a:rPr lang="pt-BR" dirty="0" err="1" smtClean="0"/>
              <a:t>Imunofluorescência</a:t>
            </a:r>
            <a:endParaRPr lang="pt-BR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2216045" y="5169812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Western </a:t>
            </a:r>
            <a:r>
              <a:rPr lang="pt-BR" dirty="0" err="1" smtClean="0"/>
              <a:t>Blott</a:t>
            </a:r>
            <a:endParaRPr lang="pt-BR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6740577" y="5169812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Ensaio de Invasão e Migração celular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44905" y="595341"/>
            <a:ext cx="11902190" cy="5906124"/>
            <a:chOff x="161144" y="672762"/>
            <a:chExt cx="11902190" cy="5906124"/>
          </a:xfrm>
        </p:grpSpPr>
        <p:sp>
          <p:nvSpPr>
            <p:cNvPr id="53" name="Retângulo 52"/>
            <p:cNvSpPr/>
            <p:nvPr/>
          </p:nvSpPr>
          <p:spPr>
            <a:xfrm>
              <a:off x="161144" y="672762"/>
              <a:ext cx="11902190" cy="59061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358777" y="1087101"/>
              <a:ext cx="11456381" cy="4660269"/>
              <a:chOff x="358777" y="1087101"/>
              <a:chExt cx="11456381" cy="4660269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358777" y="1087101"/>
                <a:ext cx="11456381" cy="4660269"/>
                <a:chOff x="1097280" y="2021842"/>
                <a:chExt cx="10670616" cy="4340632"/>
              </a:xfrm>
            </p:grpSpPr>
            <p:pic>
              <p:nvPicPr>
                <p:cNvPr id="4" name="Imagem 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4860" t="34654" r="26049" b="43890"/>
                <a:stretch/>
              </p:blipFill>
              <p:spPr>
                <a:xfrm>
                  <a:off x="1097280" y="2021842"/>
                  <a:ext cx="10670616" cy="2622054"/>
                </a:xfrm>
                <a:prstGeom prst="rect">
                  <a:avLst/>
                </a:prstGeom>
              </p:spPr>
            </p:pic>
            <p:pic>
              <p:nvPicPr>
                <p:cNvPr id="12" name="Picture 2" descr="Resultado de imagem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11"/>
                <a:stretch/>
              </p:blipFill>
              <p:spPr bwMode="auto">
                <a:xfrm>
                  <a:off x="1097280" y="4905572"/>
                  <a:ext cx="2800351" cy="1273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Chave esquerda 13"/>
                <p:cNvSpPr/>
                <p:nvPr/>
              </p:nvSpPr>
              <p:spPr>
                <a:xfrm>
                  <a:off x="4210041" y="4755089"/>
                  <a:ext cx="598170" cy="1462049"/>
                </a:xfrm>
                <a:prstGeom prst="leftBrace">
                  <a:avLst/>
                </a:prstGeom>
                <a:ln>
                  <a:solidFill>
                    <a:srgbClr val="D02E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CaixaDeTexto 15"/>
                <p:cNvSpPr txBox="1"/>
                <p:nvPr/>
              </p:nvSpPr>
              <p:spPr>
                <a:xfrm>
                  <a:off x="4742362" y="4532703"/>
                  <a:ext cx="1157418" cy="1829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pt-BR" sz="2800" dirty="0" smtClean="0"/>
                    <a:t>H4</a:t>
                  </a: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pt-BR" sz="2800" dirty="0" smtClean="0"/>
                    <a:t>U87</a:t>
                  </a: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pt-BR" sz="2800" dirty="0" smtClean="0"/>
                    <a:t>HA</a:t>
                  </a:r>
                  <a:endParaRPr lang="pt-BR" sz="2800" dirty="0"/>
                </a:p>
              </p:txBody>
            </p:sp>
            <p:pic>
              <p:nvPicPr>
                <p:cNvPr id="1028" name="Picture 4" descr="Resultado de imagem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78" t="34547" r="17389" b="26786"/>
                <a:stretch/>
              </p:blipFill>
              <p:spPr bwMode="auto">
                <a:xfrm>
                  <a:off x="6991349" y="5073712"/>
                  <a:ext cx="2125961" cy="929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Chave esquerda 21"/>
                <p:cNvSpPr/>
                <p:nvPr/>
              </p:nvSpPr>
              <p:spPr>
                <a:xfrm>
                  <a:off x="9384009" y="4716563"/>
                  <a:ext cx="598170" cy="1462049"/>
                </a:xfrm>
                <a:prstGeom prst="leftBrace">
                  <a:avLst/>
                </a:prstGeom>
                <a:ln>
                  <a:solidFill>
                    <a:srgbClr val="D02E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CaixaDeTexto 22"/>
                <p:cNvSpPr txBox="1"/>
                <p:nvPr/>
              </p:nvSpPr>
              <p:spPr>
                <a:xfrm>
                  <a:off x="9795938" y="4608544"/>
                  <a:ext cx="1678495" cy="1580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pt-BR" sz="2400" dirty="0" smtClean="0"/>
                    <a:t>N1 e N15</a:t>
                  </a: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pt-BR" sz="2400" dirty="0" smtClean="0"/>
                    <a:t>N18</a:t>
                  </a: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pt-BR" sz="2400" dirty="0" smtClean="0"/>
                    <a:t>N14</a:t>
                  </a:r>
                  <a:endParaRPr lang="pt-BR" sz="2400" dirty="0"/>
                </a:p>
              </p:txBody>
            </p:sp>
          </p:grpSp>
          <p:sp>
            <p:nvSpPr>
              <p:cNvPr id="5" name="Retângulo 4"/>
              <p:cNvSpPr/>
              <p:nvPr/>
            </p:nvSpPr>
            <p:spPr>
              <a:xfrm>
                <a:off x="2698230" y="1514007"/>
                <a:ext cx="1169232" cy="284813"/>
              </a:xfrm>
              <a:prstGeom prst="rect">
                <a:avLst/>
              </a:prstGeom>
              <a:noFill/>
              <a:ln>
                <a:solidFill>
                  <a:srgbClr val="D02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2" name="Retângulo 31"/>
              <p:cNvSpPr/>
              <p:nvPr/>
            </p:nvSpPr>
            <p:spPr>
              <a:xfrm>
                <a:off x="4930307" y="1514007"/>
                <a:ext cx="1276607" cy="284813"/>
              </a:xfrm>
              <a:prstGeom prst="rect">
                <a:avLst/>
              </a:prstGeom>
              <a:noFill/>
              <a:ln>
                <a:solidFill>
                  <a:srgbClr val="D02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7203501" y="1514007"/>
                <a:ext cx="1169232" cy="284813"/>
              </a:xfrm>
              <a:prstGeom prst="rect">
                <a:avLst/>
              </a:prstGeom>
              <a:noFill/>
              <a:ln>
                <a:solidFill>
                  <a:srgbClr val="D02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Retângulo 35"/>
              <p:cNvSpPr/>
              <p:nvPr/>
            </p:nvSpPr>
            <p:spPr>
              <a:xfrm>
                <a:off x="9528820" y="1514007"/>
                <a:ext cx="1488950" cy="267889"/>
              </a:xfrm>
              <a:prstGeom prst="rect">
                <a:avLst/>
              </a:prstGeom>
              <a:noFill/>
              <a:ln>
                <a:solidFill>
                  <a:srgbClr val="D02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0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rgbClr val="D02E4C"/>
          </a:solidFill>
          <a:ln>
            <a:solidFill>
              <a:srgbClr val="D02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(Liu et al., 2011) - </a:t>
            </a:r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34780" y="1077496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Transfecção</a:t>
            </a:r>
            <a:r>
              <a:rPr lang="pt-BR" dirty="0" smtClean="0"/>
              <a:t> com </a:t>
            </a:r>
            <a:r>
              <a:rPr lang="pt-BR" dirty="0" err="1" smtClean="0"/>
              <a:t>shRNA</a:t>
            </a:r>
            <a:r>
              <a:rPr lang="pt-BR" dirty="0" smtClean="0"/>
              <a:t> </a:t>
            </a:r>
            <a:r>
              <a:rPr lang="pt-BR" dirty="0" err="1" smtClean="0"/>
              <a:t>TGFbIII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smtClean="0"/>
              <a:t>sc-37685-SH – Santa Cruz </a:t>
            </a:r>
            <a:r>
              <a:rPr lang="pt-BR" dirty="0" err="1" smtClean="0"/>
              <a:t>Biotechnology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028" name="Picture 4" descr="Resultado de imag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" y="3392341"/>
            <a:ext cx="4317902" cy="29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8" y="4564392"/>
            <a:ext cx="3079505" cy="21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8081" r="20989" b="8497"/>
          <a:stretch/>
        </p:blipFill>
        <p:spPr>
          <a:xfrm>
            <a:off x="4978054" y="639996"/>
            <a:ext cx="3601170" cy="3784463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8456951" y="1074373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Pirosequenciamento</a:t>
            </a:r>
            <a:endParaRPr lang="pt-BR" dirty="0" smtClean="0"/>
          </a:p>
          <a:p>
            <a:pPr algn="ctr"/>
            <a:r>
              <a:rPr lang="pt-BR" dirty="0" smtClean="0"/>
              <a:t>Sanger</a:t>
            </a:r>
            <a:endParaRPr lang="pt-BR" dirty="0"/>
          </a:p>
        </p:txBody>
      </p:sp>
      <p:pic>
        <p:nvPicPr>
          <p:cNvPr id="19" name="Picture 6" descr="Resultado de image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1447" r="3579" b="13418"/>
          <a:stretch/>
        </p:blipFill>
        <p:spPr bwMode="auto">
          <a:xfrm>
            <a:off x="5351928" y="2566443"/>
            <a:ext cx="6550111" cy="34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9" t="16102" r="16318"/>
          <a:stretch/>
        </p:blipFill>
        <p:spPr bwMode="auto">
          <a:xfrm>
            <a:off x="283031" y="921523"/>
            <a:ext cx="4248627" cy="59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de cantos arredondados 20"/>
          <p:cNvSpPr/>
          <p:nvPr/>
        </p:nvSpPr>
        <p:spPr>
          <a:xfrm>
            <a:off x="334780" y="3123654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FISH</a:t>
            </a:r>
            <a:endParaRPr lang="pt-BR" dirty="0"/>
          </a:p>
        </p:txBody>
      </p:sp>
      <p:pic>
        <p:nvPicPr>
          <p:cNvPr id="23" name="Picture 8" descr="Resultado de image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"/>
          <a:stretch/>
        </p:blipFill>
        <p:spPr bwMode="auto">
          <a:xfrm>
            <a:off x="7970520" y="639996"/>
            <a:ext cx="3983609" cy="62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84" y="2502471"/>
            <a:ext cx="3847746" cy="21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de cantos arredondados 25"/>
          <p:cNvSpPr/>
          <p:nvPr/>
        </p:nvSpPr>
        <p:spPr>
          <a:xfrm>
            <a:off x="4395866" y="3123654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qRT</a:t>
            </a:r>
            <a:r>
              <a:rPr lang="pt-BR" dirty="0" smtClean="0"/>
              <a:t>-PCR</a:t>
            </a:r>
            <a:endParaRPr lang="pt-BR" dirty="0"/>
          </a:p>
        </p:txBody>
      </p:sp>
      <p:pic>
        <p:nvPicPr>
          <p:cNvPr id="27" name="Picture 12" descr="Resultado de image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 r="50171" b="11919"/>
          <a:stretch/>
        </p:blipFill>
        <p:spPr bwMode="auto">
          <a:xfrm>
            <a:off x="7918430" y="860749"/>
            <a:ext cx="4241040" cy="57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Resultado de image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" y="639996"/>
            <a:ext cx="4141530" cy="37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de cantos arredondados 28"/>
          <p:cNvSpPr/>
          <p:nvPr/>
        </p:nvSpPr>
        <p:spPr>
          <a:xfrm>
            <a:off x="8456951" y="3126153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Imuno-histoquímica</a:t>
            </a:r>
            <a:endParaRPr lang="pt-BR" dirty="0" smtClean="0"/>
          </a:p>
          <a:p>
            <a:pPr algn="ctr"/>
            <a:r>
              <a:rPr lang="pt-BR" dirty="0" err="1" smtClean="0"/>
              <a:t>Imunofluorescência</a:t>
            </a:r>
            <a:endParaRPr lang="pt-BR" dirty="0"/>
          </a:p>
        </p:txBody>
      </p:sp>
      <p:pic>
        <p:nvPicPr>
          <p:cNvPr id="30" name="Picture 16" descr="Resultado de imagem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22984" r="59387" b="15478"/>
          <a:stretch/>
        </p:blipFill>
        <p:spPr bwMode="auto">
          <a:xfrm>
            <a:off x="3416084" y="765947"/>
            <a:ext cx="4797651" cy="5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de cantos arredondados 30"/>
          <p:cNvSpPr/>
          <p:nvPr/>
        </p:nvSpPr>
        <p:spPr>
          <a:xfrm>
            <a:off x="635930" y="5227783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Western </a:t>
            </a:r>
            <a:r>
              <a:rPr lang="pt-BR" dirty="0" err="1" smtClean="0"/>
              <a:t>Blot</a:t>
            </a:r>
            <a:endParaRPr lang="pt-BR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3434" r="18939" b="36700"/>
          <a:stretch/>
        </p:blipFill>
        <p:spPr>
          <a:xfrm>
            <a:off x="267166" y="765947"/>
            <a:ext cx="11671098" cy="4112672"/>
          </a:xfrm>
          <a:prstGeom prst="rect">
            <a:avLst/>
          </a:prstGeom>
        </p:spPr>
      </p:pic>
      <p:sp>
        <p:nvSpPr>
          <p:cNvPr id="34" name="Retângulo de cantos arredondados 33"/>
          <p:cNvSpPr/>
          <p:nvPr/>
        </p:nvSpPr>
        <p:spPr>
          <a:xfrm>
            <a:off x="7929906" y="5222954"/>
            <a:ext cx="3432747" cy="1004341"/>
          </a:xfrm>
          <a:prstGeom prst="roundRect">
            <a:avLst/>
          </a:prstGeom>
          <a:solidFill>
            <a:srgbClr val="D0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Ensaio de Invasão e Migração celular</a:t>
            </a:r>
            <a:endParaRPr lang="pt-BR" dirty="0"/>
          </a:p>
        </p:txBody>
      </p:sp>
      <p:pic>
        <p:nvPicPr>
          <p:cNvPr id="35" name="Picture 20" descr="Resultado de imag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92" y="2124519"/>
            <a:ext cx="6467296" cy="21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Resultado de imagem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1"/>
          <a:stretch/>
        </p:blipFill>
        <p:spPr bwMode="auto">
          <a:xfrm>
            <a:off x="256477" y="977133"/>
            <a:ext cx="5213124" cy="40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8" grpId="0" animBg="1"/>
      <p:bldP spid="18" grpId="1" animBg="1"/>
      <p:bldP spid="21" grpId="0" animBg="1"/>
      <p:bldP spid="21" grpId="1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rgbClr val="D02E4C"/>
          </a:solidFill>
          <a:ln>
            <a:solidFill>
              <a:srgbClr val="D02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(Liu et al., 2011) -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  <p:grpSp>
        <p:nvGrpSpPr>
          <p:cNvPr id="5" name="Grupo 4"/>
          <p:cNvGrpSpPr/>
          <p:nvPr/>
        </p:nvGrpSpPr>
        <p:grpSpPr>
          <a:xfrm>
            <a:off x="123796" y="936172"/>
            <a:ext cx="11978557" cy="5007428"/>
            <a:chOff x="123796" y="936172"/>
            <a:chExt cx="11978557" cy="500742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8334" t="26042" r="30423" b="28423"/>
            <a:stretch/>
          </p:blipFill>
          <p:spPr>
            <a:xfrm>
              <a:off x="123796" y="936172"/>
              <a:ext cx="11978557" cy="5007428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67338" y="2438400"/>
              <a:ext cx="11806947" cy="631371"/>
            </a:xfrm>
            <a:prstGeom prst="rect">
              <a:avLst/>
            </a:prstGeom>
            <a:noFill/>
            <a:ln w="38100">
              <a:solidFill>
                <a:srgbClr val="D02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09600" y="3799115"/>
              <a:ext cx="11806947" cy="631371"/>
            </a:xfrm>
            <a:prstGeom prst="rect">
              <a:avLst/>
            </a:prstGeom>
            <a:noFill/>
            <a:ln w="38100">
              <a:solidFill>
                <a:srgbClr val="D02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17203" t="18304" r="36021" b="13679"/>
          <a:stretch/>
        </p:blipFill>
        <p:spPr>
          <a:xfrm>
            <a:off x="2001138" y="545033"/>
            <a:ext cx="7772447" cy="63544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14693" t="19643" r="36949" b="6399"/>
          <a:stretch/>
        </p:blipFill>
        <p:spPr>
          <a:xfrm>
            <a:off x="2208748" y="500063"/>
            <a:ext cx="7286187" cy="62651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" y="545033"/>
            <a:ext cx="11137979" cy="626511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3" y="610960"/>
            <a:ext cx="10940826" cy="615421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8"/>
          <a:srcRect l="11013" t="23809" r="32765" b="10566"/>
          <a:stretch/>
        </p:blipFill>
        <p:spPr>
          <a:xfrm>
            <a:off x="1517753" y="669471"/>
            <a:ext cx="9288692" cy="609570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18710" t="30804" r="40964" b="12053"/>
          <a:stretch/>
        </p:blipFill>
        <p:spPr>
          <a:xfrm>
            <a:off x="2241529" y="626475"/>
            <a:ext cx="7685869" cy="61231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2278" y="545033"/>
            <a:ext cx="1148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3200" dirty="0"/>
              <a:t>Os </a:t>
            </a:r>
            <a:r>
              <a:rPr lang="pt-BR" sz="3200" dirty="0" smtClean="0"/>
              <a:t>dados obtidos </a:t>
            </a:r>
            <a:r>
              <a:rPr lang="pt-BR" sz="3200" dirty="0"/>
              <a:t>demonstram que TGFBIII é necessária para </a:t>
            </a:r>
            <a:r>
              <a:rPr lang="pt-BR" sz="3200" dirty="0" smtClean="0"/>
              <a:t>o processo de EMT-TGF-B;</a:t>
            </a:r>
          </a:p>
          <a:p>
            <a:pPr marL="571500" lvl="0" indent="-5715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TGFBIII contribui </a:t>
            </a:r>
            <a:r>
              <a:rPr lang="pt-BR" sz="3200" dirty="0"/>
              <a:t>para a progressão maligna de </a:t>
            </a:r>
            <a:r>
              <a:rPr lang="pt-BR" sz="3200" dirty="0" smtClean="0"/>
              <a:t>Astrocitomas;</a:t>
            </a:r>
          </a:p>
          <a:p>
            <a:pPr marL="571500" lvl="0" indent="-5715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Bloqueio da </a:t>
            </a:r>
            <a:r>
              <a:rPr lang="pt-BR" sz="3200" dirty="0"/>
              <a:t>via de </a:t>
            </a:r>
            <a:r>
              <a:rPr lang="pt-BR" sz="3200" dirty="0" smtClean="0"/>
              <a:t>sinalização </a:t>
            </a:r>
            <a:r>
              <a:rPr lang="pt-BR" sz="3200" dirty="0"/>
              <a:t>de </a:t>
            </a:r>
            <a:r>
              <a:rPr lang="pt-BR" sz="3200" dirty="0" smtClean="0"/>
              <a:t>TGF-B através de </a:t>
            </a:r>
            <a:r>
              <a:rPr lang="pt-BR" sz="3200" dirty="0"/>
              <a:t>TGFB1I1 pode ser um tratamento eficaz para </a:t>
            </a:r>
            <a:r>
              <a:rPr lang="pt-BR" sz="3200" dirty="0" smtClean="0"/>
              <a:t>Astrocitomas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0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39554" y="2949029"/>
            <a:ext cx="11935326" cy="1257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3200" dirty="0" smtClean="0"/>
              <a:t>Investigar a dualidade da via TGF-b em câncer pancreático.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rgbClr val="00AEE5"/>
          </a:solidFill>
          <a:ln>
            <a:solidFill>
              <a:srgbClr val="D02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(David et al., 2016) - </a:t>
            </a:r>
            <a:r>
              <a:rPr lang="pt-BR" sz="2800" dirty="0" smtClean="0"/>
              <a:t>Objetivo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854" t="16651" r="31923" b="5831"/>
          <a:stretch/>
        </p:blipFill>
        <p:spPr>
          <a:xfrm>
            <a:off x="2331857" y="539673"/>
            <a:ext cx="8150719" cy="63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379626" y="1140355"/>
            <a:ext cx="3432747" cy="1004341"/>
          </a:xfrm>
          <a:prstGeom prst="roundRect">
            <a:avLst/>
          </a:prstGeom>
          <a:solidFill>
            <a:srgbClr val="00A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RNA-seq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rgbClr val="00AEE5"/>
          </a:solidFill>
          <a:ln>
            <a:solidFill>
              <a:srgbClr val="D02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(David et al., 2016) - </a:t>
            </a:r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37810" y="1140355"/>
            <a:ext cx="3432747" cy="1004341"/>
          </a:xfrm>
          <a:prstGeom prst="roundRect">
            <a:avLst/>
          </a:prstGeom>
          <a:solidFill>
            <a:srgbClr val="00A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Transfecção</a:t>
            </a:r>
            <a:r>
              <a:rPr lang="pt-BR" sz="2400" dirty="0" smtClean="0"/>
              <a:t> </a:t>
            </a:r>
            <a:r>
              <a:rPr lang="pt-BR" sz="2400" dirty="0" err="1" smtClean="0"/>
              <a:t>shRNA</a:t>
            </a:r>
            <a:endParaRPr lang="pt-BR" sz="24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321442" y="1140355"/>
            <a:ext cx="3432747" cy="1004341"/>
          </a:xfrm>
          <a:prstGeom prst="roundRect">
            <a:avLst/>
          </a:prstGeom>
          <a:solidFill>
            <a:srgbClr val="00A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Imuno-histoquímica</a:t>
            </a:r>
            <a:endParaRPr lang="pt-BR" sz="2400" dirty="0" smtClean="0"/>
          </a:p>
          <a:p>
            <a:pPr algn="ctr"/>
            <a:r>
              <a:rPr lang="pt-BR" sz="2400" dirty="0" err="1" smtClean="0"/>
              <a:t>Imunofluorescência</a:t>
            </a:r>
            <a:endParaRPr lang="pt-BR" sz="24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37810" y="3216103"/>
            <a:ext cx="3432747" cy="1004341"/>
          </a:xfrm>
          <a:prstGeom prst="roundRect">
            <a:avLst/>
          </a:prstGeom>
          <a:solidFill>
            <a:srgbClr val="00A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CHIP</a:t>
            </a:r>
            <a:endParaRPr lang="pt-BR" sz="2400" dirty="0"/>
          </a:p>
        </p:txBody>
      </p:sp>
      <p:pic>
        <p:nvPicPr>
          <p:cNvPr id="3074" name="Picture 2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25" y="702492"/>
            <a:ext cx="7475823" cy="56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4888695" y="3222686"/>
            <a:ext cx="3432747" cy="1004341"/>
          </a:xfrm>
          <a:prstGeom prst="roundRect">
            <a:avLst/>
          </a:prstGeom>
          <a:solidFill>
            <a:srgbClr val="00AE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Avaliação de atividade </a:t>
            </a:r>
            <a:r>
              <a:rPr lang="pt-BR" sz="2400" dirty="0" err="1" smtClean="0"/>
              <a:t>Caspase</a:t>
            </a:r>
            <a:endParaRPr lang="pt-BR" sz="2400" dirty="0"/>
          </a:p>
        </p:txBody>
      </p:sp>
      <p:pic>
        <p:nvPicPr>
          <p:cNvPr id="11" name="Picture 6" descr="Resultado de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" y="702492"/>
            <a:ext cx="4838104" cy="55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0" t="36666" r="6875" b="27334"/>
          <a:stretch/>
        </p:blipFill>
        <p:spPr>
          <a:xfrm>
            <a:off x="8376888" y="1943826"/>
            <a:ext cx="3529189" cy="3124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" y="500063"/>
            <a:ext cx="12141410" cy="634717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63"/>
            <a:ext cx="12192000" cy="63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rgbClr val="00AEE5"/>
          </a:solidFill>
          <a:ln>
            <a:solidFill>
              <a:srgbClr val="D02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(David et al., 2016) - </a:t>
            </a:r>
            <a:r>
              <a:rPr lang="pt-BR" sz="2800" dirty="0" smtClean="0"/>
              <a:t>Resultados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0235" r="22424" b="4377"/>
          <a:stretch/>
        </p:blipFill>
        <p:spPr>
          <a:xfrm>
            <a:off x="2115283" y="670560"/>
            <a:ext cx="7272557" cy="603508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31699" t="16796" r="29209" b="5469"/>
          <a:stretch/>
        </p:blipFill>
        <p:spPr>
          <a:xfrm>
            <a:off x="3119853" y="598787"/>
            <a:ext cx="5598695" cy="62592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737" r="25706" b="34517"/>
          <a:stretch/>
        </p:blipFill>
        <p:spPr>
          <a:xfrm>
            <a:off x="694322" y="1008841"/>
            <a:ext cx="10803355" cy="54391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15047" b="11390"/>
          <a:stretch/>
        </p:blipFill>
        <p:spPr>
          <a:xfrm>
            <a:off x="2115283" y="630225"/>
            <a:ext cx="7769696" cy="611574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292" r="23787" b="38759"/>
          <a:stretch/>
        </p:blipFill>
        <p:spPr>
          <a:xfrm>
            <a:off x="694322" y="1008841"/>
            <a:ext cx="10724029" cy="486156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r="11067"/>
          <a:stretch/>
        </p:blipFill>
        <p:spPr>
          <a:xfrm>
            <a:off x="1993362" y="612883"/>
            <a:ext cx="8583197" cy="609275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7" t="10410" r="41424" b="19287"/>
          <a:stretch/>
        </p:blipFill>
        <p:spPr>
          <a:xfrm>
            <a:off x="190048" y="648145"/>
            <a:ext cx="3870960" cy="6160493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4378672" y="819773"/>
            <a:ext cx="7578957" cy="589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EMT </a:t>
            </a:r>
            <a:r>
              <a:rPr lang="pt-BR" sz="2400" dirty="0" smtClean="0"/>
              <a:t>é Smad4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-dependente.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mecanismo envolve a conversão </a:t>
            </a:r>
            <a:r>
              <a:rPr lang="pt-BR" sz="2400" dirty="0" smtClean="0"/>
              <a:t>de </a:t>
            </a:r>
            <a:r>
              <a:rPr lang="pt-BR" sz="2400" i="1" dirty="0"/>
              <a:t>Sox4</a:t>
            </a:r>
            <a:r>
              <a:rPr lang="pt-BR" sz="2400" dirty="0"/>
              <a:t> de </a:t>
            </a:r>
            <a:r>
              <a:rPr lang="pt-BR" sz="2400" dirty="0" smtClean="0"/>
              <a:t>pró-</a:t>
            </a:r>
            <a:r>
              <a:rPr lang="pt-BR" sz="2400" dirty="0" err="1" smtClean="0"/>
              <a:t>tumorigênico</a:t>
            </a:r>
            <a:r>
              <a:rPr lang="pt-BR" sz="2400" dirty="0" smtClean="0"/>
              <a:t> </a:t>
            </a:r>
            <a:r>
              <a:rPr lang="pt-BR" sz="2400" dirty="0"/>
              <a:t>à</a:t>
            </a:r>
            <a:r>
              <a:rPr lang="pt-BR" sz="2400" dirty="0" smtClean="0"/>
              <a:t> </a:t>
            </a:r>
            <a:r>
              <a:rPr lang="pt-BR" sz="2400" dirty="0"/>
              <a:t>pró-</a:t>
            </a:r>
            <a:r>
              <a:rPr lang="pt-BR" sz="2400" dirty="0" err="1"/>
              <a:t>apoptótico</a:t>
            </a:r>
            <a:r>
              <a:rPr lang="pt-BR" sz="2400" dirty="0"/>
              <a:t>. Isto ocorre como resultado de repressão mediada por </a:t>
            </a:r>
            <a:r>
              <a:rPr lang="pt-BR" sz="2400" i="1" dirty="0" err="1" smtClean="0"/>
              <a:t>Snail</a:t>
            </a:r>
            <a:r>
              <a:rPr lang="pt-BR" sz="2400" dirty="0" smtClean="0"/>
              <a:t> e </a:t>
            </a:r>
            <a:r>
              <a:rPr lang="pt-BR" sz="2400" i="1" dirty="0" smtClean="0"/>
              <a:t>Klf5</a:t>
            </a:r>
            <a:r>
              <a:rPr lang="pt-BR" sz="2400" dirty="0" smtClean="0"/>
              <a:t>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/>
              <a:t>resultados </a:t>
            </a:r>
            <a:r>
              <a:rPr lang="pt-BR" sz="2400" dirty="0" smtClean="0"/>
              <a:t>mostram um </a:t>
            </a:r>
            <a:r>
              <a:rPr lang="pt-BR" sz="2400" dirty="0"/>
              <a:t>paradigma em que a ação tumor-supressora TGF-b gira em torno de uma perturbação associada a </a:t>
            </a:r>
            <a:r>
              <a:rPr lang="pt-BR" sz="2400" dirty="0" smtClean="0"/>
              <a:t>uma </a:t>
            </a:r>
            <a:r>
              <a:rPr lang="pt-BR" sz="2400" dirty="0"/>
              <a:t>rede </a:t>
            </a:r>
            <a:r>
              <a:rPr lang="pt-BR" sz="2400" dirty="0" smtClean="0"/>
              <a:t>de transcrição pró-</a:t>
            </a:r>
            <a:r>
              <a:rPr lang="pt-BR" sz="2400" dirty="0" err="1" smtClean="0"/>
              <a:t>tumorigênico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11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Obrigada</a:t>
            </a:r>
            <a:endParaRPr lang="pt-BR" sz="60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68680" y="2845511"/>
            <a:ext cx="10515600" cy="205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Keteryne Rodrigues da Silva</a:t>
            </a:r>
          </a:p>
          <a:p>
            <a:r>
              <a:rPr lang="pt-BR" sz="2000" dirty="0" smtClean="0"/>
              <a:t>Orientador: </a:t>
            </a:r>
            <a:r>
              <a:rPr lang="pt-BR" sz="2000" dirty="0" err="1" smtClean="0"/>
              <a:t>Prof</a:t>
            </a:r>
            <a:r>
              <a:rPr lang="pt-BR" sz="2000" dirty="0" smtClean="0"/>
              <a:t> Dr Luiz Gonzaga Tone</a:t>
            </a:r>
          </a:p>
          <a:p>
            <a:r>
              <a:rPr lang="pt-BR" sz="2000" dirty="0" smtClean="0"/>
              <a:t>Doutoranda em Genética</a:t>
            </a:r>
          </a:p>
          <a:p>
            <a:r>
              <a:rPr lang="pt-BR" sz="2000" dirty="0" smtClean="0"/>
              <a:t>Laboratório de Pediatria e Puericultura (FMRP)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79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2"/>
</p:tagLst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2912</TotalTime>
  <Words>294</Words>
  <Application>Microsoft Office PowerPoint</Application>
  <PresentationFormat>Widescreen</PresentationFormat>
  <Paragraphs>62</Paragraphs>
  <Slides>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Keteryne .</dc:creator>
  <cp:lastModifiedBy>Keteryne .</cp:lastModifiedBy>
  <cp:revision>102</cp:revision>
  <dcterms:created xsi:type="dcterms:W3CDTF">2016-08-25T21:48:49Z</dcterms:created>
  <dcterms:modified xsi:type="dcterms:W3CDTF">2016-09-04T13:23:06Z</dcterms:modified>
</cp:coreProperties>
</file>