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8" r:id="rId3"/>
    <p:sldId id="259" r:id="rId4"/>
    <p:sldId id="267" r:id="rId5"/>
    <p:sldId id="268" r:id="rId6"/>
    <p:sldId id="269" r:id="rId7"/>
    <p:sldId id="261" r:id="rId8"/>
    <p:sldId id="262" r:id="rId9"/>
    <p:sldId id="265" r:id="rId10"/>
    <p:sldId id="266" r:id="rId11"/>
    <p:sldId id="260" r:id="rId12"/>
    <p:sldId id="264" r:id="rId13"/>
    <p:sldId id="263" r:id="rId14"/>
    <p:sldId id="257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6FC8E0-8399-4D6C-B1B7-FED664149B1E}" type="datetimeFigureOut">
              <a:rPr lang="pt-BR" smtClean="0"/>
              <a:t>31/08/2016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1F9BD-F264-43DE-92B8-F75B72DCC917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BAA36B-1C58-4947-B327-4A66B276C829}" type="slidenum">
              <a:rPr lang="pt-BR"/>
              <a:pPr/>
              <a:t>5</a:t>
            </a:fld>
            <a:endParaRPr lang="pt-BR"/>
          </a:p>
        </p:txBody>
      </p:sp>
      <p:sp>
        <p:nvSpPr>
          <p:cNvPr id="2160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Em geral, alfa = 5%.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85F36F-C7A6-4B98-9DB5-ECC07EDE4848}" type="slidenum">
              <a:rPr lang="pt-BR"/>
              <a:pPr/>
              <a:t>9</a:t>
            </a:fld>
            <a:endParaRPr lang="pt-BR"/>
          </a:p>
        </p:txBody>
      </p:sp>
      <p:sp>
        <p:nvSpPr>
          <p:cNvPr id="2140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v. gráfico nas anotações de 2004 (p71v Cad3EN)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2994BB-0DF7-4A30-A016-DDA7DC05DE5C}" type="slidenum">
              <a:rPr lang="pt-BR"/>
              <a:pPr/>
              <a:t>17</a:t>
            </a:fld>
            <a:endParaRPr lang="pt-BR"/>
          </a:p>
        </p:txBody>
      </p:sp>
      <p:sp>
        <p:nvSpPr>
          <p:cNvPr id="2170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Mostrar fluxograma.</a:t>
            </a:r>
          </a:p>
          <a:p>
            <a:r>
              <a:rPr lang="pt-BR"/>
              <a:t>t de Student (William Gossett). William Gossett trabalhava na Guiness e publicava com o pseudônimo de Student.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658774-6C93-43C9-A75D-F829829C147D}" type="slidenum">
              <a:rPr lang="pt-BR"/>
              <a:pPr/>
              <a:t>19</a:t>
            </a:fld>
            <a:endParaRPr lang="pt-BR"/>
          </a:p>
        </p:txBody>
      </p:sp>
      <p:sp>
        <p:nvSpPr>
          <p:cNvPr id="2181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No curso, utilizaremos o teste t nos casos em que o teste Z seja adequado, pois os resultados são idênticos.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359DE6-4629-4241-9BC1-EED22DE7F4EE}" type="slidenum">
              <a:rPr lang="pt-BR"/>
              <a:pPr/>
              <a:t>21</a:t>
            </a:fld>
            <a:endParaRPr lang="pt-BR"/>
          </a:p>
        </p:txBody>
      </p:sp>
      <p:sp>
        <p:nvSpPr>
          <p:cNvPr id="2191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Petrie e Watson (cap. 7)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469E41-B467-4F7F-9DB6-27D3F84F2028}" type="slidenum">
              <a:rPr lang="pt-BR"/>
              <a:pPr/>
              <a:t>26</a:t>
            </a:fld>
            <a:endParaRPr lang="pt-BR"/>
          </a:p>
        </p:txBody>
      </p:sp>
      <p:sp>
        <p:nvSpPr>
          <p:cNvPr id="2211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Os valores de t se aproximam dos valores de Z quando d.f. (N) tende para infinito.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D9F8-E1AA-4684-9966-049814FF732F}" type="datetimeFigureOut">
              <a:rPr lang="pt-BR" smtClean="0"/>
              <a:t>31/08/2016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B820-0696-4792-94CA-474F97376C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D9F8-E1AA-4684-9966-049814FF732F}" type="datetimeFigureOut">
              <a:rPr lang="pt-BR" smtClean="0"/>
              <a:t>31/08/2016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B820-0696-4792-94CA-474F97376C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D9F8-E1AA-4684-9966-049814FF732F}" type="datetimeFigureOut">
              <a:rPr lang="pt-BR" smtClean="0"/>
              <a:t>31/08/2016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B820-0696-4792-94CA-474F97376C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762000" y="1905000"/>
            <a:ext cx="7696200" cy="4038600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762000" y="6391275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F816C004-83E5-4A7F-87AB-72D433E3340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ítulo e text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86300" y="1905000"/>
            <a:ext cx="3771900" cy="19431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86300" y="4000500"/>
            <a:ext cx="3771900" cy="19431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>
          <a:xfrm>
            <a:off x="762000" y="6391275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94CF4A96-1BA7-4A44-92A6-8E20610C321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762000" y="6391275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366A8915-E3B6-4126-8F69-249507AFFF0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D9F8-E1AA-4684-9966-049814FF732F}" type="datetimeFigureOut">
              <a:rPr lang="pt-BR" smtClean="0"/>
              <a:t>31/08/2016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B820-0696-4792-94CA-474F97376C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D9F8-E1AA-4684-9966-049814FF732F}" type="datetimeFigureOut">
              <a:rPr lang="pt-BR" smtClean="0"/>
              <a:t>31/08/2016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B820-0696-4792-94CA-474F97376C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D9F8-E1AA-4684-9966-049814FF732F}" type="datetimeFigureOut">
              <a:rPr lang="pt-BR" smtClean="0"/>
              <a:t>31/08/2016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B820-0696-4792-94CA-474F97376C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D9F8-E1AA-4684-9966-049814FF732F}" type="datetimeFigureOut">
              <a:rPr lang="pt-BR" smtClean="0"/>
              <a:t>31/08/2016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B820-0696-4792-94CA-474F97376C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D9F8-E1AA-4684-9966-049814FF732F}" type="datetimeFigureOut">
              <a:rPr lang="pt-BR" smtClean="0"/>
              <a:t>31/08/2016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B820-0696-4792-94CA-474F97376C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D9F8-E1AA-4684-9966-049814FF732F}" type="datetimeFigureOut">
              <a:rPr lang="pt-BR" smtClean="0"/>
              <a:t>31/08/2016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B820-0696-4792-94CA-474F97376C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D9F8-E1AA-4684-9966-049814FF732F}" type="datetimeFigureOut">
              <a:rPr lang="pt-BR" smtClean="0"/>
              <a:t>31/08/2016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B820-0696-4792-94CA-474F97376C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D9F8-E1AA-4684-9966-049814FF732F}" type="datetimeFigureOut">
              <a:rPr lang="pt-BR" smtClean="0"/>
              <a:t>31/08/2016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8B820-0696-4792-94CA-474F97376C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DD9F8-E1AA-4684-9966-049814FF732F}" type="datetimeFigureOut">
              <a:rPr lang="pt-BR" smtClean="0"/>
              <a:t>31/08/2016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8B820-0696-4792-94CA-474F97376C0D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Testes de Hipóteses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VPS126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>
                <a:solidFill>
                  <a:srgbClr val="006600"/>
                </a:solidFill>
                <a:latin typeface="Symbol" pitchFamily="18" charset="2"/>
              </a:rPr>
              <a:t>a</a:t>
            </a:r>
            <a:r>
              <a:rPr lang="pt-BR">
                <a:solidFill>
                  <a:srgbClr val="006600"/>
                </a:solidFill>
              </a:rPr>
              <a:t> e </a:t>
            </a:r>
            <a:r>
              <a:rPr lang="pt-BR">
                <a:solidFill>
                  <a:srgbClr val="006600"/>
                </a:solidFill>
                <a:latin typeface="Symbol" pitchFamily="18" charset="2"/>
              </a:rPr>
              <a:t>b</a:t>
            </a:r>
            <a:r>
              <a:rPr lang="pt-BR"/>
              <a:t> </a:t>
            </a:r>
            <a:endParaRPr lang="en-US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986713" cy="4038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pt-BR">
                <a:solidFill>
                  <a:srgbClr val="0033CC"/>
                </a:solidFill>
              </a:rPr>
              <a:t>Probabilidade de cometer um erro tipo II (</a:t>
            </a:r>
            <a:r>
              <a:rPr lang="pt-BR">
                <a:solidFill>
                  <a:srgbClr val="0033CC"/>
                </a:solidFill>
                <a:latin typeface="Symbol" pitchFamily="18" charset="2"/>
              </a:rPr>
              <a:t>b</a:t>
            </a:r>
            <a:r>
              <a:rPr lang="pt-BR">
                <a:solidFill>
                  <a:srgbClr val="0033CC"/>
                </a:solidFill>
              </a:rPr>
              <a:t>) </a:t>
            </a:r>
          </a:p>
          <a:p>
            <a:pPr>
              <a:buFont typeface="Wingdings" pitchFamily="2" charset="2"/>
              <a:buNone/>
            </a:pPr>
            <a:r>
              <a:rPr lang="pt-BR">
                <a:solidFill>
                  <a:srgbClr val="0033CC"/>
                </a:solidFill>
              </a:rPr>
              <a:t>(probabilidade de não rejeitar H</a:t>
            </a:r>
            <a:r>
              <a:rPr lang="pt-BR" baseline="-25000">
                <a:solidFill>
                  <a:srgbClr val="0033CC"/>
                </a:solidFill>
              </a:rPr>
              <a:t>0</a:t>
            </a:r>
            <a:r>
              <a:rPr lang="pt-BR">
                <a:solidFill>
                  <a:srgbClr val="0033CC"/>
                </a:solidFill>
              </a:rPr>
              <a:t> quando H</a:t>
            </a:r>
            <a:r>
              <a:rPr lang="pt-BR" baseline="-25000">
                <a:solidFill>
                  <a:srgbClr val="0033CC"/>
                </a:solidFill>
              </a:rPr>
              <a:t>0</a:t>
            </a:r>
            <a:r>
              <a:rPr lang="pt-BR">
                <a:solidFill>
                  <a:srgbClr val="0033CC"/>
                </a:solidFill>
              </a:rPr>
              <a:t> é falsa)</a:t>
            </a:r>
          </a:p>
          <a:p>
            <a:pPr>
              <a:buFont typeface="Wingdings" pitchFamily="2" charset="2"/>
              <a:buNone/>
            </a:pPr>
            <a:endParaRPr lang="pt-BR">
              <a:solidFill>
                <a:srgbClr val="0033CC"/>
              </a:solidFill>
            </a:endParaRPr>
          </a:p>
          <a:p>
            <a:r>
              <a:rPr lang="pt-BR"/>
              <a:t>Normalmente se pensa em 1- </a:t>
            </a:r>
            <a:r>
              <a:rPr lang="pt-BR">
                <a:latin typeface="Symbol" pitchFamily="18" charset="2"/>
              </a:rPr>
              <a:t>b</a:t>
            </a:r>
            <a:r>
              <a:rPr lang="pt-BR"/>
              <a:t> (poder do teste): probabilidade de rejeitar H</a:t>
            </a:r>
            <a:r>
              <a:rPr lang="pt-BR" baseline="-25000"/>
              <a:t>0</a:t>
            </a:r>
            <a:r>
              <a:rPr lang="pt-BR"/>
              <a:t> quando H</a:t>
            </a:r>
            <a:r>
              <a:rPr lang="pt-BR" baseline="-25000"/>
              <a:t>0</a:t>
            </a:r>
            <a:r>
              <a:rPr lang="pt-BR"/>
              <a:t> é falsa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Escolha do teste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Como escolher o teste de hipótese mais adequado para a pergunta a ser respondida?</a:t>
            </a:r>
          </a:p>
          <a:p>
            <a:r>
              <a:rPr lang="pt-BR" dirty="0" smtClean="0"/>
              <a:t>Diferentes testes de hipóteses foram desenvolvidos para lidar com diferentes situações.</a:t>
            </a:r>
          </a:p>
          <a:p>
            <a:r>
              <a:rPr lang="pt-BR" dirty="0" smtClean="0"/>
              <a:t>É necessário checar em quais situações cada teste é aplicável, e verificar se os dados atendem às premissas do teste escolhido.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Lembre-se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/>
          </a:p>
          <a:p>
            <a:r>
              <a:rPr lang="pt-BR" dirty="0" smtClean="0"/>
              <a:t>Sempre </a:t>
            </a:r>
            <a:r>
              <a:rPr lang="pt-BR" dirty="0"/>
              <a:t>dê preferências aos testes Paramétricos: Quando as premissas desses são satisfeitas, eles possuem maior poder (menor erro Tipo II) do que os </a:t>
            </a:r>
            <a:r>
              <a:rPr lang="pt-BR" dirty="0" err="1"/>
              <a:t>Não-paramétricos</a:t>
            </a:r>
            <a:r>
              <a:rPr lang="pt-BR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Lembre-se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/>
          </a:p>
          <a:p>
            <a:r>
              <a:rPr lang="pt-BR" dirty="0" smtClean="0"/>
              <a:t>Variável </a:t>
            </a:r>
            <a:r>
              <a:rPr lang="pt-BR" dirty="0"/>
              <a:t>nominal pode ser utilizada para dividir o conjunto de dados em grupos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Transformação de variáveis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971600" y="2852936"/>
          <a:ext cx="2457450" cy="1097280"/>
        </p:xfrm>
        <a:graphic>
          <a:graphicData uri="http://schemas.openxmlformats.org/drawingml/2006/table">
            <a:tbl>
              <a:tblPr/>
              <a:tblGrid>
                <a:gridCol w="2457450"/>
              </a:tblGrid>
              <a:tr h="171450">
                <a:tc>
                  <a:txBody>
                    <a:bodyPr/>
                    <a:lstStyle/>
                    <a:p>
                      <a:pPr algn="l"/>
                      <a:r>
                        <a:rPr lang="pt-BR" dirty="0">
                          <a:latin typeface="Liberation Sans"/>
                        </a:rPr>
                        <a:t>Quantitativa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/>
                      <a:r>
                        <a:rPr lang="pt-BR" dirty="0">
                          <a:latin typeface="Liberation Sans"/>
                        </a:rPr>
                        <a:t>Qualitativa Ordinal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/>
                      <a:r>
                        <a:rPr lang="pt-BR" dirty="0">
                          <a:latin typeface="Liberation Sans"/>
                        </a:rPr>
                        <a:t>Qualitativa Nominal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Seta para baixo 4"/>
          <p:cNvSpPr/>
          <p:nvPr/>
        </p:nvSpPr>
        <p:spPr>
          <a:xfrm>
            <a:off x="3851920" y="2852936"/>
            <a:ext cx="648072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 para cima 5"/>
          <p:cNvSpPr/>
          <p:nvPr/>
        </p:nvSpPr>
        <p:spPr>
          <a:xfrm>
            <a:off x="4716016" y="2852936"/>
            <a:ext cx="720080" cy="100811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ímbolo de 'Não' 6"/>
          <p:cNvSpPr/>
          <p:nvPr/>
        </p:nvSpPr>
        <p:spPr>
          <a:xfrm>
            <a:off x="4716016" y="3068960"/>
            <a:ext cx="720080" cy="648072"/>
          </a:xfrm>
          <a:prstGeom prst="noSmoking">
            <a:avLst/>
          </a:prstGeom>
          <a:solidFill>
            <a:schemeClr val="accent2">
              <a:alpha val="47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/>
              <a:t>Atenção!</a:t>
            </a: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pt-BR" sz="2500"/>
              <a:t>O que é </a:t>
            </a:r>
            <a:r>
              <a:rPr lang="pt-BR" sz="2500" i="1">
                <a:solidFill>
                  <a:srgbClr val="0033CC"/>
                </a:solidFill>
              </a:rPr>
              <a:t>estatisticamente significante</a:t>
            </a:r>
            <a:r>
              <a:rPr lang="pt-BR" sz="2500"/>
              <a:t> pode não ser </a:t>
            </a:r>
            <a:r>
              <a:rPr lang="pt-BR" sz="2500" i="1">
                <a:solidFill>
                  <a:srgbClr val="0033CC"/>
                </a:solidFill>
              </a:rPr>
              <a:t>biológica</a:t>
            </a:r>
            <a:r>
              <a:rPr lang="pt-BR" sz="2500"/>
              <a:t> ou </a:t>
            </a:r>
            <a:r>
              <a:rPr lang="pt-BR" sz="2500" i="1">
                <a:solidFill>
                  <a:srgbClr val="0033CC"/>
                </a:solidFill>
              </a:rPr>
              <a:t>clinicamente significante</a:t>
            </a:r>
            <a:r>
              <a:rPr lang="pt-BR" sz="2500"/>
              <a:t> e vice-versa.</a:t>
            </a:r>
          </a:p>
          <a:p>
            <a:r>
              <a:rPr lang="pt-BR" sz="2500" i="1"/>
              <a:t>Ex</a:t>
            </a:r>
            <a:r>
              <a:rPr lang="pt-BR" sz="2500"/>
              <a:t>. Métodos de inseminação artificial (uma economia de 1 ou 2% pode ser uma diferença econômica grande, mas estatisticamente difícil de se obter)</a:t>
            </a:r>
          </a:p>
          <a:p>
            <a:r>
              <a:rPr lang="pt-BR" sz="2500" i="1"/>
              <a:t>Ex</a:t>
            </a:r>
            <a:r>
              <a:rPr lang="pt-BR" sz="2500"/>
              <a:t>. Dois diferentes anestésicos (pequenas variações na pressão sangüínea; a diferença pode ser estatisticamente significante, mas de pequena importância biológica)</a:t>
            </a:r>
            <a:endParaRPr lang="en-US" sz="25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Dois modos de se testar H</a:t>
            </a:r>
            <a:r>
              <a:rPr lang="pt-BR" baseline="-25000"/>
              <a:t>0</a:t>
            </a:r>
            <a:endParaRPr lang="en-US" baseline="-2500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pt-BR"/>
              <a:t>Calcula-se a estatística (fórmula) do teste e o valor de </a:t>
            </a:r>
            <a:r>
              <a:rPr lang="pt-BR" i="1"/>
              <a:t>p</a:t>
            </a:r>
          </a:p>
          <a:p>
            <a:pPr>
              <a:buFont typeface="Wingdings" pitchFamily="2" charset="2"/>
              <a:buNone/>
            </a:pPr>
            <a:r>
              <a:rPr lang="pt-BR"/>
              <a:t>	</a:t>
            </a:r>
            <a:r>
              <a:rPr lang="pt-BR">
                <a:sym typeface="Symbol" pitchFamily="18" charset="2"/>
              </a:rPr>
              <a:t> </a:t>
            </a:r>
            <a:r>
              <a:rPr lang="pt-BR"/>
              <a:t>rejeita-se H</a:t>
            </a:r>
            <a:r>
              <a:rPr lang="pt-BR" baseline="-25000"/>
              <a:t>0</a:t>
            </a:r>
            <a:r>
              <a:rPr lang="pt-BR"/>
              <a:t> se </a:t>
            </a:r>
            <a:r>
              <a:rPr lang="pt-BR" i="1"/>
              <a:t>p</a:t>
            </a:r>
            <a:r>
              <a:rPr lang="pt-BR"/>
              <a:t> for pequeno</a:t>
            </a:r>
          </a:p>
          <a:p>
            <a:r>
              <a:rPr lang="pt-BR"/>
              <a:t>Calcula-se IC 95% </a:t>
            </a:r>
          </a:p>
          <a:p>
            <a:pPr>
              <a:buFont typeface="Wingdings" pitchFamily="2" charset="2"/>
              <a:buNone/>
            </a:pPr>
            <a:r>
              <a:rPr lang="pt-BR"/>
              <a:t>	</a:t>
            </a:r>
            <a:r>
              <a:rPr lang="pt-BR">
                <a:sym typeface="Symbol" pitchFamily="18" charset="2"/>
              </a:rPr>
              <a:t> rejeita-se H</a:t>
            </a:r>
            <a:r>
              <a:rPr lang="pt-BR" baseline="-25000">
                <a:sym typeface="Symbol" pitchFamily="18" charset="2"/>
              </a:rPr>
              <a:t>0</a:t>
            </a:r>
            <a:r>
              <a:rPr lang="pt-BR">
                <a:sym typeface="Symbol" pitchFamily="18" charset="2"/>
              </a:rPr>
              <a:t> se o valor do parâmetro ficar fora dos limites de confiança (para um nível de 5%)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60350"/>
            <a:ext cx="7696200" cy="1143000"/>
          </a:xfrm>
        </p:spPr>
        <p:txBody>
          <a:bodyPr/>
          <a:lstStyle/>
          <a:p>
            <a:r>
              <a:rPr lang="pt-BR" sz="2100" dirty="0"/>
              <a:t>Inferência sobre média de uma amostra de dados com distribuição Normal</a:t>
            </a:r>
            <a:endParaRPr lang="en-US" sz="2100" dirty="0"/>
          </a:p>
        </p:txBody>
      </p:sp>
      <p:sp>
        <p:nvSpPr>
          <p:cNvPr id="152580" name="AutoShape 4"/>
          <p:cNvSpPr>
            <a:spLocks noChangeArrowheads="1"/>
          </p:cNvSpPr>
          <p:nvPr/>
        </p:nvSpPr>
        <p:spPr bwMode="auto">
          <a:xfrm>
            <a:off x="3276600" y="1628775"/>
            <a:ext cx="2735263" cy="792163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b="1">
                <a:solidFill>
                  <a:srgbClr val="0033CC"/>
                </a:solidFill>
              </a:rPr>
              <a:t>Uma</a:t>
            </a:r>
            <a:r>
              <a:rPr lang="pt-BR" b="1"/>
              <a:t> </a:t>
            </a:r>
            <a:r>
              <a:rPr lang="pt-BR" b="1">
                <a:solidFill>
                  <a:srgbClr val="0033CC"/>
                </a:solidFill>
              </a:rPr>
              <a:t>amostra </a:t>
            </a:r>
          </a:p>
          <a:p>
            <a:pPr algn="ctr"/>
            <a:r>
              <a:rPr lang="pt-BR" b="1" i="1">
                <a:solidFill>
                  <a:srgbClr val="0033CC"/>
                </a:solidFill>
              </a:rPr>
              <a:t>versus</a:t>
            </a:r>
            <a:r>
              <a:rPr lang="pt-BR" b="1">
                <a:solidFill>
                  <a:srgbClr val="0033CC"/>
                </a:solidFill>
              </a:rPr>
              <a:t> população</a:t>
            </a:r>
            <a:endParaRPr lang="en-US" b="1">
              <a:solidFill>
                <a:srgbClr val="0033CC"/>
              </a:solidFill>
            </a:endParaRPr>
          </a:p>
        </p:txBody>
      </p:sp>
      <p:sp>
        <p:nvSpPr>
          <p:cNvPr id="152582" name="AutoShape 6"/>
          <p:cNvSpPr>
            <a:spLocks noChangeArrowheads="1"/>
          </p:cNvSpPr>
          <p:nvPr/>
        </p:nvSpPr>
        <p:spPr bwMode="auto">
          <a:xfrm>
            <a:off x="1692275" y="3068638"/>
            <a:ext cx="2806700" cy="936625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b="1">
                <a:solidFill>
                  <a:srgbClr val="0033CC"/>
                </a:solidFill>
              </a:rPr>
              <a:t>Variância populacional</a:t>
            </a:r>
          </a:p>
          <a:p>
            <a:pPr algn="ctr"/>
            <a:r>
              <a:rPr lang="pt-BR" b="1">
                <a:solidFill>
                  <a:srgbClr val="0033CC"/>
                </a:solidFill>
              </a:rPr>
              <a:t>conhecida;</a:t>
            </a:r>
          </a:p>
          <a:p>
            <a:pPr algn="ctr"/>
            <a:r>
              <a:rPr lang="pt-BR" b="1">
                <a:solidFill>
                  <a:srgbClr val="0033CC"/>
                </a:solidFill>
              </a:rPr>
              <a:t>amostra grande</a:t>
            </a:r>
            <a:endParaRPr lang="en-US" b="1">
              <a:solidFill>
                <a:srgbClr val="0033CC"/>
              </a:solidFill>
            </a:endParaRPr>
          </a:p>
        </p:txBody>
      </p:sp>
      <p:sp>
        <p:nvSpPr>
          <p:cNvPr id="152583" name="AutoShape 7"/>
          <p:cNvSpPr>
            <a:spLocks noChangeArrowheads="1"/>
          </p:cNvSpPr>
          <p:nvPr/>
        </p:nvSpPr>
        <p:spPr bwMode="auto">
          <a:xfrm>
            <a:off x="4932363" y="3068638"/>
            <a:ext cx="2808287" cy="936625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b="1">
                <a:solidFill>
                  <a:srgbClr val="0033CC"/>
                </a:solidFill>
              </a:rPr>
              <a:t>Variância</a:t>
            </a:r>
          </a:p>
          <a:p>
            <a:pPr algn="ctr"/>
            <a:r>
              <a:rPr lang="pt-BR" b="1">
                <a:solidFill>
                  <a:srgbClr val="0033CC"/>
                </a:solidFill>
              </a:rPr>
              <a:t> desconhecida</a:t>
            </a:r>
            <a:endParaRPr lang="en-US" b="1">
              <a:solidFill>
                <a:srgbClr val="0033CC"/>
              </a:solidFill>
            </a:endParaRPr>
          </a:p>
        </p:txBody>
      </p:sp>
      <p:sp>
        <p:nvSpPr>
          <p:cNvPr id="152584" name="AutoShape 8"/>
          <p:cNvSpPr>
            <a:spLocks noChangeArrowheads="1"/>
          </p:cNvSpPr>
          <p:nvPr/>
        </p:nvSpPr>
        <p:spPr bwMode="auto">
          <a:xfrm>
            <a:off x="2771775" y="5084763"/>
            <a:ext cx="647700" cy="57785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b="1">
                <a:solidFill>
                  <a:srgbClr val="0033CC"/>
                </a:solidFill>
                <a:latin typeface="Times New Roman" pitchFamily="18" charset="0"/>
              </a:rPr>
              <a:t>Z</a:t>
            </a:r>
            <a:endParaRPr lang="en-US" b="1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152585" name="AutoShape 9"/>
          <p:cNvSpPr>
            <a:spLocks noChangeArrowheads="1"/>
          </p:cNvSpPr>
          <p:nvPr/>
        </p:nvSpPr>
        <p:spPr bwMode="auto">
          <a:xfrm>
            <a:off x="6011863" y="5084763"/>
            <a:ext cx="647700" cy="57785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b="1">
                <a:solidFill>
                  <a:srgbClr val="0033CC"/>
                </a:solidFill>
                <a:latin typeface="Times New Roman" pitchFamily="18" charset="0"/>
              </a:rPr>
              <a:t>t</a:t>
            </a:r>
            <a:endParaRPr lang="en-US" b="1">
              <a:solidFill>
                <a:srgbClr val="0033CC"/>
              </a:solidFill>
              <a:latin typeface="Times New Roman" pitchFamily="18" charset="0"/>
            </a:endParaRPr>
          </a:p>
        </p:txBody>
      </p:sp>
      <p:cxnSp>
        <p:nvCxnSpPr>
          <p:cNvPr id="152586" name="AutoShape 10"/>
          <p:cNvCxnSpPr>
            <a:cxnSpLocks noChangeShapeType="1"/>
            <a:stCxn id="152580" idx="2"/>
            <a:endCxn id="152582" idx="0"/>
          </p:cNvCxnSpPr>
          <p:nvPr/>
        </p:nvCxnSpPr>
        <p:spPr bwMode="auto">
          <a:xfrm flipH="1">
            <a:off x="3095625" y="2420938"/>
            <a:ext cx="1549400" cy="647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52587" name="AutoShape 11"/>
          <p:cNvCxnSpPr>
            <a:cxnSpLocks noChangeShapeType="1"/>
            <a:stCxn id="152580" idx="2"/>
            <a:endCxn id="152583" idx="0"/>
          </p:cNvCxnSpPr>
          <p:nvPr/>
        </p:nvCxnSpPr>
        <p:spPr bwMode="auto">
          <a:xfrm>
            <a:off x="4645025" y="2420938"/>
            <a:ext cx="1692275" cy="647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52588" name="AutoShape 12"/>
          <p:cNvCxnSpPr>
            <a:cxnSpLocks noChangeShapeType="1"/>
            <a:stCxn id="152582" idx="2"/>
            <a:endCxn id="152584" idx="0"/>
          </p:cNvCxnSpPr>
          <p:nvPr/>
        </p:nvCxnSpPr>
        <p:spPr bwMode="auto">
          <a:xfrm>
            <a:off x="3095625" y="4005263"/>
            <a:ext cx="0" cy="1079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52589" name="AutoShape 13"/>
          <p:cNvCxnSpPr>
            <a:cxnSpLocks noChangeShapeType="1"/>
            <a:stCxn id="152583" idx="2"/>
            <a:endCxn id="152585" idx="0"/>
          </p:cNvCxnSpPr>
          <p:nvPr/>
        </p:nvCxnSpPr>
        <p:spPr bwMode="auto">
          <a:xfrm flipH="1">
            <a:off x="6335713" y="4005263"/>
            <a:ext cx="1587" cy="1079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52590" name="Text Box 14"/>
          <p:cNvSpPr txBox="1">
            <a:spLocks noChangeArrowheads="1"/>
          </p:cNvSpPr>
          <p:nvPr/>
        </p:nvSpPr>
        <p:spPr bwMode="auto">
          <a:xfrm>
            <a:off x="1619250" y="5876925"/>
            <a:ext cx="64801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latin typeface="Times New Roman" pitchFamily="18" charset="0"/>
              </a:rPr>
              <a:t>Adaptado de Fisher LD, Van Belle G. “Biostatistics: a Methodology for the Health Sciences”, Wiley, 1993.</a:t>
            </a:r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2900"/>
              <a:t>A distribuição dos dados é Normal?</a:t>
            </a:r>
            <a:endParaRPr lang="en-US" sz="290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pt-BR"/>
              <a:t>Se a distribuição dos dados não for Normal, há dois modos de se prosseguir na análise dos dados:</a:t>
            </a:r>
          </a:p>
          <a:p>
            <a:pPr lvl="1">
              <a:buClr>
                <a:srgbClr val="006600"/>
              </a:buClr>
            </a:pPr>
            <a:r>
              <a:rPr lang="pt-BR"/>
              <a:t>Transformar os dados para se aproximar da Normalidade (ex. transformação logarítmica)</a:t>
            </a:r>
          </a:p>
          <a:p>
            <a:pPr lvl="1">
              <a:buClr>
                <a:srgbClr val="006600"/>
              </a:buClr>
            </a:pPr>
            <a:r>
              <a:rPr lang="pt-BR"/>
              <a:t>Teste não-paramétrico (que não faz nenhuma hipótese sobre a distribuição)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2900"/>
              <a:t>Implicações do tamanho da amostra</a:t>
            </a:r>
            <a:endParaRPr lang="en-US" sz="2900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844675"/>
            <a:ext cx="7488238" cy="4321175"/>
          </a:xfrm>
          <a:noFill/>
        </p:spPr>
        <p:txBody>
          <a:bodyPr/>
          <a:lstStyle/>
          <a:p>
            <a:r>
              <a:rPr lang="pt-BR" sz="2800"/>
              <a:t>amostras pequenas (&lt; 6 observações): é difícil dizer qual a distribuição da variável; podem ser pouco representativas da população</a:t>
            </a:r>
          </a:p>
          <a:p>
            <a:r>
              <a:rPr lang="pt-BR" sz="2800"/>
              <a:t>amostras pequenas (&lt; 30 observações): distribuição de </a:t>
            </a:r>
            <a:r>
              <a:rPr lang="pt-BR" sz="2800" i="1"/>
              <a:t>t</a:t>
            </a:r>
            <a:r>
              <a:rPr lang="pt-BR" sz="2800"/>
              <a:t> de Student para dados que se distribuem de modo Normal</a:t>
            </a:r>
          </a:p>
          <a:p>
            <a:r>
              <a:rPr lang="pt-BR" sz="2800"/>
              <a:t>amostras grandes: distribuição do teste é Normal (Teorema do Limite Central)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Teste de hipóteses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Ferramenta estatística para auxiliar no acúmulo de evidências sobre uma questão</a:t>
            </a:r>
          </a:p>
          <a:p>
            <a:endParaRPr lang="pt-BR" dirty="0"/>
          </a:p>
          <a:p>
            <a:r>
              <a:rPr lang="pt-BR" dirty="0" smtClean="0"/>
              <a:t>“Média de glicemia de um grupo de animais é diferente do esperado?”</a:t>
            </a:r>
          </a:p>
          <a:p>
            <a:r>
              <a:rPr lang="pt-BR" dirty="0" smtClean="0"/>
              <a:t>“Qual o melhor tipo de dieta para cães diabéticos?”</a:t>
            </a:r>
          </a:p>
          <a:p>
            <a:r>
              <a:rPr lang="pt-BR" dirty="0" smtClean="0"/>
              <a:t>“Proporção de crianças daltônicas em uma cidade é a esperada?”</a:t>
            </a:r>
          </a:p>
          <a:p>
            <a:r>
              <a:rPr lang="pt-BR" dirty="0" smtClean="0"/>
              <a:t>“Qual o melhor método para inseminação artificial?”</a:t>
            </a:r>
          </a:p>
          <a:p>
            <a:r>
              <a:rPr lang="pt-BR" dirty="0" smtClean="0"/>
              <a:t>“Qual a relação entre peso de ovelhas e sua circunferência abdominal?”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Observação: teste Z e teste t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No curso, nos casos em que o teste </a:t>
            </a:r>
            <a:r>
              <a:rPr lang="pt-BR" i="1"/>
              <a:t>Z</a:t>
            </a:r>
            <a:r>
              <a:rPr lang="pt-BR"/>
              <a:t> seria adequado, utilizaremos o teste </a:t>
            </a:r>
            <a:r>
              <a:rPr lang="pt-BR" i="1"/>
              <a:t>t</a:t>
            </a:r>
            <a:r>
              <a:rPr lang="pt-BR"/>
              <a:t>, que fornece resultados equivalentes.</a:t>
            </a:r>
          </a:p>
          <a:p>
            <a:pPr>
              <a:buFont typeface="Wingdings" pitchFamily="2" charset="2"/>
              <a:buNone/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Teste </a:t>
            </a:r>
            <a:r>
              <a:rPr lang="pt-BR" i="1"/>
              <a:t>t</a:t>
            </a:r>
            <a:r>
              <a:rPr lang="pt-BR"/>
              <a:t> para uma amostra</a:t>
            </a:r>
            <a:endParaRPr lang="en-US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73238"/>
            <a:ext cx="7696200" cy="4038600"/>
          </a:xfrm>
          <a:noFill/>
        </p:spPr>
        <p:txBody>
          <a:bodyPr>
            <a:normAutofit fontScale="92500"/>
          </a:bodyPr>
          <a:lstStyle/>
          <a:p>
            <a:r>
              <a:rPr lang="pt-BR"/>
              <a:t>Investigar se a média de um grupo de observações assume um certo valor.</a:t>
            </a:r>
          </a:p>
          <a:p>
            <a:r>
              <a:rPr lang="pt-BR">
                <a:solidFill>
                  <a:srgbClr val="0033CC"/>
                </a:solidFill>
              </a:rPr>
              <a:t>Exemplo (Petrie e Watson, 1999)</a:t>
            </a:r>
            <a:r>
              <a:rPr lang="pt-BR"/>
              <a:t>: </a:t>
            </a:r>
          </a:p>
          <a:p>
            <a:r>
              <a:rPr lang="pt-BR">
                <a:solidFill>
                  <a:srgbClr val="0033CC"/>
                </a:solidFill>
              </a:rPr>
              <a:t>Questão</a:t>
            </a:r>
            <a:r>
              <a:rPr lang="pt-BR"/>
              <a:t>: Deseja-se saber se suínos em crescimento de um certo lote de uma granja apresentam uma conversão alimentar </a:t>
            </a:r>
            <a:r>
              <a:rPr lang="pt-BR" b="1"/>
              <a:t>média</a:t>
            </a:r>
            <a:r>
              <a:rPr lang="pt-BR"/>
              <a:t> diária consistente com o ganho </a:t>
            </a:r>
            <a:r>
              <a:rPr lang="pt-BR" b="1"/>
              <a:t>médio</a:t>
            </a:r>
            <a:r>
              <a:rPr lang="pt-BR"/>
              <a:t> esperado para aquela granja (607 g/dia).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Procedimento do teste</a:t>
            </a:r>
            <a:endParaRPr lang="en-US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01713" y="3024188"/>
            <a:ext cx="6665912" cy="769937"/>
          </a:xfrm>
        </p:spPr>
        <p:txBody>
          <a:bodyPr>
            <a:normAutofit fontScale="92500"/>
          </a:bodyPr>
          <a:lstStyle/>
          <a:p>
            <a:pPr marL="609600" indent="-609600">
              <a:buFont typeface="Wingdings" pitchFamily="2" charset="2"/>
              <a:buNone/>
            </a:pPr>
            <a:r>
              <a:rPr lang="pt-BR" sz="2200"/>
              <a:t>2) Estatística descritiva e gráfico para verificar a distribuição dos dados (diagrama de pontos, </a:t>
            </a:r>
            <a:r>
              <a:rPr lang="pt-BR" sz="2200" i="1"/>
              <a:t>boxplot</a:t>
            </a:r>
            <a:r>
              <a:rPr lang="pt-BR" sz="2200"/>
              <a:t>, histograma)</a:t>
            </a:r>
            <a:endParaRPr lang="en-US" sz="2200"/>
          </a:p>
        </p:txBody>
      </p:sp>
      <p:graphicFrame>
        <p:nvGraphicFramePr>
          <p:cNvPr id="11674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3732213" y="2217738"/>
          <a:ext cx="2312987" cy="822325"/>
        </p:xfrm>
        <a:graphic>
          <a:graphicData uri="http://schemas.openxmlformats.org/presentationml/2006/ole">
            <p:oleObj spid="_x0000_s6146" name="Equation" r:id="rId3" imgW="1231560" imgH="457200" progId="Equation.3">
              <p:embed/>
            </p:oleObj>
          </a:graphicData>
        </a:graphic>
      </p:graphicFrame>
      <p:sp>
        <p:nvSpPr>
          <p:cNvPr id="116742" name="Text Box 6"/>
          <p:cNvSpPr txBox="1">
            <a:spLocks noChangeArrowheads="1"/>
          </p:cNvSpPr>
          <p:nvPr/>
        </p:nvSpPr>
        <p:spPr bwMode="auto">
          <a:xfrm>
            <a:off x="250825" y="4149725"/>
            <a:ext cx="5472113" cy="180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Times New Roman" pitchFamily="18" charset="0"/>
              </a:rPr>
              <a:t>Descriptive Statistics: suinos</a:t>
            </a:r>
          </a:p>
          <a:p>
            <a:endParaRPr lang="en-US" sz="1400" b="1">
              <a:solidFill>
                <a:srgbClr val="000000"/>
              </a:solidFill>
              <a:latin typeface="Times New Roman" pitchFamily="18" charset="0"/>
            </a:endParaRPr>
          </a:p>
          <a:p>
            <a:r>
              <a:rPr lang="en-US" sz="1400">
                <a:solidFill>
                  <a:srgbClr val="000000"/>
                </a:solidFill>
                <a:latin typeface="Times New Roman" pitchFamily="18" charset="0"/>
              </a:rPr>
              <a:t>Variable             N       Mean     Median     TrMean      StDev    SE Mean</a:t>
            </a:r>
          </a:p>
          <a:p>
            <a:r>
              <a:rPr lang="en-US" sz="1400">
                <a:solidFill>
                  <a:srgbClr val="000000"/>
                </a:solidFill>
                <a:latin typeface="Times New Roman" pitchFamily="18" charset="0"/>
              </a:rPr>
              <a:t>suinos                 36     599,19     600,00     599,38         18,66       3,11</a:t>
            </a:r>
          </a:p>
          <a:p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  <a:p>
            <a:r>
              <a:rPr lang="en-US" sz="1400">
                <a:solidFill>
                  <a:srgbClr val="000000"/>
                </a:solidFill>
                <a:latin typeface="Times New Roman" pitchFamily="18" charset="0"/>
              </a:rPr>
              <a:t>Variable       Minimum    Maximum         Q1         Q3</a:t>
            </a:r>
          </a:p>
          <a:p>
            <a:r>
              <a:rPr lang="en-US" sz="1400">
                <a:solidFill>
                  <a:srgbClr val="000000"/>
                </a:solidFill>
                <a:latin typeface="Times New Roman" pitchFamily="18" charset="0"/>
              </a:rPr>
              <a:t>suinos               559,00      636,00         586,50     614,25</a:t>
            </a:r>
          </a:p>
          <a:p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116743" name="Picture 7"/>
          <p:cNvPicPr>
            <a:picLocks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773738" y="3903663"/>
            <a:ext cx="3190875" cy="2189162"/>
          </a:xfrm>
          <a:noFill/>
          <a:ln/>
        </p:spPr>
      </p:pic>
      <p:sp>
        <p:nvSpPr>
          <p:cNvPr id="116745" name="Text Box 9"/>
          <p:cNvSpPr txBox="1">
            <a:spLocks noChangeArrowheads="1"/>
          </p:cNvSpPr>
          <p:nvPr/>
        </p:nvSpPr>
        <p:spPr bwMode="auto">
          <a:xfrm>
            <a:off x="1042988" y="1778000"/>
            <a:ext cx="6985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200">
                <a:effectLst>
                  <a:outerShdw blurRad="38100" dist="38100" dir="2700000" algn="tl">
                    <a:srgbClr val="FFFFFF"/>
                  </a:outerShdw>
                </a:effectLst>
              </a:rPr>
              <a:t>1) Especificar a hipótese nula e a hipótese alternativa:</a:t>
            </a:r>
            <a:endParaRPr lang="en-US"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7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19812" name="Picture 4"/>
          <p:cNvPicPr>
            <a:picLocks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07950" y="52388"/>
            <a:ext cx="7539038" cy="5176837"/>
          </a:xfrm>
          <a:noFill/>
          <a:ln/>
        </p:spPr>
      </p:pic>
      <p:sp>
        <p:nvSpPr>
          <p:cNvPr id="119820" name="Oval 12"/>
          <p:cNvSpPr>
            <a:spLocks noChangeArrowheads="1"/>
          </p:cNvSpPr>
          <p:nvPr/>
        </p:nvSpPr>
        <p:spPr bwMode="auto">
          <a:xfrm>
            <a:off x="4714875" y="909638"/>
            <a:ext cx="2881313" cy="863600"/>
          </a:xfrm>
          <a:prstGeom prst="ellipse">
            <a:avLst/>
          </a:prstGeom>
          <a:solidFill>
            <a:srgbClr val="FFCC99">
              <a:alpha val="10001"/>
            </a:srgbClr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19821" name="Text Box 13"/>
          <p:cNvSpPr txBox="1">
            <a:spLocks noChangeArrowheads="1"/>
          </p:cNvSpPr>
          <p:nvPr/>
        </p:nvSpPr>
        <p:spPr bwMode="auto">
          <a:xfrm>
            <a:off x="7667625" y="836613"/>
            <a:ext cx="1512888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>
                <a:latin typeface="Times New Roman" pitchFamily="18" charset="0"/>
              </a:rPr>
              <a:t>Testa a Normalidade da distribuição de dados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119808" name="Text Box 0"/>
          <p:cNvSpPr txBox="1">
            <a:spLocks noChangeArrowheads="1"/>
          </p:cNvSpPr>
          <p:nvPr/>
        </p:nvSpPr>
        <p:spPr bwMode="auto">
          <a:xfrm>
            <a:off x="250825" y="5332413"/>
            <a:ext cx="3455988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Teste de Anderson-Darling:</a:t>
            </a:r>
          </a:p>
          <a:p>
            <a:pPr>
              <a:spcBef>
                <a:spcPct val="50000"/>
              </a:spcBef>
            </a:pPr>
            <a:r>
              <a:rPr lang="pt-BR"/>
              <a:t>H</a:t>
            </a:r>
            <a:r>
              <a:rPr lang="pt-BR" baseline="-25000"/>
              <a:t>0</a:t>
            </a:r>
            <a:r>
              <a:rPr lang="pt-BR"/>
              <a:t>: Distribuição é Normal</a:t>
            </a:r>
          </a:p>
          <a:p>
            <a:pPr>
              <a:spcBef>
                <a:spcPct val="50000"/>
              </a:spcBef>
            </a:pPr>
            <a:r>
              <a:rPr lang="pt-BR"/>
              <a:t>H</a:t>
            </a:r>
            <a:r>
              <a:rPr lang="pt-BR" baseline="-25000"/>
              <a:t>1</a:t>
            </a:r>
            <a:r>
              <a:rPr lang="pt-BR"/>
              <a:t>: Distribuição não é Normal</a:t>
            </a:r>
          </a:p>
        </p:txBody>
      </p:sp>
      <p:sp>
        <p:nvSpPr>
          <p:cNvPr id="119809" name="Text Box 1"/>
          <p:cNvSpPr txBox="1">
            <a:spLocks noChangeArrowheads="1"/>
          </p:cNvSpPr>
          <p:nvPr/>
        </p:nvSpPr>
        <p:spPr bwMode="auto">
          <a:xfrm>
            <a:off x="4211638" y="5340350"/>
            <a:ext cx="4608512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Para </a:t>
            </a:r>
            <a:r>
              <a:rPr lang="pt-BR" i="1">
                <a:latin typeface="Symbol" pitchFamily="18" charset="2"/>
              </a:rPr>
              <a:t>a</a:t>
            </a:r>
            <a:r>
              <a:rPr lang="pt-BR"/>
              <a:t> = 0,05 = 5%:</a:t>
            </a:r>
          </a:p>
          <a:p>
            <a:pPr>
              <a:spcBef>
                <a:spcPct val="50000"/>
              </a:spcBef>
            </a:pPr>
            <a:r>
              <a:rPr lang="pt-BR"/>
              <a:t>Como </a:t>
            </a:r>
            <a:r>
              <a:rPr lang="pt-BR">
                <a:solidFill>
                  <a:srgbClr val="0000FF"/>
                </a:solidFill>
              </a:rPr>
              <a:t>p=0,997, p &gt; </a:t>
            </a:r>
            <a:r>
              <a:rPr lang="pt-BR" i="1">
                <a:solidFill>
                  <a:srgbClr val="0000FF"/>
                </a:solidFill>
                <a:latin typeface="Symbol" pitchFamily="18" charset="2"/>
              </a:rPr>
              <a:t>a</a:t>
            </a:r>
            <a:r>
              <a:rPr lang="pt-BR"/>
              <a:t> </a:t>
            </a:r>
            <a:r>
              <a:rPr lang="pt-BR">
                <a:sym typeface="Symbol" pitchFamily="18" charset="2"/>
              </a:rPr>
              <a:t></a:t>
            </a:r>
            <a:r>
              <a:rPr lang="pt-BR">
                <a:cs typeface="Arial" charset="0"/>
              </a:rPr>
              <a:t> Não se rejeita H</a:t>
            </a:r>
            <a:r>
              <a:rPr lang="pt-BR" baseline="-25000">
                <a:cs typeface="Arial" charset="0"/>
              </a:rPr>
              <a:t>0</a:t>
            </a:r>
            <a:r>
              <a:rPr lang="pt-BR">
                <a:cs typeface="Arial" charset="0"/>
              </a:rPr>
              <a:t>, ou seja, assumimos que a distribuição seja Normal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6" name="Rectangle 6"/>
          <p:cNvSpPr>
            <a:spLocks noChangeArrowheads="1"/>
          </p:cNvSpPr>
          <p:nvPr/>
        </p:nvSpPr>
        <p:spPr bwMode="auto">
          <a:xfrm>
            <a:off x="323850" y="260350"/>
            <a:ext cx="8351838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pt-BR" sz="2000"/>
              <a:t>3) Calcular a estatística (fórmula) do teste:</a:t>
            </a:r>
          </a:p>
          <a:p>
            <a:pPr marL="609600" indent="-60960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pt-BR" sz="2000">
                <a:solidFill>
                  <a:srgbClr val="FFCC00"/>
                </a:solidFill>
              </a:rPr>
              <a:t>		</a:t>
            </a:r>
            <a:r>
              <a:rPr lang="pt-BR" sz="2000">
                <a:solidFill>
                  <a:srgbClr val="0033CC"/>
                </a:solidFill>
              </a:rPr>
              <a:t>t=-2,51</a:t>
            </a:r>
          </a:p>
          <a:p>
            <a:pPr marL="609600" indent="-60960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pt-BR" sz="2000"/>
              <a:t>4) Obter o valor de </a:t>
            </a:r>
            <a:r>
              <a:rPr lang="pt-BR" sz="2000" i="1"/>
              <a:t>p </a:t>
            </a:r>
            <a:r>
              <a:rPr lang="pt-BR" sz="2000"/>
              <a:t>:</a:t>
            </a:r>
          </a:p>
          <a:p>
            <a:pPr marL="609600" indent="-60960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pt-BR" sz="2000" i="1"/>
              <a:t>	</a:t>
            </a:r>
            <a:r>
              <a:rPr lang="pt-BR" sz="2000">
                <a:solidFill>
                  <a:srgbClr val="FFCC00"/>
                </a:solidFill>
              </a:rPr>
              <a:t> </a:t>
            </a:r>
            <a:r>
              <a:rPr lang="pt-BR" sz="2000" i="1">
                <a:solidFill>
                  <a:srgbClr val="0033CC"/>
                </a:solidFill>
              </a:rPr>
              <a:t>p</a:t>
            </a:r>
            <a:r>
              <a:rPr lang="pt-BR" sz="2000">
                <a:solidFill>
                  <a:srgbClr val="0033CC"/>
                </a:solidFill>
              </a:rPr>
              <a:t>=0,017 . Como p&lt;2%, há uma chance de menos de 2% de se obter um ganho médio diário de 599,2 g/dia se H</a:t>
            </a:r>
            <a:r>
              <a:rPr lang="pt-BR" sz="2000" baseline="-25000">
                <a:solidFill>
                  <a:srgbClr val="0033CC"/>
                </a:solidFill>
              </a:rPr>
              <a:t>0</a:t>
            </a:r>
            <a:r>
              <a:rPr lang="pt-BR" sz="2000">
                <a:solidFill>
                  <a:srgbClr val="0033CC"/>
                </a:solidFill>
              </a:rPr>
              <a:t> for verdadeira.</a:t>
            </a:r>
          </a:p>
          <a:p>
            <a:pPr marL="609600" indent="-60960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pt-BR" sz="2000"/>
              <a:t>5) Decidir se rejeita ou não a hipótese nula H</a:t>
            </a:r>
            <a:r>
              <a:rPr lang="pt-BR" sz="2000" baseline="-25000"/>
              <a:t>0 </a:t>
            </a:r>
            <a:r>
              <a:rPr lang="pt-BR" sz="2000"/>
              <a:t>:</a:t>
            </a:r>
            <a:endParaRPr lang="pt-BR" sz="2000" baseline="-25000"/>
          </a:p>
          <a:p>
            <a:pPr marL="609600" indent="-60960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pt-BR" sz="2000"/>
              <a:t>	</a:t>
            </a:r>
            <a:r>
              <a:rPr lang="pt-BR" sz="2000">
                <a:solidFill>
                  <a:srgbClr val="0033CC"/>
                </a:solidFill>
              </a:rPr>
              <a:t>É pouco provável que H</a:t>
            </a:r>
            <a:r>
              <a:rPr lang="pt-BR" sz="2000" baseline="-25000">
                <a:solidFill>
                  <a:srgbClr val="0033CC"/>
                </a:solidFill>
              </a:rPr>
              <a:t>0</a:t>
            </a:r>
            <a:r>
              <a:rPr lang="pt-BR" sz="2000">
                <a:solidFill>
                  <a:srgbClr val="0033CC"/>
                </a:solidFill>
              </a:rPr>
              <a:t> seja verdadeira. Ou seja, os dados são inconsistentes com um ganho médio diário de 607 g. Para </a:t>
            </a:r>
            <a:r>
              <a:rPr lang="pt-BR" sz="2000">
                <a:solidFill>
                  <a:srgbClr val="0033CC"/>
                </a:solidFill>
                <a:latin typeface="Symbol" pitchFamily="18" charset="2"/>
              </a:rPr>
              <a:t>a</a:t>
            </a:r>
            <a:r>
              <a:rPr lang="pt-BR" sz="2000">
                <a:solidFill>
                  <a:srgbClr val="0033CC"/>
                </a:solidFill>
              </a:rPr>
              <a:t>=0,05: como p&lt;</a:t>
            </a:r>
            <a:r>
              <a:rPr lang="pt-BR" sz="2000">
                <a:solidFill>
                  <a:srgbClr val="0033CC"/>
                </a:solidFill>
                <a:latin typeface="Symbol" pitchFamily="18" charset="2"/>
              </a:rPr>
              <a:t>a</a:t>
            </a:r>
            <a:r>
              <a:rPr lang="pt-BR" sz="2000">
                <a:solidFill>
                  <a:srgbClr val="0033CC"/>
                </a:solidFill>
              </a:rPr>
              <a:t>, rejeitamos H</a:t>
            </a:r>
            <a:r>
              <a:rPr lang="pt-BR" sz="2000" baseline="-25000">
                <a:solidFill>
                  <a:srgbClr val="0033CC"/>
                </a:solidFill>
              </a:rPr>
              <a:t>0</a:t>
            </a:r>
            <a:r>
              <a:rPr lang="pt-BR" sz="2000">
                <a:solidFill>
                  <a:srgbClr val="0033CC"/>
                </a:solidFill>
              </a:rPr>
              <a:t> para um nível de significância de 5%.</a:t>
            </a:r>
          </a:p>
          <a:p>
            <a:pPr marL="609600" indent="-60960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pt-BR" sz="2000"/>
              <a:t>6) Determinar, se quiser, o intervalo de confian</a:t>
            </a:r>
            <a:r>
              <a:rPr lang="pt-BR" sz="2000">
                <a:latin typeface="Times New Roman"/>
              </a:rPr>
              <a:t>ç</a:t>
            </a:r>
            <a:r>
              <a:rPr lang="pt-BR" sz="2000"/>
              <a:t>a de 95%</a:t>
            </a:r>
          </a:p>
          <a:p>
            <a:pPr marL="609600" indent="-60960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pt-BR" sz="2000"/>
              <a:t>	</a:t>
            </a:r>
            <a:r>
              <a:rPr lang="pt-BR" sz="2000">
                <a:solidFill>
                  <a:srgbClr val="0033CC"/>
                </a:solidFill>
              </a:rPr>
              <a:t>IC 95% : (592,88 ; 605,51). O IC95% não contém o valor testado (607g/dia), confirmando a rejeição de H</a:t>
            </a:r>
            <a:r>
              <a:rPr lang="pt-BR" sz="2000" baseline="-25000">
                <a:solidFill>
                  <a:srgbClr val="0033CC"/>
                </a:solidFill>
              </a:rPr>
              <a:t>0</a:t>
            </a:r>
            <a:r>
              <a:rPr lang="pt-BR" sz="2000">
                <a:solidFill>
                  <a:srgbClr val="0033CC"/>
                </a:solidFill>
              </a:rPr>
              <a:t>.</a:t>
            </a:r>
            <a:endParaRPr lang="en-US" sz="2000">
              <a:solidFill>
                <a:srgbClr val="0033CC"/>
              </a:solidFill>
            </a:endParaRPr>
          </a:p>
        </p:txBody>
      </p:sp>
      <p:sp>
        <p:nvSpPr>
          <p:cNvPr id="122887" name="Text Box 7"/>
          <p:cNvSpPr txBox="1">
            <a:spLocks noChangeArrowheads="1"/>
          </p:cNvSpPr>
          <p:nvPr/>
        </p:nvSpPr>
        <p:spPr bwMode="auto">
          <a:xfrm>
            <a:off x="1258888" y="4581525"/>
            <a:ext cx="6553200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Times New Roman" pitchFamily="18" charset="0"/>
              </a:rPr>
              <a:t>One-Sample T: suinos</a:t>
            </a:r>
          </a:p>
          <a:p>
            <a:r>
              <a:rPr lang="en-US" sz="1600">
                <a:solidFill>
                  <a:srgbClr val="000000"/>
                </a:solidFill>
                <a:latin typeface="Times New Roman" pitchFamily="18" charset="0"/>
              </a:rPr>
              <a:t>Test of mu = 607 vs mu not = 607</a:t>
            </a:r>
          </a:p>
          <a:p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  <a:p>
            <a:r>
              <a:rPr lang="en-US" sz="1600">
                <a:solidFill>
                  <a:srgbClr val="000000"/>
                </a:solidFill>
                <a:latin typeface="Times New Roman" pitchFamily="18" charset="0"/>
              </a:rPr>
              <a:t>Variable          N      Mean     StDev   SE Mean</a:t>
            </a:r>
          </a:p>
          <a:p>
            <a:r>
              <a:rPr lang="en-US" sz="1600">
                <a:solidFill>
                  <a:srgbClr val="000000"/>
                </a:solidFill>
                <a:latin typeface="Times New Roman" pitchFamily="18" charset="0"/>
              </a:rPr>
              <a:t>suinos             36    599,19     18,66      3,11</a:t>
            </a:r>
          </a:p>
          <a:p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  <a:p>
            <a:r>
              <a:rPr lang="en-US" sz="1600">
                <a:solidFill>
                  <a:srgbClr val="000000"/>
                </a:solidFill>
                <a:latin typeface="Times New Roman" pitchFamily="18" charset="0"/>
              </a:rPr>
              <a:t>Variable             95,0% CI            T        P</a:t>
            </a:r>
          </a:p>
          <a:p>
            <a:r>
              <a:rPr lang="en-US" sz="1600">
                <a:solidFill>
                  <a:srgbClr val="000000"/>
                </a:solidFill>
                <a:latin typeface="Times New Roman" pitchFamily="18" charset="0"/>
              </a:rPr>
              <a:t>suinos        (  592,88;  605,51)    -2,51  0,017</a:t>
            </a:r>
          </a:p>
        </p:txBody>
      </p:sp>
      <p:graphicFrame>
        <p:nvGraphicFramePr>
          <p:cNvPr id="122885" name="Object 5"/>
          <p:cNvGraphicFramePr>
            <a:graphicFrameLocks noChangeAspect="1"/>
          </p:cNvGraphicFramePr>
          <p:nvPr/>
        </p:nvGraphicFramePr>
        <p:xfrm>
          <a:off x="5292725" y="44450"/>
          <a:ext cx="3128963" cy="865188"/>
        </p:xfrm>
        <a:graphic>
          <a:graphicData uri="http://schemas.openxmlformats.org/presentationml/2006/ole">
            <p:oleObj spid="_x0000_s7170" name="Equation" r:id="rId3" imgW="156204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25956" name="Picture 4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55650" y="1052513"/>
            <a:ext cx="7546975" cy="51879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50532" name="Picture 4" descr="tabela_t"/>
          <p:cNvPicPr>
            <a:picLocks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771775" y="260350"/>
            <a:ext cx="3252788" cy="5942013"/>
          </a:xfrm>
          <a:noFill/>
          <a:ln/>
        </p:spPr>
      </p:pic>
      <p:sp>
        <p:nvSpPr>
          <p:cNvPr id="150528" name="Text Box 0"/>
          <p:cNvSpPr txBox="1">
            <a:spLocks noChangeArrowheads="1"/>
          </p:cNvSpPr>
          <p:nvPr/>
        </p:nvSpPr>
        <p:spPr bwMode="auto">
          <a:xfrm>
            <a:off x="3635375" y="6308725"/>
            <a:ext cx="143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latin typeface="Times New Roman" pitchFamily="18" charset="0"/>
              </a:rPr>
              <a:t>Distribuição </a:t>
            </a:r>
            <a:r>
              <a:rPr lang="pt-BR" i="1">
                <a:latin typeface="Times New Roman" pitchFamily="18" charset="0"/>
              </a:rPr>
              <a:t>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2900"/>
              <a:t>Mas, e se o teste fosse monocaudal?</a:t>
            </a:r>
            <a:endParaRPr lang="en-US" sz="2900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05000"/>
            <a:ext cx="3776663" cy="4038600"/>
          </a:xfrm>
        </p:spPr>
        <p:txBody>
          <a:bodyPr/>
          <a:lstStyle/>
          <a:p>
            <a:r>
              <a:rPr lang="pt-BR" sz="2300"/>
              <a:t>A hipótese alternativa deve ser especificada antes da coleta dos dados e deve ser independente deles. Quando houver conhecimento prévio para dizer que a diferença ocorre em uma dada direção (maior ou menor), aplicamos o teste monocaudal. </a:t>
            </a:r>
            <a:endParaRPr lang="en-US" sz="2300"/>
          </a:p>
        </p:txBody>
      </p:sp>
      <p:graphicFrame>
        <p:nvGraphicFramePr>
          <p:cNvPr id="14643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4999038" y="2386013"/>
          <a:ext cx="3340100" cy="1258887"/>
        </p:xfrm>
        <a:graphic>
          <a:graphicData uri="http://schemas.openxmlformats.org/presentationml/2006/ole">
            <p:oleObj spid="_x0000_s8194" name="Equation" r:id="rId3" imgW="123156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711200"/>
          </a:xfrm>
        </p:spPr>
        <p:txBody>
          <a:bodyPr>
            <a:normAutofit fontScale="90000"/>
          </a:bodyPr>
          <a:lstStyle/>
          <a:p>
            <a:pPr algn="ctr"/>
            <a:r>
              <a:rPr lang="pt-BR"/>
              <a:t>Teste </a:t>
            </a:r>
            <a:r>
              <a:rPr lang="pt-BR" i="1"/>
              <a:t>t</a:t>
            </a:r>
            <a:r>
              <a:rPr lang="pt-BR"/>
              <a:t> monocaudal</a:t>
            </a:r>
            <a:endParaRPr lang="en-US"/>
          </a:p>
        </p:txBody>
      </p:sp>
      <p:sp>
        <p:nvSpPr>
          <p:cNvPr id="148484" name="Text Box 4"/>
          <p:cNvSpPr txBox="1">
            <a:spLocks noChangeArrowheads="1"/>
          </p:cNvSpPr>
          <p:nvPr/>
        </p:nvSpPr>
        <p:spPr bwMode="auto">
          <a:xfrm>
            <a:off x="611188" y="1052513"/>
            <a:ext cx="4752975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Times New Roman" pitchFamily="18" charset="0"/>
              </a:rPr>
              <a:t>One-Sample T: suinos</a:t>
            </a:r>
          </a:p>
          <a:p>
            <a:r>
              <a:rPr lang="en-US" sz="1600">
                <a:solidFill>
                  <a:srgbClr val="000000"/>
                </a:solidFill>
                <a:latin typeface="Times New Roman" pitchFamily="18" charset="0"/>
              </a:rPr>
              <a:t>Test of mu = 607 vs mu &lt; 607</a:t>
            </a:r>
          </a:p>
          <a:p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  <a:p>
            <a:r>
              <a:rPr lang="en-US" sz="1600">
                <a:solidFill>
                  <a:srgbClr val="000000"/>
                </a:solidFill>
                <a:latin typeface="Times New Roman" pitchFamily="18" charset="0"/>
              </a:rPr>
              <a:t>Variable          N      Mean     StDev   SE Mean</a:t>
            </a:r>
          </a:p>
          <a:p>
            <a:r>
              <a:rPr lang="en-US" sz="1600">
                <a:solidFill>
                  <a:srgbClr val="000000"/>
                </a:solidFill>
                <a:latin typeface="Times New Roman" pitchFamily="18" charset="0"/>
              </a:rPr>
              <a:t>suinos           36    599,19     18,66      3,11</a:t>
            </a:r>
          </a:p>
          <a:p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  <a:p>
            <a:r>
              <a:rPr lang="en-US" sz="1600">
                <a:solidFill>
                  <a:srgbClr val="000000"/>
                </a:solidFill>
                <a:latin typeface="Times New Roman" pitchFamily="18" charset="0"/>
              </a:rPr>
              <a:t>Variable      95,0% Upper Bound        T      P</a:t>
            </a:r>
          </a:p>
          <a:p>
            <a:r>
              <a:rPr lang="en-US" sz="1600">
                <a:solidFill>
                  <a:srgbClr val="000000"/>
                </a:solidFill>
                <a:latin typeface="Times New Roman" pitchFamily="18" charset="0"/>
              </a:rPr>
              <a:t>suinos                     604,45             -2,51  0,008</a:t>
            </a:r>
          </a:p>
        </p:txBody>
      </p:sp>
      <p:pic>
        <p:nvPicPr>
          <p:cNvPr id="148485" name="Picture 5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06400" y="3217863"/>
            <a:ext cx="5029200" cy="3451225"/>
          </a:xfrm>
          <a:noFill/>
          <a:ln/>
        </p:spPr>
      </p:pic>
      <p:sp>
        <p:nvSpPr>
          <p:cNvPr id="148487" name="Text Box 7"/>
          <p:cNvSpPr txBox="1">
            <a:spLocks noChangeArrowheads="1"/>
          </p:cNvSpPr>
          <p:nvPr/>
        </p:nvSpPr>
        <p:spPr bwMode="auto">
          <a:xfrm>
            <a:off x="5580063" y="1557338"/>
            <a:ext cx="3348037" cy="3673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>
                <a:latin typeface="Times New Roman" pitchFamily="18" charset="0"/>
              </a:rPr>
              <a:t>Conclusão</a:t>
            </a:r>
            <a:r>
              <a:rPr lang="pt-BR">
                <a:latin typeface="Times New Roman" pitchFamily="18" charset="0"/>
              </a:rPr>
              <a:t>: H</a:t>
            </a:r>
            <a:r>
              <a:rPr lang="pt-BR" baseline="-25000">
                <a:latin typeface="Times New Roman" pitchFamily="18" charset="0"/>
              </a:rPr>
              <a:t>0</a:t>
            </a:r>
            <a:r>
              <a:rPr lang="pt-BR">
                <a:latin typeface="Times New Roman" pitchFamily="18" charset="0"/>
              </a:rPr>
              <a:t> é rejeitada, porque </a:t>
            </a:r>
            <a:r>
              <a:rPr lang="pt-BR" i="1">
                <a:latin typeface="Times New Roman" pitchFamily="18" charset="0"/>
              </a:rPr>
              <a:t>p</a:t>
            </a:r>
            <a:r>
              <a:rPr lang="pt-BR">
                <a:latin typeface="Times New Roman" pitchFamily="18" charset="0"/>
              </a:rPr>
              <a:t>=0,8% é menor que um nível de significância de 5%.</a:t>
            </a:r>
          </a:p>
          <a:p>
            <a:pPr>
              <a:spcBef>
                <a:spcPct val="50000"/>
              </a:spcBef>
            </a:pPr>
            <a:r>
              <a:rPr lang="pt-BR">
                <a:latin typeface="Times New Roman" pitchFamily="18" charset="0"/>
              </a:rPr>
              <a:t>Observe que este valor de </a:t>
            </a:r>
            <a:r>
              <a:rPr lang="pt-BR" i="1">
                <a:latin typeface="Times New Roman" pitchFamily="18" charset="0"/>
              </a:rPr>
              <a:t>p</a:t>
            </a:r>
            <a:r>
              <a:rPr lang="pt-BR">
                <a:latin typeface="Times New Roman" pitchFamily="18" charset="0"/>
              </a:rPr>
              <a:t> é a metade do valor obtido no teste bicaudal.</a:t>
            </a:r>
          </a:p>
          <a:p>
            <a:pPr>
              <a:spcBef>
                <a:spcPct val="50000"/>
              </a:spcBef>
            </a:pPr>
            <a:r>
              <a:rPr lang="pt-BR" b="1">
                <a:solidFill>
                  <a:srgbClr val="0033CC"/>
                </a:solidFill>
                <a:latin typeface="Times New Roman" pitchFamily="18" charset="0"/>
              </a:rPr>
              <a:t>Cuidado:</a:t>
            </a:r>
            <a:r>
              <a:rPr lang="pt-BR">
                <a:latin typeface="Times New Roman" pitchFamily="18" charset="0"/>
              </a:rPr>
              <a:t> É mais fácil rejeitar H</a:t>
            </a:r>
            <a:r>
              <a:rPr lang="pt-BR" baseline="-25000">
                <a:latin typeface="Times New Roman" pitchFamily="18" charset="0"/>
              </a:rPr>
              <a:t>0</a:t>
            </a:r>
            <a:r>
              <a:rPr lang="pt-BR">
                <a:latin typeface="Times New Roman" pitchFamily="18" charset="0"/>
              </a:rPr>
              <a:t> quando o teste é monocaudal. No entanto, lembre-se que a hipótese nula, neste caso, deve ser feita </a:t>
            </a:r>
            <a:r>
              <a:rPr lang="pt-BR" i="1">
                <a:latin typeface="Times New Roman" pitchFamily="18" charset="0"/>
              </a:rPr>
              <a:t>a priori</a:t>
            </a:r>
            <a:r>
              <a:rPr lang="pt-BR">
                <a:latin typeface="Times New Roman" pitchFamily="18" charset="0"/>
              </a:rPr>
              <a:t> com base em conhecimentos prévios.</a:t>
            </a:r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Lógica dos testes de hipótese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997152"/>
          </a:xfrm>
        </p:spPr>
        <p:txBody>
          <a:bodyPr>
            <a:normAutofit fontScale="70000" lnSpcReduction="20000"/>
          </a:bodyPr>
          <a:lstStyle/>
          <a:p>
            <a:r>
              <a:rPr lang="pt-BR" dirty="0" smtClean="0"/>
              <a:t>Elaborar uma Hipótese Nula (também chamada </a:t>
            </a:r>
            <a:r>
              <a:rPr lang="pt-BR" b="1" i="1" dirty="0" smtClean="0"/>
              <a:t>H0</a:t>
            </a:r>
            <a:r>
              <a:rPr lang="pt-BR" dirty="0" smtClean="0"/>
              <a:t>), com a qual é possível prever a probabilidade de amostras aleatórias apresentarem uma certa característica.</a:t>
            </a:r>
          </a:p>
          <a:p>
            <a:endParaRPr lang="pt-BR" dirty="0" smtClean="0"/>
          </a:p>
          <a:p>
            <a:r>
              <a:rPr lang="pt-BR" dirty="0" smtClean="0"/>
              <a:t>Calcular a probabilidade da amostra analisada ser obtida, dado que a hipótese nula é verdadeira </a:t>
            </a:r>
            <a:r>
              <a:rPr lang="pt-BR" i="1" dirty="0" smtClean="0"/>
              <a:t>(valor de p, p-valor</a:t>
            </a:r>
            <a:r>
              <a:rPr lang="pt-BR" dirty="0" smtClean="0"/>
              <a:t>) 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Comparar essa probabilidade </a:t>
            </a:r>
            <a:r>
              <a:rPr lang="pt-BR" dirty="0" smtClean="0"/>
              <a:t>(</a:t>
            </a:r>
            <a:r>
              <a:rPr lang="pt-BR" b="1" i="1" dirty="0" smtClean="0"/>
              <a:t>valor de p</a:t>
            </a:r>
            <a:r>
              <a:rPr lang="pt-BR" dirty="0" smtClean="0"/>
              <a:t>)</a:t>
            </a:r>
            <a:r>
              <a:rPr lang="pt-BR" dirty="0" smtClean="0"/>
              <a:t> com um valor pré-definido (</a:t>
            </a:r>
            <a:r>
              <a:rPr lang="pt-BR" i="1" dirty="0" smtClean="0"/>
              <a:t>alfa, nível crítico, Erro Tipo I</a:t>
            </a:r>
            <a:r>
              <a:rPr lang="pt-BR" dirty="0" smtClean="0"/>
              <a:t>).</a:t>
            </a:r>
          </a:p>
          <a:p>
            <a:endParaRPr lang="pt-BR" dirty="0" smtClean="0"/>
          </a:p>
          <a:p>
            <a:r>
              <a:rPr lang="pt-BR" dirty="0" smtClean="0"/>
              <a:t>Caso a probabilidade seja baixa, </a:t>
            </a:r>
            <a:r>
              <a:rPr lang="pt-BR" b="1" dirty="0" smtClean="0"/>
              <a:t>menor</a:t>
            </a:r>
            <a:r>
              <a:rPr lang="pt-BR" dirty="0" smtClean="0"/>
              <a:t> que o valor pré-definido </a:t>
            </a:r>
            <a:r>
              <a:rPr lang="pt-BR" dirty="0" smtClean="0"/>
              <a:t>(</a:t>
            </a:r>
            <a:r>
              <a:rPr lang="pt-BR" b="1" i="1" dirty="0" smtClean="0"/>
              <a:t>alfa</a:t>
            </a:r>
            <a:r>
              <a:rPr lang="pt-BR" dirty="0" smtClean="0"/>
              <a:t>)</a:t>
            </a:r>
            <a:r>
              <a:rPr lang="pt-BR" dirty="0" smtClean="0"/>
              <a:t>, temos evidências de que a Hipótese Nula seja falsa.</a:t>
            </a:r>
          </a:p>
          <a:p>
            <a:endParaRPr lang="pt-BR" dirty="0" smtClean="0"/>
          </a:p>
          <a:p>
            <a:r>
              <a:rPr lang="pt-BR" dirty="0" smtClean="0"/>
              <a:t>Caso a probabilidade seja alta, </a:t>
            </a:r>
            <a:r>
              <a:rPr lang="pt-BR" b="1" dirty="0" smtClean="0"/>
              <a:t>maior</a:t>
            </a:r>
            <a:r>
              <a:rPr lang="pt-BR" dirty="0" smtClean="0"/>
              <a:t> que o valor pré-definido (</a:t>
            </a:r>
            <a:r>
              <a:rPr lang="pt-BR" b="1" i="1" dirty="0" smtClean="0"/>
              <a:t>alfa</a:t>
            </a:r>
            <a:r>
              <a:rPr lang="pt-BR" dirty="0" smtClean="0"/>
              <a:t>), não temos evidências de que a hipótese nula seja falsa</a:t>
            </a:r>
          </a:p>
          <a:p>
            <a:pPr lvl="1"/>
            <a:r>
              <a:rPr lang="pt-BR" dirty="0" smtClean="0"/>
              <a:t>Atenção: Isso não quer dizer, necessariamente, que H0 é verdadeira.</a:t>
            </a:r>
          </a:p>
          <a:p>
            <a:pPr lvl="1"/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Valor de </a:t>
            </a:r>
            <a:r>
              <a:rPr lang="pt-BR" i="1"/>
              <a:t>p   </a:t>
            </a:r>
            <a:r>
              <a:rPr lang="pt-BR"/>
              <a:t>ou   </a:t>
            </a:r>
            <a:r>
              <a:rPr lang="pt-BR" i="1"/>
              <a:t>P</a:t>
            </a:r>
            <a:r>
              <a:rPr lang="pt-BR"/>
              <a:t>-valor</a:t>
            </a:r>
            <a:endParaRPr lang="en-US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066925"/>
            <a:ext cx="8640763" cy="4530725"/>
          </a:xfrm>
          <a:noFill/>
        </p:spPr>
        <p:txBody>
          <a:bodyPr/>
          <a:lstStyle/>
          <a:p>
            <a:r>
              <a:rPr lang="pt-BR" sz="2800"/>
              <a:t>Dos dados pode-se calcular o valor da </a:t>
            </a:r>
            <a:r>
              <a:rPr lang="pt-BR" sz="2800" b="1">
                <a:solidFill>
                  <a:srgbClr val="0033CC"/>
                </a:solidFill>
              </a:rPr>
              <a:t>estatística do teste</a:t>
            </a:r>
            <a:r>
              <a:rPr lang="pt-BR" sz="2800"/>
              <a:t> (expressão algébrica para a hipótese que está sendo testada).</a:t>
            </a:r>
          </a:p>
          <a:p>
            <a:pPr>
              <a:buFont typeface="Wingdings" pitchFamily="2" charset="2"/>
              <a:buNone/>
            </a:pPr>
            <a:r>
              <a:rPr lang="pt-BR" sz="2800"/>
              <a:t>	Há uma probabilidade relacionada a este valor da estatística do teste que se chama </a:t>
            </a:r>
            <a:r>
              <a:rPr lang="pt-BR" sz="2800" b="1">
                <a:solidFill>
                  <a:srgbClr val="0033CC"/>
                </a:solidFill>
              </a:rPr>
              <a:t>valor de </a:t>
            </a:r>
            <a:r>
              <a:rPr lang="pt-BR" sz="2800" b="1" i="1">
                <a:solidFill>
                  <a:srgbClr val="0033CC"/>
                </a:solidFill>
              </a:rPr>
              <a:t>p</a:t>
            </a:r>
            <a:r>
              <a:rPr lang="pt-BR" sz="2800"/>
              <a:t>.</a:t>
            </a:r>
          </a:p>
          <a:p>
            <a:pPr>
              <a:buFont typeface="Wingdings" pitchFamily="2" charset="2"/>
              <a:buNone/>
            </a:pPr>
            <a:endParaRPr lang="pt-BR" sz="2800"/>
          </a:p>
          <a:p>
            <a:r>
              <a:rPr lang="pt-BR" sz="2800"/>
              <a:t>O </a:t>
            </a:r>
            <a:r>
              <a:rPr lang="pt-BR" sz="2800">
                <a:solidFill>
                  <a:srgbClr val="0033CC"/>
                </a:solidFill>
              </a:rPr>
              <a:t>valor de </a:t>
            </a:r>
            <a:r>
              <a:rPr lang="pt-BR" sz="2800" i="1">
                <a:solidFill>
                  <a:srgbClr val="0033CC"/>
                </a:solidFill>
              </a:rPr>
              <a:t>p</a:t>
            </a:r>
            <a:r>
              <a:rPr lang="pt-BR" sz="2800"/>
              <a:t> (nível descritivo) descreve a chance de obter o resultado observado (ou um mais extremo) </a:t>
            </a:r>
            <a:r>
              <a:rPr lang="pt-BR" sz="2800" b="1">
                <a:solidFill>
                  <a:srgbClr val="0033CC"/>
                </a:solidFill>
              </a:rPr>
              <a:t>se a hipótese nula for verdadeira</a:t>
            </a:r>
            <a:r>
              <a:rPr lang="pt-BR" sz="2800">
                <a:solidFill>
                  <a:srgbClr val="0033CC"/>
                </a:solidFill>
              </a:rPr>
              <a:t>.</a:t>
            </a:r>
            <a:endParaRPr lang="en-US" sz="280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Valor de </a:t>
            </a:r>
            <a:r>
              <a:rPr lang="pt-BR" i="1"/>
              <a:t>p</a:t>
            </a:r>
            <a:endParaRPr lang="en-US" i="1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986713" cy="4038600"/>
          </a:xfrm>
          <a:noFill/>
        </p:spPr>
        <p:txBody>
          <a:bodyPr>
            <a:normAutofit lnSpcReduction="10000"/>
          </a:bodyPr>
          <a:lstStyle/>
          <a:p>
            <a:r>
              <a:rPr lang="pt-BR"/>
              <a:t>Se o </a:t>
            </a:r>
            <a:r>
              <a:rPr lang="pt-BR">
                <a:solidFill>
                  <a:srgbClr val="0033CC"/>
                </a:solidFill>
              </a:rPr>
              <a:t>valor de </a:t>
            </a:r>
            <a:r>
              <a:rPr lang="pt-BR" i="1">
                <a:solidFill>
                  <a:srgbClr val="0033CC"/>
                </a:solidFill>
              </a:rPr>
              <a:t>p</a:t>
            </a:r>
            <a:r>
              <a:rPr lang="pt-BR"/>
              <a:t> for </a:t>
            </a:r>
            <a:r>
              <a:rPr lang="pt-BR" i="1">
                <a:solidFill>
                  <a:srgbClr val="0033CC"/>
                </a:solidFill>
              </a:rPr>
              <a:t>muito pequeno</a:t>
            </a:r>
            <a:r>
              <a:rPr lang="pt-BR"/>
              <a:t>, então é </a:t>
            </a:r>
            <a:r>
              <a:rPr lang="pt-BR" b="1"/>
              <a:t>pouco provável</a:t>
            </a:r>
            <a:r>
              <a:rPr lang="pt-BR"/>
              <a:t> que tenhamos obtido os resultados observados sendo H</a:t>
            </a:r>
            <a:r>
              <a:rPr lang="pt-BR" baseline="-25000"/>
              <a:t>0</a:t>
            </a:r>
            <a:r>
              <a:rPr lang="pt-BR"/>
              <a:t> verdadeira, então rejeitamos H</a:t>
            </a:r>
            <a:r>
              <a:rPr lang="pt-BR" baseline="-25000"/>
              <a:t>0</a:t>
            </a:r>
            <a:r>
              <a:rPr lang="pt-BR"/>
              <a:t>.</a:t>
            </a:r>
          </a:p>
          <a:p>
            <a:r>
              <a:rPr lang="pt-BR"/>
              <a:t>Se o </a:t>
            </a:r>
            <a:r>
              <a:rPr lang="pt-BR">
                <a:solidFill>
                  <a:srgbClr val="0033CC"/>
                </a:solidFill>
              </a:rPr>
              <a:t>valor de </a:t>
            </a:r>
            <a:r>
              <a:rPr lang="pt-BR" i="1">
                <a:solidFill>
                  <a:srgbClr val="0033CC"/>
                </a:solidFill>
              </a:rPr>
              <a:t>p</a:t>
            </a:r>
            <a:r>
              <a:rPr lang="pt-BR"/>
              <a:t> for </a:t>
            </a:r>
            <a:r>
              <a:rPr lang="pt-BR" i="1">
                <a:solidFill>
                  <a:srgbClr val="0033CC"/>
                </a:solidFill>
              </a:rPr>
              <a:t>muito grande</a:t>
            </a:r>
            <a:r>
              <a:rPr lang="pt-BR"/>
              <a:t>, então há uma </a:t>
            </a:r>
            <a:r>
              <a:rPr lang="pt-BR" b="1"/>
              <a:t>grande chance</a:t>
            </a:r>
            <a:r>
              <a:rPr lang="pt-BR"/>
              <a:t> de termos obtido os dados observados sendo H</a:t>
            </a:r>
            <a:r>
              <a:rPr lang="pt-BR" baseline="-25000"/>
              <a:t>0</a:t>
            </a:r>
            <a:r>
              <a:rPr lang="pt-BR"/>
              <a:t> verdadeira, então não rejeitamos H</a:t>
            </a:r>
            <a:r>
              <a:rPr lang="pt-BR" baseline="-25000"/>
              <a:t>0</a:t>
            </a:r>
            <a:r>
              <a:rPr lang="pt-BR"/>
              <a:t>.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2900"/>
              <a:t>Significância em alguns programas estatísticos</a:t>
            </a:r>
            <a:endParaRPr lang="en-US" sz="2900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93900"/>
            <a:ext cx="8351837" cy="4098925"/>
          </a:xfrm>
          <a:noFill/>
        </p:spPr>
        <p:txBody>
          <a:bodyPr/>
          <a:lstStyle/>
          <a:p>
            <a:r>
              <a:rPr lang="pt-BR" sz="2600"/>
              <a:t>muito altamente significante (*** representa p&lt;0,001)</a:t>
            </a:r>
          </a:p>
          <a:p>
            <a:r>
              <a:rPr lang="pt-BR" sz="2600"/>
              <a:t>altamente significante (** representa 0,001&lt;p&lt;0,01)</a:t>
            </a:r>
          </a:p>
          <a:p>
            <a:r>
              <a:rPr lang="pt-BR" sz="2600"/>
              <a:t>significante (* representa 0,01&lt;p&lt;0,05)</a:t>
            </a:r>
          </a:p>
          <a:p>
            <a:r>
              <a:rPr lang="pt-BR" sz="2600"/>
              <a:t>não-significante (NS representa p&gt;0,05)</a:t>
            </a:r>
          </a:p>
          <a:p>
            <a:pPr>
              <a:buFont typeface="Wingdings" pitchFamily="2" charset="2"/>
              <a:buNone/>
            </a:pPr>
            <a:endParaRPr lang="pt-BR" sz="2600"/>
          </a:p>
          <a:p>
            <a:pPr>
              <a:buFont typeface="Wingdings" pitchFamily="2" charset="2"/>
              <a:buNone/>
            </a:pPr>
            <a:r>
              <a:rPr lang="pt-BR" sz="2600">
                <a:solidFill>
                  <a:srgbClr val="0000FF"/>
                </a:solidFill>
              </a:rPr>
              <a:t>Cuidado! Esse critério é arbitrário e deve considerado com precaução. A decisão com base no valor de </a:t>
            </a:r>
            <a:r>
              <a:rPr lang="pt-BR" sz="2600" i="1">
                <a:solidFill>
                  <a:srgbClr val="0000FF"/>
                </a:solidFill>
              </a:rPr>
              <a:t>p</a:t>
            </a:r>
            <a:r>
              <a:rPr lang="pt-BR" sz="2600">
                <a:solidFill>
                  <a:srgbClr val="0000FF"/>
                </a:solidFill>
              </a:rPr>
              <a:t> deve ser tomada em função do problema analisado.</a:t>
            </a:r>
            <a:endParaRPr lang="en-US" sz="260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Erros Tipo I e Tipo II</a:t>
            </a:r>
            <a:endParaRPr lang="en-US"/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05000"/>
            <a:ext cx="8424862" cy="4038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pt-BR"/>
              <a:t>A decisão de </a:t>
            </a:r>
            <a:r>
              <a:rPr lang="pt-BR" b="1"/>
              <a:t>rejeitar</a:t>
            </a:r>
            <a:r>
              <a:rPr lang="pt-BR"/>
              <a:t> ou </a:t>
            </a:r>
            <a:r>
              <a:rPr lang="pt-BR" b="1"/>
              <a:t>não rejeitar</a:t>
            </a:r>
            <a:r>
              <a:rPr lang="pt-BR"/>
              <a:t> H</a:t>
            </a:r>
            <a:r>
              <a:rPr lang="pt-BR" baseline="-25000"/>
              <a:t>0</a:t>
            </a:r>
            <a:r>
              <a:rPr lang="pt-BR"/>
              <a:t> pode estar incorreta</a:t>
            </a:r>
          </a:p>
          <a:p>
            <a:pPr>
              <a:buFont typeface="Wingdings" pitchFamily="2" charset="2"/>
              <a:buNone/>
            </a:pPr>
            <a:endParaRPr lang="pt-BR"/>
          </a:p>
          <a:p>
            <a:pPr>
              <a:buFont typeface="Wingdings" pitchFamily="2" charset="2"/>
              <a:buNone/>
            </a:pPr>
            <a:r>
              <a:rPr lang="pt-BR">
                <a:solidFill>
                  <a:srgbClr val="0033CC"/>
                </a:solidFill>
              </a:rPr>
              <a:t>Erro tipo I:</a:t>
            </a:r>
            <a:r>
              <a:rPr lang="pt-BR"/>
              <a:t> rejeitar H</a:t>
            </a:r>
            <a:r>
              <a:rPr lang="pt-BR" baseline="-25000"/>
              <a:t>0</a:t>
            </a:r>
            <a:r>
              <a:rPr lang="pt-BR"/>
              <a:t> quando H</a:t>
            </a:r>
            <a:r>
              <a:rPr lang="pt-BR" baseline="-25000"/>
              <a:t>0</a:t>
            </a:r>
            <a:r>
              <a:rPr lang="pt-BR"/>
              <a:t> é verdadeira.</a:t>
            </a:r>
          </a:p>
          <a:p>
            <a:pPr>
              <a:spcAft>
                <a:spcPct val="50000"/>
              </a:spcAft>
              <a:buFont typeface="Wingdings" pitchFamily="2" charset="2"/>
              <a:buNone/>
            </a:pPr>
            <a:r>
              <a:rPr lang="pt-BR" sz="2700">
                <a:solidFill>
                  <a:srgbClr val="006600"/>
                </a:solidFill>
              </a:rPr>
              <a:t>[ probabilidade de rejeitar H</a:t>
            </a:r>
            <a:r>
              <a:rPr lang="pt-BR" sz="2700" baseline="-25000">
                <a:solidFill>
                  <a:srgbClr val="006600"/>
                </a:solidFill>
              </a:rPr>
              <a:t>0</a:t>
            </a:r>
            <a:r>
              <a:rPr lang="pt-BR" sz="2700">
                <a:solidFill>
                  <a:srgbClr val="006600"/>
                </a:solidFill>
              </a:rPr>
              <a:t> de forma incorreta</a:t>
            </a:r>
            <a:r>
              <a:rPr lang="pt-BR" sz="2700">
                <a:solidFill>
                  <a:srgbClr val="006600"/>
                </a:solidFill>
                <a:latin typeface="Symbol" pitchFamily="18" charset="2"/>
              </a:rPr>
              <a:t> </a:t>
            </a:r>
            <a:r>
              <a:rPr lang="pt-BR" sz="2700">
                <a:solidFill>
                  <a:srgbClr val="006600"/>
                </a:solidFill>
                <a:latin typeface="Symbol" pitchFamily="18" charset="2"/>
                <a:sym typeface="Symbol" pitchFamily="18" charset="2"/>
              </a:rPr>
              <a:t> </a:t>
            </a:r>
            <a:r>
              <a:rPr lang="pt-BR" sz="2700">
                <a:latin typeface="Symbol" pitchFamily="18" charset="2"/>
              </a:rPr>
              <a:t>a</a:t>
            </a:r>
            <a:r>
              <a:rPr lang="pt-BR" sz="2700">
                <a:solidFill>
                  <a:srgbClr val="006600"/>
                </a:solidFill>
                <a:latin typeface="Symbol" pitchFamily="18" charset="2"/>
              </a:rPr>
              <a:t> ]</a:t>
            </a:r>
            <a:endParaRPr lang="pt-BR" sz="2700">
              <a:solidFill>
                <a:srgbClr val="0066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pt-BR">
                <a:solidFill>
                  <a:srgbClr val="0033CC"/>
                </a:solidFill>
              </a:rPr>
              <a:t>Erro tipo II:</a:t>
            </a:r>
            <a:r>
              <a:rPr lang="pt-BR"/>
              <a:t> não rejeitar H</a:t>
            </a:r>
            <a:r>
              <a:rPr lang="pt-BR" baseline="-25000"/>
              <a:t>0</a:t>
            </a:r>
            <a:r>
              <a:rPr lang="pt-BR"/>
              <a:t> quando H</a:t>
            </a:r>
            <a:r>
              <a:rPr lang="pt-BR" baseline="-25000"/>
              <a:t>0</a:t>
            </a:r>
            <a:r>
              <a:rPr lang="pt-BR"/>
              <a:t> é falsa.</a:t>
            </a:r>
          </a:p>
          <a:p>
            <a:pPr>
              <a:buFont typeface="Wingdings" pitchFamily="2" charset="2"/>
              <a:buNone/>
            </a:pPr>
            <a:r>
              <a:rPr lang="pt-BR" sz="2700">
                <a:solidFill>
                  <a:srgbClr val="006600"/>
                </a:solidFill>
              </a:rPr>
              <a:t>[probabilidade de cometer um erro tipo II </a:t>
            </a:r>
            <a:r>
              <a:rPr lang="pt-BR" sz="2700">
                <a:solidFill>
                  <a:srgbClr val="006600"/>
                </a:solidFill>
                <a:latin typeface="Symbol" pitchFamily="18" charset="2"/>
                <a:sym typeface="Symbol" pitchFamily="18" charset="2"/>
              </a:rPr>
              <a:t> </a:t>
            </a:r>
            <a:r>
              <a:rPr lang="pt-BR" sz="2700">
                <a:latin typeface="Symbol" pitchFamily="18" charset="2"/>
              </a:rPr>
              <a:t>b</a:t>
            </a:r>
            <a:r>
              <a:rPr lang="pt-BR" sz="2700">
                <a:solidFill>
                  <a:srgbClr val="006600"/>
                </a:solidFill>
                <a:latin typeface="Symbol" pitchFamily="18" charset="2"/>
              </a:rPr>
              <a:t> ]</a:t>
            </a:r>
            <a:endParaRPr lang="en-US" sz="2700">
              <a:solidFill>
                <a:srgbClr val="006600"/>
              </a:solidFill>
              <a:latin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88913"/>
            <a:ext cx="7696200" cy="1143000"/>
          </a:xfrm>
        </p:spPr>
        <p:txBody>
          <a:bodyPr/>
          <a:lstStyle/>
          <a:p>
            <a:r>
              <a:rPr lang="pt-BR"/>
              <a:t>Erros Tipo I e Tipo II</a:t>
            </a:r>
            <a:endParaRPr lang="en-US"/>
          </a:p>
        </p:txBody>
      </p:sp>
      <p:graphicFrame>
        <p:nvGraphicFramePr>
          <p:cNvPr id="144388" name="Group 4"/>
          <p:cNvGraphicFramePr>
            <a:graphicFrameLocks noGrp="1"/>
          </p:cNvGraphicFramePr>
          <p:nvPr>
            <p:ph idx="1"/>
          </p:nvPr>
        </p:nvGraphicFramePr>
        <p:xfrm>
          <a:off x="457200" y="1773238"/>
          <a:ext cx="8229600" cy="4578795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113347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pt-BR" sz="2700" b="0" i="0" u="none" strike="noStrike" cap="none" normalizeH="0" baseline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pt-BR" sz="2700" b="0" i="0" u="none" strike="noStrike" cap="none" normalizeH="0" baseline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Conclusão do teste (baseada na amostra)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“Realidade”</a:t>
                      </a:r>
                      <a:r>
                        <a:rPr kumimoji="0" lang="pt-BR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13188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pt-BR" sz="2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0 </a:t>
                      </a:r>
                      <a:r>
                        <a:rPr kumimoji="0" lang="pt-BR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verdadeira</a:t>
                      </a:r>
                      <a:endParaRPr kumimoji="0" lang="en-US" sz="2700" b="0" i="0" u="none" strike="noStrike" cap="none" normalizeH="0" baseline="-2500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pt-BR" sz="2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0 </a:t>
                      </a:r>
                      <a:r>
                        <a:rPr kumimoji="0" lang="pt-BR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falsa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3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Rejeitar H</a:t>
                      </a:r>
                      <a:r>
                        <a:rPr kumimoji="0" lang="pt-BR" sz="2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pt-BR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US" sz="27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erro tipo I (</a:t>
                      </a:r>
                      <a:r>
                        <a:rPr kumimoji="0" lang="pt-BR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a</a:t>
                      </a:r>
                      <a:r>
                        <a:rPr kumimoji="0" lang="pt-BR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decisão correta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Não rejeitar H</a:t>
                      </a:r>
                      <a:r>
                        <a:rPr kumimoji="0" lang="pt-BR" sz="2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pt-BR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decisão correta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erro tipo II (</a:t>
                      </a:r>
                      <a:r>
                        <a:rPr kumimoji="0" lang="pt-BR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b</a:t>
                      </a:r>
                      <a:r>
                        <a:rPr kumimoji="0" lang="pt-BR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algn="ctr"/>
            <a:r>
              <a:rPr lang="pt-BR">
                <a:solidFill>
                  <a:srgbClr val="006600"/>
                </a:solidFill>
                <a:latin typeface="Symbol" pitchFamily="18" charset="2"/>
              </a:rPr>
              <a:t>a</a:t>
            </a:r>
            <a:r>
              <a:rPr lang="pt-BR">
                <a:solidFill>
                  <a:srgbClr val="006600"/>
                </a:solidFill>
              </a:rPr>
              <a:t> e </a:t>
            </a:r>
            <a:r>
              <a:rPr lang="pt-BR">
                <a:solidFill>
                  <a:srgbClr val="006600"/>
                </a:solidFill>
                <a:latin typeface="Symbol" pitchFamily="18" charset="2"/>
              </a:rPr>
              <a:t>b</a:t>
            </a:r>
            <a:r>
              <a:rPr lang="pt-BR"/>
              <a:t> </a:t>
            </a: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07375" cy="5400675"/>
          </a:xfrm>
        </p:spPr>
        <p:txBody>
          <a:bodyPr/>
          <a:lstStyle/>
          <a:p>
            <a:pPr>
              <a:spcAft>
                <a:spcPct val="40000"/>
              </a:spcAft>
              <a:buFont typeface="Wingdings" pitchFamily="2" charset="2"/>
              <a:buNone/>
            </a:pPr>
            <a:r>
              <a:rPr lang="pt-BR">
                <a:solidFill>
                  <a:srgbClr val="0033CC"/>
                </a:solidFill>
              </a:rPr>
              <a:t>Probabilidade de cometer um erro tipo I : </a:t>
            </a:r>
            <a:r>
              <a:rPr lang="pt-BR" b="1">
                <a:solidFill>
                  <a:srgbClr val="0033CC"/>
                </a:solidFill>
              </a:rPr>
              <a:t>nível de significância do teste (</a:t>
            </a:r>
            <a:r>
              <a:rPr lang="pt-BR" b="1">
                <a:solidFill>
                  <a:srgbClr val="0033CC"/>
                </a:solidFill>
                <a:latin typeface="Symbol" pitchFamily="18" charset="2"/>
              </a:rPr>
              <a:t>a</a:t>
            </a:r>
            <a:r>
              <a:rPr lang="pt-BR" b="1">
                <a:solidFill>
                  <a:srgbClr val="0033CC"/>
                </a:solidFill>
              </a:rPr>
              <a:t>)</a:t>
            </a:r>
            <a:r>
              <a:rPr lang="pt-BR">
                <a:solidFill>
                  <a:srgbClr val="0033CC"/>
                </a:solidFill>
              </a:rPr>
              <a:t> </a:t>
            </a:r>
          </a:p>
          <a:p>
            <a:pPr>
              <a:spcAft>
                <a:spcPct val="50000"/>
              </a:spcAft>
              <a:buFont typeface="Wingdings" pitchFamily="2" charset="2"/>
              <a:buNone/>
            </a:pPr>
            <a:r>
              <a:rPr lang="pt-BR"/>
              <a:t>Ex. Se </a:t>
            </a:r>
            <a:r>
              <a:rPr lang="pt-BR">
                <a:latin typeface="Symbol" pitchFamily="18" charset="2"/>
              </a:rPr>
              <a:t>a</a:t>
            </a:r>
            <a:r>
              <a:rPr lang="pt-BR"/>
              <a:t> =0,05 , há uma chance de 1 em 20 de rejeitar H</a:t>
            </a:r>
            <a:r>
              <a:rPr lang="pt-BR" baseline="-25000"/>
              <a:t>0</a:t>
            </a:r>
            <a:r>
              <a:rPr lang="pt-BR"/>
              <a:t> quando H</a:t>
            </a:r>
            <a:r>
              <a:rPr lang="pt-BR" baseline="-25000"/>
              <a:t>0</a:t>
            </a:r>
            <a:r>
              <a:rPr lang="pt-BR"/>
              <a:t> é verdadeira</a:t>
            </a:r>
          </a:p>
          <a:p>
            <a:pPr>
              <a:buFont typeface="Wingdings" pitchFamily="2" charset="2"/>
              <a:buNone/>
            </a:pPr>
            <a:r>
              <a:rPr lang="pt-BR">
                <a:solidFill>
                  <a:srgbClr val="006600"/>
                </a:solidFill>
              </a:rPr>
              <a:t>Escolha de </a:t>
            </a:r>
            <a:r>
              <a:rPr lang="pt-BR">
                <a:solidFill>
                  <a:srgbClr val="006600"/>
                </a:solidFill>
                <a:latin typeface="Symbol" pitchFamily="18" charset="2"/>
              </a:rPr>
              <a:t>a:</a:t>
            </a:r>
            <a:r>
              <a:rPr lang="pt-BR">
                <a:latin typeface="Symbol" pitchFamily="18" charset="2"/>
              </a:rPr>
              <a:t>  </a:t>
            </a:r>
          </a:p>
          <a:p>
            <a:pPr>
              <a:buFont typeface="Wingdings" pitchFamily="2" charset="2"/>
              <a:buNone/>
            </a:pPr>
            <a:r>
              <a:rPr lang="pt-BR">
                <a:latin typeface="Symbol" pitchFamily="18" charset="2"/>
              </a:rPr>
              <a:t>	</a:t>
            </a:r>
            <a:r>
              <a:rPr lang="pt-BR">
                <a:solidFill>
                  <a:srgbClr val="0033CC"/>
                </a:solidFill>
              </a:rPr>
              <a:t>H</a:t>
            </a:r>
            <a:r>
              <a:rPr lang="pt-BR" baseline="-25000">
                <a:solidFill>
                  <a:srgbClr val="0033CC"/>
                </a:solidFill>
              </a:rPr>
              <a:t>0</a:t>
            </a:r>
            <a:r>
              <a:rPr lang="pt-BR">
                <a:solidFill>
                  <a:srgbClr val="0033CC"/>
                </a:solidFill>
              </a:rPr>
              <a:t> </a:t>
            </a:r>
            <a:r>
              <a:rPr lang="pt-BR" b="1">
                <a:solidFill>
                  <a:srgbClr val="0033CC"/>
                </a:solidFill>
              </a:rPr>
              <a:t>será rejeitada</a:t>
            </a:r>
            <a:r>
              <a:rPr lang="pt-BR">
                <a:solidFill>
                  <a:srgbClr val="0033CC"/>
                </a:solidFill>
              </a:rPr>
              <a:t> se </a:t>
            </a:r>
            <a:r>
              <a:rPr lang="pt-BR" i="1">
                <a:solidFill>
                  <a:srgbClr val="0033CC"/>
                </a:solidFill>
              </a:rPr>
              <a:t>p</a:t>
            </a:r>
            <a:r>
              <a:rPr lang="pt-BR">
                <a:solidFill>
                  <a:srgbClr val="0033CC"/>
                </a:solidFill>
                <a:cs typeface="Arial" charset="0"/>
              </a:rPr>
              <a:t>≤</a:t>
            </a:r>
            <a:r>
              <a:rPr lang="pt-BR">
                <a:solidFill>
                  <a:srgbClr val="0033CC"/>
                </a:solidFill>
                <a:latin typeface="Symbol" pitchFamily="18" charset="2"/>
              </a:rPr>
              <a:t>a</a:t>
            </a:r>
            <a:r>
              <a:rPr lang="pt-BR">
                <a:solidFill>
                  <a:srgbClr val="0033CC"/>
                </a:solidFill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pt-BR">
                <a:solidFill>
                  <a:srgbClr val="0033CC"/>
                </a:solidFill>
              </a:rPr>
              <a:t>	H</a:t>
            </a:r>
            <a:r>
              <a:rPr lang="pt-BR" baseline="-25000">
                <a:solidFill>
                  <a:srgbClr val="0033CC"/>
                </a:solidFill>
              </a:rPr>
              <a:t>0</a:t>
            </a:r>
            <a:r>
              <a:rPr lang="pt-BR">
                <a:solidFill>
                  <a:srgbClr val="0033CC"/>
                </a:solidFill>
              </a:rPr>
              <a:t> </a:t>
            </a:r>
            <a:r>
              <a:rPr lang="pt-BR" b="1">
                <a:solidFill>
                  <a:srgbClr val="0033CC"/>
                </a:solidFill>
              </a:rPr>
              <a:t>não será rejeitada</a:t>
            </a:r>
            <a:r>
              <a:rPr lang="pt-BR">
                <a:solidFill>
                  <a:srgbClr val="0033CC"/>
                </a:solidFill>
              </a:rPr>
              <a:t> se </a:t>
            </a:r>
            <a:r>
              <a:rPr lang="pt-BR" i="1">
                <a:solidFill>
                  <a:srgbClr val="0033CC"/>
                </a:solidFill>
              </a:rPr>
              <a:t>p</a:t>
            </a:r>
            <a:r>
              <a:rPr lang="pt-BR">
                <a:solidFill>
                  <a:srgbClr val="0033CC"/>
                </a:solidFill>
              </a:rPr>
              <a:t>&gt;</a:t>
            </a:r>
            <a:r>
              <a:rPr lang="pt-BR">
                <a:solidFill>
                  <a:srgbClr val="0033CC"/>
                </a:solidFill>
                <a:latin typeface="Symbol" pitchFamily="18" charset="2"/>
              </a:rPr>
              <a:t>a</a:t>
            </a:r>
          </a:p>
          <a:p>
            <a:pPr>
              <a:buFont typeface="Wingdings" pitchFamily="2" charset="2"/>
              <a:buNone/>
            </a:pPr>
            <a:endParaRPr lang="pt-BR" sz="2000">
              <a:solidFill>
                <a:srgbClr val="0033CC"/>
              </a:solidFill>
              <a:latin typeface="Symbol" pitchFamily="18" charset="2"/>
            </a:endParaRPr>
          </a:p>
          <a:p>
            <a:pPr>
              <a:buFont typeface="Wingdings" pitchFamily="2" charset="2"/>
              <a:buNone/>
            </a:pPr>
            <a:r>
              <a:rPr lang="pt-BR" sz="2000" i="1">
                <a:solidFill>
                  <a:schemeClr val="tx2"/>
                </a:solidFill>
              </a:rPr>
              <a:t>	</a:t>
            </a:r>
            <a:r>
              <a:rPr lang="pt-BR" sz="2000" i="1"/>
              <a:t>p</a:t>
            </a:r>
            <a:r>
              <a:rPr lang="pt-BR" sz="2000"/>
              <a:t>: Valor de </a:t>
            </a:r>
            <a:r>
              <a:rPr lang="pt-BR" sz="2000" i="1"/>
              <a:t>p</a:t>
            </a:r>
            <a:r>
              <a:rPr lang="pt-BR" sz="2000"/>
              <a:t> ou P-valor é o nível descritivo (veja adiante)</a:t>
            </a:r>
            <a:r>
              <a:rPr lang="pt-BR"/>
              <a:t>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1420</Words>
  <Application>Microsoft Office PowerPoint</Application>
  <PresentationFormat>Apresentação na tela (4:3)</PresentationFormat>
  <Paragraphs>177</Paragraphs>
  <Slides>29</Slides>
  <Notes>6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1" baseType="lpstr">
      <vt:lpstr>Tema do Office</vt:lpstr>
      <vt:lpstr>Microsoft Equation 3.0</vt:lpstr>
      <vt:lpstr>Testes de Hipóteses</vt:lpstr>
      <vt:lpstr>Teste de hipóteses</vt:lpstr>
      <vt:lpstr>Lógica dos testes de hipótese</vt:lpstr>
      <vt:lpstr>Valor de p   ou   P-valor</vt:lpstr>
      <vt:lpstr>Valor de p</vt:lpstr>
      <vt:lpstr>Significância em alguns programas estatísticos</vt:lpstr>
      <vt:lpstr>Erros Tipo I e Tipo II</vt:lpstr>
      <vt:lpstr>Erros Tipo I e Tipo II</vt:lpstr>
      <vt:lpstr>a e b </vt:lpstr>
      <vt:lpstr>a e b </vt:lpstr>
      <vt:lpstr>Escolha do teste</vt:lpstr>
      <vt:lpstr>Lembre-se</vt:lpstr>
      <vt:lpstr>Lembre-se</vt:lpstr>
      <vt:lpstr>Transformação de variáveis</vt:lpstr>
      <vt:lpstr>Atenção!</vt:lpstr>
      <vt:lpstr>Dois modos de se testar H0</vt:lpstr>
      <vt:lpstr>Inferência sobre média de uma amostra de dados com distribuição Normal</vt:lpstr>
      <vt:lpstr>A distribuição dos dados é Normal?</vt:lpstr>
      <vt:lpstr>Implicações do tamanho da amostra</vt:lpstr>
      <vt:lpstr>Observação: teste Z e teste t</vt:lpstr>
      <vt:lpstr>Teste t para uma amostra</vt:lpstr>
      <vt:lpstr>Procedimento do teste</vt:lpstr>
      <vt:lpstr>Slide 23</vt:lpstr>
      <vt:lpstr>Slide 24</vt:lpstr>
      <vt:lpstr>Slide 25</vt:lpstr>
      <vt:lpstr>Slide 26</vt:lpstr>
      <vt:lpstr>Mas, e se o teste fosse monocaudal?</vt:lpstr>
      <vt:lpstr>Teste t monocaudal</vt:lpstr>
      <vt:lpstr>Slide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ze</dc:creator>
  <cp:lastModifiedBy>ze</cp:lastModifiedBy>
  <cp:revision>21</cp:revision>
  <dcterms:created xsi:type="dcterms:W3CDTF">2016-08-31T21:48:29Z</dcterms:created>
  <dcterms:modified xsi:type="dcterms:W3CDTF">2016-09-01T01:01:11Z</dcterms:modified>
</cp:coreProperties>
</file>