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7" r:id="rId5"/>
    <p:sldId id="268" r:id="rId6"/>
    <p:sldId id="269" r:id="rId7"/>
    <p:sldId id="261" r:id="rId8"/>
    <p:sldId id="262" r:id="rId9"/>
    <p:sldId id="265" r:id="rId10"/>
    <p:sldId id="266" r:id="rId11"/>
    <p:sldId id="260" r:id="rId12"/>
    <p:sldId id="264" r:id="rId13"/>
    <p:sldId id="263" r:id="rId14"/>
    <p:sldId id="25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C8E0-8399-4D6C-B1B7-FED664149B1E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1F9BD-F264-43DE-92B8-F75B72DCC9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AA36B-1C58-4947-B327-4A66B276C829}" type="slidenum">
              <a:rPr lang="pt-BR"/>
              <a:pPr/>
              <a:t>5</a:t>
            </a:fld>
            <a:endParaRPr lang="pt-BR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Em geral, alfa = 5%.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5F36F-C7A6-4B98-9DB5-ECC07EDE4848}" type="slidenum">
              <a:rPr lang="pt-BR"/>
              <a:pPr/>
              <a:t>9</a:t>
            </a:fld>
            <a:endParaRPr lang="pt-BR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v. gráfico nas anotações de 2004 (p71v Cad3EN)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994BB-0DF7-4A30-A016-DDA7DC05DE5C}" type="slidenum">
              <a:rPr lang="pt-BR"/>
              <a:pPr/>
              <a:t>17</a:t>
            </a:fld>
            <a:endParaRPr lang="pt-BR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Mostrar fluxograma.</a:t>
            </a:r>
          </a:p>
          <a:p>
            <a:r>
              <a:rPr lang="pt-BR"/>
              <a:t>t de Student (William Gossett). William Gossett trabalhava na Guiness e publicava com o pseudônimo de Student.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58774-6C93-43C9-A75D-F829829C147D}" type="slidenum">
              <a:rPr lang="pt-BR"/>
              <a:pPr/>
              <a:t>19</a:t>
            </a:fld>
            <a:endParaRPr lang="pt-BR"/>
          </a:p>
        </p:txBody>
      </p:sp>
      <p:sp>
        <p:nvSpPr>
          <p:cNvPr id="218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No curso, utilizaremos o teste t nos casos em que o teste Z seja adequado, pois os resultados são idênticos.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59DE6-4629-4241-9BC1-EED22DE7F4EE}" type="slidenum">
              <a:rPr lang="pt-BR"/>
              <a:pPr/>
              <a:t>21</a:t>
            </a:fld>
            <a:endParaRPr lang="pt-BR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Petrie e Watson (cap. 7)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69E41-B467-4F7F-9DB6-27D3F84F2028}" type="slidenum">
              <a:rPr lang="pt-BR"/>
              <a:pPr/>
              <a:t>26</a:t>
            </a:fld>
            <a:endParaRPr lang="pt-BR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valores de t se aproximam dos valores de Z quando d.f. (N) tende para infinito.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816C004-83E5-4A7F-87AB-72D433E334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4CF4A96-1BA7-4A44-92A6-8E20610C32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66A8915-E3B6-4126-8F69-249507AFFF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D9F8-E1AA-4684-9966-049814FF732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B820-0696-4792-94CA-474F97376C0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Testes de Hipóteses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VPS126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>
                <a:solidFill>
                  <a:srgbClr val="006600"/>
                </a:solidFill>
                <a:latin typeface="Symbol" pitchFamily="18" charset="2"/>
              </a:rPr>
              <a:t>a</a:t>
            </a:r>
            <a:r>
              <a:rPr lang="pt-BR">
                <a:solidFill>
                  <a:srgbClr val="006600"/>
                </a:solidFill>
              </a:rPr>
              <a:t> e </a:t>
            </a:r>
            <a:r>
              <a:rPr lang="pt-BR">
                <a:solidFill>
                  <a:srgbClr val="006600"/>
                </a:solidFill>
                <a:latin typeface="Symbol" pitchFamily="18" charset="2"/>
              </a:rPr>
              <a:t>b</a:t>
            </a:r>
            <a:r>
              <a:rPr lang="pt-BR"/>
              <a:t> </a:t>
            </a: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86713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Probabilidade de cometer um erro tipo II (</a:t>
            </a:r>
            <a:r>
              <a:rPr lang="pt-BR">
                <a:solidFill>
                  <a:srgbClr val="0033CC"/>
                </a:solidFill>
                <a:latin typeface="Symbol" pitchFamily="18" charset="2"/>
              </a:rPr>
              <a:t>b</a:t>
            </a:r>
            <a:r>
              <a:rPr lang="pt-BR">
                <a:solidFill>
                  <a:srgbClr val="0033CC"/>
                </a:solidFill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(probabilidade de não rejeitar 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quando 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é falsa)</a:t>
            </a:r>
          </a:p>
          <a:p>
            <a:pPr>
              <a:buFont typeface="Wingdings" pitchFamily="2" charset="2"/>
              <a:buNone/>
            </a:pPr>
            <a:endParaRPr lang="pt-BR">
              <a:solidFill>
                <a:srgbClr val="0033CC"/>
              </a:solidFill>
            </a:endParaRPr>
          </a:p>
          <a:p>
            <a:r>
              <a:rPr lang="pt-BR"/>
              <a:t>Normalmente se pensa em 1- </a:t>
            </a:r>
            <a:r>
              <a:rPr lang="pt-BR">
                <a:latin typeface="Symbol" pitchFamily="18" charset="2"/>
              </a:rPr>
              <a:t>b</a:t>
            </a:r>
            <a:r>
              <a:rPr lang="pt-BR"/>
              <a:t> (poder do teste): probabilidade de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falsa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 do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escolher o teste de hipótese mais adequado para a pergunta a ser respondida?</a:t>
            </a:r>
          </a:p>
          <a:p>
            <a:r>
              <a:rPr lang="pt-BR" dirty="0" smtClean="0"/>
              <a:t>Diferentes testes de hipóteses foram desenvolvidos para lidar com diferentes situações.</a:t>
            </a:r>
          </a:p>
          <a:p>
            <a:r>
              <a:rPr lang="pt-BR" dirty="0" smtClean="0"/>
              <a:t>É necessário checar em quais situações cada teste é aplicável, e verificar se os dados atendem às premissas do teste escolhido.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Sempre </a:t>
            </a:r>
            <a:r>
              <a:rPr lang="pt-BR" dirty="0"/>
              <a:t>dê preferências aos testes Paramétricos: Quando as premissas desses são satisfeitas, eles possuem maior poder (menor erro Tipo II) do que os </a:t>
            </a:r>
            <a:r>
              <a:rPr lang="pt-BR" dirty="0" err="1"/>
              <a:t>Não-paramétricos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Variável </a:t>
            </a:r>
            <a:r>
              <a:rPr lang="pt-BR" dirty="0"/>
              <a:t>nominal pode ser utilizada para dividir o conjunto de dados em grupos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Transformação de variáveis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852936"/>
          <a:ext cx="2457450" cy="1097280"/>
        </p:xfrm>
        <a:graphic>
          <a:graphicData uri="http://schemas.openxmlformats.org/drawingml/2006/table">
            <a:tbl>
              <a:tblPr/>
              <a:tblGrid>
                <a:gridCol w="2457450"/>
              </a:tblGrid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Quantitativa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Qualitativa Ordinal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Qualitativa Nominal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eta para baixo 4"/>
          <p:cNvSpPr/>
          <p:nvPr/>
        </p:nvSpPr>
        <p:spPr>
          <a:xfrm>
            <a:off x="3851920" y="2852936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4716016" y="2852936"/>
            <a:ext cx="72008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ímbolo de 'Não' 6"/>
          <p:cNvSpPr/>
          <p:nvPr/>
        </p:nvSpPr>
        <p:spPr>
          <a:xfrm>
            <a:off x="4716016" y="3068960"/>
            <a:ext cx="720080" cy="648072"/>
          </a:xfrm>
          <a:prstGeom prst="noSmoking">
            <a:avLst/>
          </a:prstGeom>
          <a:solidFill>
            <a:schemeClr val="accent2">
              <a:alpha val="47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Atenção!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z="2500"/>
              <a:t>O que é </a:t>
            </a:r>
            <a:r>
              <a:rPr lang="pt-BR" sz="2500" i="1">
                <a:solidFill>
                  <a:srgbClr val="0033CC"/>
                </a:solidFill>
              </a:rPr>
              <a:t>estatisticamente significante</a:t>
            </a:r>
            <a:r>
              <a:rPr lang="pt-BR" sz="2500"/>
              <a:t> pode não ser </a:t>
            </a:r>
            <a:r>
              <a:rPr lang="pt-BR" sz="2500" i="1">
                <a:solidFill>
                  <a:srgbClr val="0033CC"/>
                </a:solidFill>
              </a:rPr>
              <a:t>biológica</a:t>
            </a:r>
            <a:r>
              <a:rPr lang="pt-BR" sz="2500"/>
              <a:t> ou </a:t>
            </a:r>
            <a:r>
              <a:rPr lang="pt-BR" sz="2500" i="1">
                <a:solidFill>
                  <a:srgbClr val="0033CC"/>
                </a:solidFill>
              </a:rPr>
              <a:t>clinicamente significante</a:t>
            </a:r>
            <a:r>
              <a:rPr lang="pt-BR" sz="2500"/>
              <a:t> e vice-versa.</a:t>
            </a:r>
          </a:p>
          <a:p>
            <a:r>
              <a:rPr lang="pt-BR" sz="2500" i="1"/>
              <a:t>Ex</a:t>
            </a:r>
            <a:r>
              <a:rPr lang="pt-BR" sz="2500"/>
              <a:t>. Métodos de inseminação artificial (uma economia de 1 ou 2% pode ser uma diferença econômica grande, mas estatisticamente difícil de se obter)</a:t>
            </a:r>
          </a:p>
          <a:p>
            <a:r>
              <a:rPr lang="pt-BR" sz="2500" i="1"/>
              <a:t>Ex</a:t>
            </a:r>
            <a:r>
              <a:rPr lang="pt-BR" sz="2500"/>
              <a:t>. Dois diferentes anestésicos (pequenas variações na pressão sangüínea; a diferença pode ser estatisticamente significante, mas de pequena importância biológica)</a:t>
            </a:r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Dois modos de se testar H</a:t>
            </a:r>
            <a:r>
              <a:rPr lang="pt-BR" baseline="-25000"/>
              <a:t>0</a:t>
            </a:r>
            <a:endParaRPr lang="en-US" baseline="-250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/>
              <a:t>Calcula-se a estatística (fórmula) do teste e o valor de </a:t>
            </a:r>
            <a:r>
              <a:rPr lang="pt-BR" i="1"/>
              <a:t>p</a:t>
            </a:r>
          </a:p>
          <a:p>
            <a:pPr>
              <a:buFont typeface="Wingdings" pitchFamily="2" charset="2"/>
              <a:buNone/>
            </a:pPr>
            <a:r>
              <a:rPr lang="pt-BR"/>
              <a:t>	</a:t>
            </a:r>
            <a:r>
              <a:rPr lang="pt-BR">
                <a:sym typeface="Symbol" pitchFamily="18" charset="2"/>
              </a:rPr>
              <a:t> </a:t>
            </a:r>
            <a:r>
              <a:rPr lang="pt-BR"/>
              <a:t>rejeita-se H</a:t>
            </a:r>
            <a:r>
              <a:rPr lang="pt-BR" baseline="-25000"/>
              <a:t>0</a:t>
            </a:r>
            <a:r>
              <a:rPr lang="pt-BR"/>
              <a:t> se </a:t>
            </a:r>
            <a:r>
              <a:rPr lang="pt-BR" i="1"/>
              <a:t>p</a:t>
            </a:r>
            <a:r>
              <a:rPr lang="pt-BR"/>
              <a:t> for pequeno</a:t>
            </a:r>
          </a:p>
          <a:p>
            <a:r>
              <a:rPr lang="pt-BR"/>
              <a:t>Calcula-se IC 95% </a:t>
            </a:r>
          </a:p>
          <a:p>
            <a:pPr>
              <a:buFont typeface="Wingdings" pitchFamily="2" charset="2"/>
              <a:buNone/>
            </a:pPr>
            <a:r>
              <a:rPr lang="pt-BR"/>
              <a:t>	</a:t>
            </a:r>
            <a:r>
              <a:rPr lang="pt-BR">
                <a:sym typeface="Symbol" pitchFamily="18" charset="2"/>
              </a:rPr>
              <a:t> rejeita-se H</a:t>
            </a:r>
            <a:r>
              <a:rPr lang="pt-BR" baseline="-25000">
                <a:sym typeface="Symbol" pitchFamily="18" charset="2"/>
              </a:rPr>
              <a:t>0</a:t>
            </a:r>
            <a:r>
              <a:rPr lang="pt-BR">
                <a:sym typeface="Symbol" pitchFamily="18" charset="2"/>
              </a:rPr>
              <a:t> se o valor do parâmetro ficar fora dos limites de confiança (para um nível de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0350"/>
            <a:ext cx="7696200" cy="1143000"/>
          </a:xfrm>
        </p:spPr>
        <p:txBody>
          <a:bodyPr/>
          <a:lstStyle/>
          <a:p>
            <a:r>
              <a:rPr lang="pt-BR" sz="2100" dirty="0"/>
              <a:t>Inferência sobre média de uma amostra de dados com distribuição Normal</a:t>
            </a:r>
            <a:endParaRPr lang="en-US" sz="2100" dirty="0"/>
          </a:p>
        </p:txBody>
      </p:sp>
      <p:sp>
        <p:nvSpPr>
          <p:cNvPr id="152580" name="AutoShape 4"/>
          <p:cNvSpPr>
            <a:spLocks noChangeArrowheads="1"/>
          </p:cNvSpPr>
          <p:nvPr/>
        </p:nvSpPr>
        <p:spPr bwMode="auto">
          <a:xfrm>
            <a:off x="3276600" y="1628775"/>
            <a:ext cx="27352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Uma</a:t>
            </a:r>
            <a:r>
              <a:rPr lang="pt-BR" b="1"/>
              <a:t> </a:t>
            </a:r>
            <a:r>
              <a:rPr lang="pt-BR" b="1">
                <a:solidFill>
                  <a:srgbClr val="0033CC"/>
                </a:solidFill>
              </a:rPr>
              <a:t>amostra </a:t>
            </a:r>
          </a:p>
          <a:p>
            <a:pPr algn="ctr"/>
            <a:r>
              <a:rPr lang="pt-BR" b="1" i="1">
                <a:solidFill>
                  <a:srgbClr val="0033CC"/>
                </a:solidFill>
              </a:rPr>
              <a:t>versus</a:t>
            </a:r>
            <a:r>
              <a:rPr lang="pt-BR" b="1">
                <a:solidFill>
                  <a:srgbClr val="0033CC"/>
                </a:solidFill>
              </a:rPr>
              <a:t> população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1692275" y="3068638"/>
            <a:ext cx="2806700" cy="9366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Variância populacional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conhecida;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amostra grande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4932363" y="3068638"/>
            <a:ext cx="2808287" cy="9366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Variância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 desconhecida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>
            <a:off x="2771775" y="5084763"/>
            <a:ext cx="647700" cy="5778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Z</a:t>
            </a:r>
            <a:endParaRPr lang="en-US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>
            <a:off x="6011863" y="5084763"/>
            <a:ext cx="647700" cy="5778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t</a:t>
            </a:r>
            <a:endParaRPr lang="en-US" b="1">
              <a:solidFill>
                <a:srgbClr val="0033CC"/>
              </a:solidFill>
              <a:latin typeface="Times New Roman" pitchFamily="18" charset="0"/>
            </a:endParaRPr>
          </a:p>
        </p:txBody>
      </p:sp>
      <p:cxnSp>
        <p:nvCxnSpPr>
          <p:cNvPr id="152586" name="AutoShape 10"/>
          <p:cNvCxnSpPr>
            <a:cxnSpLocks noChangeShapeType="1"/>
            <a:stCxn id="152580" idx="2"/>
            <a:endCxn id="152582" idx="0"/>
          </p:cNvCxnSpPr>
          <p:nvPr/>
        </p:nvCxnSpPr>
        <p:spPr bwMode="auto">
          <a:xfrm flipH="1">
            <a:off x="3095625" y="2420938"/>
            <a:ext cx="15494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7" name="AutoShape 11"/>
          <p:cNvCxnSpPr>
            <a:cxnSpLocks noChangeShapeType="1"/>
            <a:stCxn id="152580" idx="2"/>
            <a:endCxn id="152583" idx="0"/>
          </p:cNvCxnSpPr>
          <p:nvPr/>
        </p:nvCxnSpPr>
        <p:spPr bwMode="auto">
          <a:xfrm>
            <a:off x="4645025" y="2420938"/>
            <a:ext cx="1692275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8" name="AutoShape 12"/>
          <p:cNvCxnSpPr>
            <a:cxnSpLocks noChangeShapeType="1"/>
            <a:stCxn id="152582" idx="2"/>
            <a:endCxn id="152584" idx="0"/>
          </p:cNvCxnSpPr>
          <p:nvPr/>
        </p:nvCxnSpPr>
        <p:spPr bwMode="auto">
          <a:xfrm>
            <a:off x="3095625" y="4005263"/>
            <a:ext cx="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9" name="AutoShape 13"/>
          <p:cNvCxnSpPr>
            <a:cxnSpLocks noChangeShapeType="1"/>
            <a:stCxn id="152583" idx="2"/>
            <a:endCxn id="152585" idx="0"/>
          </p:cNvCxnSpPr>
          <p:nvPr/>
        </p:nvCxnSpPr>
        <p:spPr bwMode="auto">
          <a:xfrm flipH="1">
            <a:off x="6335713" y="4005263"/>
            <a:ext cx="1587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1619250" y="5876925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Adaptado de Fisher LD, Van Belle G. “Biostatistics: a Methodology for the Health Sciences”, Wiley, 1993.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A distribuição dos dados é Normal?</a:t>
            </a:r>
            <a:endParaRPr lang="en-US" sz="29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/>
              <a:t>Se a distribuição dos dados não for Normal, há dois modos de se prosseguir na análise dos dados:</a:t>
            </a:r>
          </a:p>
          <a:p>
            <a:pPr lvl="1">
              <a:buClr>
                <a:srgbClr val="006600"/>
              </a:buClr>
            </a:pPr>
            <a:r>
              <a:rPr lang="pt-BR"/>
              <a:t>Transformar os dados para se aproximar da Normalidade (ex. transformação logarítmica)</a:t>
            </a:r>
          </a:p>
          <a:p>
            <a:pPr lvl="1">
              <a:buClr>
                <a:srgbClr val="006600"/>
              </a:buClr>
            </a:pPr>
            <a:r>
              <a:rPr lang="pt-BR"/>
              <a:t>Teste não-paramétrico (que não faz nenhuma hipótese sobre a distribuição)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Implicações do tamanho da amostra</a:t>
            </a:r>
            <a:endParaRPr lang="en-US" sz="29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488238" cy="4321175"/>
          </a:xfrm>
          <a:noFill/>
        </p:spPr>
        <p:txBody>
          <a:bodyPr/>
          <a:lstStyle/>
          <a:p>
            <a:r>
              <a:rPr lang="pt-BR" sz="2800"/>
              <a:t>amostras pequenas (&lt; 6 observações): é difícil dizer qual a distribuição da variável; podem ser pouco representativas da população</a:t>
            </a:r>
          </a:p>
          <a:p>
            <a:r>
              <a:rPr lang="pt-BR" sz="2800"/>
              <a:t>amostras pequenas (&lt; 30 observações): distribuição de </a:t>
            </a:r>
            <a:r>
              <a:rPr lang="pt-BR" sz="2800" i="1"/>
              <a:t>t</a:t>
            </a:r>
            <a:r>
              <a:rPr lang="pt-BR" sz="2800"/>
              <a:t> de Student para dados que se distribuem de modo Normal</a:t>
            </a:r>
          </a:p>
          <a:p>
            <a:r>
              <a:rPr lang="pt-BR" sz="2800"/>
              <a:t>amostras grandes: distribuição do teste é Normal (Teorema do Limite Central)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Ferramenta estatística para auxiliar no acúmulo de evidências sobre uma questão</a:t>
            </a:r>
          </a:p>
          <a:p>
            <a:endParaRPr lang="pt-BR" dirty="0"/>
          </a:p>
          <a:p>
            <a:r>
              <a:rPr lang="pt-BR" dirty="0" smtClean="0"/>
              <a:t>“Média de glicemia de um grupo de animais é diferente do esperado?”</a:t>
            </a:r>
          </a:p>
          <a:p>
            <a:r>
              <a:rPr lang="pt-BR" dirty="0" smtClean="0"/>
              <a:t>“Qual o melhor tipo de dieta para cães diabéticos?”</a:t>
            </a:r>
          </a:p>
          <a:p>
            <a:r>
              <a:rPr lang="pt-BR" dirty="0" smtClean="0"/>
              <a:t>“Proporção de crianças daltônicas em uma cidade é a esperada?”</a:t>
            </a:r>
          </a:p>
          <a:p>
            <a:r>
              <a:rPr lang="pt-BR" dirty="0" smtClean="0"/>
              <a:t>“Qual o melhor método para inseminação artificial?”</a:t>
            </a:r>
          </a:p>
          <a:p>
            <a:r>
              <a:rPr lang="pt-BR" dirty="0" smtClean="0"/>
              <a:t>“Qual a relação entre peso de ovelhas e sua circunferência abdominal?”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Observação: teste Z e teste 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No curso, nos casos em que o teste </a:t>
            </a:r>
            <a:r>
              <a:rPr lang="pt-BR" i="1"/>
              <a:t>Z</a:t>
            </a:r>
            <a:r>
              <a:rPr lang="pt-BR"/>
              <a:t> seria adequado, utilizaremos o teste </a:t>
            </a:r>
            <a:r>
              <a:rPr lang="pt-BR" i="1"/>
              <a:t>t</a:t>
            </a:r>
            <a:r>
              <a:rPr lang="pt-BR"/>
              <a:t>, que fornece resultados equivalentes.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Teste </a:t>
            </a:r>
            <a:r>
              <a:rPr lang="pt-BR" i="1"/>
              <a:t>t</a:t>
            </a:r>
            <a:r>
              <a:rPr lang="pt-BR"/>
              <a:t> para uma amostra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73238"/>
            <a:ext cx="7696200" cy="4038600"/>
          </a:xfrm>
          <a:noFill/>
        </p:spPr>
        <p:txBody>
          <a:bodyPr>
            <a:normAutofit fontScale="92500"/>
          </a:bodyPr>
          <a:lstStyle/>
          <a:p>
            <a:r>
              <a:rPr lang="pt-BR"/>
              <a:t>Investigar se a média de um grupo de observações assume um certo valor.</a:t>
            </a:r>
          </a:p>
          <a:p>
            <a:r>
              <a:rPr lang="pt-BR">
                <a:solidFill>
                  <a:srgbClr val="0033CC"/>
                </a:solidFill>
              </a:rPr>
              <a:t>Exemplo (Petrie e Watson, 1999)</a:t>
            </a:r>
            <a:r>
              <a:rPr lang="pt-BR"/>
              <a:t>: </a:t>
            </a:r>
          </a:p>
          <a:p>
            <a:r>
              <a:rPr lang="pt-BR">
                <a:solidFill>
                  <a:srgbClr val="0033CC"/>
                </a:solidFill>
              </a:rPr>
              <a:t>Questão</a:t>
            </a:r>
            <a:r>
              <a:rPr lang="pt-BR"/>
              <a:t>: Deseja-se saber se suínos em crescimento de um certo lote de uma granja apresentam uma conversão alimentar </a:t>
            </a:r>
            <a:r>
              <a:rPr lang="pt-BR" b="1"/>
              <a:t>média</a:t>
            </a:r>
            <a:r>
              <a:rPr lang="pt-BR"/>
              <a:t> diária consistente com o ganho </a:t>
            </a:r>
            <a:r>
              <a:rPr lang="pt-BR" b="1"/>
              <a:t>médio</a:t>
            </a:r>
            <a:r>
              <a:rPr lang="pt-BR"/>
              <a:t> esperado para aquela granja (607 g/dia).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Procedimento do teste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1713" y="3024188"/>
            <a:ext cx="6665912" cy="76993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pt-BR" sz="2200"/>
              <a:t>2) Estatística descritiva e gráfico para verificar a distribuição dos dados (diagrama de pontos, </a:t>
            </a:r>
            <a:r>
              <a:rPr lang="pt-BR" sz="2200" i="1"/>
              <a:t>boxplot</a:t>
            </a:r>
            <a:r>
              <a:rPr lang="pt-BR" sz="2200"/>
              <a:t>, histograma)</a:t>
            </a:r>
            <a:endParaRPr lang="en-US" sz="2200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32213" y="2217738"/>
          <a:ext cx="2312987" cy="822325"/>
        </p:xfrm>
        <a:graphic>
          <a:graphicData uri="http://schemas.openxmlformats.org/presentationml/2006/ole">
            <p:oleObj spid="_x0000_s6146" name="Equation" r:id="rId3" imgW="1231560" imgH="457200" progId="Equation.3">
              <p:embed/>
            </p:oleObj>
          </a:graphicData>
        </a:graphic>
      </p:graphicFrame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4149725"/>
            <a:ext cx="5472113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Descriptive Statistics: suinos</a:t>
            </a:r>
          </a:p>
          <a:p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Variable             N       Mean     Median     TrMean      StDev    SE Mean</a:t>
            </a: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suinos                 36     599,19     600,00     599,38         18,66       3,11</a:t>
            </a:r>
          </a:p>
          <a:p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Variable       Minimum    Maximum         Q1         Q3</a:t>
            </a: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suinos               559,00      636,00         586,50     614,25</a:t>
            </a:r>
          </a:p>
          <a:p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16743" name="Picture 7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73738" y="3903663"/>
            <a:ext cx="3190875" cy="2189162"/>
          </a:xfrm>
          <a:noFill/>
          <a:ln/>
        </p:spPr>
      </p:pic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042988" y="1778000"/>
            <a:ext cx="698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1) Especificar a hipótese nula e a hipótese alternativa: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9812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52388"/>
            <a:ext cx="7539038" cy="5176837"/>
          </a:xfrm>
          <a:noFill/>
          <a:ln/>
        </p:spPr>
      </p:pic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4714875" y="909638"/>
            <a:ext cx="2881313" cy="863600"/>
          </a:xfrm>
          <a:prstGeom prst="ellipse">
            <a:avLst/>
          </a:prstGeom>
          <a:solidFill>
            <a:srgbClr val="FFCC99">
              <a:alpha val="10001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7667625" y="836613"/>
            <a:ext cx="15128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Testa a Normalidade da distribuição de dados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19808" name="Text Box 0"/>
          <p:cNvSpPr txBox="1">
            <a:spLocks noChangeArrowheads="1"/>
          </p:cNvSpPr>
          <p:nvPr/>
        </p:nvSpPr>
        <p:spPr bwMode="auto">
          <a:xfrm>
            <a:off x="250825" y="5332413"/>
            <a:ext cx="3455988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Teste de Anderson-Darling:</a:t>
            </a:r>
          </a:p>
          <a:p>
            <a:pPr>
              <a:spcBef>
                <a:spcPct val="50000"/>
              </a:spcBef>
            </a:pPr>
            <a:r>
              <a:rPr lang="pt-BR"/>
              <a:t>H</a:t>
            </a:r>
            <a:r>
              <a:rPr lang="pt-BR" baseline="-25000"/>
              <a:t>0</a:t>
            </a:r>
            <a:r>
              <a:rPr lang="pt-BR"/>
              <a:t>: Distribuição é Normal</a:t>
            </a:r>
          </a:p>
          <a:p>
            <a:pPr>
              <a:spcBef>
                <a:spcPct val="50000"/>
              </a:spcBef>
            </a:pPr>
            <a:r>
              <a:rPr lang="pt-BR"/>
              <a:t>H</a:t>
            </a:r>
            <a:r>
              <a:rPr lang="pt-BR" baseline="-25000"/>
              <a:t>1</a:t>
            </a:r>
            <a:r>
              <a:rPr lang="pt-BR"/>
              <a:t>: Distribuição não é Normal</a:t>
            </a:r>
          </a:p>
        </p:txBody>
      </p:sp>
      <p:sp>
        <p:nvSpPr>
          <p:cNvPr id="119809" name="Text Box 1"/>
          <p:cNvSpPr txBox="1">
            <a:spLocks noChangeArrowheads="1"/>
          </p:cNvSpPr>
          <p:nvPr/>
        </p:nvSpPr>
        <p:spPr bwMode="auto">
          <a:xfrm>
            <a:off x="4211638" y="5340350"/>
            <a:ext cx="4608512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Para </a:t>
            </a:r>
            <a:r>
              <a:rPr lang="pt-BR" i="1">
                <a:latin typeface="Symbol" pitchFamily="18" charset="2"/>
              </a:rPr>
              <a:t>a</a:t>
            </a:r>
            <a:r>
              <a:rPr lang="pt-BR"/>
              <a:t> = 0,05 = 5%:</a:t>
            </a:r>
          </a:p>
          <a:p>
            <a:pPr>
              <a:spcBef>
                <a:spcPct val="50000"/>
              </a:spcBef>
            </a:pPr>
            <a:r>
              <a:rPr lang="pt-BR"/>
              <a:t>Como </a:t>
            </a:r>
            <a:r>
              <a:rPr lang="pt-BR">
                <a:solidFill>
                  <a:srgbClr val="0000FF"/>
                </a:solidFill>
              </a:rPr>
              <a:t>p=0,997, p &gt; </a:t>
            </a:r>
            <a:r>
              <a:rPr lang="pt-BR" i="1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</a:t>
            </a:r>
            <a:r>
              <a:rPr lang="pt-BR">
                <a:cs typeface="Arial" charset="0"/>
              </a:rPr>
              <a:t> Não se rejeita H</a:t>
            </a:r>
            <a:r>
              <a:rPr lang="pt-BR" baseline="-25000">
                <a:cs typeface="Arial" charset="0"/>
              </a:rPr>
              <a:t>0</a:t>
            </a:r>
            <a:r>
              <a:rPr lang="pt-BR">
                <a:cs typeface="Arial" charset="0"/>
              </a:rPr>
              <a:t>, ou seja, assumimos que a distribuição seja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23850" y="260350"/>
            <a:ext cx="83518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3) Calcular a estatística (fórmula) do teste: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>
                <a:solidFill>
                  <a:srgbClr val="FFCC00"/>
                </a:solidFill>
              </a:rPr>
              <a:t>		</a:t>
            </a:r>
            <a:r>
              <a:rPr lang="pt-BR" sz="2000">
                <a:solidFill>
                  <a:srgbClr val="0033CC"/>
                </a:solidFill>
              </a:rPr>
              <a:t>t=-2,51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4) Obter o valor de </a:t>
            </a:r>
            <a:r>
              <a:rPr lang="pt-BR" sz="2000" i="1"/>
              <a:t>p </a:t>
            </a:r>
            <a:r>
              <a:rPr lang="pt-BR" sz="2000"/>
              <a:t>: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 i="1"/>
              <a:t>	</a:t>
            </a:r>
            <a:r>
              <a:rPr lang="pt-BR" sz="2000">
                <a:solidFill>
                  <a:srgbClr val="FFCC00"/>
                </a:solidFill>
              </a:rPr>
              <a:t> </a:t>
            </a:r>
            <a:r>
              <a:rPr lang="pt-BR" sz="2000" i="1">
                <a:solidFill>
                  <a:srgbClr val="0033CC"/>
                </a:solidFill>
              </a:rPr>
              <a:t>p</a:t>
            </a:r>
            <a:r>
              <a:rPr lang="pt-BR" sz="2000">
                <a:solidFill>
                  <a:srgbClr val="0033CC"/>
                </a:solidFill>
              </a:rPr>
              <a:t>=0,017 . Como p&lt;2%, há uma chance de menos de 2% de se obter um ganho médio diário de 599,2 g/dia se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for verdadeira.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5) Decidir se rejeita ou não a hipótese nula H</a:t>
            </a:r>
            <a:r>
              <a:rPr lang="pt-BR" sz="2000" baseline="-25000"/>
              <a:t>0 </a:t>
            </a:r>
            <a:r>
              <a:rPr lang="pt-BR" sz="2000"/>
              <a:t>:</a:t>
            </a:r>
            <a:endParaRPr lang="pt-BR" sz="2000" baseline="-2500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>
                <a:solidFill>
                  <a:srgbClr val="0033CC"/>
                </a:solidFill>
              </a:rPr>
              <a:t>É pouco provável que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seja verdadeira. Ou seja, os dados são inconsistentes com um ganho médio diário de 607 g. Para </a:t>
            </a:r>
            <a:r>
              <a:rPr lang="pt-BR" sz="200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sz="2000">
                <a:solidFill>
                  <a:srgbClr val="0033CC"/>
                </a:solidFill>
              </a:rPr>
              <a:t>=0,05: como p&lt;</a:t>
            </a:r>
            <a:r>
              <a:rPr lang="pt-BR" sz="200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sz="2000">
                <a:solidFill>
                  <a:srgbClr val="0033CC"/>
                </a:solidFill>
              </a:rPr>
              <a:t>, rejeitamos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para um nível de significância de 5%.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6) Determinar, se quiser, o intervalo de confian</a:t>
            </a:r>
            <a:r>
              <a:rPr lang="pt-BR" sz="2000">
                <a:latin typeface="Times New Roman"/>
              </a:rPr>
              <a:t>ç</a:t>
            </a:r>
            <a:r>
              <a:rPr lang="pt-BR" sz="2000"/>
              <a:t>a de 95%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>
                <a:solidFill>
                  <a:srgbClr val="0033CC"/>
                </a:solidFill>
              </a:rPr>
              <a:t>IC 95% : (592,88 ; 605,51). O IC95% não contém o valor testado (607g/dia), confirmando a rejeição de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.</a:t>
            </a: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258888" y="4581525"/>
            <a:ext cx="6553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One-Sample T: suinos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Test of mu = 607 vs mu not = 607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N      Mean     StDev   SE Mean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  36    599,19     18,66      3,11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   95,0% CI            T        P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(  592,88;  605,51)    -2,51  0,017</a:t>
            </a:r>
          </a:p>
        </p:txBody>
      </p:sp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5292725" y="44450"/>
          <a:ext cx="3128963" cy="865188"/>
        </p:xfrm>
        <a:graphic>
          <a:graphicData uri="http://schemas.openxmlformats.org/presentationml/2006/ole">
            <p:oleObj spid="_x0000_s7170" name="Equation" r:id="rId3" imgW="1562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5956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052513"/>
            <a:ext cx="7546975" cy="5187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0532" name="Picture 4" descr="tabela_t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1775" y="260350"/>
            <a:ext cx="3252788" cy="5942013"/>
          </a:xfrm>
          <a:noFill/>
          <a:ln/>
        </p:spPr>
      </p:pic>
      <p:sp>
        <p:nvSpPr>
          <p:cNvPr id="150528" name="Text Box 0"/>
          <p:cNvSpPr txBox="1">
            <a:spLocks noChangeArrowheads="1"/>
          </p:cNvSpPr>
          <p:nvPr/>
        </p:nvSpPr>
        <p:spPr bwMode="auto">
          <a:xfrm>
            <a:off x="3635375" y="63087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Distribuição </a:t>
            </a:r>
            <a:r>
              <a:rPr lang="pt-BR" i="1">
                <a:latin typeface="Times New Roman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Mas, e se o teste fosse monocaudal?</a:t>
            </a:r>
            <a:endParaRPr lang="en-US" sz="290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6663" cy="4038600"/>
          </a:xfrm>
        </p:spPr>
        <p:txBody>
          <a:bodyPr/>
          <a:lstStyle/>
          <a:p>
            <a:r>
              <a:rPr lang="pt-BR" sz="2300"/>
              <a:t>A hipótese alternativa deve ser especificada antes da coleta dos dados e deve ser independente deles. Quando houver conhecimento prévio para dizer que a diferença ocorre em uma dada direção (maior ou menor), aplicamos o teste monocaudal. </a:t>
            </a:r>
            <a:endParaRPr lang="en-US" sz="2300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999038" y="2386013"/>
          <a:ext cx="3340100" cy="1258887"/>
        </p:xfrm>
        <a:graphic>
          <a:graphicData uri="http://schemas.openxmlformats.org/presentationml/2006/ole">
            <p:oleObj spid="_x0000_s8194" name="Equation" r:id="rId3" imgW="1231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11200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Teste </a:t>
            </a:r>
            <a:r>
              <a:rPr lang="pt-BR" i="1"/>
              <a:t>t</a:t>
            </a:r>
            <a:r>
              <a:rPr lang="pt-BR"/>
              <a:t> monocaudal</a:t>
            </a:r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11188" y="1052513"/>
            <a:ext cx="475297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One-Sample T: suinos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Test of mu = 607 vs mu &lt; 607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N      Mean     StDev   SE Mean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36    599,19     18,66      3,11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95,0% Upper Bound        T      P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          604,45             -2,51  0,008</a:t>
            </a:r>
          </a:p>
        </p:txBody>
      </p:sp>
      <p:pic>
        <p:nvPicPr>
          <p:cNvPr id="148485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400" y="3217863"/>
            <a:ext cx="5029200" cy="3451225"/>
          </a:xfrm>
          <a:noFill/>
          <a:ln/>
        </p:spPr>
      </p:pic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5580063" y="1557338"/>
            <a:ext cx="3348037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Conclusão</a:t>
            </a:r>
            <a:r>
              <a:rPr lang="pt-BR">
                <a:latin typeface="Times New Roman" pitchFamily="18" charset="0"/>
              </a:rPr>
              <a:t>: H</a:t>
            </a:r>
            <a:r>
              <a:rPr lang="pt-BR" baseline="-25000">
                <a:latin typeface="Times New Roman" pitchFamily="18" charset="0"/>
              </a:rPr>
              <a:t>0</a:t>
            </a:r>
            <a:r>
              <a:rPr lang="pt-BR">
                <a:latin typeface="Times New Roman" pitchFamily="18" charset="0"/>
              </a:rPr>
              <a:t> é rejeitada, porque </a:t>
            </a:r>
            <a:r>
              <a:rPr lang="pt-BR" i="1">
                <a:latin typeface="Times New Roman" pitchFamily="18" charset="0"/>
              </a:rPr>
              <a:t>p</a:t>
            </a:r>
            <a:r>
              <a:rPr lang="pt-BR">
                <a:latin typeface="Times New Roman" pitchFamily="18" charset="0"/>
              </a:rPr>
              <a:t>=0,8% é menor que um nível de significância de 5%.</a:t>
            </a:r>
          </a:p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Observe que este valor de </a:t>
            </a:r>
            <a:r>
              <a:rPr lang="pt-BR" i="1">
                <a:latin typeface="Times New Roman" pitchFamily="18" charset="0"/>
              </a:rPr>
              <a:t>p</a:t>
            </a:r>
            <a:r>
              <a:rPr lang="pt-BR">
                <a:latin typeface="Times New Roman" pitchFamily="18" charset="0"/>
              </a:rPr>
              <a:t> é a metade do valor obtido no teste bicaudal.</a:t>
            </a:r>
          </a:p>
          <a:p>
            <a:pPr>
              <a:spcBef>
                <a:spcPct val="50000"/>
              </a:spcBef>
            </a:pPr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Cuidado:</a:t>
            </a:r>
            <a:r>
              <a:rPr lang="pt-BR">
                <a:latin typeface="Times New Roman" pitchFamily="18" charset="0"/>
              </a:rPr>
              <a:t> É mais fácil rejeitar H</a:t>
            </a:r>
            <a:r>
              <a:rPr lang="pt-BR" baseline="-25000">
                <a:latin typeface="Times New Roman" pitchFamily="18" charset="0"/>
              </a:rPr>
              <a:t>0</a:t>
            </a:r>
            <a:r>
              <a:rPr lang="pt-BR">
                <a:latin typeface="Times New Roman" pitchFamily="18" charset="0"/>
              </a:rPr>
              <a:t> quando o teste é monocaudal. No entanto, lembre-se que a hipótese nula, neste caso, deve ser feita </a:t>
            </a:r>
            <a:r>
              <a:rPr lang="pt-BR" i="1">
                <a:latin typeface="Times New Roman" pitchFamily="18" charset="0"/>
              </a:rPr>
              <a:t>a priori</a:t>
            </a:r>
            <a:r>
              <a:rPr lang="pt-BR">
                <a:latin typeface="Times New Roman" pitchFamily="18" charset="0"/>
              </a:rPr>
              <a:t> com base em conhecimentos prévios.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Lógica dos testes de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Elaborar uma Hipótese Nula (também chamada </a:t>
            </a:r>
            <a:r>
              <a:rPr lang="pt-BR" b="1" i="1" dirty="0" smtClean="0"/>
              <a:t>H0</a:t>
            </a:r>
            <a:r>
              <a:rPr lang="pt-BR" dirty="0" smtClean="0"/>
              <a:t>), com a qual é possível prever a probabilidade de amostras aleatórias apresentarem uma certa característica.</a:t>
            </a:r>
          </a:p>
          <a:p>
            <a:endParaRPr lang="pt-BR" dirty="0" smtClean="0"/>
          </a:p>
          <a:p>
            <a:r>
              <a:rPr lang="pt-BR" dirty="0" smtClean="0"/>
              <a:t>Calcular a probabilidade da amostra analisada ser obtida, dado que a hipótese nula é verdadeira </a:t>
            </a:r>
            <a:r>
              <a:rPr lang="pt-BR" i="1" dirty="0" smtClean="0"/>
              <a:t>(valor de p, p-valor</a:t>
            </a:r>
            <a:r>
              <a:rPr lang="pt-BR" dirty="0" smtClean="0"/>
              <a:t>)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Comparar essa probabilidade </a:t>
            </a:r>
            <a:r>
              <a:rPr lang="pt-BR" dirty="0" smtClean="0"/>
              <a:t>(</a:t>
            </a:r>
            <a:r>
              <a:rPr lang="pt-BR" b="1" i="1" dirty="0" smtClean="0"/>
              <a:t>valor de p</a:t>
            </a:r>
            <a:r>
              <a:rPr lang="pt-BR" dirty="0" smtClean="0"/>
              <a:t>)</a:t>
            </a:r>
            <a:r>
              <a:rPr lang="pt-BR" dirty="0" smtClean="0"/>
              <a:t> com um valor pré-definido (</a:t>
            </a:r>
            <a:r>
              <a:rPr lang="pt-BR" i="1" dirty="0" smtClean="0"/>
              <a:t>alfa, nível crítico, Erro Tipo I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Caso a probabilidade seja baixa, </a:t>
            </a:r>
            <a:r>
              <a:rPr lang="pt-BR" b="1" dirty="0" smtClean="0"/>
              <a:t>menor</a:t>
            </a:r>
            <a:r>
              <a:rPr lang="pt-BR" dirty="0" smtClean="0"/>
              <a:t> que o valor pré-definido </a:t>
            </a:r>
            <a:r>
              <a:rPr lang="pt-BR" dirty="0" smtClean="0"/>
              <a:t>(</a:t>
            </a:r>
            <a:r>
              <a:rPr lang="pt-BR" b="1" i="1" dirty="0" smtClean="0"/>
              <a:t>alfa</a:t>
            </a:r>
            <a:r>
              <a:rPr lang="pt-BR" dirty="0" smtClean="0"/>
              <a:t>)</a:t>
            </a:r>
            <a:r>
              <a:rPr lang="pt-BR" dirty="0" smtClean="0"/>
              <a:t>, temos evidências de que a Hipótese Nula seja falsa.</a:t>
            </a:r>
          </a:p>
          <a:p>
            <a:endParaRPr lang="pt-BR" dirty="0" smtClean="0"/>
          </a:p>
          <a:p>
            <a:r>
              <a:rPr lang="pt-BR" dirty="0" smtClean="0"/>
              <a:t>Caso a probabilidade seja alta, </a:t>
            </a:r>
            <a:r>
              <a:rPr lang="pt-BR" b="1" dirty="0" smtClean="0"/>
              <a:t>maior</a:t>
            </a:r>
            <a:r>
              <a:rPr lang="pt-BR" dirty="0" smtClean="0"/>
              <a:t> que o valor pré-definido (</a:t>
            </a:r>
            <a:r>
              <a:rPr lang="pt-BR" b="1" i="1" dirty="0" smtClean="0"/>
              <a:t>alfa</a:t>
            </a:r>
            <a:r>
              <a:rPr lang="pt-BR" dirty="0" smtClean="0"/>
              <a:t>), não temos evidências de que a hipótese nula seja falsa</a:t>
            </a:r>
          </a:p>
          <a:p>
            <a:pPr lvl="1"/>
            <a:r>
              <a:rPr lang="pt-BR" dirty="0" smtClean="0"/>
              <a:t>Atenção: Isso não quer dizer, necessariamente, que H0 é verdadeira.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Valor de </a:t>
            </a:r>
            <a:r>
              <a:rPr lang="pt-BR" i="1"/>
              <a:t>p   </a:t>
            </a:r>
            <a:r>
              <a:rPr lang="pt-BR"/>
              <a:t>ou   </a:t>
            </a:r>
            <a:r>
              <a:rPr lang="pt-BR" i="1"/>
              <a:t>P</a:t>
            </a:r>
            <a:r>
              <a:rPr lang="pt-BR"/>
              <a:t>-valor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6925"/>
            <a:ext cx="8640763" cy="4530725"/>
          </a:xfrm>
          <a:noFill/>
        </p:spPr>
        <p:txBody>
          <a:bodyPr/>
          <a:lstStyle/>
          <a:p>
            <a:r>
              <a:rPr lang="pt-BR" sz="2800"/>
              <a:t>Dos dados pode-se calcular o valor da </a:t>
            </a:r>
            <a:r>
              <a:rPr lang="pt-BR" sz="2800" b="1">
                <a:solidFill>
                  <a:srgbClr val="0033CC"/>
                </a:solidFill>
              </a:rPr>
              <a:t>estatística do teste</a:t>
            </a:r>
            <a:r>
              <a:rPr lang="pt-BR" sz="2800"/>
              <a:t> (expressão algébrica para a hipótese que está sendo testada).</a:t>
            </a:r>
          </a:p>
          <a:p>
            <a:pPr>
              <a:buFont typeface="Wingdings" pitchFamily="2" charset="2"/>
              <a:buNone/>
            </a:pPr>
            <a:r>
              <a:rPr lang="pt-BR" sz="2800"/>
              <a:t>	Há uma probabilidade relacionada a este valor da estatística do teste que se chama </a:t>
            </a:r>
            <a:r>
              <a:rPr lang="pt-BR" sz="2800" b="1">
                <a:solidFill>
                  <a:srgbClr val="0033CC"/>
                </a:solidFill>
              </a:rPr>
              <a:t>valor de </a:t>
            </a:r>
            <a:r>
              <a:rPr lang="pt-BR" sz="2800" b="1" i="1">
                <a:solidFill>
                  <a:srgbClr val="0033CC"/>
                </a:solidFill>
              </a:rPr>
              <a:t>p</a:t>
            </a:r>
            <a:r>
              <a:rPr lang="pt-BR" sz="2800"/>
              <a:t>.</a:t>
            </a:r>
          </a:p>
          <a:p>
            <a:pPr>
              <a:buFont typeface="Wingdings" pitchFamily="2" charset="2"/>
              <a:buNone/>
            </a:pPr>
            <a:endParaRPr lang="pt-BR" sz="2800"/>
          </a:p>
          <a:p>
            <a:r>
              <a:rPr lang="pt-BR" sz="2800"/>
              <a:t>O </a:t>
            </a:r>
            <a:r>
              <a:rPr lang="pt-BR" sz="2800">
                <a:solidFill>
                  <a:srgbClr val="0033CC"/>
                </a:solidFill>
              </a:rPr>
              <a:t>valor de </a:t>
            </a:r>
            <a:r>
              <a:rPr lang="pt-BR" sz="2800" i="1">
                <a:solidFill>
                  <a:srgbClr val="0033CC"/>
                </a:solidFill>
              </a:rPr>
              <a:t>p</a:t>
            </a:r>
            <a:r>
              <a:rPr lang="pt-BR" sz="2800"/>
              <a:t> (nível descritivo) descreve a chance de obter o resultado observado (ou um mais extremo) </a:t>
            </a:r>
            <a:r>
              <a:rPr lang="pt-BR" sz="2800" b="1">
                <a:solidFill>
                  <a:srgbClr val="0033CC"/>
                </a:solidFill>
              </a:rPr>
              <a:t>se a hipótese nula for verdadeira</a:t>
            </a:r>
            <a:r>
              <a:rPr lang="pt-BR" sz="2800">
                <a:solidFill>
                  <a:srgbClr val="0033CC"/>
                </a:solidFill>
              </a:rPr>
              <a:t>.</a:t>
            </a:r>
            <a:endParaRPr lang="en-US" sz="28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Valor de </a:t>
            </a:r>
            <a:r>
              <a:rPr lang="pt-BR" i="1"/>
              <a:t>p</a:t>
            </a:r>
            <a:endParaRPr lang="en-US" i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86713" cy="4038600"/>
          </a:xfrm>
          <a:noFill/>
        </p:spPr>
        <p:txBody>
          <a:bodyPr>
            <a:normAutofit lnSpcReduction="10000"/>
          </a:bodyPr>
          <a:lstStyle/>
          <a:p>
            <a:r>
              <a:rPr lang="pt-BR"/>
              <a:t>Se o </a:t>
            </a:r>
            <a:r>
              <a:rPr lang="pt-BR">
                <a:solidFill>
                  <a:srgbClr val="0033CC"/>
                </a:solidFill>
              </a:rPr>
              <a:t>valor de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/>
              <a:t> for </a:t>
            </a:r>
            <a:r>
              <a:rPr lang="pt-BR" i="1">
                <a:solidFill>
                  <a:srgbClr val="0033CC"/>
                </a:solidFill>
              </a:rPr>
              <a:t>muito pequeno</a:t>
            </a:r>
            <a:r>
              <a:rPr lang="pt-BR"/>
              <a:t>, então é </a:t>
            </a:r>
            <a:r>
              <a:rPr lang="pt-BR" b="1"/>
              <a:t>pouco provável</a:t>
            </a:r>
            <a:r>
              <a:rPr lang="pt-BR"/>
              <a:t> que tenhamos obtido os resultados observados sendo H</a:t>
            </a:r>
            <a:r>
              <a:rPr lang="pt-BR" baseline="-25000"/>
              <a:t>0</a:t>
            </a:r>
            <a:r>
              <a:rPr lang="pt-BR"/>
              <a:t> verdadeira, então rejeitamos H</a:t>
            </a:r>
            <a:r>
              <a:rPr lang="pt-BR" baseline="-25000"/>
              <a:t>0</a:t>
            </a:r>
            <a:r>
              <a:rPr lang="pt-BR"/>
              <a:t>.</a:t>
            </a:r>
          </a:p>
          <a:p>
            <a:r>
              <a:rPr lang="pt-BR"/>
              <a:t>Se o </a:t>
            </a:r>
            <a:r>
              <a:rPr lang="pt-BR">
                <a:solidFill>
                  <a:srgbClr val="0033CC"/>
                </a:solidFill>
              </a:rPr>
              <a:t>valor de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/>
              <a:t> for </a:t>
            </a:r>
            <a:r>
              <a:rPr lang="pt-BR" i="1">
                <a:solidFill>
                  <a:srgbClr val="0033CC"/>
                </a:solidFill>
              </a:rPr>
              <a:t>muito grande</a:t>
            </a:r>
            <a:r>
              <a:rPr lang="pt-BR"/>
              <a:t>, então há uma </a:t>
            </a:r>
            <a:r>
              <a:rPr lang="pt-BR" b="1"/>
              <a:t>grande chance</a:t>
            </a:r>
            <a:r>
              <a:rPr lang="pt-BR"/>
              <a:t> de termos obtido os dados observados sendo H</a:t>
            </a:r>
            <a:r>
              <a:rPr lang="pt-BR" baseline="-25000"/>
              <a:t>0</a:t>
            </a:r>
            <a:r>
              <a:rPr lang="pt-BR"/>
              <a:t> verdadeira, então não rejeitamos H</a:t>
            </a:r>
            <a:r>
              <a:rPr lang="pt-BR" baseline="-25000"/>
              <a:t>0</a:t>
            </a:r>
            <a:r>
              <a:rPr lang="pt-BR"/>
              <a:t>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Significância em alguns programas estatísticos</a:t>
            </a:r>
            <a:endParaRPr lang="en-US" sz="29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93900"/>
            <a:ext cx="8351837" cy="4098925"/>
          </a:xfrm>
          <a:noFill/>
        </p:spPr>
        <p:txBody>
          <a:bodyPr/>
          <a:lstStyle/>
          <a:p>
            <a:r>
              <a:rPr lang="pt-BR" sz="2600"/>
              <a:t>muito altamente significante (*** representa p&lt;0,001)</a:t>
            </a:r>
          </a:p>
          <a:p>
            <a:r>
              <a:rPr lang="pt-BR" sz="2600"/>
              <a:t>altamente significante (** representa 0,001&lt;p&lt;0,01)</a:t>
            </a:r>
          </a:p>
          <a:p>
            <a:r>
              <a:rPr lang="pt-BR" sz="2600"/>
              <a:t>significante (* representa 0,01&lt;p&lt;0,05)</a:t>
            </a:r>
          </a:p>
          <a:p>
            <a:r>
              <a:rPr lang="pt-BR" sz="2600"/>
              <a:t>não-significante (NS representa p&gt;0,05)</a:t>
            </a:r>
          </a:p>
          <a:p>
            <a:pPr>
              <a:buFont typeface="Wingdings" pitchFamily="2" charset="2"/>
              <a:buNone/>
            </a:pPr>
            <a:endParaRPr lang="pt-BR" sz="2600"/>
          </a:p>
          <a:p>
            <a:pPr>
              <a:buFont typeface="Wingdings" pitchFamily="2" charset="2"/>
              <a:buNone/>
            </a:pPr>
            <a:r>
              <a:rPr lang="pt-BR" sz="2600">
                <a:solidFill>
                  <a:srgbClr val="0000FF"/>
                </a:solidFill>
              </a:rPr>
              <a:t>Cuidado! Esse critério é arbitrário e deve considerado com precaução. A decisão com base no valor de </a:t>
            </a:r>
            <a:r>
              <a:rPr lang="pt-BR" sz="2600" i="1">
                <a:solidFill>
                  <a:srgbClr val="0000FF"/>
                </a:solidFill>
              </a:rPr>
              <a:t>p</a:t>
            </a:r>
            <a:r>
              <a:rPr lang="pt-BR" sz="2600">
                <a:solidFill>
                  <a:srgbClr val="0000FF"/>
                </a:solidFill>
              </a:rPr>
              <a:t> deve ser tomada em função do problema analisado.</a:t>
            </a:r>
            <a:endParaRPr lang="en-US" sz="2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Erros Tipo I e Tipo II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05000"/>
            <a:ext cx="8424862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/>
              <a:t>A decisão de </a:t>
            </a:r>
            <a:r>
              <a:rPr lang="pt-BR" b="1"/>
              <a:t>rejeitar</a:t>
            </a:r>
            <a:r>
              <a:rPr lang="pt-BR"/>
              <a:t> ou </a:t>
            </a:r>
            <a:r>
              <a:rPr lang="pt-BR" b="1"/>
              <a:t>não rejeitar</a:t>
            </a:r>
            <a:r>
              <a:rPr lang="pt-BR"/>
              <a:t> H</a:t>
            </a:r>
            <a:r>
              <a:rPr lang="pt-BR" baseline="-25000"/>
              <a:t>0</a:t>
            </a:r>
            <a:r>
              <a:rPr lang="pt-BR"/>
              <a:t> pode estar incorreta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Erro tipo I:</a:t>
            </a:r>
            <a:r>
              <a:rPr lang="pt-BR"/>
              <a:t>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verdadeira.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pt-BR" sz="2700">
                <a:solidFill>
                  <a:srgbClr val="006600"/>
                </a:solidFill>
              </a:rPr>
              <a:t>[ probabilidade de rejeitar H</a:t>
            </a:r>
            <a:r>
              <a:rPr lang="pt-BR" sz="2700" baseline="-25000">
                <a:solidFill>
                  <a:srgbClr val="006600"/>
                </a:solidFill>
              </a:rPr>
              <a:t>0</a:t>
            </a:r>
            <a:r>
              <a:rPr lang="pt-BR" sz="2700">
                <a:solidFill>
                  <a:srgbClr val="006600"/>
                </a:solidFill>
              </a:rPr>
              <a:t> de forma incorreta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pt-BR" sz="2700">
                <a:latin typeface="Symbol" pitchFamily="18" charset="2"/>
              </a:rPr>
              <a:t>a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]</a:t>
            </a:r>
            <a:endParaRPr lang="pt-BR" sz="2700">
              <a:solidFill>
                <a:srgbClr val="0066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Erro tipo II:</a:t>
            </a:r>
            <a:r>
              <a:rPr lang="pt-BR"/>
              <a:t> não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falsa.</a:t>
            </a:r>
          </a:p>
          <a:p>
            <a:pPr>
              <a:buFont typeface="Wingdings" pitchFamily="2" charset="2"/>
              <a:buNone/>
            </a:pPr>
            <a:r>
              <a:rPr lang="pt-BR" sz="2700">
                <a:solidFill>
                  <a:srgbClr val="006600"/>
                </a:solidFill>
              </a:rPr>
              <a:t>[probabilidade de cometer um erro tipo II 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pt-BR" sz="2700">
                <a:latin typeface="Symbol" pitchFamily="18" charset="2"/>
              </a:rPr>
              <a:t>b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]</a:t>
            </a:r>
            <a:endParaRPr lang="en-US" sz="2700">
              <a:solidFill>
                <a:srgbClr val="006600"/>
              </a:solidFill>
              <a:latin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696200" cy="1143000"/>
          </a:xfrm>
        </p:spPr>
        <p:txBody>
          <a:bodyPr/>
          <a:lstStyle/>
          <a:p>
            <a:r>
              <a:rPr lang="pt-BR"/>
              <a:t>Erros Tipo I e Tipo II</a:t>
            </a:r>
            <a:endParaRPr lang="en-US"/>
          </a:p>
        </p:txBody>
      </p:sp>
      <p:graphicFrame>
        <p:nvGraphicFramePr>
          <p:cNvPr id="144388" name="Group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57879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3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Conclusão do teste (baseada na amostra)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“Realidade”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31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verdadeira</a:t>
                      </a:r>
                      <a:endParaRPr kumimoji="0" 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falsa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Rejeitar 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 tipo I (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decisão correta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Não rejeitar 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decisão correta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 tipo II (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pt-BR">
                <a:solidFill>
                  <a:srgbClr val="006600"/>
                </a:solidFill>
                <a:latin typeface="Symbol" pitchFamily="18" charset="2"/>
              </a:rPr>
              <a:t>a</a:t>
            </a:r>
            <a:r>
              <a:rPr lang="pt-BR">
                <a:solidFill>
                  <a:srgbClr val="006600"/>
                </a:solidFill>
              </a:rPr>
              <a:t> e </a:t>
            </a:r>
            <a:r>
              <a:rPr lang="pt-BR">
                <a:solidFill>
                  <a:srgbClr val="006600"/>
                </a:solidFill>
                <a:latin typeface="Symbol" pitchFamily="18" charset="2"/>
              </a:rPr>
              <a:t>b</a:t>
            </a:r>
            <a:r>
              <a:rPr lang="pt-BR"/>
              <a:t> 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07375" cy="5400675"/>
          </a:xfrm>
        </p:spPr>
        <p:txBody>
          <a:bodyPr/>
          <a:lstStyle/>
          <a:p>
            <a:pPr>
              <a:spcAft>
                <a:spcPct val="40000"/>
              </a:spcAft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Probabilidade de cometer um erro tipo I : </a:t>
            </a:r>
            <a:r>
              <a:rPr lang="pt-BR" b="1">
                <a:solidFill>
                  <a:srgbClr val="0033CC"/>
                </a:solidFill>
              </a:rPr>
              <a:t>nível de significância do teste (</a:t>
            </a:r>
            <a:r>
              <a:rPr lang="pt-BR" b="1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b="1">
                <a:solidFill>
                  <a:srgbClr val="0033CC"/>
                </a:solidFill>
              </a:rPr>
              <a:t>)</a:t>
            </a:r>
            <a:r>
              <a:rPr lang="pt-BR">
                <a:solidFill>
                  <a:srgbClr val="0033CC"/>
                </a:solidFill>
              </a:rPr>
              <a:t> 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pt-BR"/>
              <a:t>Ex. Se </a:t>
            </a:r>
            <a:r>
              <a:rPr lang="pt-BR">
                <a:latin typeface="Symbol" pitchFamily="18" charset="2"/>
              </a:rPr>
              <a:t>a</a:t>
            </a:r>
            <a:r>
              <a:rPr lang="pt-BR"/>
              <a:t> =0,05 , há uma chance de 1 em 20 de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verdadeira</a:t>
            </a: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6600"/>
                </a:solidFill>
              </a:rPr>
              <a:t>Escolha de </a:t>
            </a:r>
            <a:r>
              <a:rPr lang="pt-BR">
                <a:solidFill>
                  <a:srgbClr val="006600"/>
                </a:solidFill>
                <a:latin typeface="Symbol" pitchFamily="18" charset="2"/>
              </a:rPr>
              <a:t>a:</a:t>
            </a:r>
            <a:r>
              <a:rPr lang="pt-BR">
                <a:latin typeface="Symbol" pitchFamily="18" charset="2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pt-BR">
                <a:latin typeface="Symbol" pitchFamily="18" charset="2"/>
              </a:rPr>
              <a:t>	</a:t>
            </a:r>
            <a:r>
              <a:rPr lang="pt-BR">
                <a:solidFill>
                  <a:srgbClr val="0033CC"/>
                </a:solidFill>
              </a:rPr>
              <a:t>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</a:t>
            </a:r>
            <a:r>
              <a:rPr lang="pt-BR" b="1">
                <a:solidFill>
                  <a:srgbClr val="0033CC"/>
                </a:solidFill>
              </a:rPr>
              <a:t>será rejeitada</a:t>
            </a:r>
            <a:r>
              <a:rPr lang="pt-BR">
                <a:solidFill>
                  <a:srgbClr val="0033CC"/>
                </a:solidFill>
              </a:rPr>
              <a:t> se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>
                <a:solidFill>
                  <a:srgbClr val="0033CC"/>
                </a:solidFill>
                <a:cs typeface="Arial" charset="0"/>
              </a:rPr>
              <a:t>≤</a:t>
            </a:r>
            <a:r>
              <a:rPr lang="pt-BR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>
                <a:solidFill>
                  <a:srgbClr val="0033CC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	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</a:t>
            </a:r>
            <a:r>
              <a:rPr lang="pt-BR" b="1">
                <a:solidFill>
                  <a:srgbClr val="0033CC"/>
                </a:solidFill>
              </a:rPr>
              <a:t>não será rejeitada</a:t>
            </a:r>
            <a:r>
              <a:rPr lang="pt-BR">
                <a:solidFill>
                  <a:srgbClr val="0033CC"/>
                </a:solidFill>
              </a:rPr>
              <a:t> se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>
                <a:solidFill>
                  <a:srgbClr val="0033CC"/>
                </a:solidFill>
              </a:rPr>
              <a:t>&gt;</a:t>
            </a:r>
            <a:r>
              <a:rPr lang="pt-BR">
                <a:solidFill>
                  <a:srgbClr val="0033CC"/>
                </a:solidFill>
                <a:latin typeface="Symbol" pitchFamily="18" charset="2"/>
              </a:rPr>
              <a:t>a</a:t>
            </a:r>
          </a:p>
          <a:p>
            <a:pPr>
              <a:buFont typeface="Wingdings" pitchFamily="2" charset="2"/>
              <a:buNone/>
            </a:pPr>
            <a:endParaRPr lang="pt-BR" sz="2000">
              <a:solidFill>
                <a:srgbClr val="0033CC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pt-BR" sz="2000" i="1">
                <a:solidFill>
                  <a:schemeClr val="tx2"/>
                </a:solidFill>
              </a:rPr>
              <a:t>	</a:t>
            </a:r>
            <a:r>
              <a:rPr lang="pt-BR" sz="2000" i="1"/>
              <a:t>p</a:t>
            </a:r>
            <a:r>
              <a:rPr lang="pt-BR" sz="2000"/>
              <a:t>: Valor de </a:t>
            </a:r>
            <a:r>
              <a:rPr lang="pt-BR" sz="2000" i="1"/>
              <a:t>p</a:t>
            </a:r>
            <a:r>
              <a:rPr lang="pt-BR" sz="2000"/>
              <a:t> ou P-valor é o nível descritivo (veja adiante)</a:t>
            </a:r>
            <a:r>
              <a:rPr lang="pt-BR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1420</Words>
  <Application>Microsoft Office PowerPoint</Application>
  <PresentationFormat>Apresentação na tela (4:3)</PresentationFormat>
  <Paragraphs>177</Paragraphs>
  <Slides>29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Tema do Office</vt:lpstr>
      <vt:lpstr>Microsoft Equation 3.0</vt:lpstr>
      <vt:lpstr>Testes de Hipóteses</vt:lpstr>
      <vt:lpstr>Teste de hipóteses</vt:lpstr>
      <vt:lpstr>Lógica dos testes de hipótese</vt:lpstr>
      <vt:lpstr>Valor de p   ou   P-valor</vt:lpstr>
      <vt:lpstr>Valor de p</vt:lpstr>
      <vt:lpstr>Significância em alguns programas estatísticos</vt:lpstr>
      <vt:lpstr>Erros Tipo I e Tipo II</vt:lpstr>
      <vt:lpstr>Erros Tipo I e Tipo II</vt:lpstr>
      <vt:lpstr>a e b </vt:lpstr>
      <vt:lpstr>a e b </vt:lpstr>
      <vt:lpstr>Escolha do teste</vt:lpstr>
      <vt:lpstr>Lembre-se</vt:lpstr>
      <vt:lpstr>Lembre-se</vt:lpstr>
      <vt:lpstr>Transformação de variáveis</vt:lpstr>
      <vt:lpstr>Atenção!</vt:lpstr>
      <vt:lpstr>Dois modos de se testar H0</vt:lpstr>
      <vt:lpstr>Inferência sobre média de uma amostra de dados com distribuição Normal</vt:lpstr>
      <vt:lpstr>A distribuição dos dados é Normal?</vt:lpstr>
      <vt:lpstr>Implicações do tamanho da amostra</vt:lpstr>
      <vt:lpstr>Observação: teste Z e teste t</vt:lpstr>
      <vt:lpstr>Teste t para uma amostra</vt:lpstr>
      <vt:lpstr>Procedimento do teste</vt:lpstr>
      <vt:lpstr>Slide 23</vt:lpstr>
      <vt:lpstr>Slide 24</vt:lpstr>
      <vt:lpstr>Slide 25</vt:lpstr>
      <vt:lpstr>Slide 26</vt:lpstr>
      <vt:lpstr>Mas, e se o teste fosse monocaudal?</vt:lpstr>
      <vt:lpstr>Teste t monocaudal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</dc:creator>
  <cp:lastModifiedBy>ze</cp:lastModifiedBy>
  <cp:revision>21</cp:revision>
  <dcterms:created xsi:type="dcterms:W3CDTF">2016-08-31T21:48:29Z</dcterms:created>
  <dcterms:modified xsi:type="dcterms:W3CDTF">2016-09-01T01:01:11Z</dcterms:modified>
</cp:coreProperties>
</file>