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6" r:id="rId2"/>
    <p:sldId id="329" r:id="rId3"/>
    <p:sldId id="341" r:id="rId4"/>
    <p:sldId id="342" r:id="rId5"/>
    <p:sldId id="343" r:id="rId6"/>
    <p:sldId id="340" r:id="rId7"/>
    <p:sldId id="344" r:id="rId8"/>
    <p:sldId id="345" r:id="rId9"/>
    <p:sldId id="346" r:id="rId10"/>
    <p:sldId id="347" r:id="rId11"/>
    <p:sldId id="348" r:id="rId12"/>
    <p:sldId id="349" r:id="rId13"/>
    <p:sldId id="350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B3404A"/>
    <a:srgbClr val="C81E45"/>
    <a:srgbClr val="CC1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91" autoAdjust="0"/>
    <p:restoredTop sz="96144" autoAdjust="0"/>
  </p:normalViewPr>
  <p:slideViewPr>
    <p:cSldViewPr>
      <p:cViewPr varScale="1">
        <p:scale>
          <a:sx n="84" d="100"/>
          <a:sy n="84" d="100"/>
        </p:scale>
        <p:origin x="166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293C4-6003-4D15-B0A0-675DDB43B528}" type="datetimeFigureOut">
              <a:rPr lang="pt-BR" smtClean="0"/>
              <a:t>19/11/2020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05ECF-6809-45B4-A9AF-31B8B9AAA9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2020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5E4AB-7DB8-452E-9A20-B748A4753FC6}" type="datetimeFigureOut">
              <a:rPr lang="pt-BR" smtClean="0"/>
              <a:pPr/>
              <a:t>19/11/2020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CD437-C5D7-4A40-AAA8-0182429449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589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0" y="836713"/>
            <a:ext cx="9144000" cy="7200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63500" dir="150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cxnSp>
        <p:nvCxnSpPr>
          <p:cNvPr id="14" name="Conector reto 13"/>
          <p:cNvCxnSpPr>
            <a:stCxn id="13" idx="1"/>
            <a:endCxn id="13" idx="3"/>
          </p:cNvCxnSpPr>
          <p:nvPr userDrawn="1"/>
        </p:nvCxnSpPr>
        <p:spPr>
          <a:xfrm>
            <a:off x="0" y="872717"/>
            <a:ext cx="9144000" cy="0"/>
          </a:xfrm>
          <a:prstGeom prst="line">
            <a:avLst/>
          </a:prstGeom>
          <a:ln>
            <a:solidFill>
              <a:srgbClr val="002060"/>
            </a:solidFill>
          </a:ln>
          <a:effectLst>
            <a:outerShdw blurRad="50800" dist="12700" dir="114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 userDrawn="1"/>
        </p:nvSpPr>
        <p:spPr>
          <a:xfrm>
            <a:off x="0" y="6453336"/>
            <a:ext cx="9144000" cy="7200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635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 descr="Resultado de imagem para logo fapesp vetorizad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0" y="260646"/>
            <a:ext cx="1233869" cy="2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 userDrawn="1"/>
        </p:nvSpPr>
        <p:spPr>
          <a:xfrm>
            <a:off x="0" y="6591951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100" b="1">
                <a:ea typeface="Batang" pitchFamily="18" charset="-127"/>
              </a:defRPr>
            </a:lvl1pPr>
          </a:lstStyle>
          <a:p>
            <a:pPr algn="ctr"/>
            <a:r>
              <a:rPr lang="en-US" sz="1100" b="1" i="0" kern="1200" dirty="0">
                <a:solidFill>
                  <a:schemeClr val="tx1"/>
                </a:solidFill>
                <a:effectLst/>
                <a:latin typeface="+mn-lt"/>
                <a:ea typeface="Batang" pitchFamily="18" charset="-127"/>
                <a:cs typeface="+mn-cs"/>
              </a:rPr>
              <a:t>The relationship between Supply Chain Performance and Organizational</a:t>
            </a:r>
            <a:r>
              <a:rPr lang="en-US" sz="1100" b="1" i="0" kern="1200" baseline="0" dirty="0">
                <a:solidFill>
                  <a:schemeClr val="tx1"/>
                </a:solidFill>
                <a:effectLst/>
                <a:latin typeface="+mn-lt"/>
                <a:ea typeface="Batang" pitchFamily="18" charset="-127"/>
                <a:cs typeface="+mn-cs"/>
              </a:rPr>
              <a:t> </a:t>
            </a:r>
            <a:r>
              <a:rPr lang="en-US" sz="1100" b="1" i="0" kern="1200" dirty="0">
                <a:solidFill>
                  <a:schemeClr val="tx1"/>
                </a:solidFill>
                <a:effectLst/>
                <a:latin typeface="+mn-lt"/>
                <a:ea typeface="Batang" pitchFamily="18" charset="-127"/>
                <a:cs typeface="+mn-cs"/>
              </a:rPr>
              <a:t>Culture: a fuzzy cognitive maps based decision model</a:t>
            </a:r>
            <a:endParaRPr lang="pt-BR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t="16406" b="22729"/>
          <a:stretch/>
        </p:blipFill>
        <p:spPr>
          <a:xfrm>
            <a:off x="7956376" y="149127"/>
            <a:ext cx="1008112" cy="4601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05013" y="4444"/>
            <a:ext cx="1804921" cy="745511"/>
          </a:xfrm>
          <a:prstGeom prst="rect">
            <a:avLst/>
          </a:prstGeom>
        </p:spPr>
      </p:pic>
      <p:grpSp>
        <p:nvGrpSpPr>
          <p:cNvPr id="16" name="Agrupar 15"/>
          <p:cNvGrpSpPr/>
          <p:nvPr userDrawn="1"/>
        </p:nvGrpSpPr>
        <p:grpSpPr>
          <a:xfrm>
            <a:off x="4089619" y="71212"/>
            <a:ext cx="1838571" cy="646331"/>
            <a:chOff x="1523225" y="3393597"/>
            <a:chExt cx="1838571" cy="646330"/>
          </a:xfrm>
        </p:grpSpPr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3225" y="3410986"/>
              <a:ext cx="673396" cy="611553"/>
            </a:xfrm>
            <a:prstGeom prst="rect">
              <a:avLst/>
            </a:prstGeom>
          </p:spPr>
        </p:pic>
        <p:sp>
          <p:nvSpPr>
            <p:cNvPr id="18" name="CaixaDeTexto 17"/>
            <p:cNvSpPr txBox="1"/>
            <p:nvPr/>
          </p:nvSpPr>
          <p:spPr>
            <a:xfrm>
              <a:off x="2147389" y="3393597"/>
              <a:ext cx="1214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Departamento de Engenharia de Produção</a:t>
              </a:r>
            </a:p>
          </p:txBody>
        </p:sp>
      </p:grpSp>
      <p:pic>
        <p:nvPicPr>
          <p:cNvPr id="19" name="Picture 5" descr="Resultado de imagem para EESC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27725"/>
            <a:ext cx="1368326" cy="49894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36BF-4EA4-4FB7-A851-718C11081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36BF-4EA4-4FB7-A851-718C11081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36BF-4EA4-4FB7-A851-718C11081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36BF-4EA4-4FB7-A851-718C11081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36BF-4EA4-4FB7-A851-718C11081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36BF-4EA4-4FB7-A851-718C11081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36BF-4EA4-4FB7-A851-718C11081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36BF-4EA4-4FB7-A851-718C11081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36BF-4EA4-4FB7-A851-718C11081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36BF-4EA4-4FB7-A851-718C11081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236BF-4EA4-4FB7-A851-718C11081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836713"/>
            <a:ext cx="9144000" cy="7200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63500" dir="150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cxnSp>
        <p:nvCxnSpPr>
          <p:cNvPr id="6" name="Conector reto 5"/>
          <p:cNvCxnSpPr>
            <a:stCxn id="5" idx="1"/>
            <a:endCxn id="5" idx="3"/>
          </p:cNvCxnSpPr>
          <p:nvPr/>
        </p:nvCxnSpPr>
        <p:spPr>
          <a:xfrm>
            <a:off x="0" y="872717"/>
            <a:ext cx="9144000" cy="0"/>
          </a:xfrm>
          <a:prstGeom prst="line">
            <a:avLst/>
          </a:prstGeom>
          <a:ln>
            <a:solidFill>
              <a:srgbClr val="002060"/>
            </a:solidFill>
          </a:ln>
          <a:effectLst>
            <a:outerShdw blurRad="50800" dist="12700" dir="114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0" y="6309320"/>
            <a:ext cx="9144000" cy="7200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635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5" name="Picture 5" descr="Resultado de imagem para EE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4864" y="118078"/>
            <a:ext cx="1368326" cy="498948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71497" y="6511700"/>
            <a:ext cx="9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SEP5765 - Modelos de Excelência em logística integrada e a Gestão da Cadeia de Suprimentos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123781" y="1793138"/>
            <a:ext cx="68964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</a:rPr>
              <a:t>TEMA 07</a:t>
            </a:r>
            <a:r>
              <a:rPr lang="pt-BR" sz="2800" b="1" dirty="0">
                <a:solidFill>
                  <a:schemeClr val="tx2"/>
                </a:solidFill>
              </a:rPr>
              <a:t/>
            </a:r>
            <a:br>
              <a:rPr lang="pt-BR" sz="2800" b="1" dirty="0">
                <a:solidFill>
                  <a:schemeClr val="tx2"/>
                </a:solidFill>
              </a:rPr>
            </a:br>
            <a:r>
              <a:rPr lang="pt-BR" sz="2800" b="1" dirty="0" smtClean="0">
                <a:solidFill>
                  <a:schemeClr val="tx2"/>
                </a:solidFill>
              </a:rPr>
              <a:t>“</a:t>
            </a:r>
            <a:r>
              <a:rPr lang="pt-BR" sz="2800" b="1" i="1" dirty="0" smtClean="0">
                <a:solidFill>
                  <a:schemeClr val="tx2"/>
                </a:solidFill>
              </a:rPr>
              <a:t>The </a:t>
            </a:r>
            <a:r>
              <a:rPr lang="pt-BR" sz="2800" b="1" i="1" dirty="0" err="1" smtClean="0">
                <a:solidFill>
                  <a:schemeClr val="tx2"/>
                </a:solidFill>
              </a:rPr>
              <a:t>Product</a:t>
            </a:r>
            <a:r>
              <a:rPr lang="pt-BR" sz="2800" b="1" i="1" dirty="0" smtClean="0">
                <a:solidFill>
                  <a:schemeClr val="tx2"/>
                </a:solidFill>
              </a:rPr>
              <a:t> </a:t>
            </a:r>
            <a:r>
              <a:rPr lang="pt-BR" sz="2800" b="1" i="1" dirty="0" err="1" smtClean="0">
                <a:solidFill>
                  <a:schemeClr val="tx2"/>
                </a:solidFill>
              </a:rPr>
              <a:t>Development</a:t>
            </a:r>
            <a:r>
              <a:rPr lang="pt-BR" sz="2800" b="1" i="1" dirty="0" smtClean="0">
                <a:solidFill>
                  <a:schemeClr val="tx2"/>
                </a:solidFill>
              </a:rPr>
              <a:t> </a:t>
            </a:r>
            <a:r>
              <a:rPr lang="pt-BR" sz="2800" b="1" i="1" dirty="0" err="1" smtClean="0">
                <a:solidFill>
                  <a:schemeClr val="tx2"/>
                </a:solidFill>
              </a:rPr>
              <a:t>and</a:t>
            </a:r>
            <a:r>
              <a:rPr lang="pt-BR" sz="2800" b="1" i="1" dirty="0" smtClean="0">
                <a:solidFill>
                  <a:schemeClr val="tx2"/>
                </a:solidFill>
              </a:rPr>
              <a:t> </a:t>
            </a:r>
            <a:r>
              <a:rPr lang="pt-BR" sz="2800" b="1" i="1" dirty="0" err="1" smtClean="0">
                <a:solidFill>
                  <a:schemeClr val="tx2"/>
                </a:solidFill>
              </a:rPr>
              <a:t>Commercialization</a:t>
            </a:r>
            <a:r>
              <a:rPr lang="pt-BR" sz="2800" b="1" i="1" dirty="0" smtClean="0">
                <a:solidFill>
                  <a:schemeClr val="tx2"/>
                </a:solidFill>
              </a:rPr>
              <a:t> </a:t>
            </a:r>
            <a:r>
              <a:rPr lang="pt-BR" sz="2800" b="1" i="1" dirty="0" err="1" smtClean="0">
                <a:solidFill>
                  <a:schemeClr val="tx2"/>
                </a:solidFill>
              </a:rPr>
              <a:t>Process</a:t>
            </a:r>
            <a:r>
              <a:rPr lang="pt-BR" sz="2800" b="1" i="1" dirty="0" smtClean="0">
                <a:solidFill>
                  <a:schemeClr val="tx2"/>
                </a:solidFill>
              </a:rPr>
              <a:t>”</a:t>
            </a:r>
            <a:endParaRPr lang="pt-BR" sz="2800" b="1" i="1" dirty="0">
              <a:solidFill>
                <a:schemeClr val="tx2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691680" y="4434793"/>
            <a:ext cx="6048672" cy="19082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 smtClean="0"/>
              <a:t>Andréia Cristina da Silva Jordão Emerenciano Pontes – </a:t>
            </a:r>
            <a:r>
              <a:rPr lang="pt-BR" sz="2000" b="1" dirty="0" err="1"/>
              <a:t>nºUSP</a:t>
            </a:r>
            <a:r>
              <a:rPr lang="pt-BR" sz="2000" b="1" dirty="0"/>
              <a:t> </a:t>
            </a:r>
            <a:r>
              <a:rPr lang="pt-BR" sz="2000" b="1" dirty="0" smtClean="0"/>
              <a:t>11896571</a:t>
            </a:r>
            <a:endParaRPr lang="pt-BR" sz="2000" b="1" dirty="0"/>
          </a:p>
          <a:p>
            <a:pPr algn="ctr"/>
            <a:endParaRPr lang="pt-BR" sz="2000" b="1" dirty="0"/>
          </a:p>
          <a:p>
            <a:pPr algn="ctr"/>
            <a:endParaRPr lang="pt-BR" sz="2000" dirty="0"/>
          </a:p>
          <a:p>
            <a:pPr algn="ctr"/>
            <a:endParaRPr lang="pt-BR" sz="2000" dirty="0"/>
          </a:p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08B543B-B283-446F-8169-8D1A37043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3085"/>
            <a:ext cx="4032448" cy="5131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5150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36BF-4EA4-4FB7-A851-718C11081E77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0" y="6309320"/>
            <a:ext cx="9144000" cy="7200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635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5919082-07F8-42A4-9030-0FAF268716EE}"/>
              </a:ext>
            </a:extLst>
          </p:cNvPr>
          <p:cNvSpPr/>
          <p:nvPr/>
        </p:nvSpPr>
        <p:spPr>
          <a:xfrm>
            <a:off x="0" y="836713"/>
            <a:ext cx="9144000" cy="7200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63500" dir="150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34024A0D-F53D-4462-9A88-45495FEC4DAC}"/>
              </a:ext>
            </a:extLst>
          </p:cNvPr>
          <p:cNvCxnSpPr>
            <a:stCxn id="26" idx="1"/>
            <a:endCxn id="26" idx="3"/>
          </p:cNvCxnSpPr>
          <p:nvPr/>
        </p:nvCxnSpPr>
        <p:spPr>
          <a:xfrm>
            <a:off x="0" y="872717"/>
            <a:ext cx="9144000" cy="0"/>
          </a:xfrm>
          <a:prstGeom prst="line">
            <a:avLst/>
          </a:prstGeom>
          <a:ln>
            <a:solidFill>
              <a:srgbClr val="002060"/>
            </a:solidFill>
          </a:ln>
          <a:effectLst>
            <a:outerShdw blurRad="50800" dist="12700" dir="114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5" descr="Resultado de imagem para EESC">
            <a:extLst>
              <a:ext uri="{FF2B5EF4-FFF2-40B4-BE49-F238E27FC236}">
                <a16:creationId xmlns:a16="http://schemas.microsoft.com/office/drawing/2014/main" id="{B1BEFF95-8D66-47B8-AEDC-914FBA6A9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4864" y="118078"/>
            <a:ext cx="1368326" cy="498948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FF680E6-B71B-44BB-88D9-35470F0C4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3085"/>
            <a:ext cx="4032448" cy="5131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D4E7BE68-AC5A-4AFA-A388-F04A119D65E6}"/>
              </a:ext>
            </a:extLst>
          </p:cNvPr>
          <p:cNvSpPr txBox="1"/>
          <p:nvPr/>
        </p:nvSpPr>
        <p:spPr>
          <a:xfrm>
            <a:off x="1401981" y="6427113"/>
            <a:ext cx="6048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ea typeface="Batang" pitchFamily="18" charset="-127"/>
              </a:rPr>
              <a:t/>
            </a:r>
            <a:br>
              <a:rPr lang="pt-BR" sz="1050" b="1" dirty="0">
                <a:ea typeface="Batang" pitchFamily="18" charset="-127"/>
              </a:rPr>
            </a:br>
            <a:r>
              <a:rPr lang="pt-BR" sz="1050" b="1" dirty="0" smtClean="0">
                <a:ea typeface="Batang" pitchFamily="18" charset="-127"/>
              </a:rPr>
              <a:t>The </a:t>
            </a:r>
            <a:r>
              <a:rPr lang="pt-BR" sz="1050" b="1" dirty="0" err="1" smtClean="0">
                <a:ea typeface="Batang" pitchFamily="18" charset="-127"/>
              </a:rPr>
              <a:t>Product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Development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and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Commercialization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Process</a:t>
            </a:r>
            <a:r>
              <a:rPr lang="pt-BR" sz="1050" b="1" dirty="0" smtClean="0">
                <a:ea typeface="Batang" pitchFamily="18" charset="-127"/>
              </a:rPr>
              <a:t> - PDCP</a:t>
            </a:r>
            <a:endParaRPr lang="pt-BR" sz="1050" b="1" dirty="0">
              <a:ea typeface="Batang" pitchFamily="18" charset="-127"/>
            </a:endParaRPr>
          </a:p>
        </p:txBody>
      </p:sp>
      <p:sp>
        <p:nvSpPr>
          <p:cNvPr id="18" name="Título 5"/>
          <p:cNvSpPr>
            <a:spLocks noGrp="1"/>
          </p:cNvSpPr>
          <p:nvPr>
            <p:ph type="title"/>
          </p:nvPr>
        </p:nvSpPr>
        <p:spPr>
          <a:xfrm>
            <a:off x="457200" y="770703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i="1" dirty="0" smtClean="0">
                <a:solidFill>
                  <a:schemeClr val="tx2"/>
                </a:solidFill>
              </a:rPr>
              <a:t>Estratégia de Marketing</a:t>
            </a:r>
            <a:endParaRPr lang="pt-BR" sz="2800" dirty="0"/>
          </a:p>
        </p:txBody>
      </p:sp>
      <p:pic>
        <p:nvPicPr>
          <p:cNvPr id="10242" name="Picture 2" descr="banner de vetor marketing com ícones de negócios - Download de Ve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64" y="1974583"/>
            <a:ext cx="7906272" cy="329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39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36BF-4EA4-4FB7-A851-718C11081E77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0" y="6309320"/>
            <a:ext cx="9144000" cy="7200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635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5919082-07F8-42A4-9030-0FAF268716EE}"/>
              </a:ext>
            </a:extLst>
          </p:cNvPr>
          <p:cNvSpPr/>
          <p:nvPr/>
        </p:nvSpPr>
        <p:spPr>
          <a:xfrm>
            <a:off x="0" y="836713"/>
            <a:ext cx="9144000" cy="7200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63500" dir="150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34024A0D-F53D-4462-9A88-45495FEC4DAC}"/>
              </a:ext>
            </a:extLst>
          </p:cNvPr>
          <p:cNvCxnSpPr>
            <a:stCxn id="26" idx="1"/>
            <a:endCxn id="26" idx="3"/>
          </p:cNvCxnSpPr>
          <p:nvPr/>
        </p:nvCxnSpPr>
        <p:spPr>
          <a:xfrm>
            <a:off x="0" y="872717"/>
            <a:ext cx="9144000" cy="0"/>
          </a:xfrm>
          <a:prstGeom prst="line">
            <a:avLst/>
          </a:prstGeom>
          <a:ln>
            <a:solidFill>
              <a:srgbClr val="002060"/>
            </a:solidFill>
          </a:ln>
          <a:effectLst>
            <a:outerShdw blurRad="50800" dist="12700" dir="114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5" descr="Resultado de imagem para EESC">
            <a:extLst>
              <a:ext uri="{FF2B5EF4-FFF2-40B4-BE49-F238E27FC236}">
                <a16:creationId xmlns:a16="http://schemas.microsoft.com/office/drawing/2014/main" id="{B1BEFF95-8D66-47B8-AEDC-914FBA6A9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4864" y="118078"/>
            <a:ext cx="1368326" cy="498948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FF680E6-B71B-44BB-88D9-35470F0C4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3085"/>
            <a:ext cx="4032448" cy="5131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D4E7BE68-AC5A-4AFA-A388-F04A119D65E6}"/>
              </a:ext>
            </a:extLst>
          </p:cNvPr>
          <p:cNvSpPr txBox="1"/>
          <p:nvPr/>
        </p:nvSpPr>
        <p:spPr>
          <a:xfrm>
            <a:off x="1401981" y="6427113"/>
            <a:ext cx="6048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ea typeface="Batang" pitchFamily="18" charset="-127"/>
              </a:rPr>
              <a:t/>
            </a:r>
            <a:br>
              <a:rPr lang="pt-BR" sz="1050" b="1" dirty="0">
                <a:ea typeface="Batang" pitchFamily="18" charset="-127"/>
              </a:rPr>
            </a:br>
            <a:r>
              <a:rPr lang="pt-BR" sz="1050" b="1" dirty="0" smtClean="0">
                <a:ea typeface="Batang" pitchFamily="18" charset="-127"/>
              </a:rPr>
              <a:t>The </a:t>
            </a:r>
            <a:r>
              <a:rPr lang="pt-BR" sz="1050" b="1" dirty="0" err="1" smtClean="0">
                <a:ea typeface="Batang" pitchFamily="18" charset="-127"/>
              </a:rPr>
              <a:t>Product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Development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and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Commercialization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Process</a:t>
            </a:r>
            <a:r>
              <a:rPr lang="pt-BR" sz="1050" b="1" dirty="0" smtClean="0">
                <a:ea typeface="Batang" pitchFamily="18" charset="-127"/>
              </a:rPr>
              <a:t> - PDCP</a:t>
            </a:r>
            <a:endParaRPr lang="pt-BR" sz="1050" b="1" dirty="0">
              <a:ea typeface="Batang" pitchFamily="18" charset="-127"/>
            </a:endParaRPr>
          </a:p>
        </p:txBody>
      </p:sp>
      <p:sp>
        <p:nvSpPr>
          <p:cNvPr id="18" name="Título 5"/>
          <p:cNvSpPr>
            <a:spLocks noGrp="1"/>
          </p:cNvSpPr>
          <p:nvPr>
            <p:ph type="title"/>
          </p:nvPr>
        </p:nvSpPr>
        <p:spPr>
          <a:xfrm>
            <a:off x="457200" y="770703"/>
            <a:ext cx="8229600" cy="793580"/>
          </a:xfrm>
        </p:spPr>
        <p:txBody>
          <a:bodyPr>
            <a:normAutofit/>
          </a:bodyPr>
          <a:lstStyle/>
          <a:p>
            <a:r>
              <a:rPr lang="pt-BR" sz="2800" b="1" i="1" dirty="0" smtClean="0">
                <a:solidFill>
                  <a:schemeClr val="tx2"/>
                </a:solidFill>
              </a:rPr>
              <a:t>Análise do Negócio e desenvolvimento do produto</a:t>
            </a:r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1773995"/>
            <a:ext cx="4701378" cy="10609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2857818"/>
            <a:ext cx="627942" cy="78645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038" y="3667163"/>
            <a:ext cx="3493311" cy="109127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8975" y="3644270"/>
            <a:ext cx="4828450" cy="1091279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834926"/>
            <a:ext cx="627942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36BF-4EA4-4FB7-A851-718C11081E77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0" y="6309320"/>
            <a:ext cx="9144000" cy="7200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635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5919082-07F8-42A4-9030-0FAF268716EE}"/>
              </a:ext>
            </a:extLst>
          </p:cNvPr>
          <p:cNvSpPr/>
          <p:nvPr/>
        </p:nvSpPr>
        <p:spPr>
          <a:xfrm>
            <a:off x="0" y="836713"/>
            <a:ext cx="9144000" cy="7200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63500" dir="150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34024A0D-F53D-4462-9A88-45495FEC4DAC}"/>
              </a:ext>
            </a:extLst>
          </p:cNvPr>
          <p:cNvCxnSpPr>
            <a:stCxn id="26" idx="1"/>
            <a:endCxn id="26" idx="3"/>
          </p:cNvCxnSpPr>
          <p:nvPr/>
        </p:nvCxnSpPr>
        <p:spPr>
          <a:xfrm>
            <a:off x="0" y="872717"/>
            <a:ext cx="9144000" cy="0"/>
          </a:xfrm>
          <a:prstGeom prst="line">
            <a:avLst/>
          </a:prstGeom>
          <a:ln>
            <a:solidFill>
              <a:srgbClr val="002060"/>
            </a:solidFill>
          </a:ln>
          <a:effectLst>
            <a:outerShdw blurRad="50800" dist="12700" dir="114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5" descr="Resultado de imagem para EESC">
            <a:extLst>
              <a:ext uri="{FF2B5EF4-FFF2-40B4-BE49-F238E27FC236}">
                <a16:creationId xmlns:a16="http://schemas.microsoft.com/office/drawing/2014/main" id="{B1BEFF95-8D66-47B8-AEDC-914FBA6A9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4864" y="118078"/>
            <a:ext cx="1368326" cy="498948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FF680E6-B71B-44BB-88D9-35470F0C4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3085"/>
            <a:ext cx="4032448" cy="5131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D4E7BE68-AC5A-4AFA-A388-F04A119D65E6}"/>
              </a:ext>
            </a:extLst>
          </p:cNvPr>
          <p:cNvSpPr txBox="1"/>
          <p:nvPr/>
        </p:nvSpPr>
        <p:spPr>
          <a:xfrm>
            <a:off x="1401981" y="6427113"/>
            <a:ext cx="6048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ea typeface="Batang" pitchFamily="18" charset="-127"/>
              </a:rPr>
              <a:t/>
            </a:r>
            <a:br>
              <a:rPr lang="pt-BR" sz="1050" b="1" dirty="0">
                <a:ea typeface="Batang" pitchFamily="18" charset="-127"/>
              </a:rPr>
            </a:br>
            <a:r>
              <a:rPr lang="pt-BR" sz="1050" b="1" dirty="0" smtClean="0">
                <a:ea typeface="Batang" pitchFamily="18" charset="-127"/>
              </a:rPr>
              <a:t>The </a:t>
            </a:r>
            <a:r>
              <a:rPr lang="pt-BR" sz="1050" b="1" dirty="0" err="1" smtClean="0">
                <a:ea typeface="Batang" pitchFamily="18" charset="-127"/>
              </a:rPr>
              <a:t>Product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Development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and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Commercialization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Process</a:t>
            </a:r>
            <a:r>
              <a:rPr lang="pt-BR" sz="1050" b="1" dirty="0" smtClean="0">
                <a:ea typeface="Batang" pitchFamily="18" charset="-127"/>
              </a:rPr>
              <a:t> - PDCP</a:t>
            </a:r>
            <a:endParaRPr lang="pt-BR" sz="1050" b="1" dirty="0">
              <a:ea typeface="Batang" pitchFamily="18" charset="-127"/>
            </a:endParaRPr>
          </a:p>
        </p:txBody>
      </p:sp>
      <p:sp>
        <p:nvSpPr>
          <p:cNvPr id="18" name="Título 5"/>
          <p:cNvSpPr>
            <a:spLocks noGrp="1"/>
          </p:cNvSpPr>
          <p:nvPr>
            <p:ph type="title"/>
          </p:nvPr>
        </p:nvSpPr>
        <p:spPr>
          <a:xfrm>
            <a:off x="457200" y="770703"/>
            <a:ext cx="8229600" cy="786089"/>
          </a:xfrm>
        </p:spPr>
        <p:txBody>
          <a:bodyPr>
            <a:normAutofit/>
          </a:bodyPr>
          <a:lstStyle/>
          <a:p>
            <a:r>
              <a:rPr lang="pt-BR" sz="2800" b="1" i="1" dirty="0" smtClean="0">
                <a:solidFill>
                  <a:schemeClr val="tx2"/>
                </a:solidFill>
              </a:rPr>
              <a:t>Teste de Mercado</a:t>
            </a:r>
            <a:endParaRPr lang="pt-BR" sz="2800" dirty="0"/>
          </a:p>
        </p:txBody>
      </p:sp>
      <p:pic>
        <p:nvPicPr>
          <p:cNvPr id="11268" name="Picture 4" descr="Administração de Marketing I - ppt carrega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8"/>
          <a:stretch/>
        </p:blipFill>
        <p:spPr bwMode="auto">
          <a:xfrm>
            <a:off x="1187624" y="1637436"/>
            <a:ext cx="6709729" cy="388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20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36BF-4EA4-4FB7-A851-718C11081E77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0" y="6309320"/>
            <a:ext cx="9144000" cy="7200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635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5919082-07F8-42A4-9030-0FAF268716EE}"/>
              </a:ext>
            </a:extLst>
          </p:cNvPr>
          <p:cNvSpPr/>
          <p:nvPr/>
        </p:nvSpPr>
        <p:spPr>
          <a:xfrm>
            <a:off x="0" y="836713"/>
            <a:ext cx="9144000" cy="7200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63500" dir="150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34024A0D-F53D-4462-9A88-45495FEC4DAC}"/>
              </a:ext>
            </a:extLst>
          </p:cNvPr>
          <p:cNvCxnSpPr>
            <a:stCxn id="26" idx="1"/>
            <a:endCxn id="26" idx="3"/>
          </p:cNvCxnSpPr>
          <p:nvPr/>
        </p:nvCxnSpPr>
        <p:spPr>
          <a:xfrm>
            <a:off x="0" y="872717"/>
            <a:ext cx="9144000" cy="0"/>
          </a:xfrm>
          <a:prstGeom prst="line">
            <a:avLst/>
          </a:prstGeom>
          <a:ln>
            <a:solidFill>
              <a:srgbClr val="002060"/>
            </a:solidFill>
          </a:ln>
          <a:effectLst>
            <a:outerShdw blurRad="50800" dist="12700" dir="114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5" descr="Resultado de imagem para EESC">
            <a:extLst>
              <a:ext uri="{FF2B5EF4-FFF2-40B4-BE49-F238E27FC236}">
                <a16:creationId xmlns:a16="http://schemas.microsoft.com/office/drawing/2014/main" id="{B1BEFF95-8D66-47B8-AEDC-914FBA6A9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4864" y="118078"/>
            <a:ext cx="1368326" cy="498948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FF680E6-B71B-44BB-88D9-35470F0C4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3085"/>
            <a:ext cx="4032448" cy="5131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D4E7BE68-AC5A-4AFA-A388-F04A119D65E6}"/>
              </a:ext>
            </a:extLst>
          </p:cNvPr>
          <p:cNvSpPr txBox="1"/>
          <p:nvPr/>
        </p:nvSpPr>
        <p:spPr>
          <a:xfrm>
            <a:off x="1401981" y="6427113"/>
            <a:ext cx="6048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ea typeface="Batang" pitchFamily="18" charset="-127"/>
              </a:rPr>
              <a:t/>
            </a:r>
            <a:br>
              <a:rPr lang="pt-BR" sz="1050" b="1" dirty="0">
                <a:ea typeface="Batang" pitchFamily="18" charset="-127"/>
              </a:rPr>
            </a:br>
            <a:r>
              <a:rPr lang="pt-BR" sz="1050" b="1" dirty="0" smtClean="0">
                <a:ea typeface="Batang" pitchFamily="18" charset="-127"/>
              </a:rPr>
              <a:t>The </a:t>
            </a:r>
            <a:r>
              <a:rPr lang="pt-BR" sz="1050" b="1" dirty="0" err="1" smtClean="0">
                <a:ea typeface="Batang" pitchFamily="18" charset="-127"/>
              </a:rPr>
              <a:t>Product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Development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and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Commercialization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Process</a:t>
            </a:r>
            <a:r>
              <a:rPr lang="pt-BR" sz="1050" b="1" dirty="0" smtClean="0">
                <a:ea typeface="Batang" pitchFamily="18" charset="-127"/>
              </a:rPr>
              <a:t> - PDCP</a:t>
            </a:r>
            <a:endParaRPr lang="pt-BR" sz="1050" b="1" dirty="0">
              <a:ea typeface="Batang" pitchFamily="18" charset="-127"/>
            </a:endParaRPr>
          </a:p>
        </p:txBody>
      </p:sp>
      <p:sp>
        <p:nvSpPr>
          <p:cNvPr id="18" name="Título 5"/>
          <p:cNvSpPr>
            <a:spLocks noGrp="1"/>
          </p:cNvSpPr>
          <p:nvPr>
            <p:ph type="title"/>
          </p:nvPr>
        </p:nvSpPr>
        <p:spPr>
          <a:xfrm>
            <a:off x="457200" y="770703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i="1" dirty="0" smtClean="0">
                <a:solidFill>
                  <a:schemeClr val="tx2"/>
                </a:solidFill>
              </a:rPr>
              <a:t>Comercialização</a:t>
            </a:r>
            <a:endParaRPr lang="pt-BR" sz="2800" dirty="0"/>
          </a:p>
        </p:txBody>
      </p:sp>
      <p:pic>
        <p:nvPicPr>
          <p:cNvPr id="13318" name="Picture 6" descr="Inicie o conceito de ilustração do novo projeto de negócios.  desenvolvimento de start-up e lançamen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38" y="1844824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37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770703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i="1" dirty="0">
                <a:solidFill>
                  <a:schemeClr val="tx2"/>
                </a:solidFill>
              </a:rPr>
              <a:t>The </a:t>
            </a:r>
            <a:r>
              <a:rPr lang="pt-BR" sz="2800" b="1" i="1" dirty="0" err="1">
                <a:solidFill>
                  <a:schemeClr val="tx2"/>
                </a:solidFill>
              </a:rPr>
              <a:t>Product</a:t>
            </a:r>
            <a:r>
              <a:rPr lang="pt-BR" sz="2800" b="1" i="1" dirty="0">
                <a:solidFill>
                  <a:schemeClr val="tx2"/>
                </a:solidFill>
              </a:rPr>
              <a:t> </a:t>
            </a:r>
            <a:r>
              <a:rPr lang="pt-BR" sz="2800" b="1" i="1" dirty="0" err="1">
                <a:solidFill>
                  <a:schemeClr val="tx2"/>
                </a:solidFill>
              </a:rPr>
              <a:t>Development</a:t>
            </a:r>
            <a:r>
              <a:rPr lang="pt-BR" sz="2800" b="1" i="1" dirty="0">
                <a:solidFill>
                  <a:schemeClr val="tx2"/>
                </a:solidFill>
              </a:rPr>
              <a:t> </a:t>
            </a:r>
            <a:r>
              <a:rPr lang="pt-BR" sz="2800" b="1" i="1" dirty="0" err="1">
                <a:solidFill>
                  <a:schemeClr val="tx2"/>
                </a:solidFill>
              </a:rPr>
              <a:t>and</a:t>
            </a:r>
            <a:r>
              <a:rPr lang="pt-BR" sz="2800" b="1" i="1" dirty="0">
                <a:solidFill>
                  <a:schemeClr val="tx2"/>
                </a:solidFill>
              </a:rPr>
              <a:t> </a:t>
            </a:r>
            <a:r>
              <a:rPr lang="pt-BR" sz="2800" b="1" i="1" dirty="0" err="1">
                <a:solidFill>
                  <a:schemeClr val="tx2"/>
                </a:solidFill>
              </a:rPr>
              <a:t>Commercialization</a:t>
            </a:r>
            <a:r>
              <a:rPr lang="pt-BR" sz="2800" b="1" i="1" dirty="0">
                <a:solidFill>
                  <a:schemeClr val="tx2"/>
                </a:solidFill>
              </a:rPr>
              <a:t> </a:t>
            </a:r>
            <a:r>
              <a:rPr lang="pt-BR" sz="2800" b="1" i="1" dirty="0" err="1" smtClean="0">
                <a:solidFill>
                  <a:schemeClr val="tx2"/>
                </a:solidFill>
              </a:rPr>
              <a:t>Process</a:t>
            </a:r>
            <a:r>
              <a:rPr lang="pt-BR" sz="2800" b="1" i="1" dirty="0" smtClean="0">
                <a:solidFill>
                  <a:schemeClr val="tx2"/>
                </a:solidFill>
              </a:rPr>
              <a:t> - PDCP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36BF-4EA4-4FB7-A851-718C11081E77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0" y="6309320"/>
            <a:ext cx="9144000" cy="7200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635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5919082-07F8-42A4-9030-0FAF268716EE}"/>
              </a:ext>
            </a:extLst>
          </p:cNvPr>
          <p:cNvSpPr/>
          <p:nvPr/>
        </p:nvSpPr>
        <p:spPr>
          <a:xfrm>
            <a:off x="0" y="836713"/>
            <a:ext cx="9144000" cy="7200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63500" dir="150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34024A0D-F53D-4462-9A88-45495FEC4DAC}"/>
              </a:ext>
            </a:extLst>
          </p:cNvPr>
          <p:cNvCxnSpPr>
            <a:stCxn id="26" idx="1"/>
            <a:endCxn id="26" idx="3"/>
          </p:cNvCxnSpPr>
          <p:nvPr/>
        </p:nvCxnSpPr>
        <p:spPr>
          <a:xfrm>
            <a:off x="0" y="872717"/>
            <a:ext cx="9144000" cy="0"/>
          </a:xfrm>
          <a:prstGeom prst="line">
            <a:avLst/>
          </a:prstGeom>
          <a:ln>
            <a:solidFill>
              <a:srgbClr val="002060"/>
            </a:solidFill>
          </a:ln>
          <a:effectLst>
            <a:outerShdw blurRad="50800" dist="12700" dir="114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5" descr="Resultado de imagem para EESC">
            <a:extLst>
              <a:ext uri="{FF2B5EF4-FFF2-40B4-BE49-F238E27FC236}">
                <a16:creationId xmlns:a16="http://schemas.microsoft.com/office/drawing/2014/main" id="{B1BEFF95-8D66-47B8-AEDC-914FBA6A9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4864" y="118078"/>
            <a:ext cx="1368326" cy="498948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FF680E6-B71B-44BB-88D9-35470F0C4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3085"/>
            <a:ext cx="4032448" cy="5131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4E7BE68-AC5A-4AFA-A388-F04A119D65E6}"/>
              </a:ext>
            </a:extLst>
          </p:cNvPr>
          <p:cNvSpPr txBox="1"/>
          <p:nvPr/>
        </p:nvSpPr>
        <p:spPr>
          <a:xfrm>
            <a:off x="1401981" y="6427113"/>
            <a:ext cx="60486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 smtClean="0">
                <a:ea typeface="Batang" pitchFamily="18" charset="-127"/>
              </a:rPr>
              <a:t>The </a:t>
            </a:r>
            <a:r>
              <a:rPr lang="pt-BR" sz="1050" b="1" dirty="0" err="1" smtClean="0">
                <a:ea typeface="Batang" pitchFamily="18" charset="-127"/>
              </a:rPr>
              <a:t>Product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Development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and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Commercialization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Process</a:t>
            </a:r>
            <a:r>
              <a:rPr lang="pt-BR" sz="1050" b="1" dirty="0" smtClean="0">
                <a:ea typeface="Batang" pitchFamily="18" charset="-127"/>
              </a:rPr>
              <a:t> - PDCP</a:t>
            </a:r>
            <a:endParaRPr lang="pt-BR" sz="1050" b="1" dirty="0">
              <a:ea typeface="Batang" pitchFamily="18" charset="-127"/>
            </a:endParaRPr>
          </a:p>
        </p:txBody>
      </p:sp>
      <p:pic>
        <p:nvPicPr>
          <p:cNvPr id="13" name="Picture 2" descr="O Processo de Desenvolvimento de Produtos e Comercialização. Fonte:... |  Download Scientific 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03" y="1772816"/>
            <a:ext cx="607873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31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36BF-4EA4-4FB7-A851-718C11081E77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0" y="6309320"/>
            <a:ext cx="9144000" cy="7200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635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5919082-07F8-42A4-9030-0FAF268716EE}"/>
              </a:ext>
            </a:extLst>
          </p:cNvPr>
          <p:cNvSpPr/>
          <p:nvPr/>
        </p:nvSpPr>
        <p:spPr>
          <a:xfrm>
            <a:off x="0" y="836713"/>
            <a:ext cx="9144000" cy="7200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63500" dir="150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34024A0D-F53D-4462-9A88-45495FEC4DAC}"/>
              </a:ext>
            </a:extLst>
          </p:cNvPr>
          <p:cNvCxnSpPr>
            <a:stCxn id="26" idx="1"/>
            <a:endCxn id="26" idx="3"/>
          </p:cNvCxnSpPr>
          <p:nvPr/>
        </p:nvCxnSpPr>
        <p:spPr>
          <a:xfrm>
            <a:off x="0" y="872717"/>
            <a:ext cx="9144000" cy="0"/>
          </a:xfrm>
          <a:prstGeom prst="line">
            <a:avLst/>
          </a:prstGeom>
          <a:ln>
            <a:solidFill>
              <a:srgbClr val="002060"/>
            </a:solidFill>
          </a:ln>
          <a:effectLst>
            <a:outerShdw blurRad="50800" dist="12700" dir="114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5" descr="Resultado de imagem para EESC">
            <a:extLst>
              <a:ext uri="{FF2B5EF4-FFF2-40B4-BE49-F238E27FC236}">
                <a16:creationId xmlns:a16="http://schemas.microsoft.com/office/drawing/2014/main" id="{B1BEFF95-8D66-47B8-AEDC-914FBA6A9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4864" y="118078"/>
            <a:ext cx="1368326" cy="498948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FF680E6-B71B-44BB-88D9-35470F0C4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3085"/>
            <a:ext cx="4032448" cy="5131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D4E7BE68-AC5A-4AFA-A388-F04A119D65E6}"/>
              </a:ext>
            </a:extLst>
          </p:cNvPr>
          <p:cNvSpPr txBox="1"/>
          <p:nvPr/>
        </p:nvSpPr>
        <p:spPr>
          <a:xfrm>
            <a:off x="1401981" y="6427113"/>
            <a:ext cx="6048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ea typeface="Batang" pitchFamily="18" charset="-127"/>
              </a:rPr>
              <a:t/>
            </a:r>
            <a:br>
              <a:rPr lang="pt-BR" sz="1050" b="1" dirty="0">
                <a:ea typeface="Batang" pitchFamily="18" charset="-127"/>
              </a:rPr>
            </a:br>
            <a:r>
              <a:rPr lang="pt-BR" sz="1050" b="1" dirty="0" smtClean="0">
                <a:ea typeface="Batang" pitchFamily="18" charset="-127"/>
              </a:rPr>
              <a:t>The </a:t>
            </a:r>
            <a:r>
              <a:rPr lang="pt-BR" sz="1050" b="1" dirty="0" err="1" smtClean="0">
                <a:ea typeface="Batang" pitchFamily="18" charset="-127"/>
              </a:rPr>
              <a:t>Product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Development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and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Commercialization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Process</a:t>
            </a:r>
            <a:r>
              <a:rPr lang="pt-BR" sz="1050" b="1" dirty="0" smtClean="0">
                <a:ea typeface="Batang" pitchFamily="18" charset="-127"/>
              </a:rPr>
              <a:t> - PDCP</a:t>
            </a:r>
            <a:endParaRPr lang="pt-BR" sz="1050" b="1" dirty="0">
              <a:ea typeface="Batang" pitchFamily="18" charset="-127"/>
            </a:endParaRPr>
          </a:p>
        </p:txBody>
      </p:sp>
      <p:sp>
        <p:nvSpPr>
          <p:cNvPr id="18" name="Título 5"/>
          <p:cNvSpPr>
            <a:spLocks noGrp="1"/>
          </p:cNvSpPr>
          <p:nvPr>
            <p:ph type="title"/>
          </p:nvPr>
        </p:nvSpPr>
        <p:spPr>
          <a:xfrm>
            <a:off x="457200" y="770703"/>
            <a:ext cx="8229600" cy="811370"/>
          </a:xfrm>
        </p:spPr>
        <p:txBody>
          <a:bodyPr>
            <a:normAutofit/>
          </a:bodyPr>
          <a:lstStyle/>
          <a:p>
            <a:r>
              <a:rPr lang="pt-BR" sz="2800" b="1" i="1" dirty="0" smtClean="0">
                <a:solidFill>
                  <a:schemeClr val="tx2"/>
                </a:solidFill>
              </a:rPr>
              <a:t>Tipo de Produto</a:t>
            </a:r>
            <a:endParaRPr lang="pt-BR" sz="2800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027336" y="1905084"/>
            <a:ext cx="2336800" cy="793750"/>
          </a:xfrm>
          <a:prstGeom prst="cube">
            <a:avLst>
              <a:gd name="adj" fmla="val 18204"/>
            </a:avLst>
          </a:prstGeom>
          <a:gradFill rotWithShape="0">
            <a:gsLst>
              <a:gs pos="0">
                <a:srgbClr val="F76681">
                  <a:gamma/>
                  <a:tint val="0"/>
                  <a:invGamma/>
                </a:srgbClr>
              </a:gs>
              <a:gs pos="100000">
                <a:srgbClr val="F76681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676767"/>
            </a:outerShdw>
          </a:effectLst>
        </p:spPr>
        <p:txBody>
          <a:bodyPr wrap="none" lIns="81204" tIns="39889" rIns="81204" bIns="39889" anchor="ctr"/>
          <a:lstStyle>
            <a:lvl1pPr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pt-BR" altLang="pt-BR" sz="2000" dirty="0">
                <a:solidFill>
                  <a:srgbClr val="000000"/>
                </a:solidFill>
                <a:latin typeface="Tahoma" panose="020B0604030504040204" pitchFamily="34" charset="0"/>
              </a:rPr>
              <a:t>Produtos</a:t>
            </a:r>
            <a:br>
              <a:rPr lang="pt-BR" altLang="pt-BR" sz="200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pt-BR" altLang="pt-BR" sz="2000" dirty="0">
                <a:solidFill>
                  <a:srgbClr val="000000"/>
                </a:solidFill>
                <a:latin typeface="Tahoma" panose="020B0604030504040204" pitchFamily="34" charset="0"/>
              </a:rPr>
              <a:t>originais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341514" y="2901286"/>
            <a:ext cx="2328863" cy="795337"/>
          </a:xfrm>
          <a:prstGeom prst="cube">
            <a:avLst>
              <a:gd name="adj" fmla="val 18204"/>
            </a:avLst>
          </a:prstGeom>
          <a:gradFill rotWithShape="0">
            <a:gsLst>
              <a:gs pos="0">
                <a:srgbClr val="F76681">
                  <a:gamma/>
                  <a:tint val="0"/>
                  <a:invGamma/>
                </a:srgbClr>
              </a:gs>
              <a:gs pos="100000">
                <a:srgbClr val="F76681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676767"/>
            </a:outerShdw>
          </a:effectLst>
        </p:spPr>
        <p:txBody>
          <a:bodyPr wrap="none" lIns="81204" tIns="39889" rIns="81204" bIns="39889" anchor="ctr"/>
          <a:lstStyle>
            <a:lvl1pPr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pt-BR" altLang="pt-BR" sz="2000" dirty="0">
                <a:solidFill>
                  <a:srgbClr val="000000"/>
                </a:solidFill>
                <a:latin typeface="Tahoma" panose="020B0604030504040204" pitchFamily="34" charset="0"/>
              </a:rPr>
              <a:t>Melhorias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5244679" y="3956473"/>
            <a:ext cx="2335213" cy="792163"/>
          </a:xfrm>
          <a:prstGeom prst="cube">
            <a:avLst>
              <a:gd name="adj" fmla="val 18204"/>
            </a:avLst>
          </a:prstGeom>
          <a:gradFill rotWithShape="0">
            <a:gsLst>
              <a:gs pos="0">
                <a:srgbClr val="F76681">
                  <a:gamma/>
                  <a:tint val="0"/>
                  <a:invGamma/>
                </a:srgbClr>
              </a:gs>
              <a:gs pos="100000">
                <a:srgbClr val="F76681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676767"/>
            </a:outerShdw>
          </a:effectLst>
        </p:spPr>
        <p:txBody>
          <a:bodyPr wrap="none" lIns="81204" tIns="39889" rIns="81204" bIns="39889" anchor="ctr"/>
          <a:lstStyle>
            <a:lvl1pPr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pt-BR" altLang="pt-BR" sz="2000" dirty="0">
                <a:solidFill>
                  <a:srgbClr val="000000"/>
                </a:solidFill>
                <a:latin typeface="Tahoma" panose="020B0604030504040204" pitchFamily="34" charset="0"/>
              </a:rPr>
              <a:t>Modificações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3341514" y="5268335"/>
            <a:ext cx="2333625" cy="793750"/>
          </a:xfrm>
          <a:prstGeom prst="cube">
            <a:avLst>
              <a:gd name="adj" fmla="val 18204"/>
            </a:avLst>
          </a:prstGeom>
          <a:gradFill rotWithShape="0">
            <a:gsLst>
              <a:gs pos="0">
                <a:srgbClr val="F76681">
                  <a:gamma/>
                  <a:tint val="0"/>
                  <a:invGamma/>
                </a:srgbClr>
              </a:gs>
              <a:gs pos="100000">
                <a:srgbClr val="F76681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676767"/>
            </a:outerShdw>
          </a:effectLst>
        </p:spPr>
        <p:txBody>
          <a:bodyPr wrap="none" lIns="81204" tIns="39889" rIns="81204" bIns="39889" anchor="ctr"/>
          <a:lstStyle>
            <a:lvl1pPr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pt-BR" altLang="pt-BR" sz="2000">
                <a:solidFill>
                  <a:srgbClr val="000000"/>
                </a:solidFill>
                <a:latin typeface="Tahoma" panose="020B0604030504040204" pitchFamily="34" charset="0"/>
              </a:rPr>
              <a:t>Novas</a:t>
            </a:r>
            <a:br>
              <a:rPr lang="pt-BR" altLang="pt-BR" sz="200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pt-BR" altLang="pt-BR" sz="2000">
                <a:solidFill>
                  <a:srgbClr val="000000"/>
                </a:solidFill>
                <a:latin typeface="Tahoma" panose="020B0604030504040204" pitchFamily="34" charset="0"/>
              </a:rPr>
              <a:t>marcas</a:t>
            </a:r>
          </a:p>
        </p:txBody>
      </p:sp>
    </p:spTree>
    <p:extLst>
      <p:ext uri="{BB962C8B-B14F-4D97-AF65-F5344CB8AC3E}">
        <p14:creationId xmlns:p14="http://schemas.microsoft.com/office/powerpoint/2010/main" val="373154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3" grpId="0" animBg="1" autoUpdateAnimBg="0"/>
      <p:bldP spid="14" grpId="0" animBg="1" autoUpdateAnimBg="0"/>
      <p:bldP spid="1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36BF-4EA4-4FB7-A851-718C11081E77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0" y="6309320"/>
            <a:ext cx="9144000" cy="7200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635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5919082-07F8-42A4-9030-0FAF268716EE}"/>
              </a:ext>
            </a:extLst>
          </p:cNvPr>
          <p:cNvSpPr/>
          <p:nvPr/>
        </p:nvSpPr>
        <p:spPr>
          <a:xfrm>
            <a:off x="0" y="836713"/>
            <a:ext cx="9144000" cy="7200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63500" dir="150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34024A0D-F53D-4462-9A88-45495FEC4DAC}"/>
              </a:ext>
            </a:extLst>
          </p:cNvPr>
          <p:cNvCxnSpPr>
            <a:stCxn id="26" idx="1"/>
            <a:endCxn id="26" idx="3"/>
          </p:cNvCxnSpPr>
          <p:nvPr/>
        </p:nvCxnSpPr>
        <p:spPr>
          <a:xfrm>
            <a:off x="0" y="872717"/>
            <a:ext cx="9144000" cy="0"/>
          </a:xfrm>
          <a:prstGeom prst="line">
            <a:avLst/>
          </a:prstGeom>
          <a:ln>
            <a:solidFill>
              <a:srgbClr val="002060"/>
            </a:solidFill>
          </a:ln>
          <a:effectLst>
            <a:outerShdw blurRad="50800" dist="12700" dir="114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5" descr="Resultado de imagem para EESC">
            <a:extLst>
              <a:ext uri="{FF2B5EF4-FFF2-40B4-BE49-F238E27FC236}">
                <a16:creationId xmlns:a16="http://schemas.microsoft.com/office/drawing/2014/main" id="{B1BEFF95-8D66-47B8-AEDC-914FBA6A9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4864" y="118078"/>
            <a:ext cx="1368326" cy="498948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FF680E6-B71B-44BB-88D9-35470F0C4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3085"/>
            <a:ext cx="4032448" cy="5131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D4E7BE68-AC5A-4AFA-A388-F04A119D65E6}"/>
              </a:ext>
            </a:extLst>
          </p:cNvPr>
          <p:cNvSpPr txBox="1"/>
          <p:nvPr/>
        </p:nvSpPr>
        <p:spPr>
          <a:xfrm>
            <a:off x="1401981" y="6427113"/>
            <a:ext cx="6048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ea typeface="Batang" pitchFamily="18" charset="-127"/>
              </a:rPr>
              <a:t/>
            </a:r>
            <a:br>
              <a:rPr lang="pt-BR" sz="1050" b="1" dirty="0">
                <a:ea typeface="Batang" pitchFamily="18" charset="-127"/>
              </a:rPr>
            </a:br>
            <a:r>
              <a:rPr lang="pt-BR" sz="1050" b="1" dirty="0" smtClean="0">
                <a:ea typeface="Batang" pitchFamily="18" charset="-127"/>
              </a:rPr>
              <a:t>The </a:t>
            </a:r>
            <a:r>
              <a:rPr lang="pt-BR" sz="1050" b="1" dirty="0" err="1" smtClean="0">
                <a:ea typeface="Batang" pitchFamily="18" charset="-127"/>
              </a:rPr>
              <a:t>Product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Development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and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Commercialization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Process</a:t>
            </a:r>
            <a:r>
              <a:rPr lang="pt-BR" sz="1050" b="1" dirty="0" smtClean="0">
                <a:ea typeface="Batang" pitchFamily="18" charset="-127"/>
              </a:rPr>
              <a:t> - PDCP</a:t>
            </a:r>
            <a:endParaRPr lang="pt-BR" sz="1050" b="1" dirty="0">
              <a:ea typeface="Batang" pitchFamily="18" charset="-127"/>
            </a:endParaRPr>
          </a:p>
        </p:txBody>
      </p:sp>
      <p:sp>
        <p:nvSpPr>
          <p:cNvPr id="18" name="Título 5"/>
          <p:cNvSpPr>
            <a:spLocks noGrp="1"/>
          </p:cNvSpPr>
          <p:nvPr>
            <p:ph type="title"/>
          </p:nvPr>
        </p:nvSpPr>
        <p:spPr>
          <a:xfrm>
            <a:off x="457200" y="770703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i="1" dirty="0" smtClean="0">
                <a:solidFill>
                  <a:schemeClr val="tx2"/>
                </a:solidFill>
              </a:rPr>
              <a:t>Causas para o fracasso de novos produtos</a:t>
            </a:r>
            <a:endParaRPr lang="pt-BR" sz="2800" dirty="0"/>
          </a:p>
        </p:txBody>
      </p:sp>
      <p:pic>
        <p:nvPicPr>
          <p:cNvPr id="3078" name="Picture 6" descr="Sucesso e fracasso sinal símbolo - Download de Ve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36" y="1913703"/>
            <a:ext cx="5218562" cy="36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0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36BF-4EA4-4FB7-A851-718C11081E77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0" y="6309320"/>
            <a:ext cx="9144000" cy="7200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635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5919082-07F8-42A4-9030-0FAF268716EE}"/>
              </a:ext>
            </a:extLst>
          </p:cNvPr>
          <p:cNvSpPr/>
          <p:nvPr/>
        </p:nvSpPr>
        <p:spPr>
          <a:xfrm>
            <a:off x="0" y="836713"/>
            <a:ext cx="9144000" cy="7200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63500" dir="150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34024A0D-F53D-4462-9A88-45495FEC4DAC}"/>
              </a:ext>
            </a:extLst>
          </p:cNvPr>
          <p:cNvCxnSpPr>
            <a:stCxn id="26" idx="1"/>
            <a:endCxn id="26" idx="3"/>
          </p:cNvCxnSpPr>
          <p:nvPr/>
        </p:nvCxnSpPr>
        <p:spPr>
          <a:xfrm>
            <a:off x="0" y="872717"/>
            <a:ext cx="9144000" cy="0"/>
          </a:xfrm>
          <a:prstGeom prst="line">
            <a:avLst/>
          </a:prstGeom>
          <a:ln>
            <a:solidFill>
              <a:srgbClr val="002060"/>
            </a:solidFill>
          </a:ln>
          <a:effectLst>
            <a:outerShdw blurRad="50800" dist="12700" dir="114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5" descr="Resultado de imagem para EESC">
            <a:extLst>
              <a:ext uri="{FF2B5EF4-FFF2-40B4-BE49-F238E27FC236}">
                <a16:creationId xmlns:a16="http://schemas.microsoft.com/office/drawing/2014/main" id="{B1BEFF95-8D66-47B8-AEDC-914FBA6A9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4864" y="118078"/>
            <a:ext cx="1368326" cy="498948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FF680E6-B71B-44BB-88D9-35470F0C4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3085"/>
            <a:ext cx="4032448" cy="5131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D4E7BE68-AC5A-4AFA-A388-F04A119D65E6}"/>
              </a:ext>
            </a:extLst>
          </p:cNvPr>
          <p:cNvSpPr txBox="1"/>
          <p:nvPr/>
        </p:nvSpPr>
        <p:spPr>
          <a:xfrm>
            <a:off x="1401981" y="6427113"/>
            <a:ext cx="6048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ea typeface="Batang" pitchFamily="18" charset="-127"/>
              </a:rPr>
              <a:t/>
            </a:r>
            <a:br>
              <a:rPr lang="pt-BR" sz="1050" b="1" dirty="0">
                <a:ea typeface="Batang" pitchFamily="18" charset="-127"/>
              </a:rPr>
            </a:br>
            <a:r>
              <a:rPr lang="pt-BR" sz="1050" b="1" dirty="0" smtClean="0">
                <a:ea typeface="Batang" pitchFamily="18" charset="-127"/>
              </a:rPr>
              <a:t>The </a:t>
            </a:r>
            <a:r>
              <a:rPr lang="pt-BR" sz="1050" b="1" dirty="0" err="1" smtClean="0">
                <a:ea typeface="Batang" pitchFamily="18" charset="-127"/>
              </a:rPr>
              <a:t>Product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Development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and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Commercialization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Process</a:t>
            </a:r>
            <a:r>
              <a:rPr lang="pt-BR" sz="1050" b="1" dirty="0" smtClean="0">
                <a:ea typeface="Batang" pitchFamily="18" charset="-127"/>
              </a:rPr>
              <a:t> - PDCP</a:t>
            </a:r>
            <a:endParaRPr lang="pt-BR" sz="1050" b="1" dirty="0">
              <a:ea typeface="Batang" pitchFamily="18" charset="-127"/>
            </a:endParaRPr>
          </a:p>
        </p:txBody>
      </p:sp>
      <p:sp>
        <p:nvSpPr>
          <p:cNvPr id="18" name="Título 5"/>
          <p:cNvSpPr>
            <a:spLocks noGrp="1"/>
          </p:cNvSpPr>
          <p:nvPr>
            <p:ph type="title"/>
          </p:nvPr>
        </p:nvSpPr>
        <p:spPr>
          <a:xfrm>
            <a:off x="488495" y="589249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i="1" dirty="0" smtClean="0">
                <a:solidFill>
                  <a:schemeClr val="tx2"/>
                </a:solidFill>
              </a:rPr>
              <a:t>Causas para o fracasso de novos produtos</a:t>
            </a:r>
            <a:endParaRPr lang="pt-BR" sz="2800" dirty="0"/>
          </a:p>
        </p:txBody>
      </p:sp>
      <p:pic>
        <p:nvPicPr>
          <p:cNvPr id="6146" name="Picture 2" descr="Desenvolvimento e Lançamento de Novas Ofertas - ppt carrega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7" b="31413"/>
          <a:stretch/>
        </p:blipFill>
        <p:spPr bwMode="auto">
          <a:xfrm>
            <a:off x="323528" y="1778034"/>
            <a:ext cx="8674500" cy="31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26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36BF-4EA4-4FB7-A851-718C11081E77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0" y="6309320"/>
            <a:ext cx="9144000" cy="7200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635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5919082-07F8-42A4-9030-0FAF268716EE}"/>
              </a:ext>
            </a:extLst>
          </p:cNvPr>
          <p:cNvSpPr/>
          <p:nvPr/>
        </p:nvSpPr>
        <p:spPr>
          <a:xfrm>
            <a:off x="0" y="836713"/>
            <a:ext cx="9144000" cy="7200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63500" dir="150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34024A0D-F53D-4462-9A88-45495FEC4DAC}"/>
              </a:ext>
            </a:extLst>
          </p:cNvPr>
          <p:cNvCxnSpPr>
            <a:stCxn id="26" idx="1"/>
            <a:endCxn id="26" idx="3"/>
          </p:cNvCxnSpPr>
          <p:nvPr/>
        </p:nvCxnSpPr>
        <p:spPr>
          <a:xfrm>
            <a:off x="0" y="872717"/>
            <a:ext cx="9144000" cy="0"/>
          </a:xfrm>
          <a:prstGeom prst="line">
            <a:avLst/>
          </a:prstGeom>
          <a:ln>
            <a:solidFill>
              <a:srgbClr val="002060"/>
            </a:solidFill>
          </a:ln>
          <a:effectLst>
            <a:outerShdw blurRad="50800" dist="12700" dir="114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5" descr="Resultado de imagem para EESC">
            <a:extLst>
              <a:ext uri="{FF2B5EF4-FFF2-40B4-BE49-F238E27FC236}">
                <a16:creationId xmlns:a16="http://schemas.microsoft.com/office/drawing/2014/main" id="{B1BEFF95-8D66-47B8-AEDC-914FBA6A9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4864" y="118078"/>
            <a:ext cx="1368326" cy="498948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FF680E6-B71B-44BB-88D9-35470F0C4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3085"/>
            <a:ext cx="4032448" cy="5131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Picture 4" descr="Administração - Graduação: Gerência de Novos produtos - Desenvolvimento de  Novos produ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510" y="1700808"/>
            <a:ext cx="613830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D4E7BE68-AC5A-4AFA-A388-F04A119D65E6}"/>
              </a:ext>
            </a:extLst>
          </p:cNvPr>
          <p:cNvSpPr txBox="1"/>
          <p:nvPr/>
        </p:nvSpPr>
        <p:spPr>
          <a:xfrm>
            <a:off x="1401981" y="6427113"/>
            <a:ext cx="6048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ea typeface="Batang" pitchFamily="18" charset="-127"/>
              </a:rPr>
              <a:t/>
            </a:r>
            <a:br>
              <a:rPr lang="pt-BR" sz="1050" b="1" dirty="0">
                <a:ea typeface="Batang" pitchFamily="18" charset="-127"/>
              </a:rPr>
            </a:br>
            <a:r>
              <a:rPr lang="pt-BR" sz="1050" b="1" dirty="0" smtClean="0">
                <a:ea typeface="Batang" pitchFamily="18" charset="-127"/>
              </a:rPr>
              <a:t>The </a:t>
            </a:r>
            <a:r>
              <a:rPr lang="pt-BR" sz="1050" b="1" dirty="0" err="1" smtClean="0">
                <a:ea typeface="Batang" pitchFamily="18" charset="-127"/>
              </a:rPr>
              <a:t>Product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Development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and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Commercialization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Process</a:t>
            </a:r>
            <a:r>
              <a:rPr lang="pt-BR" sz="1050" b="1" dirty="0" smtClean="0">
                <a:ea typeface="Batang" pitchFamily="18" charset="-127"/>
              </a:rPr>
              <a:t> - PDCP</a:t>
            </a:r>
            <a:endParaRPr lang="pt-BR" sz="1050" b="1" dirty="0">
              <a:ea typeface="Batang" pitchFamily="18" charset="-127"/>
            </a:endParaRPr>
          </a:p>
        </p:txBody>
      </p:sp>
      <p:sp>
        <p:nvSpPr>
          <p:cNvPr id="18" name="Título 5"/>
          <p:cNvSpPr>
            <a:spLocks noGrp="1"/>
          </p:cNvSpPr>
          <p:nvPr>
            <p:ph type="title"/>
          </p:nvPr>
        </p:nvSpPr>
        <p:spPr>
          <a:xfrm>
            <a:off x="457200" y="770703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i="1" dirty="0" smtClean="0">
                <a:solidFill>
                  <a:schemeClr val="tx2"/>
                </a:solidFill>
              </a:rPr>
              <a:t>Etapas do PDCP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4783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36BF-4EA4-4FB7-A851-718C11081E77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0" y="6309320"/>
            <a:ext cx="9144000" cy="7200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635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5919082-07F8-42A4-9030-0FAF268716EE}"/>
              </a:ext>
            </a:extLst>
          </p:cNvPr>
          <p:cNvSpPr/>
          <p:nvPr/>
        </p:nvSpPr>
        <p:spPr>
          <a:xfrm>
            <a:off x="0" y="836713"/>
            <a:ext cx="9144000" cy="7200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63500" dir="150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34024A0D-F53D-4462-9A88-45495FEC4DAC}"/>
              </a:ext>
            </a:extLst>
          </p:cNvPr>
          <p:cNvCxnSpPr>
            <a:stCxn id="26" idx="1"/>
            <a:endCxn id="26" idx="3"/>
          </p:cNvCxnSpPr>
          <p:nvPr/>
        </p:nvCxnSpPr>
        <p:spPr>
          <a:xfrm>
            <a:off x="0" y="872717"/>
            <a:ext cx="9144000" cy="0"/>
          </a:xfrm>
          <a:prstGeom prst="line">
            <a:avLst/>
          </a:prstGeom>
          <a:ln>
            <a:solidFill>
              <a:srgbClr val="002060"/>
            </a:solidFill>
          </a:ln>
          <a:effectLst>
            <a:outerShdw blurRad="50800" dist="12700" dir="114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5" descr="Resultado de imagem para EESC">
            <a:extLst>
              <a:ext uri="{FF2B5EF4-FFF2-40B4-BE49-F238E27FC236}">
                <a16:creationId xmlns:a16="http://schemas.microsoft.com/office/drawing/2014/main" id="{B1BEFF95-8D66-47B8-AEDC-914FBA6A9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4864" y="118078"/>
            <a:ext cx="1368326" cy="498948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FF680E6-B71B-44BB-88D9-35470F0C4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3085"/>
            <a:ext cx="4032448" cy="5131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D4E7BE68-AC5A-4AFA-A388-F04A119D65E6}"/>
              </a:ext>
            </a:extLst>
          </p:cNvPr>
          <p:cNvSpPr txBox="1"/>
          <p:nvPr/>
        </p:nvSpPr>
        <p:spPr>
          <a:xfrm>
            <a:off x="1401981" y="6427113"/>
            <a:ext cx="6048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ea typeface="Batang" pitchFamily="18" charset="-127"/>
              </a:rPr>
              <a:t/>
            </a:r>
            <a:br>
              <a:rPr lang="pt-BR" sz="1050" b="1" dirty="0">
                <a:ea typeface="Batang" pitchFamily="18" charset="-127"/>
              </a:rPr>
            </a:br>
            <a:r>
              <a:rPr lang="pt-BR" sz="1050" b="1" dirty="0" smtClean="0">
                <a:ea typeface="Batang" pitchFamily="18" charset="-127"/>
              </a:rPr>
              <a:t>The </a:t>
            </a:r>
            <a:r>
              <a:rPr lang="pt-BR" sz="1050" b="1" dirty="0" err="1" smtClean="0">
                <a:ea typeface="Batang" pitchFamily="18" charset="-127"/>
              </a:rPr>
              <a:t>Product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Development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and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Commercialization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Process</a:t>
            </a:r>
            <a:r>
              <a:rPr lang="pt-BR" sz="1050" b="1" dirty="0" smtClean="0">
                <a:ea typeface="Batang" pitchFamily="18" charset="-127"/>
              </a:rPr>
              <a:t> - PDCP</a:t>
            </a:r>
            <a:endParaRPr lang="pt-BR" sz="1050" b="1" dirty="0">
              <a:ea typeface="Batang" pitchFamily="18" charset="-127"/>
            </a:endParaRPr>
          </a:p>
        </p:txBody>
      </p:sp>
      <p:sp>
        <p:nvSpPr>
          <p:cNvPr id="18" name="Título 5"/>
          <p:cNvSpPr>
            <a:spLocks noGrp="1"/>
          </p:cNvSpPr>
          <p:nvPr>
            <p:ph type="title"/>
          </p:nvPr>
        </p:nvSpPr>
        <p:spPr>
          <a:xfrm>
            <a:off x="457200" y="770703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i="1" dirty="0" smtClean="0">
                <a:solidFill>
                  <a:schemeClr val="tx2"/>
                </a:solidFill>
              </a:rPr>
              <a:t>Geração de ideias</a:t>
            </a:r>
            <a:endParaRPr lang="pt-BR" sz="28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 rot="5400000">
            <a:off x="160221" y="2333428"/>
            <a:ext cx="1577016" cy="958042"/>
          </a:xfrm>
          <a:prstGeom prst="rect">
            <a:avLst/>
          </a:prstGeom>
          <a:gradFill rotWithShape="0">
            <a:gsLst>
              <a:gs pos="0">
                <a:srgbClr val="B760F9">
                  <a:gamma/>
                  <a:tint val="0"/>
                  <a:invGamma/>
                </a:srgbClr>
              </a:gs>
              <a:gs pos="100000">
                <a:srgbClr val="B760F9"/>
              </a:gs>
            </a:gsLst>
            <a:path path="shape">
              <a:fillToRect l="50000" t="50000" r="50000" b="50000"/>
            </a:path>
          </a:gradFill>
          <a:ln w="12700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B760F9"/>
            </a:extrusionClr>
            <a:contourClr>
              <a:srgbClr val="B760F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103998" tIns="51286" rIns="103998" bIns="51286" anchor="ctr">
            <a:flatTx/>
          </a:bodyPr>
          <a:lstStyle>
            <a:lvl1pPr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Clientes</a:t>
            </a:r>
            <a:endParaRPr lang="pt-BR" altLang="pt-BR" sz="22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329" y="2382664"/>
            <a:ext cx="585267" cy="1072989"/>
          </a:xfrm>
          <a:prstGeom prst="rect">
            <a:avLst/>
          </a:prstGeom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 rot="5400000">
            <a:off x="1910645" y="2316254"/>
            <a:ext cx="1596046" cy="933609"/>
          </a:xfrm>
          <a:prstGeom prst="rect">
            <a:avLst/>
          </a:prstGeom>
          <a:gradFill rotWithShape="0">
            <a:gsLst>
              <a:gs pos="0">
                <a:srgbClr val="009688">
                  <a:gamma/>
                  <a:tint val="0"/>
                  <a:invGamma/>
                </a:srgbClr>
              </a:gs>
              <a:gs pos="100000">
                <a:srgbClr val="009688"/>
              </a:gs>
            </a:gsLst>
            <a:path path="shape">
              <a:fillToRect l="50000" t="50000" r="50000" b="50000"/>
            </a:path>
          </a:gradFill>
          <a:ln w="12700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9688"/>
            </a:extrusionClr>
            <a:contourClr>
              <a:srgbClr val="009688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103998" tIns="51286" rIns="103998" bIns="51286" anchor="ctr">
            <a:flatTx/>
          </a:bodyPr>
          <a:lstStyle>
            <a:lvl1pPr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pt-BR" altLang="pt-BR" sz="1100" dirty="0">
                <a:solidFill>
                  <a:srgbClr val="000000"/>
                </a:solidFill>
                <a:latin typeface="Tahoma" panose="020B0604030504040204" pitchFamily="34" charset="0"/>
              </a:rPr>
              <a:t>Concorrentes</a:t>
            </a:r>
            <a:endParaRPr lang="pt-BR" altLang="pt-BR" sz="1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052" y="2382664"/>
            <a:ext cx="585267" cy="1072989"/>
          </a:xfrm>
          <a:prstGeom prst="rect">
            <a:avLst/>
          </a:prstGeom>
        </p:spPr>
      </p:pic>
      <p:sp>
        <p:nvSpPr>
          <p:cNvPr id="20" name="Rectangle 8"/>
          <p:cNvSpPr>
            <a:spLocks noChangeArrowheads="1"/>
          </p:cNvSpPr>
          <p:nvPr/>
        </p:nvSpPr>
        <p:spPr bwMode="auto">
          <a:xfrm rot="5400000">
            <a:off x="3736541" y="2345407"/>
            <a:ext cx="1566908" cy="944194"/>
          </a:xfrm>
          <a:prstGeom prst="rect">
            <a:avLst/>
          </a:prstGeom>
          <a:gradFill rotWithShape="0">
            <a:gsLst>
              <a:gs pos="0">
                <a:srgbClr val="D93192">
                  <a:gamma/>
                  <a:tint val="0"/>
                  <a:invGamma/>
                </a:srgbClr>
              </a:gs>
              <a:gs pos="100000">
                <a:srgbClr val="D93192"/>
              </a:gs>
            </a:gsLst>
            <a:path path="shape">
              <a:fillToRect l="50000" t="50000" r="50000" b="50000"/>
            </a:path>
          </a:gradFill>
          <a:ln w="12700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93192"/>
            </a:extrusionClr>
            <a:contourClr>
              <a:srgbClr val="D9319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103998" tIns="51286" rIns="103998" bIns="51286" anchor="ctr">
            <a:flatTx/>
          </a:bodyPr>
          <a:lstStyle>
            <a:lvl1pPr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pt-BR" altLang="pt-BR" sz="1100" dirty="0">
                <a:solidFill>
                  <a:srgbClr val="000000"/>
                </a:solidFill>
                <a:latin typeface="Tahoma" panose="020B0604030504040204" pitchFamily="34" charset="0"/>
              </a:rPr>
              <a:t>Distribuidores</a:t>
            </a:r>
            <a:endParaRPr lang="pt-BR" altLang="pt-BR" sz="22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253" y="2382663"/>
            <a:ext cx="585267" cy="1072989"/>
          </a:xfrm>
          <a:prstGeom prst="rect">
            <a:avLst/>
          </a:prstGeom>
        </p:spPr>
      </p:pic>
      <p:sp>
        <p:nvSpPr>
          <p:cNvPr id="22" name="Rectangle 10"/>
          <p:cNvSpPr>
            <a:spLocks noChangeArrowheads="1"/>
          </p:cNvSpPr>
          <p:nvPr/>
        </p:nvSpPr>
        <p:spPr bwMode="auto">
          <a:xfrm rot="5400000">
            <a:off x="5393903" y="2370630"/>
            <a:ext cx="1647405" cy="885251"/>
          </a:xfrm>
          <a:prstGeom prst="rect">
            <a:avLst/>
          </a:prstGeom>
          <a:gradFill rotWithShape="0">
            <a:gsLst>
              <a:gs pos="0">
                <a:srgbClr val="B760F9">
                  <a:gamma/>
                  <a:tint val="0"/>
                  <a:invGamma/>
                </a:srgbClr>
              </a:gs>
              <a:gs pos="100000">
                <a:srgbClr val="B760F9"/>
              </a:gs>
            </a:gsLst>
            <a:path path="shape">
              <a:fillToRect l="50000" t="50000" r="50000" b="50000"/>
            </a:path>
          </a:gradFill>
          <a:ln w="12700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B760F9"/>
            </a:extrusionClr>
            <a:contourClr>
              <a:srgbClr val="B760F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103998" tIns="51286" rIns="103998" bIns="51286" anchor="ctr">
            <a:flatTx/>
          </a:bodyPr>
          <a:lstStyle/>
          <a:p>
            <a:pPr algn="ctr" defTabSz="820738" eaLnBrk="0" hangingPunct="0">
              <a:lnSpc>
                <a:spcPct val="90000"/>
              </a:lnSpc>
            </a:pPr>
            <a:r>
              <a:rPr lang="pt-BR" altLang="pt-BR" sz="1050" dirty="0">
                <a:solidFill>
                  <a:srgbClr val="000000"/>
                </a:solidFill>
                <a:latin typeface="Tahoma" panose="020B0604030504040204" pitchFamily="34" charset="0"/>
              </a:rPr>
              <a:t>Fornecedores</a:t>
            </a:r>
            <a:endParaRPr lang="pt-BR" altLang="pt-BR" sz="16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 rot="5400000">
            <a:off x="7088099" y="2310932"/>
            <a:ext cx="1596046" cy="933609"/>
          </a:xfrm>
          <a:prstGeom prst="rect">
            <a:avLst/>
          </a:prstGeom>
          <a:gradFill rotWithShape="0">
            <a:gsLst>
              <a:gs pos="0">
                <a:srgbClr val="009688">
                  <a:gamma/>
                  <a:tint val="0"/>
                  <a:invGamma/>
                </a:srgbClr>
              </a:gs>
              <a:gs pos="100000">
                <a:srgbClr val="009688"/>
              </a:gs>
            </a:gsLst>
            <a:path path="shape">
              <a:fillToRect l="50000" t="50000" r="50000" b="50000"/>
            </a:path>
          </a:gradFill>
          <a:ln w="12700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9688"/>
            </a:extrusionClr>
            <a:contourClr>
              <a:srgbClr val="009688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103998" tIns="51286" rIns="103998" bIns="51286" anchor="ctr">
            <a:flatTx/>
          </a:bodyPr>
          <a:lstStyle>
            <a:lvl1pPr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pt-BR" altLang="pt-BR" sz="1100" dirty="0" err="1" smtClean="0">
                <a:solidFill>
                  <a:srgbClr val="000000"/>
                </a:solidFill>
                <a:latin typeface="Tahoma" panose="020B0604030504040204" pitchFamily="34" charset="0"/>
              </a:rPr>
              <a:t>Funcíonários</a:t>
            </a:r>
            <a:endParaRPr lang="pt-BR" altLang="pt-BR" sz="1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659" y="2382662"/>
            <a:ext cx="58526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6" grpId="0" animBg="1" autoUpdateAnimBg="0"/>
      <p:bldP spid="20" grpId="0" animBg="1" autoUpdateAnimBg="0"/>
      <p:bldP spid="22" grpId="0" animBg="1" autoUpdateAnimBg="0"/>
      <p:bldP spid="2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36BF-4EA4-4FB7-A851-718C11081E77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0" y="6309320"/>
            <a:ext cx="9144000" cy="7200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635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5919082-07F8-42A4-9030-0FAF268716EE}"/>
              </a:ext>
            </a:extLst>
          </p:cNvPr>
          <p:cNvSpPr/>
          <p:nvPr/>
        </p:nvSpPr>
        <p:spPr>
          <a:xfrm>
            <a:off x="0" y="836713"/>
            <a:ext cx="9144000" cy="7200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63500" dir="150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34024A0D-F53D-4462-9A88-45495FEC4DAC}"/>
              </a:ext>
            </a:extLst>
          </p:cNvPr>
          <p:cNvCxnSpPr>
            <a:stCxn id="26" idx="1"/>
            <a:endCxn id="26" idx="3"/>
          </p:cNvCxnSpPr>
          <p:nvPr/>
        </p:nvCxnSpPr>
        <p:spPr>
          <a:xfrm>
            <a:off x="0" y="872717"/>
            <a:ext cx="9144000" cy="0"/>
          </a:xfrm>
          <a:prstGeom prst="line">
            <a:avLst/>
          </a:prstGeom>
          <a:ln>
            <a:solidFill>
              <a:srgbClr val="002060"/>
            </a:solidFill>
          </a:ln>
          <a:effectLst>
            <a:outerShdw blurRad="50800" dist="12700" dir="114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5" descr="Resultado de imagem para EESC">
            <a:extLst>
              <a:ext uri="{FF2B5EF4-FFF2-40B4-BE49-F238E27FC236}">
                <a16:creationId xmlns:a16="http://schemas.microsoft.com/office/drawing/2014/main" id="{B1BEFF95-8D66-47B8-AEDC-914FBA6A9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4864" y="118078"/>
            <a:ext cx="1368326" cy="498948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FF680E6-B71B-44BB-88D9-35470F0C4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3085"/>
            <a:ext cx="4032448" cy="5131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D4E7BE68-AC5A-4AFA-A388-F04A119D65E6}"/>
              </a:ext>
            </a:extLst>
          </p:cNvPr>
          <p:cNvSpPr txBox="1"/>
          <p:nvPr/>
        </p:nvSpPr>
        <p:spPr>
          <a:xfrm>
            <a:off x="1401981" y="6427113"/>
            <a:ext cx="6048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ea typeface="Batang" pitchFamily="18" charset="-127"/>
              </a:rPr>
              <a:t/>
            </a:r>
            <a:br>
              <a:rPr lang="pt-BR" sz="1050" b="1" dirty="0">
                <a:ea typeface="Batang" pitchFamily="18" charset="-127"/>
              </a:rPr>
            </a:br>
            <a:r>
              <a:rPr lang="pt-BR" sz="1050" b="1" dirty="0" smtClean="0">
                <a:ea typeface="Batang" pitchFamily="18" charset="-127"/>
              </a:rPr>
              <a:t>The </a:t>
            </a:r>
            <a:r>
              <a:rPr lang="pt-BR" sz="1050" b="1" dirty="0" err="1" smtClean="0">
                <a:ea typeface="Batang" pitchFamily="18" charset="-127"/>
              </a:rPr>
              <a:t>Product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Development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and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Commercialization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Process</a:t>
            </a:r>
            <a:r>
              <a:rPr lang="pt-BR" sz="1050" b="1" dirty="0" smtClean="0">
                <a:ea typeface="Batang" pitchFamily="18" charset="-127"/>
              </a:rPr>
              <a:t> - PDCP</a:t>
            </a:r>
            <a:endParaRPr lang="pt-BR" sz="1050" b="1" dirty="0">
              <a:ea typeface="Batang" pitchFamily="18" charset="-127"/>
            </a:endParaRPr>
          </a:p>
        </p:txBody>
      </p:sp>
      <p:sp>
        <p:nvSpPr>
          <p:cNvPr id="18" name="Título 5"/>
          <p:cNvSpPr>
            <a:spLocks noGrp="1"/>
          </p:cNvSpPr>
          <p:nvPr>
            <p:ph type="title"/>
          </p:nvPr>
        </p:nvSpPr>
        <p:spPr>
          <a:xfrm>
            <a:off x="457200" y="770703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i="1" dirty="0" smtClean="0">
                <a:solidFill>
                  <a:schemeClr val="tx2"/>
                </a:solidFill>
              </a:rPr>
              <a:t>Seleção de Ideias</a:t>
            </a:r>
            <a:endParaRPr lang="pt-BR" sz="2800" dirty="0"/>
          </a:p>
        </p:txBody>
      </p:sp>
      <p:pic>
        <p:nvPicPr>
          <p:cNvPr id="7170" name="Picture 2" descr="Desenvolvimento e seleção de idéi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95"/>
          <a:stretch/>
        </p:blipFill>
        <p:spPr bwMode="auto">
          <a:xfrm>
            <a:off x="1307914" y="1610319"/>
            <a:ext cx="6076950" cy="33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29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36BF-4EA4-4FB7-A851-718C11081E77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0" y="6309320"/>
            <a:ext cx="9144000" cy="7200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635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5919082-07F8-42A4-9030-0FAF268716EE}"/>
              </a:ext>
            </a:extLst>
          </p:cNvPr>
          <p:cNvSpPr/>
          <p:nvPr/>
        </p:nvSpPr>
        <p:spPr>
          <a:xfrm>
            <a:off x="0" y="836713"/>
            <a:ext cx="9144000" cy="7200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63500" dir="150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34024A0D-F53D-4462-9A88-45495FEC4DAC}"/>
              </a:ext>
            </a:extLst>
          </p:cNvPr>
          <p:cNvCxnSpPr>
            <a:stCxn id="26" idx="1"/>
            <a:endCxn id="26" idx="3"/>
          </p:cNvCxnSpPr>
          <p:nvPr/>
        </p:nvCxnSpPr>
        <p:spPr>
          <a:xfrm>
            <a:off x="0" y="872717"/>
            <a:ext cx="9144000" cy="0"/>
          </a:xfrm>
          <a:prstGeom prst="line">
            <a:avLst/>
          </a:prstGeom>
          <a:ln>
            <a:solidFill>
              <a:srgbClr val="002060"/>
            </a:solidFill>
          </a:ln>
          <a:effectLst>
            <a:outerShdw blurRad="50800" dist="12700" dir="114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5" descr="Resultado de imagem para EESC">
            <a:extLst>
              <a:ext uri="{FF2B5EF4-FFF2-40B4-BE49-F238E27FC236}">
                <a16:creationId xmlns:a16="http://schemas.microsoft.com/office/drawing/2014/main" id="{B1BEFF95-8D66-47B8-AEDC-914FBA6A9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4864" y="118078"/>
            <a:ext cx="1368326" cy="498948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FF680E6-B71B-44BB-88D9-35470F0C4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3085"/>
            <a:ext cx="4032448" cy="5131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D4E7BE68-AC5A-4AFA-A388-F04A119D65E6}"/>
              </a:ext>
            </a:extLst>
          </p:cNvPr>
          <p:cNvSpPr txBox="1"/>
          <p:nvPr/>
        </p:nvSpPr>
        <p:spPr>
          <a:xfrm>
            <a:off x="1401981" y="6427113"/>
            <a:ext cx="6048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ea typeface="Batang" pitchFamily="18" charset="-127"/>
              </a:rPr>
              <a:t/>
            </a:r>
            <a:br>
              <a:rPr lang="pt-BR" sz="1050" b="1" dirty="0">
                <a:ea typeface="Batang" pitchFamily="18" charset="-127"/>
              </a:rPr>
            </a:br>
            <a:r>
              <a:rPr lang="pt-BR" sz="1050" b="1" dirty="0" smtClean="0">
                <a:ea typeface="Batang" pitchFamily="18" charset="-127"/>
              </a:rPr>
              <a:t>The </a:t>
            </a:r>
            <a:r>
              <a:rPr lang="pt-BR" sz="1050" b="1" dirty="0" err="1" smtClean="0">
                <a:ea typeface="Batang" pitchFamily="18" charset="-127"/>
              </a:rPr>
              <a:t>Product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Development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and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Commercialization</a:t>
            </a:r>
            <a:r>
              <a:rPr lang="pt-BR" sz="1050" b="1" dirty="0" smtClean="0">
                <a:ea typeface="Batang" pitchFamily="18" charset="-127"/>
              </a:rPr>
              <a:t> </a:t>
            </a:r>
            <a:r>
              <a:rPr lang="pt-BR" sz="1050" b="1" dirty="0" err="1" smtClean="0">
                <a:ea typeface="Batang" pitchFamily="18" charset="-127"/>
              </a:rPr>
              <a:t>Process</a:t>
            </a:r>
            <a:r>
              <a:rPr lang="pt-BR" sz="1050" b="1" dirty="0" smtClean="0">
                <a:ea typeface="Batang" pitchFamily="18" charset="-127"/>
              </a:rPr>
              <a:t> - PDCP</a:t>
            </a:r>
            <a:endParaRPr lang="pt-BR" sz="1050" b="1" dirty="0">
              <a:ea typeface="Batang" pitchFamily="18" charset="-127"/>
            </a:endParaRPr>
          </a:p>
        </p:txBody>
      </p:sp>
      <p:sp>
        <p:nvSpPr>
          <p:cNvPr id="18" name="Título 5"/>
          <p:cNvSpPr>
            <a:spLocks noGrp="1"/>
          </p:cNvSpPr>
          <p:nvPr>
            <p:ph type="title"/>
          </p:nvPr>
        </p:nvSpPr>
        <p:spPr>
          <a:xfrm>
            <a:off x="457200" y="770703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i="1" dirty="0" smtClean="0">
                <a:solidFill>
                  <a:schemeClr val="tx2"/>
                </a:solidFill>
              </a:rPr>
              <a:t>Desenvolvimento e Teste de Conceito</a:t>
            </a:r>
            <a:endParaRPr lang="pt-BR" sz="2800" dirty="0"/>
          </a:p>
        </p:txBody>
      </p:sp>
      <p:pic>
        <p:nvPicPr>
          <p:cNvPr id="9218" name="Picture 2" descr="Desenvolvimento de um novo produto alimentício - Líder Júni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981" y="1772816"/>
            <a:ext cx="6467425" cy="369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51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8822</TotalTime>
  <Words>221</Words>
  <Application>Microsoft Office PowerPoint</Application>
  <PresentationFormat>Apresentação na tela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Batang</vt:lpstr>
      <vt:lpstr>Calibri</vt:lpstr>
      <vt:lpstr>Tahoma</vt:lpstr>
      <vt:lpstr>Tema do Office</vt:lpstr>
      <vt:lpstr>Apresentação do PowerPoint</vt:lpstr>
      <vt:lpstr>The Product Development and Commercialization Process - PDCP</vt:lpstr>
      <vt:lpstr>Tipo de Produto</vt:lpstr>
      <vt:lpstr>Causas para o fracasso de novos produtos</vt:lpstr>
      <vt:lpstr>Causas para o fracasso de novos produtos</vt:lpstr>
      <vt:lpstr>Etapas do PDCP</vt:lpstr>
      <vt:lpstr>Geração de ideias</vt:lpstr>
      <vt:lpstr>Seleção de Ideias</vt:lpstr>
      <vt:lpstr>Desenvolvimento e Teste de Conceito</vt:lpstr>
      <vt:lpstr>Estratégia de Marketing</vt:lpstr>
      <vt:lpstr>Análise do Negócio e desenvolvimento do produto</vt:lpstr>
      <vt:lpstr>Teste de Mercado</vt:lpstr>
      <vt:lpstr>Comercialização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4597629</dc:creator>
  <cp:lastModifiedBy>musetti</cp:lastModifiedBy>
  <cp:revision>677</cp:revision>
  <dcterms:created xsi:type="dcterms:W3CDTF">2017-05-10T13:51:37Z</dcterms:created>
  <dcterms:modified xsi:type="dcterms:W3CDTF">2020-11-19T17:06:13Z</dcterms:modified>
</cp:coreProperties>
</file>