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1Tz2FMlqzQdKdESocrdw6m6XB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5158" autoAdjust="0"/>
  </p:normalViewPr>
  <p:slideViewPr>
    <p:cSldViewPr snapToGrid="0">
      <p:cViewPr varScale="1">
        <p:scale>
          <a:sx n="61" d="100"/>
          <a:sy n="61" d="100"/>
        </p:scale>
        <p:origin x="1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Tapete" TargetMode="External"/><Relationship Id="rId3" Type="http://schemas.openxmlformats.org/officeDocument/2006/relationships/hyperlink" Target="https://pt.wikipedia.org/wiki/Fibra" TargetMode="External"/><Relationship Id="rId7" Type="http://schemas.openxmlformats.org/officeDocument/2006/relationships/hyperlink" Target="https://pt.wikipedia.org/wiki/Roupa_de_cama" TargetMode="External"/><Relationship Id="rId12" Type="http://schemas.openxmlformats.org/officeDocument/2006/relationships/hyperlink" Target="https://pt.wikipedia.org/wiki/Cinto_de_seguran%C3%A7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Roupa" TargetMode="External"/><Relationship Id="rId11" Type="http://schemas.openxmlformats.org/officeDocument/2006/relationships/hyperlink" Target="https://pt.wikipedia.org/wiki/Airbag" TargetMode="External"/><Relationship Id="rId5" Type="http://schemas.openxmlformats.org/officeDocument/2006/relationships/hyperlink" Target="https://pt.wikipedia.org/wiki/Tecido_t%C3%AAxtil" TargetMode="External"/><Relationship Id="rId10" Type="http://schemas.openxmlformats.org/officeDocument/2006/relationships/hyperlink" Target="https://pt.wikipedia.org/wiki/Geot%C3%AAxteis" TargetMode="External"/><Relationship Id="rId4" Type="http://schemas.openxmlformats.org/officeDocument/2006/relationships/hyperlink" Target="https://pt.wikipedia.org/wiki/Fio_t%C3%AAxtil" TargetMode="External"/><Relationship Id="rId9" Type="http://schemas.openxmlformats.org/officeDocument/2006/relationships/hyperlink" Target="https://pt.wikipedia.org/wiki/Cortin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839fe4c2b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839fe4c2bd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839fe4c2bd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transformação de </a:t>
            </a:r>
            <a:r>
              <a:rPr lang="pt-BR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fibras</a:t>
            </a: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em </a:t>
            </a:r>
            <a:r>
              <a:rPr lang="pt-BR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fios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 fios em </a:t>
            </a:r>
            <a:r>
              <a:rPr lang="pt-BR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tecidos</a:t>
            </a: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 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 tecidos em peças de </a:t>
            </a:r>
            <a:r>
              <a:rPr lang="pt-BR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vestuário</a:t>
            </a: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 artigos têxteis para o lar e uso doméstico (</a:t>
            </a:r>
            <a:r>
              <a:rPr lang="pt-BR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roupa de cama</a:t>
            </a: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 mesa, </a:t>
            </a:r>
            <a:r>
              <a:rPr lang="pt-BR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tapetes</a:t>
            </a: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cortinas</a:t>
            </a: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etc.) ou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 artigos para aplicações técnicas (produtos </a:t>
            </a:r>
            <a:r>
              <a:rPr lang="pt-BR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geotêxteis</a:t>
            </a: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050" i="1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airbags</a:t>
            </a: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050">
                <a:solidFill>
                  <a:srgbClr val="0B0080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cintos de segurança</a:t>
            </a:r>
            <a:r>
              <a:rPr lang="pt-BR" sz="105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etc.).</a:t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fbcdfd6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7fbcdfd6e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uso de energia e óleos para funcionamento das máquinas</a:t>
            </a:r>
            <a:endParaRPr sz="9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fios entram nos teares (máquinas de tecimento) que transformam o fio em tecido. esses tecidos vão pra empresa de tingimento pra tingir, lavar, amaciar.</a:t>
            </a:r>
            <a:endParaRPr sz="9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9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g7fbcdfd6e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fbcdfd6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7fbcdfd6e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óleos: vendidos pra empresa que tem certificação do órgão competente pra recolher esse material e dar um uso final. geralmente é usado em caldeiras pra gerar calor, não tem ctz qual é o destino, mas é tudo certificado.</a:t>
            </a:r>
            <a:endParaRPr sz="9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não tem a parte de tingimento, então esses são os únicos resíduos; efluentes. eles mandam pra tinturaria e pagam pelo serviço.</a:t>
            </a:r>
            <a:endParaRPr sz="9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g7fbcdfd6e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>
            <a:gsLst>
              <a:gs pos="0">
                <a:srgbClr val="F7F7F7">
                  <a:alpha val="10196"/>
                </a:srgbClr>
              </a:gs>
              <a:gs pos="36000">
                <a:srgbClr val="F7F7F7">
                  <a:alpha val="9019"/>
                </a:srgbClr>
              </a:gs>
              <a:gs pos="75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6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>
            <a:gsLst>
              <a:gs pos="0">
                <a:srgbClr val="F7F7F7">
                  <a:alpha val="7058"/>
                </a:srgbClr>
              </a:gs>
              <a:gs pos="36000">
                <a:srgbClr val="F7F7F7">
                  <a:alpha val="7058"/>
                </a:srgbClr>
              </a:gs>
              <a:gs pos="72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7F7F7">
                  <a:alpha val="5882"/>
                </a:srgbClr>
              </a:gs>
              <a:gs pos="36000">
                <a:srgbClr val="F7F7F7">
                  <a:alpha val="5098"/>
                </a:srgbClr>
              </a:gs>
              <a:gs pos="69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>
            <a:gsLst>
              <a:gs pos="0">
                <a:srgbClr val="F7F7F7">
                  <a:alpha val="12941"/>
                </a:srgbClr>
              </a:gs>
              <a:gs pos="36000">
                <a:srgbClr val="F7F7F7">
                  <a:alpha val="5882"/>
                </a:srgbClr>
              </a:gs>
              <a:gs pos="73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>
            <a:gsLst>
              <a:gs pos="0">
                <a:srgbClr val="F7F7F7">
                  <a:alpha val="12941"/>
                </a:srgbClr>
              </a:gs>
              <a:gs pos="36000">
                <a:srgbClr val="F7F7F7">
                  <a:alpha val="5882"/>
                </a:srgbClr>
              </a:gs>
              <a:gs pos="66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0" y="1587"/>
            <a:ext cx="12192000" cy="6856413"/>
          </a:xfrm>
          <a:custGeom>
            <a:avLst/>
            <a:gdLst/>
            <a:ahLst/>
            <a:cxnLst/>
            <a:rect l="l" t="t" r="r" b="b"/>
            <a:pathLst>
              <a:path w="15356" h="8638" extrusionOk="0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 rot="5400000">
            <a:off x="10089390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 rot="5400000">
            <a:off x="8959592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Marcadores de Ícone horizontais">
  <p:cSld name="4 Marcadores de Ícone horizontai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/>
          <p:nvPr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15"/>
          <p:cNvSpPr>
            <a:spLocks noGrp="1"/>
          </p:cNvSpPr>
          <p:nvPr>
            <p:ph type="pic" idx="2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15"/>
          <p:cNvSpPr>
            <a:spLocks noGrp="1"/>
          </p:cNvSpPr>
          <p:nvPr>
            <p:ph type="pic" idx="3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70" name="Google Shape;170;p15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7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3" name="Google Shape;173;p15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body" idx="1"/>
          </p:nvPr>
        </p:nvSpPr>
        <p:spPr>
          <a:xfrm>
            <a:off x="6189670" y="1840992"/>
            <a:ext cx="2095046" cy="122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body" idx="4"/>
          </p:nvPr>
        </p:nvSpPr>
        <p:spPr>
          <a:xfrm>
            <a:off x="9519533" y="1840992"/>
            <a:ext cx="2095046" cy="122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5"/>
          </p:nvPr>
        </p:nvSpPr>
        <p:spPr>
          <a:xfrm>
            <a:off x="6189670" y="3891529"/>
            <a:ext cx="2095046" cy="12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body" idx="6"/>
          </p:nvPr>
        </p:nvSpPr>
        <p:spPr>
          <a:xfrm>
            <a:off x="9519533" y="3891529"/>
            <a:ext cx="2095046" cy="122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5"/>
          <p:cNvSpPr>
            <a:spLocks noGrp="1"/>
          </p:cNvSpPr>
          <p:nvPr>
            <p:ph type="pic" idx="7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5"/>
          <p:cNvSpPr>
            <a:spLocks noGrp="1"/>
          </p:cNvSpPr>
          <p:nvPr>
            <p:ph type="pic" idx="8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9" name="Google Shape;189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196"/>
                  </a:srgbClr>
                </a:gs>
                <a:gs pos="36000">
                  <a:srgbClr val="F7F7F7">
                    <a:alpha val="9019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058"/>
                  </a:srgbClr>
                </a:gs>
                <a:gs pos="36000">
                  <a:srgbClr val="F7F7F7">
                    <a:alpha val="7058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5882"/>
                  </a:srgbClr>
                </a:gs>
                <a:gs pos="36000">
                  <a:srgbClr val="F7F7F7">
                    <a:alpha val="5098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941"/>
                  </a:srgbClr>
                </a:gs>
                <a:gs pos="36000">
                  <a:srgbClr val="F7F7F7">
                    <a:alpha val="5882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941"/>
                  </a:srgbClr>
                </a:gs>
                <a:gs pos="36000">
                  <a:srgbClr val="F7F7F7">
                    <a:alpha val="5882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7" name="Google Shape;197;p16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9" name="Google Shape;199;p16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>
            <a:spLocks noGrp="1"/>
          </p:cNvSpPr>
          <p:nvPr>
            <p:ph type="pic" idx="2"/>
          </p:nvPr>
        </p:nvSpPr>
        <p:spPr>
          <a:xfrm>
            <a:off x="6058861" y="478881"/>
            <a:ext cx="5582675" cy="590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>
  <p:cSld name="Conteúdo com legenda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08" name="Google Shape;208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196"/>
                  </a:srgbClr>
                </a:gs>
                <a:gs pos="36000">
                  <a:srgbClr val="F7F7F7">
                    <a:alpha val="9019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058"/>
                  </a:srgbClr>
                </a:gs>
                <a:gs pos="36000">
                  <a:srgbClr val="F7F7F7">
                    <a:alpha val="7058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5882"/>
                  </a:srgbClr>
                </a:gs>
                <a:gs pos="36000">
                  <a:srgbClr val="F7F7F7">
                    <a:alpha val="5098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941"/>
                  </a:srgbClr>
                </a:gs>
                <a:gs pos="36000">
                  <a:srgbClr val="F7F7F7">
                    <a:alpha val="5882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941"/>
                  </a:srgbClr>
                </a:gs>
                <a:gs pos="36000">
                  <a:srgbClr val="F7F7F7">
                    <a:alpha val="5882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6" name="Google Shape;216;p17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18" name="Google Shape;218;p17"/>
          <p:cNvSpPr txBox="1">
            <a:spLocks noGrp="1"/>
          </p:cNvSpPr>
          <p:nvPr>
            <p:ph type="body" idx="1"/>
          </p:nvPr>
        </p:nvSpPr>
        <p:spPr>
          <a:xfrm>
            <a:off x="6058861" y="478880"/>
            <a:ext cx="5582675" cy="590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2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972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Arial"/>
              <a:buChar char="•"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9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4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rcadores como ícones 5 X Vertical">
  <p:cSld name="Marcadores como ícones 5 X Vertical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>
            <a:spLocks noGrp="1"/>
          </p:cNvSpPr>
          <p:nvPr>
            <p:ph type="body" idx="1"/>
          </p:nvPr>
        </p:nvSpPr>
        <p:spPr>
          <a:xfrm>
            <a:off x="6792913" y="1748812"/>
            <a:ext cx="3852000" cy="72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body" idx="2"/>
          </p:nvPr>
        </p:nvSpPr>
        <p:spPr>
          <a:xfrm>
            <a:off x="6792913" y="2561156"/>
            <a:ext cx="3852000" cy="72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17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>
            <a:spLocks noGrp="1"/>
          </p:cNvSpPr>
          <p:nvPr>
            <p:ph type="body" idx="3"/>
          </p:nvPr>
        </p:nvSpPr>
        <p:spPr>
          <a:xfrm>
            <a:off x="6792913" y="3373501"/>
            <a:ext cx="3852000" cy="72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17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>
            <a:spLocks noGrp="1"/>
          </p:cNvSpPr>
          <p:nvPr>
            <p:ph type="body" idx="4"/>
          </p:nvPr>
        </p:nvSpPr>
        <p:spPr>
          <a:xfrm>
            <a:off x="6792913" y="4185846"/>
            <a:ext cx="3852000" cy="72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17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body" idx="5"/>
          </p:nvPr>
        </p:nvSpPr>
        <p:spPr>
          <a:xfrm>
            <a:off x="6792913" y="4998190"/>
            <a:ext cx="3852000" cy="7200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317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80"/>
              <a:buNone/>
              <a:defRPr sz="2100">
                <a:solidFill>
                  <a:schemeClr val="dk1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grpSp>
        <p:nvGrpSpPr>
          <p:cNvPr id="51" name="Google Shape;51;p7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52" name="Google Shape;52;p7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7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5" name="Google Shape;55;p7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7"/>
          <p:cNvSpPr>
            <a:spLocks noGrp="1"/>
          </p:cNvSpPr>
          <p:nvPr>
            <p:ph type="pic" idx="6"/>
          </p:nvPr>
        </p:nvSpPr>
        <p:spPr>
          <a:xfrm>
            <a:off x="5870575" y="1840504"/>
            <a:ext cx="536616" cy="5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1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>
            <a:spLocks noGrp="1"/>
          </p:cNvSpPr>
          <p:nvPr>
            <p:ph type="pic" idx="7"/>
          </p:nvPr>
        </p:nvSpPr>
        <p:spPr>
          <a:xfrm>
            <a:off x="5870575" y="2652849"/>
            <a:ext cx="536616" cy="5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1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>
            <a:spLocks noGrp="1"/>
          </p:cNvSpPr>
          <p:nvPr>
            <p:ph type="pic" idx="8"/>
          </p:nvPr>
        </p:nvSpPr>
        <p:spPr>
          <a:xfrm>
            <a:off x="5870575" y="3465194"/>
            <a:ext cx="536616" cy="5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1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>
            <a:spLocks noGrp="1"/>
          </p:cNvSpPr>
          <p:nvPr>
            <p:ph type="pic" idx="9"/>
          </p:nvPr>
        </p:nvSpPr>
        <p:spPr>
          <a:xfrm>
            <a:off x="5870575" y="4277539"/>
            <a:ext cx="536616" cy="5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1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7"/>
          <p:cNvSpPr>
            <a:spLocks noGrp="1"/>
          </p:cNvSpPr>
          <p:nvPr>
            <p:ph type="pic" idx="13"/>
          </p:nvPr>
        </p:nvSpPr>
        <p:spPr>
          <a:xfrm>
            <a:off x="5870575" y="5089882"/>
            <a:ext cx="536616" cy="536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80"/>
              <a:buFont typeface="Noto Sans Symbols"/>
              <a:buNone/>
              <a:defRPr sz="11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4" name="Google Shape;74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196"/>
                  </a:srgbClr>
                </a:gs>
                <a:gs pos="36000">
                  <a:srgbClr val="F7F7F7">
                    <a:alpha val="9019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058"/>
                  </a:srgbClr>
                </a:gs>
                <a:gs pos="36000">
                  <a:srgbClr val="F7F7F7">
                    <a:alpha val="7058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5882"/>
                  </a:srgbClr>
                </a:gs>
                <a:gs pos="36000">
                  <a:srgbClr val="F7F7F7">
                    <a:alpha val="5098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941"/>
                  </a:srgbClr>
                </a:gs>
                <a:gs pos="36000">
                  <a:srgbClr val="F7F7F7">
                    <a:alpha val="5882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941"/>
                  </a:srgbClr>
                </a:gs>
                <a:gs pos="36000">
                  <a:srgbClr val="F7F7F7">
                    <a:alpha val="5882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3" name="Google Shape;83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mente título - esquerda">
  <p:cSld name="Somente título - esquerda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1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92" name="Google Shape;92;p11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7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5" name="Google Shape;95;p11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6" name="Google Shape;96;p11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Marcadores de Ícone verticais claros">
  <p:cSld name="4 Marcadores de Ícone verticais claro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/>
          <p:nvPr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>
            <a:spLocks noGrp="1"/>
          </p:cNvSpPr>
          <p:nvPr>
            <p:ph type="pic" idx="2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12"/>
          <p:cNvSpPr/>
          <p:nvPr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>
            <a:spLocks noGrp="1"/>
          </p:cNvSpPr>
          <p:nvPr>
            <p:ph type="pic" idx="3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/>
          <p:nvPr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8" name="Google Shape;108;p12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09" name="Google Shape;109;p12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7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2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2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1"/>
          </p:nvPr>
        </p:nvSpPr>
        <p:spPr>
          <a:xfrm>
            <a:off x="5756275" y="235108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4"/>
          </p:nvPr>
        </p:nvSpPr>
        <p:spPr>
          <a:xfrm>
            <a:off x="8167235" y="235108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5"/>
          </p:nvPr>
        </p:nvSpPr>
        <p:spPr>
          <a:xfrm>
            <a:off x="5756275" y="525854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6"/>
          </p:nvPr>
        </p:nvSpPr>
        <p:spPr>
          <a:xfrm>
            <a:off x="8167235" y="525854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>
            <a:spLocks noGrp="1"/>
          </p:cNvSpPr>
          <p:nvPr>
            <p:ph type="pic" idx="7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>
            <a:spLocks noGrp="1"/>
          </p:cNvSpPr>
          <p:nvPr>
            <p:ph type="pic" idx="8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Marcadores de Ícone verticais">
  <p:cSld name="4 Marcadores de Ícone verticai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/>
          <p:nvPr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3"/>
          <p:cNvSpPr>
            <a:spLocks noGrp="1"/>
          </p:cNvSpPr>
          <p:nvPr>
            <p:ph type="pic" idx="2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3"/>
          <p:cNvSpPr>
            <a:spLocks noGrp="1"/>
          </p:cNvSpPr>
          <p:nvPr>
            <p:ph type="pic" idx="3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3"/>
          <p:cNvSpPr>
            <a:spLocks noGrp="1"/>
          </p:cNvSpPr>
          <p:nvPr>
            <p:ph type="pic" idx="4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>
            <a:spLocks noGrp="1"/>
          </p:cNvSpPr>
          <p:nvPr>
            <p:ph type="pic" idx="5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133" name="Google Shape;133;p13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34" name="Google Shape;134;p13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7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7" name="Google Shape;137;p13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body" idx="1"/>
          </p:nvPr>
        </p:nvSpPr>
        <p:spPr>
          <a:xfrm>
            <a:off x="5756275" y="235108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6"/>
          </p:nvPr>
        </p:nvSpPr>
        <p:spPr>
          <a:xfrm>
            <a:off x="8167235" y="235108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body" idx="7"/>
          </p:nvPr>
        </p:nvSpPr>
        <p:spPr>
          <a:xfrm>
            <a:off x="5756275" y="525854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8"/>
          </p:nvPr>
        </p:nvSpPr>
        <p:spPr>
          <a:xfrm>
            <a:off x="8167235" y="5258548"/>
            <a:ext cx="2325688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Marcadores de Ícone verticais">
  <p:cSld name="2 Marcadores de Ícone verticai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4"/>
          <p:cNvSpPr/>
          <p:nvPr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4"/>
          <p:cNvSpPr>
            <a:spLocks noGrp="1"/>
          </p:cNvSpPr>
          <p:nvPr>
            <p:ph type="pic" idx="2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Google Shape;151;p14"/>
          <p:cNvSpPr>
            <a:spLocks noGrp="1"/>
          </p:cNvSpPr>
          <p:nvPr>
            <p:ph type="pic" idx="3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1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grpSp>
        <p:nvGrpSpPr>
          <p:cNvPr id="152" name="Google Shape;152;p14"/>
          <p:cNvGrpSpPr/>
          <p:nvPr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53" name="Google Shape;153;p14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r="-14007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 rot="-5677511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 rot="-54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6" name="Google Shape;156;p14"/>
            <p:cNvSpPr/>
            <p:nvPr/>
          </p:nvSpPr>
          <p:spPr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Century Gothic"/>
              <a:buNone/>
              <a:defRPr sz="23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2" name="Google Shape;162;p14"/>
          <p:cNvSpPr txBox="1">
            <a:spLocks noGrp="1"/>
          </p:cNvSpPr>
          <p:nvPr>
            <p:ph type="body" idx="1"/>
          </p:nvPr>
        </p:nvSpPr>
        <p:spPr>
          <a:xfrm>
            <a:off x="5756275" y="3785996"/>
            <a:ext cx="2325688" cy="150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3" name="Google Shape;163;p14"/>
          <p:cNvSpPr txBox="1">
            <a:spLocks noGrp="1"/>
          </p:cNvSpPr>
          <p:nvPr>
            <p:ph type="body" idx="4"/>
          </p:nvPr>
        </p:nvSpPr>
        <p:spPr>
          <a:xfrm>
            <a:off x="8167235" y="3785996"/>
            <a:ext cx="2325688" cy="150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Google Shape;11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196"/>
                  </a:srgbClr>
                </a:gs>
                <a:gs pos="36000">
                  <a:srgbClr val="F7F7F7">
                    <a:alpha val="9019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058"/>
                  </a:srgbClr>
                </a:gs>
                <a:gs pos="36000">
                  <a:srgbClr val="F7F7F7">
                    <a:alpha val="7058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5882"/>
                  </a:srgbClr>
                </a:gs>
                <a:gs pos="36000">
                  <a:srgbClr val="F7F7F7">
                    <a:alpha val="5098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2941"/>
                  </a:srgbClr>
                </a:gs>
                <a:gs pos="36000">
                  <a:srgbClr val="F7F7F7">
                    <a:alpha val="5882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2941"/>
                  </a:srgbClr>
                </a:gs>
                <a:gs pos="36000">
                  <a:srgbClr val="F7F7F7">
                    <a:alpha val="5882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5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5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upport.office.com/pt-BR/article/edit-your-school-presentation-44445997-6769-4d44-8b30-f9e3050adbfb?ui=pt-BR&amp;rs=pt-BR&amp;ad=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pt-BR/article/edit-your-school-presentation-44445997-6769-4d44-8b30-f9e3050adbfb?ui=pt-BR&amp;rs=pt-BR&amp;ad=B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pt-BR">
                <a:solidFill>
                  <a:schemeClr val="lt1"/>
                </a:solidFill>
              </a:rPr>
              <a:t>Apresentação Parcial: Seminário.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pt-BR">
                <a:solidFill>
                  <a:schemeClr val="lt1"/>
                </a:solidFill>
              </a:rPr>
              <a:t>Fábrica de Tecelagem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2" name="Google Shape;252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t-BR">
                <a:solidFill>
                  <a:schemeClr val="lt1"/>
                </a:solidFill>
              </a:rPr>
              <a:t>FELIPPE MIORIM; FERNANDA ALVES; LUIZ BATISTA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39fe4c2bd_1_6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/>
            <a:r>
              <a:rPr lang="pt-BR" b="0" i="0" u="none" strike="noStrike" cap="none">
                <a:latin typeface="Century Gothic"/>
                <a:ea typeface="Century Gothic"/>
                <a:cs typeface="Century Gothic"/>
                <a:sym typeface="Century Gothic"/>
              </a:rPr>
              <a:t>Indústria Têxtil no Brasil</a:t>
            </a:r>
          </a:p>
        </p:txBody>
      </p:sp>
      <p:pic>
        <p:nvPicPr>
          <p:cNvPr id="261" name="Google Shape;261;g839fe4c2bd_1_6"/>
          <p:cNvPicPr preferRelativeResize="0"/>
          <p:nvPr/>
        </p:nvPicPr>
        <p:blipFill rotWithShape="1">
          <a:blip r:embed="rId3"/>
          <a:srcRect t="19137" b="15613"/>
          <a:stretch/>
        </p:blipFill>
        <p:spPr>
          <a:xfrm>
            <a:off x="6756181" y="478881"/>
            <a:ext cx="4188035" cy="5908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839fe4c2bd_1_6">
            <a:hlinkClick r:id="rId4"/>
          </p:cNvPr>
          <p:cNvSpPr txBox="1"/>
          <p:nvPr/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9972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Arial"/>
              <a:buChar char="•"/>
            </a:pPr>
            <a:r>
              <a:rPr lang="pt-BR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Produção de mais de 9 bilhões de peças em 2019 e empregando mais de 9,5 milhões de pessoas ( Incluindo diretamente)</a:t>
            </a:r>
          </a:p>
          <a:p>
            <a:pPr marL="457200" lvl="0" indent="-29972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ts val="1120"/>
              <a:buFont typeface="Arial"/>
              <a:buChar char="•"/>
            </a:pPr>
            <a:r>
              <a:rPr lang="pt-BR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Faturamento de mais de 52 bilhões (2018), constituindo uma das maiores cadeias têxteis do mundo. </a:t>
            </a:r>
          </a:p>
        </p:txBody>
      </p:sp>
      <p:sp>
        <p:nvSpPr>
          <p:cNvPr id="259" name="Google Shape;259;g839fe4c2bd_1_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pt-BR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"/>
          <p:cNvSpPr txBox="1">
            <a:spLocks noGrp="1"/>
          </p:cNvSpPr>
          <p:nvPr>
            <p:ph type="title"/>
          </p:nvPr>
        </p:nvSpPr>
        <p:spPr>
          <a:xfrm>
            <a:off x="925950" y="847544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pt-BR" dirty="0"/>
              <a:t>Indústria Têxtil</a:t>
            </a:r>
            <a:endParaRPr sz="4000" dirty="0"/>
          </a:p>
        </p:txBody>
      </p:sp>
      <p:sp>
        <p:nvSpPr>
          <p:cNvPr id="268" name="Google Shape;268;p3">
            <a:hlinkClick r:id="rId3"/>
          </p:cNvPr>
          <p:cNvSpPr txBox="1"/>
          <p:nvPr/>
        </p:nvSpPr>
        <p:spPr>
          <a:xfrm>
            <a:off x="925950" y="2437025"/>
            <a:ext cx="10340100" cy="3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pt-BR" sz="24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Etapas</a:t>
            </a: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do processo têxtil: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Fiação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Tecelagem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Malharia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Beneficiamento de tecidos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Confecção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24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Tecelagem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Formação de tecidos pelo ato de tecer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○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Entrelaçamento de fios de trama (transversais) com fios de urdidura (longitudinais)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fbcdfd6e0_0_0"/>
          <p:cNvSpPr txBox="1">
            <a:spLocks noGrp="1"/>
          </p:cNvSpPr>
          <p:nvPr>
            <p:ph type="title"/>
          </p:nvPr>
        </p:nvSpPr>
        <p:spPr>
          <a:xfrm>
            <a:off x="394150" y="862950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pt-BR" sz="3200" dirty="0"/>
              <a:t>Empresa: MODART COME IND DE TECIDOS</a:t>
            </a:r>
            <a:endParaRPr dirty="0"/>
          </a:p>
        </p:txBody>
      </p:sp>
      <p:sp>
        <p:nvSpPr>
          <p:cNvPr id="275" name="Google Shape;275;g7fbcdfd6e0_0_0"/>
          <p:cNvSpPr/>
          <p:nvPr/>
        </p:nvSpPr>
        <p:spPr>
          <a:xfrm>
            <a:off x="394150" y="2695975"/>
            <a:ext cx="2151900" cy="141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Fios em conicais de papelão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7fbcdfd6e0_0_0"/>
          <p:cNvSpPr/>
          <p:nvPr/>
        </p:nvSpPr>
        <p:spPr>
          <a:xfrm>
            <a:off x="2546050" y="3093475"/>
            <a:ext cx="1235400" cy="618600"/>
          </a:xfrm>
          <a:prstGeom prst="rightArrow">
            <a:avLst>
              <a:gd name="adj1" fmla="val 50000"/>
              <a:gd name="adj2" fmla="val 7720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7fbcdfd6e0_0_0"/>
          <p:cNvSpPr/>
          <p:nvPr/>
        </p:nvSpPr>
        <p:spPr>
          <a:xfrm>
            <a:off x="3853588" y="2947375"/>
            <a:ext cx="2530500" cy="91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Máquinas de Tecimento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7fbcdfd6e0_0_0"/>
          <p:cNvSpPr/>
          <p:nvPr/>
        </p:nvSpPr>
        <p:spPr>
          <a:xfrm>
            <a:off x="7691650" y="2973600"/>
            <a:ext cx="2790000" cy="910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Tecidos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7fbcdfd6e0_0_0"/>
          <p:cNvSpPr/>
          <p:nvPr/>
        </p:nvSpPr>
        <p:spPr>
          <a:xfrm>
            <a:off x="6384100" y="3119700"/>
            <a:ext cx="1235400" cy="618600"/>
          </a:xfrm>
          <a:prstGeom prst="rightArrow">
            <a:avLst>
              <a:gd name="adj1" fmla="val 50000"/>
              <a:gd name="adj2" fmla="val 7720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7fbcdfd6e0_0_0"/>
          <p:cNvSpPr/>
          <p:nvPr/>
        </p:nvSpPr>
        <p:spPr>
          <a:xfrm rot="-5400000">
            <a:off x="4618300" y="4049425"/>
            <a:ext cx="1001100" cy="618600"/>
          </a:xfrm>
          <a:prstGeom prst="rightArrow">
            <a:avLst>
              <a:gd name="adj1" fmla="val 50000"/>
              <a:gd name="adj2" fmla="val 6224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7fbcdfd6e0_0_0"/>
          <p:cNvSpPr txBox="1"/>
          <p:nvPr/>
        </p:nvSpPr>
        <p:spPr>
          <a:xfrm>
            <a:off x="4496725" y="6283075"/>
            <a:ext cx="2279100" cy="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g7fbcdfd6e0_0_0"/>
          <p:cNvSpPr txBox="1"/>
          <p:nvPr/>
        </p:nvSpPr>
        <p:spPr>
          <a:xfrm>
            <a:off x="3992825" y="4940425"/>
            <a:ext cx="28770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●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Óleos solúveis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●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g7fbcdfd6e0_0_0"/>
          <p:cNvSpPr/>
          <p:nvPr/>
        </p:nvSpPr>
        <p:spPr>
          <a:xfrm rot="5400000">
            <a:off x="8684000" y="4075650"/>
            <a:ext cx="1001100" cy="618600"/>
          </a:xfrm>
          <a:prstGeom prst="rightArrow">
            <a:avLst>
              <a:gd name="adj1" fmla="val 50000"/>
              <a:gd name="adj2" fmla="val 6224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7fbcdfd6e0_0_0"/>
          <p:cNvSpPr txBox="1"/>
          <p:nvPr/>
        </p:nvSpPr>
        <p:spPr>
          <a:xfrm>
            <a:off x="7556125" y="4864225"/>
            <a:ext cx="44349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●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Efluente: óleos usados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●"/>
            </a:pPr>
            <a:r>
              <a:rPr lang="pt-BR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Resíduo sólido: conicais de papelão</a:t>
            </a:r>
            <a:endParaRPr sz="24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g7fbcdfd6e0_0_20">
            <a:extLst>
              <a:ext uri="{FF2B5EF4-FFF2-40B4-BE49-F238E27FC236}">
                <a16:creationId xmlns:a16="http://schemas.microsoft.com/office/drawing/2014/main" id="{A796D2BE-A2B1-4ED6-B2CA-83A3404CD776}"/>
              </a:ext>
            </a:extLst>
          </p:cNvPr>
          <p:cNvSpPr txBox="1">
            <a:spLocks/>
          </p:cNvSpPr>
          <p:nvPr/>
        </p:nvSpPr>
        <p:spPr>
          <a:xfrm>
            <a:off x="409353" y="845609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pt-BR" dirty="0"/>
              <a:t>Recursos</a:t>
            </a:r>
          </a:p>
        </p:txBody>
      </p:sp>
      <p:sp>
        <p:nvSpPr>
          <p:cNvPr id="298" name="Google Shape;298;g7fbcdfd6e0_0_6"/>
          <p:cNvSpPr txBox="1">
            <a:spLocks noGrp="1"/>
          </p:cNvSpPr>
          <p:nvPr>
            <p:ph type="title"/>
          </p:nvPr>
        </p:nvSpPr>
        <p:spPr>
          <a:xfrm>
            <a:off x="3455276" y="878248"/>
            <a:ext cx="87615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pt-BR" dirty="0"/>
              <a:t>Resíduos</a:t>
            </a:r>
            <a:endParaRPr dirty="0"/>
          </a:p>
        </p:txBody>
      </p:sp>
      <p:sp>
        <p:nvSpPr>
          <p:cNvPr id="299" name="Google Shape;299;g7fbcdfd6e0_0_6">
            <a:hlinkClick r:id="rId3"/>
          </p:cNvPr>
          <p:cNvSpPr txBox="1"/>
          <p:nvPr/>
        </p:nvSpPr>
        <p:spPr>
          <a:xfrm>
            <a:off x="3455276" y="2450871"/>
            <a:ext cx="4146331" cy="195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pt-BR" sz="1600" b="1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Conicais</a:t>
            </a:r>
            <a:r>
              <a:rPr lang="pt-BR" sz="1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papelão</a:t>
            </a:r>
            <a:endParaRPr sz="16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Acondicionamento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Venda para indústria de reciclagem de papéis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1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Óleos solúveis: cerca de 800L por mês</a:t>
            </a:r>
            <a:endParaRPr sz="16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19150" marR="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Acondicionamento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19150" marR="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Venda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305;g839fe4c2bd_1_0">
            <a:extLst>
              <a:ext uri="{FF2B5EF4-FFF2-40B4-BE49-F238E27FC236}">
                <a16:creationId xmlns:a16="http://schemas.microsoft.com/office/drawing/2014/main" id="{48EC243B-A291-416E-AB8F-C4B134E1F371}"/>
              </a:ext>
            </a:extLst>
          </p:cNvPr>
          <p:cNvSpPr txBox="1">
            <a:spLocks/>
          </p:cNvSpPr>
          <p:nvPr/>
        </p:nvSpPr>
        <p:spPr>
          <a:xfrm>
            <a:off x="7662040" y="878248"/>
            <a:ext cx="3762267" cy="788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pt-BR" dirty="0"/>
              <a:t>Propostas Sustentáveis</a:t>
            </a:r>
          </a:p>
        </p:txBody>
      </p:sp>
      <p:sp>
        <p:nvSpPr>
          <p:cNvPr id="6" name="Google Shape;291;g7fbcdfd6e0_0_20">
            <a:hlinkClick r:id="rId3"/>
            <a:extLst>
              <a:ext uri="{FF2B5EF4-FFF2-40B4-BE49-F238E27FC236}">
                <a16:creationId xmlns:a16="http://schemas.microsoft.com/office/drawing/2014/main" id="{C2915ACE-6BE1-4ACB-A5AD-10D8C9AE3B5E}"/>
              </a:ext>
            </a:extLst>
          </p:cNvPr>
          <p:cNvSpPr txBox="1"/>
          <p:nvPr/>
        </p:nvSpPr>
        <p:spPr>
          <a:xfrm>
            <a:off x="409353" y="2450871"/>
            <a:ext cx="2611794" cy="304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Char char="•"/>
            </a:pPr>
            <a:r>
              <a:rPr lang="pt-BR" sz="1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Energia</a:t>
            </a:r>
            <a:endParaRPr sz="16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Consumo mensal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37,5 MWH</a:t>
            </a:r>
          </a:p>
          <a:p>
            <a:pPr marL="9144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Geração de um terço por placas fotovoltaicas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306;g839fe4c2bd_1_0">
            <a:hlinkClick r:id="rId3"/>
            <a:extLst>
              <a:ext uri="{FF2B5EF4-FFF2-40B4-BE49-F238E27FC236}">
                <a16:creationId xmlns:a16="http://schemas.microsoft.com/office/drawing/2014/main" id="{E549B43B-876B-4219-84A2-B63A09F5AA9F}"/>
              </a:ext>
            </a:extLst>
          </p:cNvPr>
          <p:cNvSpPr txBox="1"/>
          <p:nvPr/>
        </p:nvSpPr>
        <p:spPr>
          <a:xfrm>
            <a:off x="7662040" y="2450870"/>
            <a:ext cx="3963384" cy="302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Engajamento do público consumidor: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Campanha de reutilização dos tecidos antigos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Melhora da Eficiência Energética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Viabilidade da ampliação da utilização da energia solar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Engajamento de toda a equipe produtiva sobre noções de sustentabilidade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1600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Utilização de materiais </a:t>
            </a:r>
            <a:r>
              <a:rPr lang="pt-BR" sz="1600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eco-sustentáveis</a:t>
            </a: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Char char="•"/>
            </a:pPr>
            <a:r>
              <a:rPr lang="pt-BR" sz="16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Avaliação dos Fornecedores*</a:t>
            </a:r>
            <a:endParaRPr sz="1600" b="1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F5BCED0-29B1-4728-BC11-443040762813}"/>
              </a:ext>
            </a:extLst>
          </p:cNvPr>
          <p:cNvSpPr/>
          <p:nvPr/>
        </p:nvSpPr>
        <p:spPr>
          <a:xfrm>
            <a:off x="3021147" y="2317531"/>
            <a:ext cx="60433" cy="4335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36CFB63-C2D1-4635-9D94-DB0627A164BE}"/>
              </a:ext>
            </a:extLst>
          </p:cNvPr>
          <p:cNvSpPr/>
          <p:nvPr/>
        </p:nvSpPr>
        <p:spPr>
          <a:xfrm>
            <a:off x="7571390" y="2317531"/>
            <a:ext cx="60433" cy="43355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Íon - Sala da Diretoria&#10;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373</Words>
  <Application>Microsoft Office PowerPoint</Application>
  <PresentationFormat>Widescreen</PresentationFormat>
  <Paragraphs>64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Noto Sans Symbols</vt:lpstr>
      <vt:lpstr>Century Gothic</vt:lpstr>
      <vt:lpstr>Wingdings</vt:lpstr>
      <vt:lpstr>Arial</vt:lpstr>
      <vt:lpstr>Calibri</vt:lpstr>
      <vt:lpstr>Íon - Sala da Diretoria
</vt:lpstr>
      <vt:lpstr>Apresentação Parcial: Seminário.  Fábrica de Tecelagem</vt:lpstr>
      <vt:lpstr>Indústria Têxtil no Brasil</vt:lpstr>
      <vt:lpstr>Indústria Têxtil</vt:lpstr>
      <vt:lpstr>Empresa: MODART COME IND DE TECIDOS</vt:lpstr>
      <vt:lpstr>Resíduos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Parcial: Seminário.  Fábrica de Tecelagem</dc:title>
  <dc:creator>Felippe Miorim</dc:creator>
  <cp:lastModifiedBy>Felippe Miorim</cp:lastModifiedBy>
  <cp:revision>2</cp:revision>
  <dcterms:created xsi:type="dcterms:W3CDTF">2020-04-17T12:18:09Z</dcterms:created>
  <dcterms:modified xsi:type="dcterms:W3CDTF">2020-04-17T12:26:43Z</dcterms:modified>
</cp:coreProperties>
</file>