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68" r:id="rId4"/>
    <p:sldId id="270" r:id="rId5"/>
    <p:sldId id="259" r:id="rId6"/>
    <p:sldId id="298" r:id="rId7"/>
    <p:sldId id="261" r:id="rId8"/>
    <p:sldId id="273" r:id="rId9"/>
    <p:sldId id="266" r:id="rId10"/>
    <p:sldId id="263" r:id="rId11"/>
    <p:sldId id="264" r:id="rId12"/>
    <p:sldId id="275" r:id="rId13"/>
    <p:sldId id="299" r:id="rId14"/>
    <p:sldId id="267" r:id="rId15"/>
    <p:sldId id="293" r:id="rId16"/>
    <p:sldId id="294" r:id="rId17"/>
    <p:sldId id="295" r:id="rId18"/>
    <p:sldId id="288" r:id="rId19"/>
    <p:sldId id="289" r:id="rId20"/>
    <p:sldId id="290" r:id="rId21"/>
    <p:sldId id="296" r:id="rId22"/>
    <p:sldId id="297" r:id="rId23"/>
    <p:sldId id="300" r:id="rId24"/>
    <p:sldId id="301" r:id="rId25"/>
    <p:sldId id="303" r:id="rId26"/>
    <p:sldId id="302" r:id="rId27"/>
    <p:sldId id="304"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pt-BR"/>
              <a:t>Clique para editar o título Mestre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pt-BR"/>
              <a:t>Clique para editar o título Mestre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pt-BR"/>
              <a:t>Clique para editar o título Mestre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pt-BR"/>
              <a:t>Clique para editar o título Mestre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t-BR"/>
              <a:t>Clique para editar o título Mestre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2" name="Content Placeholder 3"/>
          <p:cNvSpPr>
            <a:spLocks noGrp="1"/>
          </p:cNvSpPr>
          <p:nvPr>
            <p:ph sz="quarter" idx="13"/>
          </p:nvPr>
        </p:nvSpPr>
        <p:spPr>
          <a:xfrm>
            <a:off x="913774" y="3051012"/>
            <a:ext cx="5106027" cy="274018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3" name="Content Placeholder 5"/>
          <p:cNvSpPr>
            <a:spLocks noGrp="1"/>
          </p:cNvSpPr>
          <p:nvPr>
            <p:ph sz="quarter" idx="14"/>
          </p:nvPr>
        </p:nvSpPr>
        <p:spPr>
          <a:xfrm>
            <a:off x="6172200" y="3051012"/>
            <a:ext cx="5105401" cy="274018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pt-BR"/>
              <a:t>Clique para editar o título Mestre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3/4/2020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A036596-EBB1-4491-91E9-1A1B5FE79527}"/>
              </a:ext>
            </a:extLst>
          </p:cNvPr>
          <p:cNvSpPr>
            <a:spLocks noGrp="1"/>
          </p:cNvSpPr>
          <p:nvPr>
            <p:ph type="ctrTitle"/>
          </p:nvPr>
        </p:nvSpPr>
        <p:spPr>
          <a:xfrm>
            <a:off x="482337" y="1629272"/>
            <a:ext cx="11257503" cy="3700669"/>
          </a:xfrm>
        </p:spPr>
        <p:txBody>
          <a:bodyPr>
            <a:normAutofit fontScale="90000"/>
          </a:bodyPr>
          <a:lstStyle/>
          <a:p>
            <a:pPr marL="0" indent="0">
              <a:defRPr/>
            </a:pPr>
            <a:r>
              <a:rPr lang="pt-BR" b="1" dirty="0"/>
              <a:t/>
            </a:r>
            <a:br>
              <a:rPr lang="pt-BR" b="1" dirty="0"/>
            </a:br>
            <a:r>
              <a:rPr lang="pt-BR" b="1" dirty="0"/>
              <a:t/>
            </a:r>
            <a:br>
              <a:rPr lang="pt-BR" b="1" dirty="0"/>
            </a:br>
            <a:r>
              <a:rPr lang="pt-BR" b="1" dirty="0"/>
              <a:t/>
            </a:r>
            <a:br>
              <a:rPr lang="pt-BR" b="1" dirty="0"/>
            </a:br>
            <a:r>
              <a:rPr lang="pt-BR" b="1" dirty="0"/>
              <a:t/>
            </a:r>
            <a:br>
              <a:rPr lang="pt-BR" b="1" dirty="0"/>
            </a:br>
            <a:r>
              <a:rPr lang="pt-BR" b="1" dirty="0"/>
              <a:t/>
            </a:r>
            <a:br>
              <a:rPr lang="pt-BR" b="1" dirty="0"/>
            </a:br>
            <a:r>
              <a:rPr lang="pt-BR" b="1" dirty="0"/>
              <a:t>Desenvolvimento de Competências Interculturais.</a:t>
            </a:r>
            <a:br>
              <a:rPr lang="pt-BR" b="1" dirty="0"/>
            </a:br>
            <a:r>
              <a:rPr lang="pt-BR" b="1" dirty="0"/>
              <a:t/>
            </a:r>
            <a:br>
              <a:rPr lang="pt-BR" b="1" dirty="0"/>
            </a:br>
            <a:r>
              <a:rPr lang="pt-BR" sz="3100" b="1" dirty="0"/>
              <a:t/>
            </a:r>
            <a:br>
              <a:rPr lang="pt-BR" sz="3100" b="1" dirty="0"/>
            </a:br>
            <a:r>
              <a:rPr lang="pt-BR" b="1" dirty="0">
                <a:solidFill>
                  <a:srgbClr val="FF0000"/>
                </a:solidFill>
              </a:rPr>
              <a:t>(DEVELOPMENT OF INTERCULTURAL</a:t>
            </a:r>
            <a:br>
              <a:rPr lang="pt-BR" b="1" dirty="0">
                <a:solidFill>
                  <a:srgbClr val="FF0000"/>
                </a:solidFill>
              </a:rPr>
            </a:br>
            <a:r>
              <a:rPr lang="pt-BR" b="1" dirty="0">
                <a:solidFill>
                  <a:srgbClr val="FF0000"/>
                </a:solidFill>
              </a:rPr>
              <a:t>COMPETENCES)</a:t>
            </a:r>
            <a:br>
              <a:rPr lang="pt-BR" b="1" dirty="0">
                <a:solidFill>
                  <a:srgbClr val="FF0000"/>
                </a:solidFill>
              </a:rPr>
            </a:br>
            <a:endParaRPr lang="pt-BR" dirty="0">
              <a:solidFill>
                <a:srgbClr val="FF0000"/>
              </a:solidFill>
            </a:endParaRPr>
          </a:p>
        </p:txBody>
      </p:sp>
      <p:sp>
        <p:nvSpPr>
          <p:cNvPr id="3" name="Subtítulo 2">
            <a:extLst>
              <a:ext uri="{FF2B5EF4-FFF2-40B4-BE49-F238E27FC236}">
                <a16:creationId xmlns="" xmlns:a16="http://schemas.microsoft.com/office/drawing/2014/main" id="{01C2149B-DCAF-4D71-B881-37E50E06DB43}"/>
              </a:ext>
            </a:extLst>
          </p:cNvPr>
          <p:cNvSpPr>
            <a:spLocks noGrp="1"/>
          </p:cNvSpPr>
          <p:nvPr>
            <p:ph type="subTitle" idx="1"/>
          </p:nvPr>
        </p:nvSpPr>
        <p:spPr>
          <a:xfrm>
            <a:off x="1573458" y="5396173"/>
            <a:ext cx="8689976" cy="1371599"/>
          </a:xfrm>
        </p:spPr>
        <p:txBody>
          <a:bodyPr/>
          <a:lstStyle/>
          <a:p>
            <a:r>
              <a:rPr lang="pt-BR" b="1" dirty="0"/>
              <a:t>FEARP/USP</a:t>
            </a:r>
            <a:br>
              <a:rPr lang="pt-BR" b="1" dirty="0"/>
            </a:br>
            <a:r>
              <a:rPr lang="pt-BR" sz="2400" b="1" dirty="0"/>
              <a:t>Prof. Dra. Irene Miura</a:t>
            </a:r>
            <a:endParaRPr lang="pt-BR" dirty="0"/>
          </a:p>
        </p:txBody>
      </p:sp>
    </p:spTree>
    <p:extLst>
      <p:ext uri="{BB962C8B-B14F-4D97-AF65-F5344CB8AC3E}">
        <p14:creationId xmlns="" xmlns:p14="http://schemas.microsoft.com/office/powerpoint/2010/main" val="956560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38CFFEA-2657-48D6-8050-929B1EC12900}"/>
              </a:ext>
            </a:extLst>
          </p:cNvPr>
          <p:cNvSpPr>
            <a:spLocks noGrp="1"/>
          </p:cNvSpPr>
          <p:nvPr>
            <p:ph type="title"/>
          </p:nvPr>
        </p:nvSpPr>
        <p:spPr>
          <a:xfrm>
            <a:off x="913775" y="-11790"/>
            <a:ext cx="10364451" cy="1068238"/>
          </a:xfrm>
        </p:spPr>
        <p:txBody>
          <a:bodyPr>
            <a:normAutofit/>
          </a:bodyPr>
          <a:lstStyle/>
          <a:p>
            <a:r>
              <a:rPr lang="pt-BR" sz="3200" b="1" dirty="0" err="1">
                <a:solidFill>
                  <a:srgbClr val="FF0000"/>
                </a:solidFill>
              </a:rPr>
              <a:t>Get</a:t>
            </a:r>
            <a:r>
              <a:rPr lang="pt-BR" sz="3200" b="1" dirty="0">
                <a:solidFill>
                  <a:srgbClr val="FF0000"/>
                </a:solidFill>
              </a:rPr>
              <a:t> </a:t>
            </a:r>
            <a:r>
              <a:rPr lang="pt-BR" sz="3200" b="1" dirty="0" err="1">
                <a:solidFill>
                  <a:srgbClr val="FF0000"/>
                </a:solidFill>
              </a:rPr>
              <a:t>together</a:t>
            </a:r>
            <a:r>
              <a:rPr lang="pt-BR" sz="3200" b="1" dirty="0">
                <a:solidFill>
                  <a:srgbClr val="FF0000"/>
                </a:solidFill>
              </a:rPr>
              <a:t> (</a:t>
            </a:r>
            <a:r>
              <a:rPr lang="pt-BR" sz="3200" b="1" dirty="0" err="1" smtClean="0">
                <a:solidFill>
                  <a:srgbClr val="FF0000"/>
                </a:solidFill>
              </a:rPr>
              <a:t>may</a:t>
            </a:r>
            <a:r>
              <a:rPr lang="pt-BR" sz="3200" b="1" dirty="0" smtClean="0">
                <a:solidFill>
                  <a:srgbClr val="FF0000"/>
                </a:solidFill>
              </a:rPr>
              <a:t>/2020)</a:t>
            </a:r>
            <a:endParaRPr lang="pt-BR" sz="3200" b="1" dirty="0">
              <a:solidFill>
                <a:srgbClr val="FF0000"/>
              </a:solidFill>
            </a:endParaRPr>
          </a:p>
        </p:txBody>
      </p:sp>
      <p:sp>
        <p:nvSpPr>
          <p:cNvPr id="3" name="Espaço Reservado para Conteúdo 2">
            <a:extLst>
              <a:ext uri="{FF2B5EF4-FFF2-40B4-BE49-F238E27FC236}">
                <a16:creationId xmlns="" xmlns:a16="http://schemas.microsoft.com/office/drawing/2014/main" id="{CECF37BA-A0EF-4ADE-B744-0FE2C82F6652}"/>
              </a:ext>
            </a:extLst>
          </p:cNvPr>
          <p:cNvSpPr>
            <a:spLocks noGrp="1"/>
          </p:cNvSpPr>
          <p:nvPr>
            <p:ph sz="quarter" idx="13"/>
          </p:nvPr>
        </p:nvSpPr>
        <p:spPr>
          <a:xfrm>
            <a:off x="186429" y="1189608"/>
            <a:ext cx="11709646" cy="5726100"/>
          </a:xfrm>
        </p:spPr>
        <p:txBody>
          <a:bodyPr>
            <a:noAutofit/>
          </a:bodyPr>
          <a:lstStyle/>
          <a:p>
            <a:pPr lvl="0" fontAlgn="base"/>
            <a:r>
              <a:rPr lang="pt-BR" sz="1800" b="1" dirty="0" err="1"/>
              <a:t>Get</a:t>
            </a:r>
            <a:r>
              <a:rPr lang="pt-BR" sz="1800" b="1" dirty="0"/>
              <a:t> </a:t>
            </a:r>
            <a:r>
              <a:rPr lang="pt-BR" sz="1800" b="1" dirty="0" err="1"/>
              <a:t>Together</a:t>
            </a:r>
            <a:r>
              <a:rPr lang="pt-BR" sz="1800" b="1" dirty="0"/>
              <a:t>:</a:t>
            </a:r>
            <a:r>
              <a:rPr lang="pt-BR" sz="1800" dirty="0"/>
              <a:t> evento organizado em parceria com o GCARI (</a:t>
            </a:r>
            <a:r>
              <a:rPr lang="pt-BR" sz="1800" dirty="0" err="1"/>
              <a:t>CRInts</a:t>
            </a:r>
            <a:r>
              <a:rPr lang="pt-BR" sz="1800" dirty="0"/>
              <a:t> de todo o campus)</a:t>
            </a:r>
          </a:p>
          <a:p>
            <a:pPr lvl="0" fontAlgn="base"/>
            <a:r>
              <a:rPr lang="pt-BR" sz="1800" dirty="0" err="1">
                <a:solidFill>
                  <a:srgbClr val="FF0000"/>
                </a:solidFill>
              </a:rPr>
              <a:t>Get</a:t>
            </a:r>
            <a:r>
              <a:rPr lang="pt-BR" sz="1800" dirty="0">
                <a:solidFill>
                  <a:srgbClr val="FF0000"/>
                </a:solidFill>
              </a:rPr>
              <a:t> </a:t>
            </a:r>
            <a:r>
              <a:rPr lang="pt-BR" sz="1800" dirty="0" err="1">
                <a:solidFill>
                  <a:srgbClr val="FF0000"/>
                </a:solidFill>
              </a:rPr>
              <a:t>Together</a:t>
            </a:r>
            <a:r>
              <a:rPr lang="pt-BR" sz="1800" dirty="0">
                <a:solidFill>
                  <a:srgbClr val="FF0000"/>
                </a:solidFill>
              </a:rPr>
              <a:t>, </a:t>
            </a:r>
            <a:r>
              <a:rPr lang="pt-BR" sz="1800" dirty="0" err="1">
                <a:solidFill>
                  <a:srgbClr val="FF0000"/>
                </a:solidFill>
              </a:rPr>
              <a:t>an</a:t>
            </a:r>
            <a:r>
              <a:rPr lang="pt-BR" sz="1800" dirty="0">
                <a:solidFill>
                  <a:srgbClr val="FF0000"/>
                </a:solidFill>
              </a:rPr>
              <a:t> </a:t>
            </a:r>
            <a:r>
              <a:rPr lang="pt-BR" sz="1800" dirty="0" err="1">
                <a:solidFill>
                  <a:srgbClr val="FF0000"/>
                </a:solidFill>
              </a:rPr>
              <a:t>event</a:t>
            </a:r>
            <a:r>
              <a:rPr lang="pt-BR" sz="1800" dirty="0">
                <a:solidFill>
                  <a:srgbClr val="FF0000"/>
                </a:solidFill>
              </a:rPr>
              <a:t> </a:t>
            </a:r>
            <a:r>
              <a:rPr lang="pt-BR" sz="1800" dirty="0" err="1">
                <a:solidFill>
                  <a:srgbClr val="FF0000"/>
                </a:solidFill>
              </a:rPr>
              <a:t>organized</a:t>
            </a:r>
            <a:r>
              <a:rPr lang="pt-BR" sz="1800" dirty="0">
                <a:solidFill>
                  <a:srgbClr val="FF0000"/>
                </a:solidFill>
              </a:rPr>
              <a:t> in </a:t>
            </a:r>
            <a:r>
              <a:rPr lang="pt-BR" sz="1800" dirty="0" err="1">
                <a:solidFill>
                  <a:srgbClr val="FF0000"/>
                </a:solidFill>
              </a:rPr>
              <a:t>partnership</a:t>
            </a:r>
            <a:r>
              <a:rPr lang="pt-BR" sz="1800" dirty="0">
                <a:solidFill>
                  <a:srgbClr val="FF0000"/>
                </a:solidFill>
              </a:rPr>
              <a:t> </a:t>
            </a:r>
            <a:r>
              <a:rPr lang="pt-BR" sz="1800" dirty="0" err="1">
                <a:solidFill>
                  <a:srgbClr val="FF0000"/>
                </a:solidFill>
              </a:rPr>
              <a:t>with</a:t>
            </a:r>
            <a:r>
              <a:rPr lang="pt-BR" sz="1800" dirty="0">
                <a:solidFill>
                  <a:srgbClr val="FF0000"/>
                </a:solidFill>
              </a:rPr>
              <a:t> GCARI (</a:t>
            </a:r>
            <a:r>
              <a:rPr lang="pt-BR" sz="1800" dirty="0" err="1">
                <a:solidFill>
                  <a:srgbClr val="FF0000"/>
                </a:solidFill>
              </a:rPr>
              <a:t>CRints</a:t>
            </a:r>
            <a:r>
              <a:rPr lang="pt-BR" sz="1800" dirty="0">
                <a:solidFill>
                  <a:srgbClr val="FF0000"/>
                </a:solidFill>
              </a:rPr>
              <a:t> </a:t>
            </a:r>
            <a:r>
              <a:rPr lang="pt-BR" sz="1800" dirty="0" err="1">
                <a:solidFill>
                  <a:srgbClr val="FF0000"/>
                </a:solidFill>
              </a:rPr>
              <a:t>of</a:t>
            </a:r>
            <a:r>
              <a:rPr lang="pt-BR" sz="1800" dirty="0">
                <a:solidFill>
                  <a:srgbClr val="FF0000"/>
                </a:solidFill>
              </a:rPr>
              <a:t> </a:t>
            </a:r>
            <a:r>
              <a:rPr lang="pt-BR" sz="1800" dirty="0" err="1">
                <a:solidFill>
                  <a:srgbClr val="FF0000"/>
                </a:solidFill>
              </a:rPr>
              <a:t>all</a:t>
            </a:r>
            <a:r>
              <a:rPr lang="pt-BR" sz="1800" dirty="0">
                <a:solidFill>
                  <a:srgbClr val="FF0000"/>
                </a:solidFill>
              </a:rPr>
              <a:t> </a:t>
            </a:r>
            <a:r>
              <a:rPr lang="pt-BR" sz="1800" dirty="0" err="1">
                <a:solidFill>
                  <a:srgbClr val="FF0000"/>
                </a:solidFill>
              </a:rPr>
              <a:t>the</a:t>
            </a:r>
            <a:r>
              <a:rPr lang="pt-BR" sz="1800" dirty="0">
                <a:solidFill>
                  <a:srgbClr val="FF0000"/>
                </a:solidFill>
              </a:rPr>
              <a:t> campus)</a:t>
            </a:r>
          </a:p>
          <a:p>
            <a:pPr lvl="1" fontAlgn="base"/>
            <a:r>
              <a:rPr lang="pt-BR" dirty="0"/>
              <a:t>Objetivo: apresentar as diferentes culturas e intercambistas que se encontram no Campus para os estudantes da USP-RP.</a:t>
            </a:r>
          </a:p>
          <a:p>
            <a:pPr lvl="1" fontAlgn="base"/>
            <a:r>
              <a:rPr lang="pt-BR" dirty="0" err="1">
                <a:solidFill>
                  <a:srgbClr val="FF0000"/>
                </a:solidFill>
              </a:rPr>
              <a:t>Objective</a:t>
            </a:r>
            <a:r>
              <a:rPr lang="pt-BR" dirty="0">
                <a:solidFill>
                  <a:srgbClr val="FF0000"/>
                </a:solidFill>
              </a:rPr>
              <a:t>: </a:t>
            </a:r>
            <a:r>
              <a:rPr lang="pt-BR" dirty="0" err="1">
                <a:solidFill>
                  <a:srgbClr val="FF0000"/>
                </a:solidFill>
              </a:rPr>
              <a:t>present</a:t>
            </a:r>
            <a:r>
              <a:rPr lang="pt-BR" dirty="0">
                <a:solidFill>
                  <a:srgbClr val="FF0000"/>
                </a:solidFill>
              </a:rPr>
              <a:t> </a:t>
            </a:r>
            <a:r>
              <a:rPr lang="pt-BR" dirty="0" err="1">
                <a:solidFill>
                  <a:srgbClr val="FF0000"/>
                </a:solidFill>
              </a:rPr>
              <a:t>the</a:t>
            </a:r>
            <a:r>
              <a:rPr lang="pt-BR" dirty="0">
                <a:solidFill>
                  <a:srgbClr val="FF0000"/>
                </a:solidFill>
              </a:rPr>
              <a:t> </a:t>
            </a:r>
            <a:r>
              <a:rPr lang="pt-BR" dirty="0" err="1">
                <a:solidFill>
                  <a:srgbClr val="FF0000"/>
                </a:solidFill>
              </a:rPr>
              <a:t>different</a:t>
            </a:r>
            <a:r>
              <a:rPr lang="pt-BR" dirty="0">
                <a:solidFill>
                  <a:srgbClr val="FF0000"/>
                </a:solidFill>
              </a:rPr>
              <a:t> </a:t>
            </a:r>
            <a:r>
              <a:rPr lang="pt-BR" dirty="0" err="1">
                <a:solidFill>
                  <a:srgbClr val="FF0000"/>
                </a:solidFill>
              </a:rPr>
              <a:t>cultures</a:t>
            </a:r>
            <a:r>
              <a:rPr lang="pt-BR" dirty="0">
                <a:solidFill>
                  <a:srgbClr val="FF0000"/>
                </a:solidFill>
              </a:rPr>
              <a:t> </a:t>
            </a:r>
            <a:r>
              <a:rPr lang="pt-BR" dirty="0" err="1">
                <a:solidFill>
                  <a:srgbClr val="FF0000"/>
                </a:solidFill>
              </a:rPr>
              <a:t>and</a:t>
            </a:r>
            <a:r>
              <a:rPr lang="pt-BR" dirty="0">
                <a:solidFill>
                  <a:srgbClr val="FF0000"/>
                </a:solidFill>
              </a:rPr>
              <a:t> Exchange </a:t>
            </a:r>
            <a:r>
              <a:rPr lang="pt-BR" dirty="0" err="1">
                <a:solidFill>
                  <a:srgbClr val="FF0000"/>
                </a:solidFill>
              </a:rPr>
              <a:t>Students</a:t>
            </a:r>
            <a:r>
              <a:rPr lang="pt-BR" dirty="0">
                <a:solidFill>
                  <a:srgbClr val="FF0000"/>
                </a:solidFill>
              </a:rPr>
              <a:t> </a:t>
            </a:r>
            <a:r>
              <a:rPr lang="pt-BR" dirty="0" err="1">
                <a:solidFill>
                  <a:srgbClr val="FF0000"/>
                </a:solidFill>
              </a:rPr>
              <a:t>of</a:t>
            </a:r>
            <a:r>
              <a:rPr lang="pt-BR" dirty="0">
                <a:solidFill>
                  <a:srgbClr val="FF0000"/>
                </a:solidFill>
              </a:rPr>
              <a:t> </a:t>
            </a:r>
            <a:r>
              <a:rPr lang="pt-BR" dirty="0" err="1">
                <a:solidFill>
                  <a:srgbClr val="FF0000"/>
                </a:solidFill>
              </a:rPr>
              <a:t>the</a:t>
            </a:r>
            <a:r>
              <a:rPr lang="pt-BR" dirty="0">
                <a:solidFill>
                  <a:srgbClr val="FF0000"/>
                </a:solidFill>
              </a:rPr>
              <a:t> Campus </a:t>
            </a:r>
            <a:r>
              <a:rPr lang="pt-BR" dirty="0" err="1">
                <a:solidFill>
                  <a:srgbClr val="FF0000"/>
                </a:solidFill>
              </a:rPr>
              <a:t>to</a:t>
            </a:r>
            <a:r>
              <a:rPr lang="pt-BR" dirty="0">
                <a:solidFill>
                  <a:srgbClr val="FF0000"/>
                </a:solidFill>
              </a:rPr>
              <a:t> </a:t>
            </a:r>
            <a:r>
              <a:rPr lang="pt-BR" dirty="0" err="1">
                <a:solidFill>
                  <a:srgbClr val="FF0000"/>
                </a:solidFill>
              </a:rPr>
              <a:t>the</a:t>
            </a:r>
            <a:r>
              <a:rPr lang="pt-BR" dirty="0">
                <a:solidFill>
                  <a:srgbClr val="FF0000"/>
                </a:solidFill>
              </a:rPr>
              <a:t> </a:t>
            </a:r>
            <a:r>
              <a:rPr lang="pt-BR" dirty="0" err="1">
                <a:solidFill>
                  <a:srgbClr val="FF0000"/>
                </a:solidFill>
              </a:rPr>
              <a:t>students</a:t>
            </a:r>
            <a:r>
              <a:rPr lang="pt-BR" dirty="0">
                <a:solidFill>
                  <a:srgbClr val="FF0000"/>
                </a:solidFill>
              </a:rPr>
              <a:t> </a:t>
            </a:r>
            <a:r>
              <a:rPr lang="pt-BR" dirty="0" err="1">
                <a:solidFill>
                  <a:srgbClr val="FF0000"/>
                </a:solidFill>
              </a:rPr>
              <a:t>of</a:t>
            </a:r>
            <a:r>
              <a:rPr lang="pt-BR" dirty="0">
                <a:solidFill>
                  <a:srgbClr val="FF0000"/>
                </a:solidFill>
              </a:rPr>
              <a:t> USP-RP.  </a:t>
            </a:r>
          </a:p>
          <a:p>
            <a:pPr lvl="1" fontAlgn="base"/>
            <a:endParaRPr lang="pt-BR" sz="1000" dirty="0">
              <a:solidFill>
                <a:srgbClr val="FF0000"/>
              </a:solidFill>
            </a:endParaRPr>
          </a:p>
          <a:p>
            <a:pPr lvl="1" fontAlgn="base"/>
            <a:r>
              <a:rPr lang="pt-BR" dirty="0"/>
              <a:t>Local/horário: o evento ocorre no saguão do Restaurante Universitário, no período do jantar.</a:t>
            </a:r>
          </a:p>
          <a:p>
            <a:pPr lvl="1" fontAlgn="base"/>
            <a:r>
              <a:rPr lang="pt-BR" dirty="0">
                <a:solidFill>
                  <a:srgbClr val="FF0000"/>
                </a:solidFill>
              </a:rPr>
              <a:t>Site/ time: </a:t>
            </a:r>
            <a:r>
              <a:rPr lang="pt-BR" dirty="0" err="1">
                <a:solidFill>
                  <a:srgbClr val="FF0000"/>
                </a:solidFill>
              </a:rPr>
              <a:t>at</a:t>
            </a:r>
            <a:r>
              <a:rPr lang="pt-BR" dirty="0">
                <a:solidFill>
                  <a:srgbClr val="FF0000"/>
                </a:solidFill>
              </a:rPr>
              <a:t> </a:t>
            </a:r>
            <a:r>
              <a:rPr lang="pt-BR" dirty="0" err="1">
                <a:solidFill>
                  <a:srgbClr val="FF0000"/>
                </a:solidFill>
              </a:rPr>
              <a:t>the</a:t>
            </a:r>
            <a:r>
              <a:rPr lang="pt-BR" dirty="0">
                <a:solidFill>
                  <a:srgbClr val="FF0000"/>
                </a:solidFill>
              </a:rPr>
              <a:t> lobby </a:t>
            </a:r>
            <a:r>
              <a:rPr lang="pt-BR" dirty="0" err="1">
                <a:solidFill>
                  <a:srgbClr val="FF0000"/>
                </a:solidFill>
              </a:rPr>
              <a:t>of</a:t>
            </a:r>
            <a:r>
              <a:rPr lang="pt-BR" dirty="0">
                <a:solidFill>
                  <a:srgbClr val="FF0000"/>
                </a:solidFill>
              </a:rPr>
              <a:t> </a:t>
            </a:r>
            <a:r>
              <a:rPr lang="pt-BR" dirty="0" err="1">
                <a:solidFill>
                  <a:srgbClr val="FF0000"/>
                </a:solidFill>
              </a:rPr>
              <a:t>the</a:t>
            </a:r>
            <a:r>
              <a:rPr lang="pt-BR" dirty="0">
                <a:solidFill>
                  <a:srgbClr val="FF0000"/>
                </a:solidFill>
              </a:rPr>
              <a:t> USP </a:t>
            </a:r>
            <a:r>
              <a:rPr lang="pt-BR" dirty="0" err="1">
                <a:solidFill>
                  <a:srgbClr val="FF0000"/>
                </a:solidFill>
              </a:rPr>
              <a:t>restaurant</a:t>
            </a:r>
            <a:r>
              <a:rPr lang="pt-BR" dirty="0">
                <a:solidFill>
                  <a:srgbClr val="FF0000"/>
                </a:solidFill>
              </a:rPr>
              <a:t> (</a:t>
            </a:r>
            <a:r>
              <a:rPr lang="pt-BR" dirty="0" err="1">
                <a:solidFill>
                  <a:srgbClr val="FF0000"/>
                </a:solidFill>
              </a:rPr>
              <a:t>at</a:t>
            </a:r>
            <a:r>
              <a:rPr lang="pt-BR" dirty="0">
                <a:solidFill>
                  <a:srgbClr val="FF0000"/>
                </a:solidFill>
              </a:rPr>
              <a:t> </a:t>
            </a:r>
            <a:r>
              <a:rPr lang="pt-BR" dirty="0" err="1">
                <a:solidFill>
                  <a:srgbClr val="FF0000"/>
                </a:solidFill>
              </a:rPr>
              <a:t>dinner</a:t>
            </a:r>
            <a:r>
              <a:rPr lang="pt-BR" dirty="0">
                <a:solidFill>
                  <a:srgbClr val="FF0000"/>
                </a:solidFill>
              </a:rPr>
              <a:t> time).</a:t>
            </a:r>
          </a:p>
          <a:p>
            <a:pPr lvl="1" fontAlgn="base"/>
            <a:endParaRPr lang="pt-BR" sz="1000" dirty="0">
              <a:solidFill>
                <a:srgbClr val="FF0000"/>
              </a:solidFill>
            </a:endParaRPr>
          </a:p>
          <a:p>
            <a:pPr lvl="1" fontAlgn="base"/>
            <a:r>
              <a:rPr lang="pt-BR" dirty="0"/>
              <a:t>Atividades do evento: mesas são montadas para divulgar a cultura alimentar de cada país. Além disso ocorrem integrações entre todos, com danças, músicas e conversas.</a:t>
            </a:r>
          </a:p>
          <a:p>
            <a:pPr lvl="1" fontAlgn="base"/>
            <a:r>
              <a:rPr lang="pt-BR" dirty="0" err="1">
                <a:solidFill>
                  <a:srgbClr val="FF0000"/>
                </a:solidFill>
              </a:rPr>
              <a:t>Activities</a:t>
            </a:r>
            <a:r>
              <a:rPr lang="pt-BR" dirty="0">
                <a:solidFill>
                  <a:srgbClr val="FF0000"/>
                </a:solidFill>
              </a:rPr>
              <a:t> </a:t>
            </a:r>
            <a:r>
              <a:rPr lang="pt-BR" dirty="0" err="1">
                <a:solidFill>
                  <a:srgbClr val="FF0000"/>
                </a:solidFill>
              </a:rPr>
              <a:t>included</a:t>
            </a:r>
            <a:r>
              <a:rPr lang="pt-BR" dirty="0">
                <a:solidFill>
                  <a:srgbClr val="FF0000"/>
                </a:solidFill>
              </a:rPr>
              <a:t>: </a:t>
            </a:r>
            <a:r>
              <a:rPr lang="pt-BR" dirty="0" err="1">
                <a:solidFill>
                  <a:srgbClr val="FF0000"/>
                </a:solidFill>
              </a:rPr>
              <a:t>tables</a:t>
            </a:r>
            <a:r>
              <a:rPr lang="pt-BR" dirty="0">
                <a:solidFill>
                  <a:srgbClr val="FF0000"/>
                </a:solidFill>
              </a:rPr>
              <a:t> are </a:t>
            </a:r>
            <a:r>
              <a:rPr lang="pt-BR" dirty="0" err="1">
                <a:solidFill>
                  <a:srgbClr val="FF0000"/>
                </a:solidFill>
              </a:rPr>
              <a:t>arranged</a:t>
            </a:r>
            <a:r>
              <a:rPr lang="pt-BR" dirty="0">
                <a:solidFill>
                  <a:srgbClr val="FF0000"/>
                </a:solidFill>
              </a:rPr>
              <a:t> </a:t>
            </a:r>
            <a:r>
              <a:rPr lang="pt-BR" dirty="0" err="1">
                <a:solidFill>
                  <a:srgbClr val="FF0000"/>
                </a:solidFill>
              </a:rPr>
              <a:t>to</a:t>
            </a:r>
            <a:r>
              <a:rPr lang="pt-BR" dirty="0">
                <a:solidFill>
                  <a:srgbClr val="FF0000"/>
                </a:solidFill>
              </a:rPr>
              <a:t> </a:t>
            </a:r>
            <a:r>
              <a:rPr lang="pt-BR" dirty="0" err="1">
                <a:solidFill>
                  <a:srgbClr val="FF0000"/>
                </a:solidFill>
              </a:rPr>
              <a:t>disclose</a:t>
            </a:r>
            <a:r>
              <a:rPr lang="pt-BR" dirty="0">
                <a:solidFill>
                  <a:srgbClr val="FF0000"/>
                </a:solidFill>
              </a:rPr>
              <a:t> </a:t>
            </a:r>
            <a:r>
              <a:rPr lang="pt-BR" dirty="0" err="1">
                <a:solidFill>
                  <a:srgbClr val="FF0000"/>
                </a:solidFill>
              </a:rPr>
              <a:t>the</a:t>
            </a:r>
            <a:r>
              <a:rPr lang="pt-BR" dirty="0">
                <a:solidFill>
                  <a:srgbClr val="FF0000"/>
                </a:solidFill>
              </a:rPr>
              <a:t> </a:t>
            </a:r>
            <a:r>
              <a:rPr lang="pt-BR" dirty="0" err="1">
                <a:solidFill>
                  <a:srgbClr val="FF0000"/>
                </a:solidFill>
              </a:rPr>
              <a:t>food</a:t>
            </a:r>
            <a:r>
              <a:rPr lang="pt-BR" dirty="0">
                <a:solidFill>
                  <a:srgbClr val="FF0000"/>
                </a:solidFill>
              </a:rPr>
              <a:t> </a:t>
            </a:r>
            <a:r>
              <a:rPr lang="pt-BR" dirty="0" err="1">
                <a:solidFill>
                  <a:srgbClr val="FF0000"/>
                </a:solidFill>
              </a:rPr>
              <a:t>culture</a:t>
            </a:r>
            <a:r>
              <a:rPr lang="pt-BR" dirty="0">
                <a:solidFill>
                  <a:srgbClr val="FF0000"/>
                </a:solidFill>
              </a:rPr>
              <a:t> </a:t>
            </a:r>
            <a:r>
              <a:rPr lang="pt-BR" dirty="0" err="1">
                <a:solidFill>
                  <a:srgbClr val="FF0000"/>
                </a:solidFill>
              </a:rPr>
              <a:t>of</a:t>
            </a:r>
            <a:r>
              <a:rPr lang="pt-BR" dirty="0">
                <a:solidFill>
                  <a:srgbClr val="FF0000"/>
                </a:solidFill>
              </a:rPr>
              <a:t> </a:t>
            </a:r>
            <a:r>
              <a:rPr lang="pt-BR" dirty="0" err="1">
                <a:solidFill>
                  <a:srgbClr val="FF0000"/>
                </a:solidFill>
              </a:rPr>
              <a:t>each</a:t>
            </a:r>
            <a:r>
              <a:rPr lang="pt-BR" dirty="0">
                <a:solidFill>
                  <a:srgbClr val="FF0000"/>
                </a:solidFill>
              </a:rPr>
              <a:t> (</a:t>
            </a:r>
            <a:r>
              <a:rPr lang="pt-BR" dirty="0" err="1">
                <a:solidFill>
                  <a:srgbClr val="FF0000"/>
                </a:solidFill>
              </a:rPr>
              <a:t>participating</a:t>
            </a:r>
            <a:r>
              <a:rPr lang="pt-BR" dirty="0">
                <a:solidFill>
                  <a:srgbClr val="FF0000"/>
                </a:solidFill>
              </a:rPr>
              <a:t>) country. </a:t>
            </a:r>
            <a:r>
              <a:rPr lang="pt-BR" dirty="0" err="1">
                <a:solidFill>
                  <a:srgbClr val="FF0000"/>
                </a:solidFill>
              </a:rPr>
              <a:t>Interactions</a:t>
            </a:r>
            <a:r>
              <a:rPr lang="pt-BR" dirty="0">
                <a:solidFill>
                  <a:srgbClr val="FF0000"/>
                </a:solidFill>
              </a:rPr>
              <a:t> </a:t>
            </a:r>
            <a:r>
              <a:rPr lang="pt-BR" dirty="0" err="1">
                <a:solidFill>
                  <a:srgbClr val="FF0000"/>
                </a:solidFill>
              </a:rPr>
              <a:t>among</a:t>
            </a:r>
            <a:r>
              <a:rPr lang="pt-BR" dirty="0">
                <a:solidFill>
                  <a:srgbClr val="FF0000"/>
                </a:solidFill>
              </a:rPr>
              <a:t> </a:t>
            </a:r>
            <a:r>
              <a:rPr lang="pt-BR" dirty="0" err="1">
                <a:solidFill>
                  <a:srgbClr val="FF0000"/>
                </a:solidFill>
              </a:rPr>
              <a:t>everyone</a:t>
            </a:r>
            <a:r>
              <a:rPr lang="pt-BR" dirty="0">
                <a:solidFill>
                  <a:srgbClr val="FF0000"/>
                </a:solidFill>
              </a:rPr>
              <a:t> are </a:t>
            </a:r>
            <a:r>
              <a:rPr lang="pt-BR" dirty="0" err="1">
                <a:solidFill>
                  <a:srgbClr val="FF0000"/>
                </a:solidFill>
              </a:rPr>
              <a:t>foreseen</a:t>
            </a:r>
            <a:r>
              <a:rPr lang="pt-BR" dirty="0">
                <a:solidFill>
                  <a:srgbClr val="FF0000"/>
                </a:solidFill>
              </a:rPr>
              <a:t>, </a:t>
            </a:r>
            <a:r>
              <a:rPr lang="pt-BR" dirty="0" err="1">
                <a:solidFill>
                  <a:srgbClr val="FF0000"/>
                </a:solidFill>
              </a:rPr>
              <a:t>through</a:t>
            </a:r>
            <a:r>
              <a:rPr lang="pt-BR" dirty="0">
                <a:solidFill>
                  <a:srgbClr val="FF0000"/>
                </a:solidFill>
              </a:rPr>
              <a:t> dances, </a:t>
            </a:r>
            <a:r>
              <a:rPr lang="pt-BR" dirty="0" err="1">
                <a:solidFill>
                  <a:srgbClr val="FF0000"/>
                </a:solidFill>
              </a:rPr>
              <a:t>songs</a:t>
            </a:r>
            <a:r>
              <a:rPr lang="pt-BR" dirty="0">
                <a:solidFill>
                  <a:srgbClr val="FF0000"/>
                </a:solidFill>
              </a:rPr>
              <a:t> </a:t>
            </a:r>
            <a:r>
              <a:rPr lang="pt-BR" dirty="0" err="1">
                <a:solidFill>
                  <a:srgbClr val="FF0000"/>
                </a:solidFill>
              </a:rPr>
              <a:t>and</a:t>
            </a:r>
            <a:r>
              <a:rPr lang="pt-BR" dirty="0">
                <a:solidFill>
                  <a:srgbClr val="FF0000"/>
                </a:solidFill>
              </a:rPr>
              <a:t> </a:t>
            </a:r>
            <a:r>
              <a:rPr lang="pt-BR" dirty="0" err="1">
                <a:solidFill>
                  <a:srgbClr val="FF0000"/>
                </a:solidFill>
              </a:rPr>
              <a:t>conversation</a:t>
            </a:r>
            <a:r>
              <a:rPr lang="pt-BR" dirty="0">
                <a:solidFill>
                  <a:srgbClr val="FF0000"/>
                </a:solidFill>
              </a:rPr>
              <a:t>.</a:t>
            </a:r>
          </a:p>
          <a:p>
            <a:endParaRPr lang="pt-BR" sz="1800" dirty="0">
              <a:solidFill>
                <a:srgbClr val="FF0000"/>
              </a:solidFill>
            </a:endParaRPr>
          </a:p>
          <a:p>
            <a:pPr lvl="1"/>
            <a:endParaRPr lang="pt-BR" dirty="0"/>
          </a:p>
          <a:p>
            <a:endParaRPr lang="pt-BR" sz="1800" dirty="0"/>
          </a:p>
          <a:p>
            <a:endParaRPr lang="pt-BR" sz="1800" dirty="0"/>
          </a:p>
          <a:p>
            <a:endParaRPr lang="pt-BR" sz="1800" dirty="0"/>
          </a:p>
          <a:p>
            <a:endParaRPr lang="pt-BR" sz="1800" dirty="0"/>
          </a:p>
        </p:txBody>
      </p:sp>
    </p:spTree>
    <p:extLst>
      <p:ext uri="{BB962C8B-B14F-4D97-AF65-F5344CB8AC3E}">
        <p14:creationId xmlns="" xmlns:p14="http://schemas.microsoft.com/office/powerpoint/2010/main" val="3263276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A9D497C-12F4-4855-B134-662C02A6DF1F}"/>
              </a:ext>
            </a:extLst>
          </p:cNvPr>
          <p:cNvSpPr>
            <a:spLocks noGrp="1"/>
          </p:cNvSpPr>
          <p:nvPr>
            <p:ph type="title"/>
          </p:nvPr>
        </p:nvSpPr>
        <p:spPr>
          <a:xfrm>
            <a:off x="913775" y="-70594"/>
            <a:ext cx="10364451" cy="1596177"/>
          </a:xfrm>
        </p:spPr>
        <p:txBody>
          <a:bodyPr>
            <a:normAutofit/>
          </a:bodyPr>
          <a:lstStyle/>
          <a:p>
            <a:r>
              <a:rPr lang="pt-BR" sz="3200" dirty="0"/>
              <a:t>Atividades na ong</a:t>
            </a:r>
            <a:br>
              <a:rPr lang="pt-BR" sz="3200" dirty="0"/>
            </a:br>
            <a:r>
              <a:rPr lang="pt-BR" sz="3200" dirty="0">
                <a:solidFill>
                  <a:srgbClr val="C00000"/>
                </a:solidFill>
              </a:rPr>
              <a:t>ACTIVITIES TO BE DEVELOPED AT THE NGO</a:t>
            </a:r>
          </a:p>
        </p:txBody>
      </p:sp>
      <p:sp>
        <p:nvSpPr>
          <p:cNvPr id="3" name="Espaço Reservado para Conteúdo 2">
            <a:extLst>
              <a:ext uri="{FF2B5EF4-FFF2-40B4-BE49-F238E27FC236}">
                <a16:creationId xmlns="" xmlns:a16="http://schemas.microsoft.com/office/drawing/2014/main" id="{10A864F7-48C2-43CF-871A-46FA1F38F96F}"/>
              </a:ext>
            </a:extLst>
          </p:cNvPr>
          <p:cNvSpPr>
            <a:spLocks noGrp="1"/>
          </p:cNvSpPr>
          <p:nvPr>
            <p:ph sz="quarter" idx="13"/>
          </p:nvPr>
        </p:nvSpPr>
        <p:spPr>
          <a:xfrm>
            <a:off x="427274" y="1345935"/>
            <a:ext cx="11526187" cy="5464940"/>
          </a:xfrm>
        </p:spPr>
        <p:txBody>
          <a:bodyPr>
            <a:normAutofit/>
          </a:bodyPr>
          <a:lstStyle/>
          <a:p>
            <a:r>
              <a:rPr lang="pt-BR" b="1" dirty="0"/>
              <a:t>objetivo</a:t>
            </a:r>
            <a:r>
              <a:rPr lang="pt-BR" dirty="0"/>
              <a:t>:</a:t>
            </a:r>
          </a:p>
          <a:p>
            <a:pPr lvl="1"/>
            <a:r>
              <a:rPr lang="pt-BR" dirty="0"/>
              <a:t>Propiciar aos alunos </a:t>
            </a:r>
            <a:r>
              <a:rPr lang="pt-BR" dirty="0" err="1"/>
              <a:t>intercambistas</a:t>
            </a:r>
            <a:r>
              <a:rPr lang="pt-BR" dirty="0"/>
              <a:t> e nativos o conhecimento sobre a realidade da cidade de Ribeirão Preto, através do desenvolvimento de projetos sociais.</a:t>
            </a:r>
          </a:p>
          <a:p>
            <a:pPr lvl="1"/>
            <a:endParaRPr lang="pt-BR" sz="700" dirty="0"/>
          </a:p>
          <a:p>
            <a:r>
              <a:rPr lang="pt-BR" dirty="0">
                <a:solidFill>
                  <a:srgbClr val="FF0000"/>
                </a:solidFill>
              </a:rPr>
              <a:t>OBJECTIVE:</a:t>
            </a:r>
          </a:p>
          <a:p>
            <a:pPr lvl="1"/>
            <a:r>
              <a:rPr lang="pt-BR" dirty="0">
                <a:solidFill>
                  <a:srgbClr val="FF0000"/>
                </a:solidFill>
              </a:rPr>
              <a:t>ENABLE THE INTERCHANGE </a:t>
            </a:r>
            <a:r>
              <a:rPr lang="pt-BR" dirty="0" err="1">
                <a:solidFill>
                  <a:srgbClr val="FF0000"/>
                </a:solidFill>
              </a:rPr>
              <a:t>and</a:t>
            </a:r>
            <a:r>
              <a:rPr lang="pt-BR" dirty="0">
                <a:solidFill>
                  <a:srgbClr val="FF0000"/>
                </a:solidFill>
              </a:rPr>
              <a:t> </a:t>
            </a:r>
            <a:r>
              <a:rPr lang="pt-BR" dirty="0" err="1">
                <a:solidFill>
                  <a:srgbClr val="FF0000"/>
                </a:solidFill>
              </a:rPr>
              <a:t>native</a:t>
            </a:r>
            <a:r>
              <a:rPr lang="pt-BR" dirty="0">
                <a:solidFill>
                  <a:srgbClr val="FF0000"/>
                </a:solidFill>
              </a:rPr>
              <a:t> STUDENTS TO GET IN TOUCH WITH THE REALITY OF THE CITY OF RIBEIRÃO PRETO, DEVELOPING A SOCIAL PROJECT</a:t>
            </a:r>
          </a:p>
          <a:p>
            <a:pPr lvl="1"/>
            <a:endParaRPr lang="pt-BR" sz="1100" dirty="0"/>
          </a:p>
          <a:p>
            <a:pPr lvl="0"/>
            <a:r>
              <a:rPr lang="pt-BR" dirty="0"/>
              <a:t>O projeto será desenvolvido em 01 ONG (parceria com </a:t>
            </a:r>
            <a:r>
              <a:rPr lang="pt-BR" dirty="0" err="1"/>
              <a:t>iTeam</a:t>
            </a:r>
            <a:r>
              <a:rPr lang="pt-BR" dirty="0"/>
              <a:t>).</a:t>
            </a:r>
          </a:p>
          <a:p>
            <a:pPr lvl="0"/>
            <a:r>
              <a:rPr lang="pt-BR" dirty="0">
                <a:solidFill>
                  <a:srgbClr val="FF0000"/>
                </a:solidFill>
              </a:rPr>
              <a:t>SOCIAL PROJECT TO BE DEVELOPED AT A </a:t>
            </a:r>
            <a:r>
              <a:rPr lang="pt-BR" dirty="0" smtClean="0">
                <a:solidFill>
                  <a:srgbClr val="FF0000"/>
                </a:solidFill>
              </a:rPr>
              <a:t>NGO </a:t>
            </a:r>
            <a:r>
              <a:rPr lang="pt-BR" dirty="0">
                <a:solidFill>
                  <a:srgbClr val="FF0000"/>
                </a:solidFill>
              </a:rPr>
              <a:t>(PARTNERSHIP WITH ITEAM)</a:t>
            </a:r>
          </a:p>
          <a:p>
            <a:pPr lvl="0"/>
            <a:r>
              <a:rPr lang="pt-BR" dirty="0"/>
              <a:t>Os alunos serão divididos em grupos </a:t>
            </a:r>
          </a:p>
          <a:p>
            <a:pPr lvl="0"/>
            <a:r>
              <a:rPr lang="pt-BR" dirty="0">
                <a:solidFill>
                  <a:srgbClr val="FF0000"/>
                </a:solidFill>
              </a:rPr>
              <a:t>STUDENTS WILL FORM WORK GROUPS.</a:t>
            </a:r>
          </a:p>
        </p:txBody>
      </p:sp>
    </p:spTree>
    <p:extLst>
      <p:ext uri="{BB962C8B-B14F-4D97-AF65-F5344CB8AC3E}">
        <p14:creationId xmlns="" xmlns:p14="http://schemas.microsoft.com/office/powerpoint/2010/main" val="1522454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10A864F7-48C2-43CF-871A-46FA1F38F96F}"/>
              </a:ext>
            </a:extLst>
          </p:cNvPr>
          <p:cNvSpPr>
            <a:spLocks noGrp="1"/>
          </p:cNvSpPr>
          <p:nvPr>
            <p:ph sz="quarter" idx="13"/>
          </p:nvPr>
        </p:nvSpPr>
        <p:spPr>
          <a:xfrm>
            <a:off x="304800" y="1450662"/>
            <a:ext cx="11538011" cy="5118808"/>
          </a:xfrm>
        </p:spPr>
        <p:txBody>
          <a:bodyPr>
            <a:normAutofit lnSpcReduction="10000"/>
          </a:bodyPr>
          <a:lstStyle/>
          <a:p>
            <a:pPr lvl="0" fontAlgn="base"/>
            <a:r>
              <a:rPr lang="pt-BR" b="1" dirty="0"/>
              <a:t>As atividades desenvolvidas devem ter um caráter sustentável e/ou lúdico (7 visitas – Sábado manhã – das 9 as 11hs):</a:t>
            </a:r>
          </a:p>
          <a:p>
            <a:r>
              <a:rPr lang="pt-BR" b="1" dirty="0" err="1">
                <a:solidFill>
                  <a:srgbClr val="FF0000"/>
                </a:solidFill>
              </a:rPr>
              <a:t>Activities</a:t>
            </a:r>
            <a:r>
              <a:rPr lang="pt-BR" b="1" dirty="0">
                <a:solidFill>
                  <a:srgbClr val="FF0000"/>
                </a:solidFill>
              </a:rPr>
              <a:t> </a:t>
            </a:r>
            <a:r>
              <a:rPr lang="pt-BR" b="1" dirty="0" err="1">
                <a:solidFill>
                  <a:srgbClr val="FF0000"/>
                </a:solidFill>
              </a:rPr>
              <a:t>shall</a:t>
            </a:r>
            <a:r>
              <a:rPr lang="pt-BR" b="1" dirty="0">
                <a:solidFill>
                  <a:srgbClr val="FF0000"/>
                </a:solidFill>
              </a:rPr>
              <a:t> </a:t>
            </a:r>
            <a:r>
              <a:rPr lang="pt-BR" b="1" dirty="0" err="1">
                <a:solidFill>
                  <a:srgbClr val="FF0000"/>
                </a:solidFill>
              </a:rPr>
              <a:t>have</a:t>
            </a:r>
            <a:r>
              <a:rPr lang="pt-BR" b="1" dirty="0">
                <a:solidFill>
                  <a:srgbClr val="FF0000"/>
                </a:solidFill>
              </a:rPr>
              <a:t> a </a:t>
            </a:r>
            <a:r>
              <a:rPr lang="pt-BR" b="1" dirty="0" err="1">
                <a:solidFill>
                  <a:srgbClr val="FF0000"/>
                </a:solidFill>
              </a:rPr>
              <a:t>sustainable</a:t>
            </a:r>
            <a:r>
              <a:rPr lang="pt-BR" b="1" dirty="0">
                <a:solidFill>
                  <a:srgbClr val="FF0000"/>
                </a:solidFill>
              </a:rPr>
              <a:t> </a:t>
            </a:r>
            <a:r>
              <a:rPr lang="pt-BR" b="1" dirty="0" err="1">
                <a:solidFill>
                  <a:srgbClr val="FF0000"/>
                </a:solidFill>
              </a:rPr>
              <a:t>and</a:t>
            </a:r>
            <a:r>
              <a:rPr lang="pt-BR" b="1" dirty="0">
                <a:solidFill>
                  <a:srgbClr val="FF0000"/>
                </a:solidFill>
              </a:rPr>
              <a:t>/</a:t>
            </a:r>
            <a:r>
              <a:rPr lang="pt-BR" b="1" dirty="0" err="1">
                <a:solidFill>
                  <a:srgbClr val="FF0000"/>
                </a:solidFill>
              </a:rPr>
              <a:t>or</a:t>
            </a:r>
            <a:r>
              <a:rPr lang="pt-BR" b="1" dirty="0">
                <a:solidFill>
                  <a:srgbClr val="FF0000"/>
                </a:solidFill>
              </a:rPr>
              <a:t> </a:t>
            </a:r>
            <a:r>
              <a:rPr lang="pt-BR" b="1" dirty="0" err="1">
                <a:solidFill>
                  <a:srgbClr val="FF0000"/>
                </a:solidFill>
              </a:rPr>
              <a:t>playful</a:t>
            </a:r>
            <a:r>
              <a:rPr lang="pt-BR" b="1" dirty="0">
                <a:solidFill>
                  <a:srgbClr val="FF0000"/>
                </a:solidFill>
              </a:rPr>
              <a:t> </a:t>
            </a:r>
            <a:r>
              <a:rPr lang="pt-BR" b="1" dirty="0" err="1">
                <a:solidFill>
                  <a:srgbClr val="FF0000"/>
                </a:solidFill>
              </a:rPr>
              <a:t>character</a:t>
            </a:r>
            <a:r>
              <a:rPr lang="pt-BR" b="1" dirty="0">
                <a:solidFill>
                  <a:srgbClr val="FF0000"/>
                </a:solidFill>
              </a:rPr>
              <a:t> ( 7 </a:t>
            </a:r>
            <a:r>
              <a:rPr lang="pt-BR" b="1" dirty="0" err="1">
                <a:solidFill>
                  <a:srgbClr val="FF0000"/>
                </a:solidFill>
              </a:rPr>
              <a:t>visits</a:t>
            </a:r>
            <a:r>
              <a:rPr lang="pt-BR" b="1" dirty="0">
                <a:solidFill>
                  <a:srgbClr val="FF0000"/>
                </a:solidFill>
              </a:rPr>
              <a:t> – </a:t>
            </a:r>
            <a:r>
              <a:rPr lang="pt-BR" b="1" dirty="0" err="1">
                <a:solidFill>
                  <a:srgbClr val="FF0000"/>
                </a:solidFill>
              </a:rPr>
              <a:t>Saturday</a:t>
            </a:r>
            <a:r>
              <a:rPr lang="pt-BR" b="1" dirty="0">
                <a:solidFill>
                  <a:srgbClr val="FF0000"/>
                </a:solidFill>
              </a:rPr>
              <a:t> </a:t>
            </a:r>
            <a:r>
              <a:rPr lang="pt-BR" b="1" dirty="0" err="1">
                <a:solidFill>
                  <a:srgbClr val="FF0000"/>
                </a:solidFill>
              </a:rPr>
              <a:t>morning</a:t>
            </a:r>
            <a:r>
              <a:rPr lang="pt-BR" b="1" dirty="0">
                <a:solidFill>
                  <a:srgbClr val="FF0000"/>
                </a:solidFill>
              </a:rPr>
              <a:t> – 9 </a:t>
            </a:r>
            <a:r>
              <a:rPr lang="pt-BR" b="1" dirty="0" err="1">
                <a:solidFill>
                  <a:srgbClr val="FF0000"/>
                </a:solidFill>
              </a:rPr>
              <a:t>to</a:t>
            </a:r>
            <a:r>
              <a:rPr lang="pt-BR" b="1" dirty="0">
                <a:solidFill>
                  <a:srgbClr val="FF0000"/>
                </a:solidFill>
              </a:rPr>
              <a:t> 11am)</a:t>
            </a:r>
          </a:p>
          <a:p>
            <a:endParaRPr lang="pt-BR" sz="400" dirty="0">
              <a:solidFill>
                <a:srgbClr val="FF0000"/>
              </a:solidFill>
            </a:endParaRPr>
          </a:p>
          <a:p>
            <a:pPr lvl="1" fontAlgn="base"/>
            <a:r>
              <a:rPr lang="pt-BR" sz="2000" dirty="0"/>
              <a:t>Aprendizagem de valores (sentimento de pertencimento ao grupo, disciplina, respeito);</a:t>
            </a:r>
          </a:p>
          <a:p>
            <a:pPr lvl="1" fontAlgn="base"/>
            <a:r>
              <a:rPr lang="pt-BR" sz="2000" dirty="0">
                <a:solidFill>
                  <a:srgbClr val="FF0000"/>
                </a:solidFill>
              </a:rPr>
              <a:t>Learning </a:t>
            </a:r>
            <a:r>
              <a:rPr lang="pt-BR" sz="2000" dirty="0" err="1">
                <a:solidFill>
                  <a:srgbClr val="FF0000"/>
                </a:solidFill>
              </a:rPr>
              <a:t>values</a:t>
            </a:r>
            <a:r>
              <a:rPr lang="pt-BR" sz="2000" dirty="0">
                <a:solidFill>
                  <a:srgbClr val="FF0000"/>
                </a:solidFill>
              </a:rPr>
              <a:t> (</a:t>
            </a:r>
            <a:r>
              <a:rPr lang="pt-BR" sz="2000" dirty="0" err="1">
                <a:solidFill>
                  <a:srgbClr val="FF0000"/>
                </a:solidFill>
              </a:rPr>
              <a:t>sense</a:t>
            </a:r>
            <a:r>
              <a:rPr lang="pt-BR" sz="2000" dirty="0">
                <a:solidFill>
                  <a:srgbClr val="FF0000"/>
                </a:solidFill>
              </a:rPr>
              <a:t> </a:t>
            </a:r>
            <a:r>
              <a:rPr lang="pt-BR" sz="2000" dirty="0" err="1">
                <a:solidFill>
                  <a:srgbClr val="FF0000"/>
                </a:solidFill>
              </a:rPr>
              <a:t>of</a:t>
            </a:r>
            <a:r>
              <a:rPr lang="pt-BR" sz="2000" dirty="0">
                <a:solidFill>
                  <a:srgbClr val="FF0000"/>
                </a:solidFill>
              </a:rPr>
              <a:t> </a:t>
            </a:r>
            <a:r>
              <a:rPr lang="pt-BR" sz="2000" dirty="0" err="1">
                <a:solidFill>
                  <a:srgbClr val="FF0000"/>
                </a:solidFill>
              </a:rPr>
              <a:t>belonging</a:t>
            </a:r>
            <a:r>
              <a:rPr lang="pt-BR" sz="2000" dirty="0">
                <a:solidFill>
                  <a:srgbClr val="FF0000"/>
                </a:solidFill>
              </a:rPr>
              <a:t>, discipline, </a:t>
            </a:r>
            <a:r>
              <a:rPr lang="pt-BR" sz="2000" dirty="0" err="1">
                <a:solidFill>
                  <a:srgbClr val="FF0000"/>
                </a:solidFill>
              </a:rPr>
              <a:t>respect</a:t>
            </a:r>
            <a:r>
              <a:rPr lang="pt-BR" sz="2000" dirty="0">
                <a:solidFill>
                  <a:srgbClr val="FF0000"/>
                </a:solidFill>
              </a:rPr>
              <a:t>)</a:t>
            </a:r>
          </a:p>
          <a:p>
            <a:pPr lvl="1" fontAlgn="base"/>
            <a:r>
              <a:rPr lang="pt-BR" sz="2000" dirty="0"/>
              <a:t>Alimentação saudável, cuidados com a saúde, higiene, </a:t>
            </a:r>
            <a:r>
              <a:rPr lang="pt-BR" sz="2000" dirty="0" err="1"/>
              <a:t>etc</a:t>
            </a:r>
            <a:endParaRPr lang="pt-BR" sz="2000" dirty="0"/>
          </a:p>
          <a:p>
            <a:pPr lvl="1" fontAlgn="base"/>
            <a:r>
              <a:rPr lang="pt-BR" sz="2000" dirty="0" err="1">
                <a:solidFill>
                  <a:srgbClr val="FF0000"/>
                </a:solidFill>
              </a:rPr>
              <a:t>Healthy</a:t>
            </a:r>
            <a:r>
              <a:rPr lang="pt-BR" sz="2000" dirty="0">
                <a:solidFill>
                  <a:srgbClr val="FF0000"/>
                </a:solidFill>
              </a:rPr>
              <a:t> </a:t>
            </a:r>
            <a:r>
              <a:rPr lang="pt-BR" sz="2000" dirty="0" err="1">
                <a:solidFill>
                  <a:srgbClr val="FF0000"/>
                </a:solidFill>
              </a:rPr>
              <a:t>food</a:t>
            </a:r>
            <a:r>
              <a:rPr lang="pt-BR" sz="2000" dirty="0">
                <a:solidFill>
                  <a:srgbClr val="FF0000"/>
                </a:solidFill>
              </a:rPr>
              <a:t>, </a:t>
            </a:r>
            <a:r>
              <a:rPr lang="pt-BR" sz="2000" dirty="0" err="1">
                <a:solidFill>
                  <a:srgbClr val="FF0000"/>
                </a:solidFill>
              </a:rPr>
              <a:t>healthcare</a:t>
            </a:r>
            <a:r>
              <a:rPr lang="pt-BR" sz="2000" dirty="0">
                <a:solidFill>
                  <a:srgbClr val="FF0000"/>
                </a:solidFill>
              </a:rPr>
              <a:t> </a:t>
            </a:r>
            <a:r>
              <a:rPr lang="pt-BR" sz="2000" dirty="0" err="1">
                <a:solidFill>
                  <a:srgbClr val="FF0000"/>
                </a:solidFill>
              </a:rPr>
              <a:t>habits</a:t>
            </a:r>
            <a:r>
              <a:rPr lang="pt-BR" sz="2000" dirty="0">
                <a:solidFill>
                  <a:srgbClr val="FF0000"/>
                </a:solidFill>
              </a:rPr>
              <a:t>, </a:t>
            </a:r>
            <a:r>
              <a:rPr lang="pt-BR" sz="2000" dirty="0" err="1">
                <a:solidFill>
                  <a:srgbClr val="FF0000"/>
                </a:solidFill>
              </a:rPr>
              <a:t>hygiene</a:t>
            </a:r>
            <a:r>
              <a:rPr lang="pt-BR" sz="2000" dirty="0">
                <a:solidFill>
                  <a:srgbClr val="FF0000"/>
                </a:solidFill>
              </a:rPr>
              <a:t>, </a:t>
            </a:r>
            <a:r>
              <a:rPr lang="pt-BR" sz="2000" dirty="0" err="1">
                <a:solidFill>
                  <a:srgbClr val="FF0000"/>
                </a:solidFill>
              </a:rPr>
              <a:t>etc</a:t>
            </a:r>
            <a:r>
              <a:rPr lang="pt-BR" sz="2000" dirty="0">
                <a:solidFill>
                  <a:srgbClr val="FF0000"/>
                </a:solidFill>
              </a:rPr>
              <a:t>)</a:t>
            </a:r>
          </a:p>
          <a:p>
            <a:pPr lvl="1" fontAlgn="base"/>
            <a:r>
              <a:rPr lang="pt-BR" sz="2000" dirty="0"/>
              <a:t>Aprendizado e ensinamento de palavras (idioma) </a:t>
            </a:r>
          </a:p>
          <a:p>
            <a:pPr lvl="1" fontAlgn="base"/>
            <a:r>
              <a:rPr lang="pt-BR" sz="2000" dirty="0" err="1">
                <a:solidFill>
                  <a:srgbClr val="FF0000"/>
                </a:solidFill>
              </a:rPr>
              <a:t>Words</a:t>
            </a:r>
            <a:r>
              <a:rPr lang="pt-BR" sz="2000" dirty="0">
                <a:solidFill>
                  <a:srgbClr val="FF0000"/>
                </a:solidFill>
              </a:rPr>
              <a:t> </a:t>
            </a:r>
            <a:r>
              <a:rPr lang="pt-BR" sz="2000" dirty="0" err="1">
                <a:solidFill>
                  <a:srgbClr val="FF0000"/>
                </a:solidFill>
              </a:rPr>
              <a:t>learning</a:t>
            </a:r>
            <a:r>
              <a:rPr lang="pt-BR" sz="2000" dirty="0">
                <a:solidFill>
                  <a:srgbClr val="FF0000"/>
                </a:solidFill>
              </a:rPr>
              <a:t> </a:t>
            </a:r>
            <a:r>
              <a:rPr lang="pt-BR" sz="2000" dirty="0" err="1">
                <a:solidFill>
                  <a:srgbClr val="FF0000"/>
                </a:solidFill>
              </a:rPr>
              <a:t>and</a:t>
            </a:r>
            <a:r>
              <a:rPr lang="pt-BR" sz="2000" dirty="0">
                <a:solidFill>
                  <a:srgbClr val="FF0000"/>
                </a:solidFill>
              </a:rPr>
              <a:t> </a:t>
            </a:r>
            <a:r>
              <a:rPr lang="pt-BR" sz="2000" dirty="0" err="1">
                <a:solidFill>
                  <a:srgbClr val="FF0000"/>
                </a:solidFill>
              </a:rPr>
              <a:t>teaching</a:t>
            </a:r>
            <a:r>
              <a:rPr lang="pt-BR" sz="2000" dirty="0">
                <a:solidFill>
                  <a:srgbClr val="FF0000"/>
                </a:solidFill>
              </a:rPr>
              <a:t> (</a:t>
            </a:r>
            <a:r>
              <a:rPr lang="pt-BR" sz="2000" dirty="0" err="1">
                <a:solidFill>
                  <a:srgbClr val="FF0000"/>
                </a:solidFill>
              </a:rPr>
              <a:t>idioms</a:t>
            </a:r>
            <a:r>
              <a:rPr lang="pt-BR" sz="2000" dirty="0">
                <a:solidFill>
                  <a:srgbClr val="FF0000"/>
                </a:solidFill>
              </a:rPr>
              <a:t>)</a:t>
            </a:r>
          </a:p>
          <a:p>
            <a:pPr lvl="1" fontAlgn="base"/>
            <a:r>
              <a:rPr lang="pt-BR" sz="2000" dirty="0"/>
              <a:t>Atividades com música, dança, pintura, colagem entre outros</a:t>
            </a:r>
          </a:p>
          <a:p>
            <a:pPr lvl="1" fontAlgn="base"/>
            <a:r>
              <a:rPr lang="pt-BR" sz="2000" dirty="0" err="1">
                <a:solidFill>
                  <a:srgbClr val="FF0000"/>
                </a:solidFill>
              </a:rPr>
              <a:t>Activities</a:t>
            </a:r>
            <a:r>
              <a:rPr lang="pt-BR" sz="2000" dirty="0">
                <a:solidFill>
                  <a:srgbClr val="FF0000"/>
                </a:solidFill>
              </a:rPr>
              <a:t> </a:t>
            </a:r>
            <a:r>
              <a:rPr lang="pt-BR" sz="2000" dirty="0" err="1">
                <a:solidFill>
                  <a:srgbClr val="FF0000"/>
                </a:solidFill>
              </a:rPr>
              <a:t>involving</a:t>
            </a:r>
            <a:r>
              <a:rPr lang="pt-BR" sz="2000" dirty="0">
                <a:solidFill>
                  <a:srgbClr val="FF0000"/>
                </a:solidFill>
              </a:rPr>
              <a:t> </a:t>
            </a:r>
            <a:r>
              <a:rPr lang="pt-BR" sz="2000" dirty="0" err="1">
                <a:solidFill>
                  <a:srgbClr val="FF0000"/>
                </a:solidFill>
              </a:rPr>
              <a:t>music</a:t>
            </a:r>
            <a:r>
              <a:rPr lang="pt-BR" sz="2000" dirty="0">
                <a:solidFill>
                  <a:srgbClr val="FF0000"/>
                </a:solidFill>
              </a:rPr>
              <a:t>, dance, </a:t>
            </a:r>
            <a:r>
              <a:rPr lang="pt-BR" sz="2000" dirty="0" err="1">
                <a:solidFill>
                  <a:srgbClr val="FF0000"/>
                </a:solidFill>
              </a:rPr>
              <a:t>painting</a:t>
            </a:r>
            <a:r>
              <a:rPr lang="pt-BR" sz="2000" dirty="0">
                <a:solidFill>
                  <a:srgbClr val="FF0000"/>
                </a:solidFill>
              </a:rPr>
              <a:t>, </a:t>
            </a:r>
            <a:r>
              <a:rPr lang="pt-BR" sz="2000" dirty="0" err="1">
                <a:solidFill>
                  <a:srgbClr val="FF0000"/>
                </a:solidFill>
              </a:rPr>
              <a:t>collage</a:t>
            </a:r>
            <a:r>
              <a:rPr lang="pt-BR" sz="2000" dirty="0">
                <a:solidFill>
                  <a:srgbClr val="FF0000"/>
                </a:solidFill>
              </a:rPr>
              <a:t>, etc.</a:t>
            </a:r>
          </a:p>
          <a:p>
            <a:pPr marL="0" indent="0">
              <a:buNone/>
            </a:pPr>
            <a:endParaRPr lang="pt-BR" dirty="0"/>
          </a:p>
          <a:p>
            <a:endParaRPr lang="pt-BR" dirty="0"/>
          </a:p>
          <a:p>
            <a:pPr lvl="1"/>
            <a:endParaRPr lang="pt-BR" sz="2000" dirty="0"/>
          </a:p>
        </p:txBody>
      </p:sp>
      <p:sp>
        <p:nvSpPr>
          <p:cNvPr id="5" name="Título 1">
            <a:extLst>
              <a:ext uri="{FF2B5EF4-FFF2-40B4-BE49-F238E27FC236}">
                <a16:creationId xmlns="" xmlns:a16="http://schemas.microsoft.com/office/drawing/2014/main" id="{8A9D497C-12F4-4855-B134-662C02A6DF1F}"/>
              </a:ext>
            </a:extLst>
          </p:cNvPr>
          <p:cNvSpPr>
            <a:spLocks noGrp="1"/>
          </p:cNvSpPr>
          <p:nvPr>
            <p:ph type="title"/>
          </p:nvPr>
        </p:nvSpPr>
        <p:spPr>
          <a:xfrm>
            <a:off x="913775" y="-52578"/>
            <a:ext cx="10364451" cy="1596177"/>
          </a:xfrm>
        </p:spPr>
        <p:txBody>
          <a:bodyPr>
            <a:normAutofit/>
          </a:bodyPr>
          <a:lstStyle/>
          <a:p>
            <a:r>
              <a:rPr lang="pt-BR" sz="3200" dirty="0"/>
              <a:t>Atividades na ong</a:t>
            </a:r>
            <a:br>
              <a:rPr lang="pt-BR" sz="3200" dirty="0"/>
            </a:br>
            <a:r>
              <a:rPr lang="pt-BR" sz="3200" dirty="0">
                <a:solidFill>
                  <a:srgbClr val="FF0000"/>
                </a:solidFill>
              </a:rPr>
              <a:t>ACTIVITIES TO BE DEVELOPED AT THE NGO</a:t>
            </a:r>
          </a:p>
        </p:txBody>
      </p:sp>
    </p:spTree>
    <p:extLst>
      <p:ext uri="{BB962C8B-B14F-4D97-AF65-F5344CB8AC3E}">
        <p14:creationId xmlns="" xmlns:p14="http://schemas.microsoft.com/office/powerpoint/2010/main" val="318923620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730418-6103-4B5D-ACB7-24D6C0E2AC15}"/>
              </a:ext>
            </a:extLst>
          </p:cNvPr>
          <p:cNvSpPr>
            <a:spLocks noGrp="1"/>
          </p:cNvSpPr>
          <p:nvPr>
            <p:ph type="title"/>
          </p:nvPr>
        </p:nvSpPr>
        <p:spPr>
          <a:xfrm>
            <a:off x="913775" y="219018"/>
            <a:ext cx="10364451" cy="1467735"/>
          </a:xfrm>
        </p:spPr>
        <p:txBody>
          <a:bodyPr/>
          <a:lstStyle/>
          <a:p>
            <a:r>
              <a:rPr lang="pt-BR" b="1" dirty="0" err="1">
                <a:solidFill>
                  <a:srgbClr val="FF0000"/>
                </a:solidFill>
              </a:rPr>
              <a:t>Fundraising</a:t>
            </a:r>
            <a:endParaRPr lang="pt-BR" b="1" dirty="0">
              <a:solidFill>
                <a:srgbClr val="FF0000"/>
              </a:solidFill>
            </a:endParaRPr>
          </a:p>
        </p:txBody>
      </p:sp>
      <p:sp>
        <p:nvSpPr>
          <p:cNvPr id="3" name="Espaço Reservado para Conteúdo 2">
            <a:extLst>
              <a:ext uri="{FF2B5EF4-FFF2-40B4-BE49-F238E27FC236}">
                <a16:creationId xmlns="" xmlns:a16="http://schemas.microsoft.com/office/drawing/2014/main" id="{CCAD432D-8D68-4CB1-B508-4A03DEBFBAF1}"/>
              </a:ext>
            </a:extLst>
          </p:cNvPr>
          <p:cNvSpPr>
            <a:spLocks noGrp="1"/>
          </p:cNvSpPr>
          <p:nvPr>
            <p:ph sz="quarter" idx="13"/>
          </p:nvPr>
        </p:nvSpPr>
        <p:spPr>
          <a:xfrm>
            <a:off x="913774" y="1568106"/>
            <a:ext cx="10707096" cy="4699534"/>
          </a:xfrm>
        </p:spPr>
        <p:txBody>
          <a:bodyPr>
            <a:noAutofit/>
          </a:bodyPr>
          <a:lstStyle/>
          <a:p>
            <a:r>
              <a:rPr lang="pt-BR" sz="2400" dirty="0">
                <a:solidFill>
                  <a:srgbClr val="FF0000"/>
                </a:solidFill>
              </a:rPr>
              <a:t>Planning/</a:t>
            </a:r>
            <a:r>
              <a:rPr lang="pt-BR" sz="2400" dirty="0" err="1">
                <a:solidFill>
                  <a:srgbClr val="FF0000"/>
                </a:solidFill>
              </a:rPr>
              <a:t>execution</a:t>
            </a:r>
            <a:r>
              <a:rPr lang="pt-BR" sz="2400" dirty="0">
                <a:solidFill>
                  <a:srgbClr val="FF0000"/>
                </a:solidFill>
              </a:rPr>
              <a:t> (in 5 </a:t>
            </a:r>
            <a:r>
              <a:rPr lang="pt-BR" sz="2400" dirty="0" err="1">
                <a:solidFill>
                  <a:srgbClr val="FF0000"/>
                </a:solidFill>
              </a:rPr>
              <a:t>groups</a:t>
            </a:r>
            <a:r>
              <a:rPr lang="pt-BR" sz="2400" dirty="0">
                <a:solidFill>
                  <a:srgbClr val="FF0000"/>
                </a:solidFill>
              </a:rPr>
              <a:t>) </a:t>
            </a:r>
            <a:r>
              <a:rPr lang="pt-BR" sz="2400" dirty="0" err="1">
                <a:solidFill>
                  <a:srgbClr val="FF0000"/>
                </a:solidFill>
              </a:rPr>
              <a:t>volunteer</a:t>
            </a:r>
            <a:r>
              <a:rPr lang="pt-BR" sz="2400" dirty="0">
                <a:solidFill>
                  <a:srgbClr val="FF0000"/>
                </a:solidFill>
              </a:rPr>
              <a:t> </a:t>
            </a:r>
            <a:r>
              <a:rPr lang="pt-BR" sz="2400" dirty="0" err="1">
                <a:solidFill>
                  <a:srgbClr val="FF0000"/>
                </a:solidFill>
              </a:rPr>
              <a:t>activities</a:t>
            </a:r>
            <a:r>
              <a:rPr lang="pt-BR" sz="2400" dirty="0">
                <a:solidFill>
                  <a:srgbClr val="FF0000"/>
                </a:solidFill>
              </a:rPr>
              <a:t> (</a:t>
            </a:r>
            <a:r>
              <a:rPr lang="pt-BR" sz="2400" dirty="0" err="1">
                <a:solidFill>
                  <a:srgbClr val="FF0000"/>
                </a:solidFill>
              </a:rPr>
              <a:t>fund</a:t>
            </a:r>
            <a:r>
              <a:rPr lang="pt-BR" sz="2400" dirty="0">
                <a:solidFill>
                  <a:srgbClr val="FF0000"/>
                </a:solidFill>
              </a:rPr>
              <a:t> </a:t>
            </a:r>
            <a:r>
              <a:rPr lang="pt-BR" sz="2400" dirty="0" err="1">
                <a:solidFill>
                  <a:srgbClr val="FF0000"/>
                </a:solidFill>
              </a:rPr>
              <a:t>raising</a:t>
            </a:r>
            <a:r>
              <a:rPr lang="pt-BR" sz="2400" dirty="0">
                <a:solidFill>
                  <a:srgbClr val="FF0000"/>
                </a:solidFill>
              </a:rPr>
              <a:t>). </a:t>
            </a:r>
          </a:p>
          <a:p>
            <a:pPr lvl="1"/>
            <a:r>
              <a:rPr lang="pt-BR" sz="2400" dirty="0" err="1">
                <a:solidFill>
                  <a:srgbClr val="FF0000"/>
                </a:solidFill>
              </a:rPr>
              <a:t>Dispensation</a:t>
            </a:r>
            <a:r>
              <a:rPr lang="pt-BR" sz="2400" dirty="0">
                <a:solidFill>
                  <a:srgbClr val="FF0000"/>
                </a:solidFill>
              </a:rPr>
              <a:t> </a:t>
            </a:r>
            <a:r>
              <a:rPr lang="pt-BR" sz="2400" dirty="0" err="1">
                <a:solidFill>
                  <a:srgbClr val="FF0000"/>
                </a:solidFill>
              </a:rPr>
              <a:t>of</a:t>
            </a:r>
            <a:r>
              <a:rPr lang="pt-BR" sz="2400" dirty="0">
                <a:solidFill>
                  <a:srgbClr val="FF0000"/>
                </a:solidFill>
              </a:rPr>
              <a:t> </a:t>
            </a:r>
            <a:r>
              <a:rPr lang="pt-BR" sz="2400" dirty="0" err="1">
                <a:solidFill>
                  <a:srgbClr val="FF0000"/>
                </a:solidFill>
              </a:rPr>
              <a:t>resources</a:t>
            </a:r>
            <a:r>
              <a:rPr lang="pt-BR" sz="2400" dirty="0">
                <a:solidFill>
                  <a:srgbClr val="FF0000"/>
                </a:solidFill>
              </a:rPr>
              <a:t> as per Schedule (</a:t>
            </a:r>
            <a:r>
              <a:rPr lang="pt-BR" sz="2400" dirty="0" err="1">
                <a:solidFill>
                  <a:srgbClr val="FF0000"/>
                </a:solidFill>
              </a:rPr>
              <a:t>to</a:t>
            </a:r>
            <a:r>
              <a:rPr lang="pt-BR" sz="2400" dirty="0">
                <a:solidFill>
                  <a:srgbClr val="FF0000"/>
                </a:solidFill>
              </a:rPr>
              <a:t> NGO</a:t>
            </a:r>
            <a:r>
              <a:rPr lang="pt-BR" sz="2400" dirty="0" smtClean="0">
                <a:solidFill>
                  <a:srgbClr val="FF0000"/>
                </a:solidFill>
              </a:rPr>
              <a:t>)</a:t>
            </a:r>
          </a:p>
          <a:p>
            <a:pPr lvl="1"/>
            <a:endParaRPr lang="pt-BR" sz="2400" dirty="0">
              <a:solidFill>
                <a:srgbClr val="FF0000"/>
              </a:solidFill>
            </a:endParaRPr>
          </a:p>
          <a:p>
            <a:pPr lvl="2"/>
            <a:r>
              <a:rPr lang="pt-BR" sz="2400" dirty="0"/>
              <a:t>For </a:t>
            </a:r>
            <a:r>
              <a:rPr lang="pt-BR" sz="2400" dirty="0" err="1"/>
              <a:t>example</a:t>
            </a:r>
            <a:r>
              <a:rPr lang="pt-BR" sz="2400" dirty="0"/>
              <a:t> (</a:t>
            </a:r>
            <a:r>
              <a:rPr lang="pt-BR" sz="2400" dirty="0" err="1"/>
              <a:t>sell</a:t>
            </a:r>
            <a:r>
              <a:rPr lang="pt-BR" sz="2400" dirty="0"/>
              <a:t>/ </a:t>
            </a:r>
            <a:r>
              <a:rPr lang="pt-BR" sz="2400" dirty="0" err="1"/>
              <a:t>funding</a:t>
            </a:r>
            <a:r>
              <a:rPr lang="pt-BR" sz="2400" dirty="0"/>
              <a:t>):</a:t>
            </a:r>
          </a:p>
          <a:p>
            <a:pPr lvl="3"/>
            <a:r>
              <a:rPr lang="pt-BR" sz="2400" dirty="0" err="1"/>
              <a:t>homemade</a:t>
            </a:r>
            <a:r>
              <a:rPr lang="pt-BR" sz="2400" dirty="0"/>
              <a:t> </a:t>
            </a:r>
            <a:r>
              <a:rPr lang="pt-BR" sz="2400" dirty="0" err="1"/>
              <a:t>sweets</a:t>
            </a:r>
            <a:r>
              <a:rPr lang="pt-BR" sz="2400" dirty="0"/>
              <a:t> ( brigadeiro, beijinho, queijadinha )</a:t>
            </a:r>
          </a:p>
          <a:p>
            <a:pPr lvl="3"/>
            <a:r>
              <a:rPr lang="pt-BR" sz="2400" dirty="0" err="1" smtClean="0"/>
              <a:t>solidarity</a:t>
            </a:r>
            <a:r>
              <a:rPr lang="pt-BR" sz="2400" dirty="0" smtClean="0"/>
              <a:t> </a:t>
            </a:r>
            <a:r>
              <a:rPr lang="pt-BR" sz="2400" dirty="0"/>
              <a:t>tickets (</a:t>
            </a:r>
            <a:r>
              <a:rPr lang="pt-BR" sz="2400" dirty="0" err="1"/>
              <a:t>funding</a:t>
            </a:r>
            <a:r>
              <a:rPr lang="pt-BR" sz="2400" dirty="0"/>
              <a:t>: baladas/ </a:t>
            </a:r>
            <a:r>
              <a:rPr lang="pt-BR" sz="2400" dirty="0" err="1"/>
              <a:t>parties</a:t>
            </a:r>
            <a:r>
              <a:rPr lang="pt-BR" sz="2400" dirty="0"/>
              <a:t>)</a:t>
            </a:r>
          </a:p>
          <a:p>
            <a:pPr marL="914400" lvl="2" indent="0">
              <a:buNone/>
            </a:pPr>
            <a:r>
              <a:rPr lang="pt-BR" sz="2400" dirty="0" smtClean="0"/>
              <a:t> </a:t>
            </a:r>
            <a:endParaRPr lang="pt-BR" sz="2400" dirty="0"/>
          </a:p>
        </p:txBody>
      </p:sp>
    </p:spTree>
    <p:extLst>
      <p:ext uri="{BB962C8B-B14F-4D97-AF65-F5344CB8AC3E}">
        <p14:creationId xmlns="" xmlns:p14="http://schemas.microsoft.com/office/powerpoint/2010/main" val="570526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E7268D92-94AE-4209-A9F4-A9087D4C2B26}"/>
              </a:ext>
            </a:extLst>
          </p:cNvPr>
          <p:cNvSpPr>
            <a:spLocks noGrp="1"/>
          </p:cNvSpPr>
          <p:nvPr>
            <p:ph sz="quarter" idx="13"/>
          </p:nvPr>
        </p:nvSpPr>
        <p:spPr>
          <a:xfrm>
            <a:off x="399495" y="1274555"/>
            <a:ext cx="11461072" cy="5335249"/>
          </a:xfrm>
        </p:spPr>
        <p:txBody>
          <a:bodyPr>
            <a:normAutofit/>
          </a:bodyPr>
          <a:lstStyle/>
          <a:p>
            <a:r>
              <a:rPr lang="pt-BR" sz="2400" b="1" dirty="0"/>
              <a:t>ONG - Os alunos serão avaliados de acordo com:</a:t>
            </a:r>
          </a:p>
          <a:p>
            <a:r>
              <a:rPr lang="pt-BR" sz="2400" b="1" dirty="0">
                <a:solidFill>
                  <a:srgbClr val="FF0000"/>
                </a:solidFill>
              </a:rPr>
              <a:t>NGO - STUDENTS TO BE EVALUATED ACCORDING TO:</a:t>
            </a:r>
          </a:p>
          <a:p>
            <a:pPr lvl="1"/>
            <a:r>
              <a:rPr lang="pt-BR" sz="2000" dirty="0"/>
              <a:t>(A) Trabalho de campo (</a:t>
            </a:r>
            <a:r>
              <a:rPr lang="pt-BR" sz="2000" dirty="0" err="1"/>
              <a:t>fund</a:t>
            </a:r>
            <a:r>
              <a:rPr lang="pt-BR" sz="2000" dirty="0"/>
              <a:t> </a:t>
            </a:r>
            <a:r>
              <a:rPr lang="pt-BR" sz="2000" dirty="0" err="1"/>
              <a:t>raising</a:t>
            </a:r>
            <a:r>
              <a:rPr lang="pt-BR" sz="2000" dirty="0"/>
              <a:t> – ver datas de entrega dos recursos à ONG)</a:t>
            </a:r>
          </a:p>
          <a:p>
            <a:pPr lvl="1"/>
            <a:r>
              <a:rPr lang="pt-BR" sz="2000" dirty="0">
                <a:solidFill>
                  <a:srgbClr val="FF0000"/>
                </a:solidFill>
              </a:rPr>
              <a:t>(A) Field </a:t>
            </a:r>
            <a:r>
              <a:rPr lang="pt-BR" sz="2000" dirty="0" err="1">
                <a:solidFill>
                  <a:srgbClr val="FF0000"/>
                </a:solidFill>
              </a:rPr>
              <a:t>work</a:t>
            </a:r>
            <a:r>
              <a:rPr lang="pt-BR" sz="2000" dirty="0">
                <a:solidFill>
                  <a:srgbClr val="FF0000"/>
                </a:solidFill>
              </a:rPr>
              <a:t> (</a:t>
            </a:r>
            <a:r>
              <a:rPr lang="pt-BR" sz="2000" dirty="0" err="1">
                <a:solidFill>
                  <a:srgbClr val="FF0000"/>
                </a:solidFill>
              </a:rPr>
              <a:t>fundraising</a:t>
            </a:r>
            <a:r>
              <a:rPr lang="pt-BR" sz="2000" dirty="0">
                <a:solidFill>
                  <a:srgbClr val="FF0000"/>
                </a:solidFill>
              </a:rPr>
              <a:t> – </a:t>
            </a:r>
            <a:r>
              <a:rPr lang="pt-BR" sz="2000" dirty="0" err="1">
                <a:solidFill>
                  <a:srgbClr val="FF0000"/>
                </a:solidFill>
              </a:rPr>
              <a:t>see</a:t>
            </a:r>
            <a:r>
              <a:rPr lang="pt-BR" sz="2000" dirty="0">
                <a:solidFill>
                  <a:srgbClr val="FF0000"/>
                </a:solidFill>
              </a:rPr>
              <a:t> </a:t>
            </a:r>
            <a:r>
              <a:rPr lang="pt-BR" sz="2000" dirty="0" err="1">
                <a:solidFill>
                  <a:srgbClr val="FF0000"/>
                </a:solidFill>
              </a:rPr>
              <a:t>dispensation</a:t>
            </a:r>
            <a:r>
              <a:rPr lang="pt-BR" sz="2000" dirty="0">
                <a:solidFill>
                  <a:srgbClr val="FF0000"/>
                </a:solidFill>
              </a:rPr>
              <a:t> dates/</a:t>
            </a:r>
            <a:r>
              <a:rPr lang="pt-BR" sz="2000" dirty="0" err="1">
                <a:solidFill>
                  <a:srgbClr val="FF0000"/>
                </a:solidFill>
              </a:rPr>
              <a:t>syllabus</a:t>
            </a:r>
            <a:r>
              <a:rPr lang="pt-BR" sz="2000" dirty="0">
                <a:solidFill>
                  <a:srgbClr val="FF0000"/>
                </a:solidFill>
              </a:rPr>
              <a:t>)</a:t>
            </a:r>
          </a:p>
          <a:p>
            <a:pPr lvl="1"/>
            <a:endParaRPr lang="pt-BR" sz="1400" dirty="0">
              <a:solidFill>
                <a:srgbClr val="FF0000"/>
              </a:solidFill>
            </a:endParaRPr>
          </a:p>
          <a:p>
            <a:pPr lvl="1"/>
            <a:r>
              <a:rPr lang="pt-BR" sz="2000" dirty="0"/>
              <a:t>(B) Comprometimento e dedicação às atividades desenvolvidas com crianças na ONG</a:t>
            </a:r>
          </a:p>
          <a:p>
            <a:pPr lvl="1"/>
            <a:r>
              <a:rPr lang="pt-BR" sz="2000" dirty="0">
                <a:solidFill>
                  <a:srgbClr val="FF0000"/>
                </a:solidFill>
              </a:rPr>
              <a:t>(B) </a:t>
            </a:r>
            <a:r>
              <a:rPr lang="pt-BR" sz="2000" dirty="0" err="1">
                <a:solidFill>
                  <a:srgbClr val="FF0000"/>
                </a:solidFill>
              </a:rPr>
              <a:t>Commitment</a:t>
            </a:r>
            <a:r>
              <a:rPr lang="pt-BR" sz="2000" dirty="0">
                <a:solidFill>
                  <a:srgbClr val="FF0000"/>
                </a:solidFill>
              </a:rPr>
              <a:t> </a:t>
            </a:r>
            <a:r>
              <a:rPr lang="pt-BR" sz="2000" dirty="0" err="1">
                <a:solidFill>
                  <a:srgbClr val="FF0000"/>
                </a:solidFill>
              </a:rPr>
              <a:t>and</a:t>
            </a:r>
            <a:r>
              <a:rPr lang="pt-BR" sz="2000" dirty="0">
                <a:solidFill>
                  <a:srgbClr val="FF0000"/>
                </a:solidFill>
              </a:rPr>
              <a:t> </a:t>
            </a:r>
            <a:r>
              <a:rPr lang="pt-BR" sz="2000" dirty="0" err="1">
                <a:solidFill>
                  <a:srgbClr val="FF0000"/>
                </a:solidFill>
              </a:rPr>
              <a:t>dedication</a:t>
            </a:r>
            <a:r>
              <a:rPr lang="pt-BR" sz="2000" dirty="0">
                <a:solidFill>
                  <a:srgbClr val="FF0000"/>
                </a:solidFill>
              </a:rPr>
              <a:t> </a:t>
            </a:r>
            <a:r>
              <a:rPr lang="pt-BR" sz="2000" dirty="0" err="1">
                <a:solidFill>
                  <a:srgbClr val="FF0000"/>
                </a:solidFill>
              </a:rPr>
              <a:t>to</a:t>
            </a:r>
            <a:r>
              <a:rPr lang="pt-BR" sz="2000" dirty="0">
                <a:solidFill>
                  <a:srgbClr val="FF0000"/>
                </a:solidFill>
              </a:rPr>
              <a:t> </a:t>
            </a:r>
            <a:r>
              <a:rPr lang="pt-BR" sz="2000" dirty="0" err="1">
                <a:solidFill>
                  <a:srgbClr val="FF0000"/>
                </a:solidFill>
              </a:rPr>
              <a:t>the</a:t>
            </a:r>
            <a:r>
              <a:rPr lang="pt-BR" sz="2000" dirty="0">
                <a:solidFill>
                  <a:srgbClr val="FF0000"/>
                </a:solidFill>
              </a:rPr>
              <a:t> </a:t>
            </a:r>
            <a:r>
              <a:rPr lang="pt-BR" sz="2000" dirty="0" err="1">
                <a:solidFill>
                  <a:srgbClr val="FF0000"/>
                </a:solidFill>
              </a:rPr>
              <a:t>activities</a:t>
            </a:r>
            <a:r>
              <a:rPr lang="pt-BR" sz="2000" dirty="0">
                <a:solidFill>
                  <a:srgbClr val="FF0000"/>
                </a:solidFill>
              </a:rPr>
              <a:t> </a:t>
            </a:r>
            <a:r>
              <a:rPr lang="pt-BR" sz="2000" dirty="0" err="1">
                <a:solidFill>
                  <a:srgbClr val="FF0000"/>
                </a:solidFill>
              </a:rPr>
              <a:t>with</a:t>
            </a:r>
            <a:r>
              <a:rPr lang="pt-BR" sz="2000" dirty="0">
                <a:solidFill>
                  <a:srgbClr val="FF0000"/>
                </a:solidFill>
              </a:rPr>
              <a:t> </a:t>
            </a:r>
            <a:r>
              <a:rPr lang="pt-BR" sz="2000" dirty="0" err="1">
                <a:solidFill>
                  <a:srgbClr val="FF0000"/>
                </a:solidFill>
              </a:rPr>
              <a:t>the</a:t>
            </a:r>
            <a:r>
              <a:rPr lang="pt-BR" sz="2000" dirty="0">
                <a:solidFill>
                  <a:srgbClr val="FF0000"/>
                </a:solidFill>
              </a:rPr>
              <a:t> </a:t>
            </a:r>
            <a:r>
              <a:rPr lang="pt-BR" sz="2000" dirty="0" err="1">
                <a:solidFill>
                  <a:srgbClr val="FF0000"/>
                </a:solidFill>
              </a:rPr>
              <a:t>NGO’s</a:t>
            </a:r>
            <a:r>
              <a:rPr lang="pt-BR" sz="2000" dirty="0">
                <a:solidFill>
                  <a:srgbClr val="FF0000"/>
                </a:solidFill>
              </a:rPr>
              <a:t> </a:t>
            </a:r>
            <a:r>
              <a:rPr lang="pt-BR" sz="2000" dirty="0" err="1">
                <a:solidFill>
                  <a:srgbClr val="FF0000"/>
                </a:solidFill>
              </a:rPr>
              <a:t>children</a:t>
            </a:r>
            <a:endParaRPr lang="pt-BR" sz="2000" dirty="0">
              <a:solidFill>
                <a:srgbClr val="FF0000"/>
              </a:solidFill>
            </a:endParaRPr>
          </a:p>
          <a:p>
            <a:pPr lvl="1"/>
            <a:endParaRPr lang="pt-BR" sz="1400" dirty="0">
              <a:solidFill>
                <a:srgbClr val="FF0000"/>
              </a:solidFill>
            </a:endParaRPr>
          </a:p>
          <a:p>
            <a:pPr lvl="1"/>
            <a:r>
              <a:rPr lang="pt-BR" sz="2000" dirty="0"/>
              <a:t>(C) </a:t>
            </a:r>
            <a:r>
              <a:rPr lang="pt-BR" sz="2000" dirty="0" smtClean="0"/>
              <a:t>vídeos finais </a:t>
            </a:r>
            <a:r>
              <a:rPr lang="pt-BR" sz="2000" dirty="0"/>
              <a:t>(vide </a:t>
            </a:r>
            <a:r>
              <a:rPr lang="pt-BR" sz="2000" dirty="0" smtClean="0"/>
              <a:t>SYLLABUS</a:t>
            </a:r>
            <a:r>
              <a:rPr lang="pt-BR" sz="2000" dirty="0"/>
              <a:t>)</a:t>
            </a:r>
          </a:p>
          <a:p>
            <a:pPr lvl="1"/>
            <a:r>
              <a:rPr lang="pt-BR" sz="2000" dirty="0">
                <a:solidFill>
                  <a:srgbClr val="FF0000"/>
                </a:solidFill>
              </a:rPr>
              <a:t>(C) </a:t>
            </a:r>
            <a:r>
              <a:rPr lang="pt-BR" sz="2000" dirty="0" smtClean="0">
                <a:solidFill>
                  <a:srgbClr val="FF0000"/>
                </a:solidFill>
              </a:rPr>
              <a:t>final </a:t>
            </a:r>
            <a:r>
              <a:rPr lang="pt-BR" sz="2000" dirty="0" err="1" smtClean="0">
                <a:solidFill>
                  <a:srgbClr val="FF0000"/>
                </a:solidFill>
              </a:rPr>
              <a:t>videos</a:t>
            </a:r>
            <a:r>
              <a:rPr lang="pt-BR" sz="2000" dirty="0" smtClean="0">
                <a:solidFill>
                  <a:srgbClr val="FF0000"/>
                </a:solidFill>
              </a:rPr>
              <a:t> </a:t>
            </a:r>
            <a:r>
              <a:rPr lang="pt-BR" sz="2000" dirty="0">
                <a:solidFill>
                  <a:srgbClr val="FF0000"/>
                </a:solidFill>
              </a:rPr>
              <a:t>(SEE </a:t>
            </a:r>
            <a:r>
              <a:rPr lang="pt-BR" sz="2000" dirty="0" err="1" smtClean="0">
                <a:solidFill>
                  <a:srgbClr val="FF0000"/>
                </a:solidFill>
              </a:rPr>
              <a:t>description</a:t>
            </a:r>
            <a:r>
              <a:rPr lang="pt-BR" sz="2000" dirty="0" smtClean="0">
                <a:solidFill>
                  <a:srgbClr val="FF0000"/>
                </a:solidFill>
              </a:rPr>
              <a:t> </a:t>
            </a:r>
            <a:r>
              <a:rPr lang="pt-BR" sz="2000" dirty="0">
                <a:solidFill>
                  <a:srgbClr val="FF0000"/>
                </a:solidFill>
              </a:rPr>
              <a:t>– </a:t>
            </a:r>
            <a:r>
              <a:rPr lang="pt-BR" sz="2000" dirty="0" err="1">
                <a:solidFill>
                  <a:srgbClr val="FF0000"/>
                </a:solidFill>
              </a:rPr>
              <a:t>syllabUS</a:t>
            </a:r>
            <a:r>
              <a:rPr lang="pt-BR" sz="2000" dirty="0">
                <a:solidFill>
                  <a:srgbClr val="FF0000"/>
                </a:solidFill>
              </a:rPr>
              <a:t>)</a:t>
            </a:r>
          </a:p>
          <a:p>
            <a:pPr lvl="2"/>
            <a:r>
              <a:rPr lang="pt-BR" sz="1800" dirty="0" smtClean="0"/>
              <a:t>Descrever/ gravar </a:t>
            </a:r>
            <a:r>
              <a:rPr lang="pt-BR" sz="1800" dirty="0"/>
              <a:t>as atividades desenvolvidas na ONG em cada visita</a:t>
            </a:r>
          </a:p>
          <a:p>
            <a:pPr lvl="2"/>
            <a:r>
              <a:rPr lang="pt-BR" sz="1800" dirty="0" smtClean="0">
                <a:solidFill>
                  <a:srgbClr val="FF0000"/>
                </a:solidFill>
              </a:rPr>
              <a:t>DESCRIBING/ </a:t>
            </a:r>
            <a:r>
              <a:rPr lang="pt-BR" sz="1800" dirty="0" err="1" smtClean="0">
                <a:solidFill>
                  <a:srgbClr val="FF0000"/>
                </a:solidFill>
              </a:rPr>
              <a:t>recording</a:t>
            </a:r>
            <a:r>
              <a:rPr lang="pt-BR" sz="1800" dirty="0" smtClean="0">
                <a:solidFill>
                  <a:srgbClr val="FF0000"/>
                </a:solidFill>
              </a:rPr>
              <a:t> </a:t>
            </a:r>
            <a:r>
              <a:rPr lang="pt-BR" sz="1800" dirty="0">
                <a:solidFill>
                  <a:srgbClr val="FF0000"/>
                </a:solidFill>
              </a:rPr>
              <a:t>THE ACTIVITIES DEVELOPED AT THE NGO IN EACH VISIT </a:t>
            </a:r>
          </a:p>
          <a:p>
            <a:pPr lvl="2"/>
            <a:endParaRPr lang="pt-BR" sz="2000" dirty="0"/>
          </a:p>
        </p:txBody>
      </p:sp>
      <p:sp>
        <p:nvSpPr>
          <p:cNvPr id="5" name="Título 1">
            <a:extLst>
              <a:ext uri="{FF2B5EF4-FFF2-40B4-BE49-F238E27FC236}">
                <a16:creationId xmlns="" xmlns:a16="http://schemas.microsoft.com/office/drawing/2014/main" id="{8A9D497C-12F4-4855-B134-662C02A6DF1F}"/>
              </a:ext>
            </a:extLst>
          </p:cNvPr>
          <p:cNvSpPr>
            <a:spLocks noGrp="1"/>
          </p:cNvSpPr>
          <p:nvPr>
            <p:ph type="title"/>
          </p:nvPr>
        </p:nvSpPr>
        <p:spPr>
          <a:xfrm>
            <a:off x="913775" y="-70594"/>
            <a:ext cx="10364451" cy="1596177"/>
          </a:xfrm>
        </p:spPr>
        <p:txBody>
          <a:bodyPr>
            <a:normAutofit/>
          </a:bodyPr>
          <a:lstStyle/>
          <a:p>
            <a:r>
              <a:rPr lang="pt-BR" sz="3200" dirty="0"/>
              <a:t>Atividades na ong</a:t>
            </a:r>
            <a:br>
              <a:rPr lang="pt-BR" sz="3200" dirty="0"/>
            </a:br>
            <a:r>
              <a:rPr lang="pt-BR" sz="3200" dirty="0">
                <a:solidFill>
                  <a:srgbClr val="C00000"/>
                </a:solidFill>
              </a:rPr>
              <a:t>ACTIVITIES TO BE DEVELOPED AT THE NGO</a:t>
            </a:r>
          </a:p>
        </p:txBody>
      </p:sp>
    </p:spTree>
    <p:extLst>
      <p:ext uri="{BB962C8B-B14F-4D97-AF65-F5344CB8AC3E}">
        <p14:creationId xmlns="" xmlns:p14="http://schemas.microsoft.com/office/powerpoint/2010/main" val="3307273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31E0916B-411E-4FD2-9495-382542B33958}"/>
              </a:ext>
            </a:extLst>
          </p:cNvPr>
          <p:cNvSpPr>
            <a:spLocks noGrp="1"/>
          </p:cNvSpPr>
          <p:nvPr>
            <p:ph sz="quarter" idx="13"/>
          </p:nvPr>
        </p:nvSpPr>
        <p:spPr>
          <a:xfrm>
            <a:off x="594804" y="1771968"/>
            <a:ext cx="11283517" cy="4694149"/>
          </a:xfrm>
        </p:spPr>
        <p:txBody>
          <a:bodyPr>
            <a:normAutofit/>
          </a:bodyPr>
          <a:lstStyle/>
          <a:p>
            <a:r>
              <a:rPr lang="pt-BR" b="1" dirty="0"/>
              <a:t>(</a:t>
            </a:r>
            <a:r>
              <a:rPr lang="pt-BR" b="1" dirty="0" smtClean="0"/>
              <a:t>1) </a:t>
            </a:r>
            <a:r>
              <a:rPr lang="pt-BR" b="1" dirty="0" err="1" smtClean="0"/>
              <a:t>Weight</a:t>
            </a:r>
            <a:r>
              <a:rPr lang="pt-BR" b="1" dirty="0" smtClean="0"/>
              <a:t> </a:t>
            </a:r>
            <a:r>
              <a:rPr lang="pt-BR" b="1" dirty="0"/>
              <a:t>2</a:t>
            </a:r>
            <a:r>
              <a:rPr lang="pt-BR" dirty="0"/>
              <a:t>: </a:t>
            </a:r>
            <a:r>
              <a:rPr lang="pt-BR" dirty="0" err="1"/>
              <a:t>Video</a:t>
            </a:r>
            <a:r>
              <a:rPr lang="pt-BR" dirty="0"/>
              <a:t> </a:t>
            </a:r>
            <a:r>
              <a:rPr lang="pt-BR" dirty="0" err="1"/>
              <a:t>production</a:t>
            </a:r>
            <a:r>
              <a:rPr lang="pt-BR" dirty="0"/>
              <a:t> (ONG </a:t>
            </a:r>
            <a:r>
              <a:rPr lang="pt-BR" dirty="0" err="1"/>
              <a:t>experiences</a:t>
            </a:r>
            <a:r>
              <a:rPr lang="pt-BR" dirty="0"/>
              <a:t>/ </a:t>
            </a:r>
            <a:r>
              <a:rPr lang="pt-BR" dirty="0" err="1"/>
              <a:t>Get</a:t>
            </a:r>
            <a:r>
              <a:rPr lang="pt-BR" dirty="0"/>
              <a:t> </a:t>
            </a:r>
            <a:r>
              <a:rPr lang="pt-BR" dirty="0" err="1"/>
              <a:t>together</a:t>
            </a:r>
            <a:r>
              <a:rPr lang="pt-BR" dirty="0"/>
              <a:t>)</a:t>
            </a:r>
          </a:p>
          <a:p>
            <a:pPr lvl="1"/>
            <a:r>
              <a:rPr lang="pt-BR" dirty="0"/>
              <a:t># </a:t>
            </a:r>
            <a:r>
              <a:rPr lang="pt-BR" dirty="0" err="1"/>
              <a:t>Evaluation</a:t>
            </a:r>
            <a:r>
              <a:rPr lang="pt-BR" dirty="0"/>
              <a:t> </a:t>
            </a:r>
            <a:r>
              <a:rPr lang="pt-BR" dirty="0" err="1"/>
              <a:t>criterion</a:t>
            </a:r>
            <a:r>
              <a:rPr lang="pt-BR" dirty="0"/>
              <a:t>: </a:t>
            </a:r>
            <a:r>
              <a:rPr lang="pt-BR" dirty="0" err="1"/>
              <a:t>marks</a:t>
            </a:r>
            <a:r>
              <a:rPr lang="pt-BR" dirty="0"/>
              <a:t> 0 </a:t>
            </a:r>
            <a:r>
              <a:rPr lang="pt-BR" dirty="0" err="1"/>
              <a:t>to</a:t>
            </a:r>
            <a:r>
              <a:rPr lang="pt-BR" dirty="0"/>
              <a:t> 10 (</a:t>
            </a:r>
            <a:r>
              <a:rPr lang="pt-BR" dirty="0" err="1"/>
              <a:t>by</a:t>
            </a:r>
            <a:r>
              <a:rPr lang="pt-BR" dirty="0"/>
              <a:t> Professor</a:t>
            </a:r>
            <a:r>
              <a:rPr lang="pt-BR" dirty="0" smtClean="0"/>
              <a:t>)</a:t>
            </a:r>
          </a:p>
          <a:p>
            <a:endParaRPr lang="pt-BR" sz="1600" dirty="0"/>
          </a:p>
          <a:p>
            <a:r>
              <a:rPr lang="pt-BR" b="1" dirty="0" smtClean="0"/>
              <a:t>(2) </a:t>
            </a:r>
            <a:r>
              <a:rPr lang="pt-BR" b="1" dirty="0" err="1" smtClean="0"/>
              <a:t>Weight</a:t>
            </a:r>
            <a:r>
              <a:rPr lang="pt-BR" b="1" dirty="0" smtClean="0"/>
              <a:t> </a:t>
            </a:r>
            <a:r>
              <a:rPr lang="pt-BR" b="1" dirty="0"/>
              <a:t>2: </a:t>
            </a:r>
            <a:r>
              <a:rPr lang="pt-BR" dirty="0"/>
              <a:t>Field </a:t>
            </a:r>
            <a:r>
              <a:rPr lang="pt-BR" dirty="0" err="1"/>
              <a:t>activity</a:t>
            </a:r>
            <a:r>
              <a:rPr lang="pt-BR" b="1" dirty="0"/>
              <a:t> </a:t>
            </a:r>
            <a:r>
              <a:rPr lang="pt-BR" dirty="0"/>
              <a:t>(</a:t>
            </a:r>
            <a:r>
              <a:rPr lang="pt-BR" dirty="0" err="1"/>
              <a:t>fundraising</a:t>
            </a:r>
            <a:r>
              <a:rPr lang="pt-BR" dirty="0"/>
              <a:t>): </a:t>
            </a:r>
            <a:r>
              <a:rPr lang="pt-BR" dirty="0" err="1"/>
              <a:t>assessment</a:t>
            </a:r>
            <a:r>
              <a:rPr lang="pt-BR" dirty="0"/>
              <a:t> </a:t>
            </a:r>
            <a:r>
              <a:rPr lang="pt-BR" dirty="0" err="1"/>
              <a:t>of</a:t>
            </a:r>
            <a:r>
              <a:rPr lang="pt-BR" dirty="0"/>
              <a:t> </a:t>
            </a:r>
            <a:r>
              <a:rPr lang="pt-BR" dirty="0" err="1"/>
              <a:t>the</a:t>
            </a:r>
            <a:r>
              <a:rPr lang="pt-BR" dirty="0"/>
              <a:t> NGO </a:t>
            </a:r>
            <a:r>
              <a:rPr lang="pt-BR" dirty="0" err="1"/>
              <a:t>needs</a:t>
            </a:r>
            <a:r>
              <a:rPr lang="pt-BR" dirty="0"/>
              <a:t>, </a:t>
            </a:r>
            <a:r>
              <a:rPr lang="pt-BR" dirty="0" err="1"/>
              <a:t>planning</a:t>
            </a:r>
            <a:r>
              <a:rPr lang="pt-BR" dirty="0"/>
              <a:t> </a:t>
            </a:r>
            <a:r>
              <a:rPr lang="pt-BR" dirty="0" err="1"/>
              <a:t>and</a:t>
            </a:r>
            <a:r>
              <a:rPr lang="pt-BR" dirty="0"/>
              <a:t> </a:t>
            </a:r>
            <a:r>
              <a:rPr lang="pt-BR" dirty="0" err="1"/>
              <a:t>execution</a:t>
            </a:r>
            <a:r>
              <a:rPr lang="pt-BR" dirty="0"/>
              <a:t> / delivery </a:t>
            </a:r>
            <a:r>
              <a:rPr lang="pt-BR" dirty="0" err="1"/>
              <a:t>of</a:t>
            </a:r>
            <a:r>
              <a:rPr lang="pt-BR" dirty="0"/>
              <a:t> </a:t>
            </a:r>
            <a:r>
              <a:rPr lang="pt-BR" dirty="0" err="1"/>
              <a:t>the</a:t>
            </a:r>
            <a:r>
              <a:rPr lang="pt-BR" dirty="0"/>
              <a:t> </a:t>
            </a:r>
            <a:r>
              <a:rPr lang="pt-BR" dirty="0" err="1"/>
              <a:t>resources</a:t>
            </a:r>
            <a:r>
              <a:rPr lang="pt-BR" dirty="0"/>
              <a:t> as </a:t>
            </a:r>
            <a:r>
              <a:rPr lang="pt-BR" dirty="0" err="1"/>
              <a:t>planned</a:t>
            </a:r>
            <a:r>
              <a:rPr lang="pt-BR" dirty="0"/>
              <a:t> </a:t>
            </a:r>
            <a:endParaRPr lang="pt-BR" sz="1400" dirty="0"/>
          </a:p>
          <a:p>
            <a:pPr lvl="1"/>
            <a:r>
              <a:rPr lang="pt-BR" b="1" dirty="0">
                <a:solidFill>
                  <a:srgbClr val="FF0000"/>
                </a:solidFill>
              </a:rPr>
              <a:t># </a:t>
            </a:r>
            <a:r>
              <a:rPr lang="pt-BR" b="1" dirty="0" err="1">
                <a:solidFill>
                  <a:srgbClr val="FF0000"/>
                </a:solidFill>
              </a:rPr>
              <a:t>Evaluation</a:t>
            </a:r>
            <a:r>
              <a:rPr lang="pt-BR" b="1" dirty="0">
                <a:solidFill>
                  <a:srgbClr val="FF0000"/>
                </a:solidFill>
              </a:rPr>
              <a:t> </a:t>
            </a:r>
            <a:r>
              <a:rPr lang="pt-BR" b="1" dirty="0" err="1">
                <a:solidFill>
                  <a:srgbClr val="FF0000"/>
                </a:solidFill>
              </a:rPr>
              <a:t>criterion</a:t>
            </a:r>
            <a:r>
              <a:rPr lang="pt-BR" b="1" dirty="0">
                <a:solidFill>
                  <a:srgbClr val="FF0000"/>
                </a:solidFill>
              </a:rPr>
              <a:t>: </a:t>
            </a:r>
          </a:p>
          <a:p>
            <a:pPr lvl="1"/>
            <a:r>
              <a:rPr lang="pt-BR" dirty="0"/>
              <a:t>- </a:t>
            </a:r>
            <a:r>
              <a:rPr lang="pt-BR" dirty="0" err="1"/>
              <a:t>Group</a:t>
            </a:r>
            <a:r>
              <a:rPr lang="pt-BR" dirty="0"/>
              <a:t> </a:t>
            </a:r>
            <a:r>
              <a:rPr lang="pt-BR" dirty="0" err="1"/>
              <a:t>goal</a:t>
            </a:r>
            <a:r>
              <a:rPr lang="pt-BR" dirty="0"/>
              <a:t> </a:t>
            </a:r>
            <a:r>
              <a:rPr lang="pt-BR" dirty="0" err="1"/>
              <a:t>accomplished</a:t>
            </a:r>
            <a:r>
              <a:rPr lang="pt-BR" dirty="0"/>
              <a:t>: 10</a:t>
            </a:r>
          </a:p>
          <a:p>
            <a:pPr lvl="1"/>
            <a:r>
              <a:rPr lang="pt-BR" b="1" i="1" dirty="0">
                <a:solidFill>
                  <a:schemeClr val="accent5"/>
                </a:solidFill>
              </a:rPr>
              <a:t>- </a:t>
            </a:r>
            <a:r>
              <a:rPr lang="pt-BR" b="1" i="1" dirty="0" err="1">
                <a:solidFill>
                  <a:schemeClr val="accent5"/>
                </a:solidFill>
              </a:rPr>
              <a:t>far</a:t>
            </a:r>
            <a:r>
              <a:rPr lang="pt-BR" b="1" i="1" dirty="0">
                <a:solidFill>
                  <a:schemeClr val="accent5"/>
                </a:solidFill>
              </a:rPr>
              <a:t> </a:t>
            </a:r>
            <a:r>
              <a:rPr lang="pt-BR" b="1" i="1" dirty="0" err="1">
                <a:solidFill>
                  <a:schemeClr val="accent5"/>
                </a:solidFill>
              </a:rPr>
              <a:t>exceeded</a:t>
            </a:r>
            <a:r>
              <a:rPr lang="pt-BR" b="1" i="1" dirty="0">
                <a:solidFill>
                  <a:schemeClr val="accent5"/>
                </a:solidFill>
              </a:rPr>
              <a:t> </a:t>
            </a:r>
            <a:r>
              <a:rPr lang="pt-BR" b="1" i="1" dirty="0" err="1">
                <a:solidFill>
                  <a:schemeClr val="accent5"/>
                </a:solidFill>
              </a:rPr>
              <a:t>goal</a:t>
            </a:r>
            <a:r>
              <a:rPr lang="pt-BR" b="1" i="1" dirty="0">
                <a:solidFill>
                  <a:schemeClr val="accent5"/>
                </a:solidFill>
              </a:rPr>
              <a:t>:  </a:t>
            </a:r>
            <a:r>
              <a:rPr lang="pt-BR" b="1" i="1" dirty="0" err="1" smtClean="0">
                <a:solidFill>
                  <a:schemeClr val="accent5"/>
                </a:solidFill>
              </a:rPr>
              <a:t>add</a:t>
            </a:r>
            <a:r>
              <a:rPr lang="pt-BR" b="1" i="1" dirty="0" smtClean="0">
                <a:solidFill>
                  <a:schemeClr val="accent5"/>
                </a:solidFill>
              </a:rPr>
              <a:t> points </a:t>
            </a:r>
            <a:r>
              <a:rPr lang="pt-BR" b="1" i="1" dirty="0">
                <a:solidFill>
                  <a:schemeClr val="accent5"/>
                </a:solidFill>
              </a:rPr>
              <a:t>in </a:t>
            </a:r>
            <a:r>
              <a:rPr lang="pt-BR" b="1" i="1" dirty="0" err="1">
                <a:solidFill>
                  <a:schemeClr val="accent5"/>
                </a:solidFill>
              </a:rPr>
              <a:t>the</a:t>
            </a:r>
            <a:r>
              <a:rPr lang="pt-BR" b="1" i="1" dirty="0">
                <a:solidFill>
                  <a:schemeClr val="accent5"/>
                </a:solidFill>
              </a:rPr>
              <a:t> final </a:t>
            </a:r>
            <a:r>
              <a:rPr lang="pt-BR" b="1" i="1" dirty="0" err="1" smtClean="0">
                <a:solidFill>
                  <a:schemeClr val="accent5"/>
                </a:solidFill>
              </a:rPr>
              <a:t>average</a:t>
            </a:r>
            <a:r>
              <a:rPr lang="pt-BR" b="1" i="1" dirty="0" smtClean="0">
                <a:solidFill>
                  <a:schemeClr val="accent5"/>
                </a:solidFill>
              </a:rPr>
              <a:t> (</a:t>
            </a:r>
            <a:r>
              <a:rPr lang="pt-BR" b="1" i="1" dirty="0" err="1" smtClean="0">
                <a:solidFill>
                  <a:schemeClr val="accent5"/>
                </a:solidFill>
              </a:rPr>
              <a:t>double</a:t>
            </a:r>
            <a:r>
              <a:rPr lang="pt-BR" b="1" i="1" dirty="0" smtClean="0">
                <a:solidFill>
                  <a:schemeClr val="accent5"/>
                </a:solidFill>
              </a:rPr>
              <a:t> </a:t>
            </a:r>
            <a:r>
              <a:rPr lang="pt-BR" b="1" i="1" dirty="0" err="1" smtClean="0">
                <a:solidFill>
                  <a:schemeClr val="accent5"/>
                </a:solidFill>
              </a:rPr>
              <a:t>goal</a:t>
            </a:r>
            <a:r>
              <a:rPr lang="pt-BR" b="1" i="1" dirty="0" smtClean="0">
                <a:solidFill>
                  <a:schemeClr val="accent5"/>
                </a:solidFill>
              </a:rPr>
              <a:t>: 1 point/ triple </a:t>
            </a:r>
            <a:r>
              <a:rPr lang="pt-BR" b="1" i="1" dirty="0" err="1" smtClean="0">
                <a:solidFill>
                  <a:schemeClr val="accent5"/>
                </a:solidFill>
              </a:rPr>
              <a:t>goal</a:t>
            </a:r>
            <a:r>
              <a:rPr lang="pt-BR" b="1" i="1" dirty="0" smtClean="0">
                <a:solidFill>
                  <a:schemeClr val="accent5"/>
                </a:solidFill>
              </a:rPr>
              <a:t>: 2 points)</a:t>
            </a:r>
            <a:endParaRPr lang="pt-BR" dirty="0">
              <a:solidFill>
                <a:schemeClr val="accent5"/>
              </a:solidFill>
            </a:endParaRPr>
          </a:p>
          <a:p>
            <a:pPr lvl="1"/>
            <a:r>
              <a:rPr lang="pt-BR" dirty="0"/>
              <a:t>- </a:t>
            </a:r>
            <a:r>
              <a:rPr lang="pt-BR" dirty="0" err="1"/>
              <a:t>Group</a:t>
            </a:r>
            <a:r>
              <a:rPr lang="pt-BR" dirty="0"/>
              <a:t> </a:t>
            </a:r>
            <a:r>
              <a:rPr lang="pt-BR" dirty="0" err="1"/>
              <a:t>goal</a:t>
            </a:r>
            <a:r>
              <a:rPr lang="pt-BR" dirty="0"/>
              <a:t> </a:t>
            </a:r>
            <a:r>
              <a:rPr lang="pt-BR" dirty="0" err="1"/>
              <a:t>not</a:t>
            </a:r>
            <a:r>
              <a:rPr lang="pt-BR" dirty="0"/>
              <a:t> </a:t>
            </a:r>
            <a:r>
              <a:rPr lang="pt-BR" dirty="0" err="1"/>
              <a:t>accomplished</a:t>
            </a:r>
            <a:r>
              <a:rPr lang="pt-BR" dirty="0"/>
              <a:t>: </a:t>
            </a:r>
            <a:r>
              <a:rPr lang="pt-BR" dirty="0" smtClean="0"/>
              <a:t>zero</a:t>
            </a:r>
          </a:p>
          <a:p>
            <a:pPr lvl="1"/>
            <a:endParaRPr lang="pt-BR" dirty="0"/>
          </a:p>
        </p:txBody>
      </p:sp>
      <p:sp>
        <p:nvSpPr>
          <p:cNvPr id="4" name="Título 1">
            <a:extLst>
              <a:ext uri="{FF2B5EF4-FFF2-40B4-BE49-F238E27FC236}">
                <a16:creationId xmlns="" xmlns:a16="http://schemas.microsoft.com/office/drawing/2014/main" id="{BDCF32F9-362E-4849-AD67-E9FEC4FECFA6}"/>
              </a:ext>
            </a:extLst>
          </p:cNvPr>
          <p:cNvSpPr>
            <a:spLocks noGrp="1"/>
          </p:cNvSpPr>
          <p:nvPr>
            <p:ph type="title"/>
          </p:nvPr>
        </p:nvSpPr>
        <p:spPr>
          <a:xfrm>
            <a:off x="904875" y="22932"/>
            <a:ext cx="10364788" cy="1597025"/>
          </a:xfrm>
        </p:spPr>
        <p:txBody>
          <a:bodyPr/>
          <a:lstStyle/>
          <a:p>
            <a:r>
              <a:rPr lang="pt-BR" dirty="0" err="1">
                <a:solidFill>
                  <a:srgbClr val="FF0000"/>
                </a:solidFill>
              </a:rPr>
              <a:t>Evaluation</a:t>
            </a:r>
            <a:r>
              <a:rPr lang="pt-BR" dirty="0">
                <a:solidFill>
                  <a:srgbClr val="FF0000"/>
                </a:solidFill>
              </a:rPr>
              <a:t> </a:t>
            </a:r>
            <a:r>
              <a:rPr lang="pt-BR" dirty="0" err="1">
                <a:solidFill>
                  <a:srgbClr val="FF0000"/>
                </a:solidFill>
              </a:rPr>
              <a:t>criterion</a:t>
            </a:r>
            <a:endParaRPr lang="pt-BR" dirty="0">
              <a:solidFill>
                <a:srgbClr val="FF0000"/>
              </a:solidFill>
            </a:endParaRPr>
          </a:p>
        </p:txBody>
      </p:sp>
    </p:spTree>
    <p:extLst>
      <p:ext uri="{BB962C8B-B14F-4D97-AF65-F5344CB8AC3E}">
        <p14:creationId xmlns="" xmlns:p14="http://schemas.microsoft.com/office/powerpoint/2010/main" val="3610292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30A98DFA-3890-402D-A484-98BFC2396A75}"/>
              </a:ext>
            </a:extLst>
          </p:cNvPr>
          <p:cNvSpPr>
            <a:spLocks noGrp="1"/>
          </p:cNvSpPr>
          <p:nvPr>
            <p:ph sz="quarter" idx="13"/>
          </p:nvPr>
        </p:nvSpPr>
        <p:spPr>
          <a:xfrm>
            <a:off x="435003" y="1158073"/>
            <a:ext cx="11465259" cy="5507408"/>
          </a:xfrm>
        </p:spPr>
        <p:txBody>
          <a:bodyPr>
            <a:normAutofit fontScale="92500" lnSpcReduction="10000"/>
          </a:bodyPr>
          <a:lstStyle/>
          <a:p>
            <a:r>
              <a:rPr lang="en-US" b="1" dirty="0" smtClean="0"/>
              <a:t>(3)</a:t>
            </a:r>
            <a:r>
              <a:rPr lang="pt-BR" dirty="0" smtClean="0"/>
              <a:t> </a:t>
            </a:r>
            <a:r>
              <a:rPr lang="pt-BR" b="1" dirty="0" err="1"/>
              <a:t>Weight</a:t>
            </a:r>
            <a:r>
              <a:rPr lang="pt-BR" b="1" dirty="0"/>
              <a:t> 4</a:t>
            </a:r>
            <a:r>
              <a:rPr lang="pt-BR" dirty="0"/>
              <a:t>: </a:t>
            </a:r>
            <a:r>
              <a:rPr lang="pt-BR" dirty="0" err="1"/>
              <a:t>Work</a:t>
            </a:r>
            <a:r>
              <a:rPr lang="pt-BR" dirty="0"/>
              <a:t> </a:t>
            </a:r>
            <a:r>
              <a:rPr lang="pt-BR" dirty="0" err="1"/>
              <a:t>performed</a:t>
            </a:r>
            <a:r>
              <a:rPr lang="pt-BR" dirty="0"/>
              <a:t> </a:t>
            </a:r>
            <a:r>
              <a:rPr lang="pt-BR" dirty="0" err="1"/>
              <a:t>at</a:t>
            </a:r>
            <a:r>
              <a:rPr lang="pt-BR" dirty="0"/>
              <a:t> </a:t>
            </a:r>
            <a:r>
              <a:rPr lang="pt-BR" dirty="0" err="1"/>
              <a:t>the</a:t>
            </a:r>
            <a:r>
              <a:rPr lang="pt-BR" dirty="0"/>
              <a:t> NGO (</a:t>
            </a:r>
            <a:r>
              <a:rPr lang="pt-BR" dirty="0" err="1"/>
              <a:t>Course</a:t>
            </a:r>
            <a:r>
              <a:rPr lang="pt-BR" dirty="0"/>
              <a:t> final </a:t>
            </a:r>
            <a:r>
              <a:rPr lang="pt-BR" dirty="0" err="1"/>
              <a:t>certificate</a:t>
            </a:r>
            <a:r>
              <a:rPr lang="pt-BR" dirty="0"/>
              <a:t>): </a:t>
            </a:r>
          </a:p>
          <a:p>
            <a:r>
              <a:rPr lang="pt-BR" dirty="0"/>
              <a:t># </a:t>
            </a:r>
            <a:r>
              <a:rPr lang="pt-BR" dirty="0" err="1"/>
              <a:t>Evaluation</a:t>
            </a:r>
            <a:r>
              <a:rPr lang="pt-BR" dirty="0"/>
              <a:t> </a:t>
            </a:r>
            <a:r>
              <a:rPr lang="pt-BR" dirty="0" err="1"/>
              <a:t>criterion</a:t>
            </a:r>
            <a:r>
              <a:rPr lang="pt-BR" dirty="0"/>
              <a:t>: </a:t>
            </a:r>
            <a:r>
              <a:rPr lang="pt-BR" dirty="0" err="1"/>
              <a:t>based</a:t>
            </a:r>
            <a:r>
              <a:rPr lang="pt-BR" dirty="0"/>
              <a:t> </a:t>
            </a:r>
            <a:r>
              <a:rPr lang="pt-BR" dirty="0" err="1"/>
              <a:t>upon</a:t>
            </a:r>
            <a:r>
              <a:rPr lang="pt-BR" dirty="0"/>
              <a:t> </a:t>
            </a:r>
            <a:r>
              <a:rPr lang="pt-BR" dirty="0" err="1"/>
              <a:t>the</a:t>
            </a:r>
            <a:r>
              <a:rPr lang="pt-BR" dirty="0"/>
              <a:t> </a:t>
            </a:r>
            <a:r>
              <a:rPr lang="pt-BR" dirty="0" err="1"/>
              <a:t>actual</a:t>
            </a:r>
            <a:r>
              <a:rPr lang="pt-BR" dirty="0"/>
              <a:t> </a:t>
            </a:r>
            <a:r>
              <a:rPr lang="pt-BR" dirty="0" err="1"/>
              <a:t>number</a:t>
            </a:r>
            <a:r>
              <a:rPr lang="pt-BR" dirty="0"/>
              <a:t> </a:t>
            </a:r>
            <a:r>
              <a:rPr lang="pt-BR" dirty="0" err="1"/>
              <a:t>of</a:t>
            </a:r>
            <a:r>
              <a:rPr lang="pt-BR" dirty="0"/>
              <a:t> </a:t>
            </a:r>
            <a:r>
              <a:rPr lang="pt-BR" dirty="0" err="1"/>
              <a:t>visits</a:t>
            </a:r>
            <a:r>
              <a:rPr lang="pt-BR" dirty="0"/>
              <a:t> </a:t>
            </a:r>
            <a:r>
              <a:rPr lang="pt-BR" dirty="0" err="1"/>
              <a:t>to</a:t>
            </a:r>
            <a:r>
              <a:rPr lang="pt-BR" dirty="0"/>
              <a:t> </a:t>
            </a:r>
            <a:r>
              <a:rPr lang="pt-BR" dirty="0" err="1"/>
              <a:t>the</a:t>
            </a:r>
            <a:r>
              <a:rPr lang="pt-BR" dirty="0"/>
              <a:t> NGO (# 7 </a:t>
            </a:r>
            <a:r>
              <a:rPr lang="pt-BR" dirty="0" err="1"/>
              <a:t>visits</a:t>
            </a:r>
            <a:r>
              <a:rPr lang="pt-BR" dirty="0"/>
              <a:t>): </a:t>
            </a:r>
          </a:p>
          <a:p>
            <a:pPr lvl="1"/>
            <a:r>
              <a:rPr lang="pt-BR" dirty="0" err="1" smtClean="0"/>
              <a:t>absence</a:t>
            </a:r>
            <a:r>
              <a:rPr lang="pt-BR" dirty="0" smtClean="0"/>
              <a:t> </a:t>
            </a:r>
            <a:r>
              <a:rPr lang="pt-BR" dirty="0" err="1"/>
              <a:t>on</a:t>
            </a:r>
            <a:r>
              <a:rPr lang="pt-BR" dirty="0"/>
              <a:t> 01 </a:t>
            </a:r>
            <a:r>
              <a:rPr lang="pt-BR" dirty="0" err="1"/>
              <a:t>visit</a:t>
            </a:r>
            <a:r>
              <a:rPr lang="pt-BR" dirty="0"/>
              <a:t> &gt; </a:t>
            </a:r>
            <a:r>
              <a:rPr lang="pt-BR" dirty="0" err="1"/>
              <a:t>deduction</a:t>
            </a:r>
            <a:r>
              <a:rPr lang="pt-BR" dirty="0"/>
              <a:t> </a:t>
            </a:r>
            <a:r>
              <a:rPr lang="pt-BR" dirty="0" err="1"/>
              <a:t>of</a:t>
            </a:r>
            <a:r>
              <a:rPr lang="pt-BR" dirty="0"/>
              <a:t> 1 point. </a:t>
            </a:r>
          </a:p>
          <a:p>
            <a:pPr lvl="1"/>
            <a:r>
              <a:rPr lang="pt-BR" dirty="0" err="1" smtClean="0"/>
              <a:t>absence</a:t>
            </a:r>
            <a:r>
              <a:rPr lang="pt-BR" dirty="0" smtClean="0"/>
              <a:t> </a:t>
            </a:r>
            <a:r>
              <a:rPr lang="pt-BR" dirty="0" err="1"/>
              <a:t>on</a:t>
            </a:r>
            <a:r>
              <a:rPr lang="pt-BR" dirty="0"/>
              <a:t> 02 </a:t>
            </a:r>
            <a:r>
              <a:rPr lang="pt-BR" dirty="0" err="1"/>
              <a:t>visits</a:t>
            </a:r>
            <a:r>
              <a:rPr lang="pt-BR" dirty="0"/>
              <a:t> &gt; </a:t>
            </a:r>
            <a:r>
              <a:rPr lang="pt-BR" dirty="0" err="1"/>
              <a:t>deduction</a:t>
            </a:r>
            <a:r>
              <a:rPr lang="pt-BR" dirty="0"/>
              <a:t> </a:t>
            </a:r>
            <a:r>
              <a:rPr lang="pt-BR" dirty="0" err="1"/>
              <a:t>of</a:t>
            </a:r>
            <a:r>
              <a:rPr lang="pt-BR" dirty="0"/>
              <a:t> 2 points </a:t>
            </a:r>
          </a:p>
          <a:p>
            <a:pPr lvl="1"/>
            <a:r>
              <a:rPr lang="pt-BR" dirty="0" err="1" smtClean="0"/>
              <a:t>absence</a:t>
            </a:r>
            <a:r>
              <a:rPr lang="pt-BR" dirty="0" smtClean="0"/>
              <a:t> </a:t>
            </a:r>
            <a:r>
              <a:rPr lang="pt-BR" dirty="0" err="1"/>
              <a:t>on</a:t>
            </a:r>
            <a:r>
              <a:rPr lang="pt-BR" dirty="0"/>
              <a:t> 03 </a:t>
            </a:r>
            <a:r>
              <a:rPr lang="pt-BR" dirty="0" err="1"/>
              <a:t>visits</a:t>
            </a:r>
            <a:r>
              <a:rPr lang="pt-BR" dirty="0"/>
              <a:t> &gt; </a:t>
            </a:r>
            <a:r>
              <a:rPr lang="pt-BR" dirty="0" err="1"/>
              <a:t>deduction</a:t>
            </a:r>
            <a:r>
              <a:rPr lang="pt-BR" dirty="0"/>
              <a:t> </a:t>
            </a:r>
            <a:r>
              <a:rPr lang="pt-BR" dirty="0" err="1"/>
              <a:t>of</a:t>
            </a:r>
            <a:r>
              <a:rPr lang="pt-BR" dirty="0"/>
              <a:t> 3 points </a:t>
            </a:r>
          </a:p>
          <a:p>
            <a:pPr lvl="1"/>
            <a:r>
              <a:rPr lang="pt-BR" dirty="0" err="1" smtClean="0"/>
              <a:t>absence</a:t>
            </a:r>
            <a:r>
              <a:rPr lang="pt-BR" dirty="0" smtClean="0"/>
              <a:t> </a:t>
            </a:r>
            <a:r>
              <a:rPr lang="pt-BR" dirty="0" err="1"/>
              <a:t>on</a:t>
            </a:r>
            <a:r>
              <a:rPr lang="pt-BR" dirty="0"/>
              <a:t> 04 </a:t>
            </a:r>
            <a:r>
              <a:rPr lang="pt-BR" dirty="0" err="1"/>
              <a:t>visits</a:t>
            </a:r>
            <a:r>
              <a:rPr lang="pt-BR" dirty="0"/>
              <a:t> </a:t>
            </a:r>
            <a:r>
              <a:rPr lang="pt-BR" dirty="0" err="1"/>
              <a:t>or</a:t>
            </a:r>
            <a:r>
              <a:rPr lang="pt-BR" dirty="0"/>
              <a:t> more &gt; </a:t>
            </a:r>
            <a:r>
              <a:rPr lang="pt-BR" dirty="0" err="1"/>
              <a:t>evaluation</a:t>
            </a:r>
            <a:r>
              <a:rPr lang="pt-BR" dirty="0"/>
              <a:t> = 0 (no </a:t>
            </a:r>
            <a:r>
              <a:rPr lang="pt-BR" dirty="0" err="1"/>
              <a:t>Certificate</a:t>
            </a:r>
            <a:r>
              <a:rPr lang="pt-BR" dirty="0"/>
              <a:t>) </a:t>
            </a:r>
          </a:p>
          <a:p>
            <a:pPr marL="457200" lvl="1" indent="0">
              <a:buNone/>
            </a:pPr>
            <a:endParaRPr lang="pt-BR" dirty="0"/>
          </a:p>
          <a:p>
            <a:r>
              <a:rPr lang="pt-BR" dirty="0" smtClean="0"/>
              <a:t>(4) </a:t>
            </a:r>
            <a:r>
              <a:rPr lang="pt-BR" b="1" dirty="0" err="1"/>
              <a:t>Weight</a:t>
            </a:r>
            <a:r>
              <a:rPr lang="pt-BR" dirty="0"/>
              <a:t> </a:t>
            </a:r>
            <a:r>
              <a:rPr lang="pt-BR" b="1" dirty="0"/>
              <a:t>2</a:t>
            </a:r>
            <a:r>
              <a:rPr lang="pt-BR" dirty="0"/>
              <a:t>: </a:t>
            </a:r>
            <a:r>
              <a:rPr lang="pt-BR" dirty="0" err="1"/>
              <a:t>Participation</a:t>
            </a:r>
            <a:r>
              <a:rPr lang="pt-BR" dirty="0"/>
              <a:t> </a:t>
            </a:r>
            <a:r>
              <a:rPr lang="pt-BR" dirty="0" err="1"/>
              <a:t>at</a:t>
            </a:r>
            <a:r>
              <a:rPr lang="pt-BR" dirty="0"/>
              <a:t> </a:t>
            </a:r>
            <a:r>
              <a:rPr lang="pt-BR" dirty="0" err="1"/>
              <a:t>the</a:t>
            </a:r>
            <a:r>
              <a:rPr lang="pt-BR" dirty="0"/>
              <a:t> </a:t>
            </a:r>
            <a:r>
              <a:rPr lang="pt-BR" dirty="0" err="1"/>
              <a:t>International</a:t>
            </a:r>
            <a:r>
              <a:rPr lang="pt-BR" dirty="0"/>
              <a:t> Week ( GET TOGETHER </a:t>
            </a:r>
            <a:r>
              <a:rPr lang="pt-BR" dirty="0" smtClean="0"/>
              <a:t>)</a:t>
            </a:r>
            <a:endParaRPr lang="pt-BR" dirty="0"/>
          </a:p>
          <a:p>
            <a:r>
              <a:rPr lang="pt-BR" b="1" dirty="0"/>
              <a:t># </a:t>
            </a:r>
            <a:r>
              <a:rPr lang="pt-BR" dirty="0" err="1"/>
              <a:t>Evaluation</a:t>
            </a:r>
            <a:r>
              <a:rPr lang="pt-BR" dirty="0"/>
              <a:t> </a:t>
            </a:r>
            <a:r>
              <a:rPr lang="pt-BR" dirty="0" err="1"/>
              <a:t>criterion</a:t>
            </a:r>
            <a:r>
              <a:rPr lang="pt-BR" dirty="0"/>
              <a:t>: </a:t>
            </a:r>
            <a:r>
              <a:rPr lang="pt-BR" b="1" dirty="0"/>
              <a:t> GET TOGETHER </a:t>
            </a:r>
            <a:endParaRPr lang="pt-BR" dirty="0"/>
          </a:p>
          <a:p>
            <a:r>
              <a:rPr lang="pt-BR" dirty="0" err="1"/>
              <a:t>Criteria</a:t>
            </a:r>
            <a:r>
              <a:rPr lang="pt-BR" dirty="0"/>
              <a:t> (</a:t>
            </a:r>
            <a:r>
              <a:rPr lang="pt-BR" dirty="0" err="1"/>
              <a:t>available</a:t>
            </a:r>
            <a:r>
              <a:rPr lang="pt-BR" dirty="0"/>
              <a:t> </a:t>
            </a:r>
            <a:r>
              <a:rPr lang="pt-BR" dirty="0" err="1"/>
              <a:t>on</a:t>
            </a:r>
            <a:r>
              <a:rPr lang="pt-BR" dirty="0"/>
              <a:t> </a:t>
            </a:r>
            <a:r>
              <a:rPr lang="pt-BR" dirty="0" err="1"/>
              <a:t>the</a:t>
            </a:r>
            <a:r>
              <a:rPr lang="pt-BR" dirty="0"/>
              <a:t> </a:t>
            </a:r>
            <a:r>
              <a:rPr lang="pt-BR" dirty="0" err="1"/>
              <a:t>Evaluation</a:t>
            </a:r>
            <a:r>
              <a:rPr lang="pt-BR" dirty="0"/>
              <a:t> </a:t>
            </a:r>
            <a:r>
              <a:rPr lang="pt-BR" dirty="0" err="1"/>
              <a:t>Form</a:t>
            </a:r>
            <a:r>
              <a:rPr lang="pt-BR" dirty="0"/>
              <a:t>): </a:t>
            </a:r>
          </a:p>
          <a:p>
            <a:pPr lvl="1"/>
            <a:r>
              <a:rPr lang="pt-BR" dirty="0" err="1" smtClean="0"/>
              <a:t>collaboration</a:t>
            </a:r>
            <a:r>
              <a:rPr lang="pt-BR" dirty="0" smtClean="0"/>
              <a:t> </a:t>
            </a:r>
            <a:r>
              <a:rPr lang="pt-BR" dirty="0" err="1"/>
              <a:t>at</a:t>
            </a:r>
            <a:r>
              <a:rPr lang="pt-BR" dirty="0"/>
              <a:t> </a:t>
            </a:r>
            <a:r>
              <a:rPr lang="pt-BR" dirty="0" err="1"/>
              <a:t>food</a:t>
            </a:r>
            <a:r>
              <a:rPr lang="pt-BR" dirty="0"/>
              <a:t> </a:t>
            </a:r>
            <a:r>
              <a:rPr lang="pt-BR" dirty="0" err="1"/>
              <a:t>preparation</a:t>
            </a:r>
            <a:r>
              <a:rPr lang="pt-BR" dirty="0"/>
              <a:t>: 0,0/ 5,0/ 10,0</a:t>
            </a:r>
          </a:p>
          <a:p>
            <a:pPr lvl="1"/>
            <a:r>
              <a:rPr lang="pt-BR" dirty="0" err="1" smtClean="0"/>
              <a:t>collaboration</a:t>
            </a:r>
            <a:r>
              <a:rPr lang="pt-BR" dirty="0" smtClean="0"/>
              <a:t> </a:t>
            </a:r>
            <a:r>
              <a:rPr lang="pt-BR" dirty="0" err="1"/>
              <a:t>at</a:t>
            </a:r>
            <a:r>
              <a:rPr lang="pt-BR" dirty="0"/>
              <a:t> </a:t>
            </a:r>
            <a:r>
              <a:rPr lang="pt-BR" dirty="0" err="1"/>
              <a:t>the</a:t>
            </a:r>
            <a:r>
              <a:rPr lang="pt-BR" dirty="0"/>
              <a:t> </a:t>
            </a:r>
            <a:r>
              <a:rPr lang="pt-BR" dirty="0" err="1"/>
              <a:t>assembly</a:t>
            </a:r>
            <a:r>
              <a:rPr lang="pt-BR" dirty="0"/>
              <a:t> </a:t>
            </a:r>
            <a:r>
              <a:rPr lang="pt-BR" dirty="0" err="1"/>
              <a:t>of</a:t>
            </a:r>
            <a:r>
              <a:rPr lang="pt-BR" dirty="0"/>
              <a:t> </a:t>
            </a:r>
            <a:r>
              <a:rPr lang="pt-BR" dirty="0" err="1"/>
              <a:t>the</a:t>
            </a:r>
            <a:r>
              <a:rPr lang="pt-BR" dirty="0"/>
              <a:t> </a:t>
            </a:r>
            <a:r>
              <a:rPr lang="pt-BR" dirty="0" err="1"/>
              <a:t>booth</a:t>
            </a:r>
            <a:r>
              <a:rPr lang="pt-BR" dirty="0"/>
              <a:t> / </a:t>
            </a:r>
            <a:r>
              <a:rPr lang="pt-BR" dirty="0" err="1"/>
              <a:t>restaurant</a:t>
            </a:r>
            <a:r>
              <a:rPr lang="pt-BR" dirty="0"/>
              <a:t> </a:t>
            </a:r>
            <a:r>
              <a:rPr lang="pt-BR" dirty="0" err="1"/>
              <a:t>furniture</a:t>
            </a:r>
            <a:r>
              <a:rPr lang="pt-BR" dirty="0"/>
              <a:t>:  0,0/ 5,0/ 10,0.</a:t>
            </a:r>
          </a:p>
          <a:p>
            <a:pPr lvl="1"/>
            <a:r>
              <a:rPr lang="pt-BR" dirty="0" err="1" smtClean="0"/>
              <a:t>collaboration</a:t>
            </a:r>
            <a:r>
              <a:rPr lang="pt-BR" dirty="0" smtClean="0"/>
              <a:t> </a:t>
            </a:r>
            <a:r>
              <a:rPr lang="pt-BR" dirty="0" err="1"/>
              <a:t>at</a:t>
            </a:r>
            <a:r>
              <a:rPr lang="pt-BR" dirty="0"/>
              <a:t> </a:t>
            </a:r>
            <a:r>
              <a:rPr lang="pt-BR" dirty="0" err="1"/>
              <a:t>event</a:t>
            </a:r>
            <a:r>
              <a:rPr lang="pt-BR" dirty="0"/>
              <a:t> </a:t>
            </a:r>
            <a:r>
              <a:rPr lang="pt-BR" dirty="0" err="1"/>
              <a:t>and</a:t>
            </a:r>
            <a:r>
              <a:rPr lang="pt-BR" dirty="0"/>
              <a:t> </a:t>
            </a:r>
            <a:r>
              <a:rPr lang="pt-BR" dirty="0" err="1"/>
              <a:t>public</a:t>
            </a:r>
            <a:r>
              <a:rPr lang="pt-BR" dirty="0"/>
              <a:t> </a:t>
            </a:r>
            <a:r>
              <a:rPr lang="pt-BR" dirty="0" err="1"/>
              <a:t>attendance</a:t>
            </a:r>
            <a:r>
              <a:rPr lang="pt-BR" dirty="0"/>
              <a:t>: 0,0 / 5,0/ 10,0</a:t>
            </a:r>
          </a:p>
          <a:p>
            <a:pPr lvl="1"/>
            <a:r>
              <a:rPr lang="pt-BR" dirty="0" err="1" smtClean="0"/>
              <a:t>collaboration</a:t>
            </a:r>
            <a:r>
              <a:rPr lang="pt-BR" dirty="0" smtClean="0"/>
              <a:t> </a:t>
            </a:r>
            <a:r>
              <a:rPr lang="pt-BR" dirty="0" err="1"/>
              <a:t>at</a:t>
            </a:r>
            <a:r>
              <a:rPr lang="pt-BR" dirty="0"/>
              <a:t> </a:t>
            </a:r>
            <a:r>
              <a:rPr lang="pt-BR" dirty="0" err="1"/>
              <a:t>the</a:t>
            </a:r>
            <a:r>
              <a:rPr lang="pt-BR" dirty="0"/>
              <a:t> </a:t>
            </a:r>
            <a:r>
              <a:rPr lang="pt-BR" dirty="0" err="1"/>
              <a:t>disassembly</a:t>
            </a:r>
            <a:r>
              <a:rPr lang="pt-BR" dirty="0"/>
              <a:t> </a:t>
            </a:r>
            <a:r>
              <a:rPr lang="pt-BR" dirty="0" err="1"/>
              <a:t>of</a:t>
            </a:r>
            <a:r>
              <a:rPr lang="pt-BR" dirty="0"/>
              <a:t> </a:t>
            </a:r>
            <a:r>
              <a:rPr lang="pt-BR" dirty="0" err="1"/>
              <a:t>the</a:t>
            </a:r>
            <a:r>
              <a:rPr lang="pt-BR" dirty="0"/>
              <a:t> </a:t>
            </a:r>
            <a:r>
              <a:rPr lang="pt-BR" dirty="0" err="1"/>
              <a:t>booth</a:t>
            </a:r>
            <a:r>
              <a:rPr lang="pt-BR" dirty="0"/>
              <a:t> / </a:t>
            </a:r>
            <a:r>
              <a:rPr lang="pt-BR" dirty="0" err="1"/>
              <a:t>restaurant</a:t>
            </a:r>
            <a:r>
              <a:rPr lang="pt-BR" dirty="0"/>
              <a:t> </a:t>
            </a:r>
            <a:r>
              <a:rPr lang="pt-BR" dirty="0" err="1"/>
              <a:t>furniture</a:t>
            </a:r>
            <a:r>
              <a:rPr lang="pt-BR" dirty="0"/>
              <a:t>:  0,0 / 5,0/ 10,0</a:t>
            </a:r>
          </a:p>
          <a:p>
            <a:pPr marL="0" indent="0">
              <a:buNone/>
            </a:pPr>
            <a:endParaRPr lang="pt-BR" dirty="0"/>
          </a:p>
          <a:p>
            <a:endParaRPr lang="en-US" dirty="0" smtClean="0"/>
          </a:p>
          <a:p>
            <a:endParaRPr lang="en-US" dirty="0"/>
          </a:p>
          <a:p>
            <a:endParaRPr lang="pt-BR" dirty="0"/>
          </a:p>
        </p:txBody>
      </p:sp>
      <p:sp>
        <p:nvSpPr>
          <p:cNvPr id="4" name="Título 1">
            <a:extLst>
              <a:ext uri="{FF2B5EF4-FFF2-40B4-BE49-F238E27FC236}">
                <a16:creationId xmlns="" xmlns:a16="http://schemas.microsoft.com/office/drawing/2014/main" id="{34E3FB12-673A-47A7-818F-96FE0AAA3759}"/>
              </a:ext>
            </a:extLst>
          </p:cNvPr>
          <p:cNvSpPr>
            <a:spLocks noGrp="1"/>
          </p:cNvSpPr>
          <p:nvPr>
            <p:ph type="title"/>
          </p:nvPr>
        </p:nvSpPr>
        <p:spPr>
          <a:xfrm>
            <a:off x="914400" y="110973"/>
            <a:ext cx="10363200" cy="1123024"/>
          </a:xfrm>
        </p:spPr>
        <p:txBody>
          <a:bodyPr>
            <a:normAutofit/>
          </a:bodyPr>
          <a:lstStyle/>
          <a:p>
            <a:r>
              <a:rPr lang="pt-BR" sz="3200" dirty="0" err="1">
                <a:solidFill>
                  <a:srgbClr val="FF0000"/>
                </a:solidFill>
              </a:rPr>
              <a:t>Evaluation</a:t>
            </a:r>
            <a:r>
              <a:rPr lang="pt-BR" sz="3200" dirty="0">
                <a:solidFill>
                  <a:srgbClr val="FF0000"/>
                </a:solidFill>
              </a:rPr>
              <a:t> </a:t>
            </a:r>
            <a:r>
              <a:rPr lang="pt-BR" sz="3200" dirty="0" err="1">
                <a:solidFill>
                  <a:srgbClr val="FF0000"/>
                </a:solidFill>
              </a:rPr>
              <a:t>criterion</a:t>
            </a:r>
            <a:endParaRPr lang="pt-BR" sz="3200" dirty="0">
              <a:solidFill>
                <a:srgbClr val="FF0000"/>
              </a:solidFill>
            </a:endParaRPr>
          </a:p>
        </p:txBody>
      </p:sp>
    </p:spTree>
    <p:extLst>
      <p:ext uri="{BB962C8B-B14F-4D97-AF65-F5344CB8AC3E}">
        <p14:creationId xmlns="" xmlns:p14="http://schemas.microsoft.com/office/powerpoint/2010/main" val="1588736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73F5CD0-64FB-4F3F-9BE9-AE123EE06083}"/>
              </a:ext>
            </a:extLst>
          </p:cNvPr>
          <p:cNvSpPr>
            <a:spLocks noGrp="1"/>
          </p:cNvSpPr>
          <p:nvPr>
            <p:ph type="title"/>
          </p:nvPr>
        </p:nvSpPr>
        <p:spPr>
          <a:xfrm>
            <a:off x="913775" y="254527"/>
            <a:ext cx="10364451" cy="1370081"/>
          </a:xfrm>
        </p:spPr>
        <p:txBody>
          <a:bodyPr>
            <a:normAutofit/>
          </a:bodyPr>
          <a:lstStyle/>
          <a:p>
            <a:r>
              <a:rPr lang="pt-BR" sz="3200" b="1" dirty="0" err="1">
                <a:solidFill>
                  <a:srgbClr val="FF0000"/>
                </a:solidFill>
              </a:rPr>
              <a:t>Prerequisites</a:t>
            </a:r>
            <a:r>
              <a:rPr lang="pt-BR" sz="3200" b="1" dirty="0">
                <a:solidFill>
                  <a:srgbClr val="FF0000"/>
                </a:solidFill>
              </a:rPr>
              <a:t> for </a:t>
            </a:r>
            <a:r>
              <a:rPr lang="pt-BR" sz="3200" b="1" dirty="0" err="1">
                <a:solidFill>
                  <a:srgbClr val="FF0000"/>
                </a:solidFill>
              </a:rPr>
              <a:t>the</a:t>
            </a:r>
            <a:r>
              <a:rPr lang="pt-BR" sz="3200" b="1" dirty="0">
                <a:solidFill>
                  <a:srgbClr val="FF0000"/>
                </a:solidFill>
              </a:rPr>
              <a:t> </a:t>
            </a:r>
            <a:r>
              <a:rPr lang="pt-BR" sz="3200" b="1" dirty="0" err="1">
                <a:solidFill>
                  <a:srgbClr val="FF0000"/>
                </a:solidFill>
              </a:rPr>
              <a:t>re-evaluation</a:t>
            </a:r>
            <a:r>
              <a:rPr lang="pt-BR" sz="3200" b="1" dirty="0">
                <a:solidFill>
                  <a:srgbClr val="FF0000"/>
                </a:solidFill>
              </a:rPr>
              <a:t> </a:t>
            </a:r>
            <a:r>
              <a:rPr lang="pt-BR" sz="3200" b="1" dirty="0" err="1">
                <a:solidFill>
                  <a:srgbClr val="FF0000"/>
                </a:solidFill>
              </a:rPr>
              <a:t>exam</a:t>
            </a:r>
            <a:r>
              <a:rPr lang="pt-BR" sz="3200" b="1" dirty="0">
                <a:solidFill>
                  <a:srgbClr val="FF0000"/>
                </a:solidFill>
              </a:rPr>
              <a:t>:</a:t>
            </a:r>
            <a:r>
              <a:rPr lang="pt-BR" sz="3200" dirty="0">
                <a:solidFill>
                  <a:srgbClr val="FF0000"/>
                </a:solidFill>
              </a:rPr>
              <a:t/>
            </a:r>
            <a:br>
              <a:rPr lang="pt-BR" sz="3200" dirty="0">
                <a:solidFill>
                  <a:srgbClr val="FF0000"/>
                </a:solidFill>
              </a:rPr>
            </a:br>
            <a:endParaRPr lang="pt-BR" sz="3200" dirty="0">
              <a:solidFill>
                <a:srgbClr val="FF0000"/>
              </a:solidFill>
            </a:endParaRPr>
          </a:p>
        </p:txBody>
      </p:sp>
      <p:sp>
        <p:nvSpPr>
          <p:cNvPr id="3" name="Espaço Reservado para Conteúdo 2">
            <a:extLst>
              <a:ext uri="{FF2B5EF4-FFF2-40B4-BE49-F238E27FC236}">
                <a16:creationId xmlns="" xmlns:a16="http://schemas.microsoft.com/office/drawing/2014/main" id="{E9FC9AAE-D5EF-40AA-AC93-3EF3CCFAF1C7}"/>
              </a:ext>
            </a:extLst>
          </p:cNvPr>
          <p:cNvSpPr>
            <a:spLocks noGrp="1"/>
          </p:cNvSpPr>
          <p:nvPr>
            <p:ph sz="quarter" idx="13"/>
          </p:nvPr>
        </p:nvSpPr>
        <p:spPr>
          <a:xfrm>
            <a:off x="417250" y="1408298"/>
            <a:ext cx="11469949" cy="4893327"/>
          </a:xfrm>
        </p:spPr>
        <p:txBody>
          <a:bodyPr>
            <a:normAutofit fontScale="92500"/>
          </a:bodyPr>
          <a:lstStyle/>
          <a:p>
            <a:r>
              <a:rPr lang="pt-BR" b="1" dirty="0"/>
              <a:t>General:  final </a:t>
            </a:r>
            <a:r>
              <a:rPr lang="pt-BR" b="1" dirty="0" err="1"/>
              <a:t>evaluation</a:t>
            </a:r>
            <a:r>
              <a:rPr lang="pt-BR" b="1" dirty="0"/>
              <a:t> </a:t>
            </a:r>
            <a:r>
              <a:rPr lang="pt-BR" b="1" dirty="0" err="1"/>
              <a:t>greater</a:t>
            </a:r>
            <a:r>
              <a:rPr lang="pt-BR" b="1" dirty="0"/>
              <a:t> </a:t>
            </a:r>
            <a:r>
              <a:rPr lang="pt-BR" b="1" dirty="0" err="1"/>
              <a:t>than</a:t>
            </a:r>
            <a:r>
              <a:rPr lang="pt-BR" b="1" dirty="0"/>
              <a:t> 3 </a:t>
            </a:r>
            <a:r>
              <a:rPr lang="pt-BR" b="1" dirty="0" err="1"/>
              <a:t>and</a:t>
            </a:r>
            <a:r>
              <a:rPr lang="pt-BR" b="1" dirty="0"/>
              <a:t> </a:t>
            </a:r>
            <a:r>
              <a:rPr lang="pt-BR" b="1" dirty="0" err="1"/>
              <a:t>smaller</a:t>
            </a:r>
            <a:r>
              <a:rPr lang="pt-BR" b="1" dirty="0"/>
              <a:t> </a:t>
            </a:r>
            <a:r>
              <a:rPr lang="pt-BR" b="1" dirty="0" err="1"/>
              <a:t>than</a:t>
            </a:r>
            <a:r>
              <a:rPr lang="pt-BR" b="1" dirty="0"/>
              <a:t> 5 AND </a:t>
            </a:r>
            <a:r>
              <a:rPr lang="pt-BR" b="1" dirty="0" err="1"/>
              <a:t>minimum</a:t>
            </a:r>
            <a:r>
              <a:rPr lang="pt-BR" b="1" dirty="0"/>
              <a:t> </a:t>
            </a:r>
            <a:r>
              <a:rPr lang="pt-BR" b="1" dirty="0" err="1"/>
              <a:t>attendance</a:t>
            </a:r>
            <a:r>
              <a:rPr lang="pt-BR" b="1" dirty="0"/>
              <a:t> </a:t>
            </a:r>
            <a:r>
              <a:rPr lang="pt-BR" b="1" dirty="0">
                <a:solidFill>
                  <a:srgbClr val="FF0000"/>
                </a:solidFill>
              </a:rPr>
              <a:t>70% </a:t>
            </a:r>
            <a:r>
              <a:rPr lang="pt-BR" b="1" dirty="0" smtClean="0">
                <a:solidFill>
                  <a:srgbClr val="FF0000"/>
                </a:solidFill>
              </a:rPr>
              <a:t>(4 </a:t>
            </a:r>
            <a:r>
              <a:rPr lang="pt-BR" b="1" dirty="0" err="1">
                <a:solidFill>
                  <a:srgbClr val="FF0000"/>
                </a:solidFill>
              </a:rPr>
              <a:t>absences</a:t>
            </a:r>
            <a:r>
              <a:rPr lang="pt-BR" b="1" dirty="0">
                <a:solidFill>
                  <a:srgbClr val="FF0000"/>
                </a:solidFill>
              </a:rPr>
              <a:t>).</a:t>
            </a:r>
          </a:p>
          <a:p>
            <a:r>
              <a:rPr lang="pt-BR" dirty="0" err="1"/>
              <a:t>Re-evaluation</a:t>
            </a:r>
            <a:r>
              <a:rPr lang="pt-BR" dirty="0"/>
              <a:t> Mark = </a:t>
            </a:r>
            <a:r>
              <a:rPr lang="pt-BR" dirty="0" err="1"/>
              <a:t>arithmetic</a:t>
            </a:r>
            <a:r>
              <a:rPr lang="pt-BR" dirty="0"/>
              <a:t> </a:t>
            </a:r>
            <a:r>
              <a:rPr lang="pt-BR" dirty="0" err="1"/>
              <a:t>mean</a:t>
            </a:r>
            <a:r>
              <a:rPr lang="pt-BR" dirty="0"/>
              <a:t> </a:t>
            </a:r>
            <a:r>
              <a:rPr lang="pt-BR" dirty="0" err="1"/>
              <a:t>value</a:t>
            </a:r>
            <a:r>
              <a:rPr lang="pt-BR" dirty="0"/>
              <a:t> </a:t>
            </a:r>
            <a:r>
              <a:rPr lang="pt-BR" dirty="0" err="1"/>
              <a:t>of</a:t>
            </a:r>
            <a:r>
              <a:rPr lang="pt-BR" dirty="0"/>
              <a:t> </a:t>
            </a:r>
            <a:r>
              <a:rPr lang="pt-BR" dirty="0" err="1"/>
              <a:t>re-avaliation</a:t>
            </a:r>
            <a:r>
              <a:rPr lang="pt-BR" dirty="0"/>
              <a:t> </a:t>
            </a:r>
            <a:r>
              <a:rPr lang="pt-BR" dirty="0" err="1"/>
              <a:t>exam</a:t>
            </a:r>
            <a:r>
              <a:rPr lang="pt-BR" dirty="0"/>
              <a:t> </a:t>
            </a:r>
            <a:r>
              <a:rPr lang="pt-BR" dirty="0" err="1"/>
              <a:t>and</a:t>
            </a:r>
            <a:r>
              <a:rPr lang="pt-BR" dirty="0"/>
              <a:t> final </a:t>
            </a:r>
            <a:r>
              <a:rPr lang="pt-BR" dirty="0" err="1"/>
              <a:t>evaluation</a:t>
            </a:r>
            <a:endParaRPr lang="pt-BR" dirty="0"/>
          </a:p>
          <a:p>
            <a:r>
              <a:rPr lang="pt-BR" b="1" dirty="0" err="1"/>
              <a:t>Minimum</a:t>
            </a:r>
            <a:r>
              <a:rPr lang="pt-BR" b="1" dirty="0"/>
              <a:t> </a:t>
            </a:r>
            <a:r>
              <a:rPr lang="pt-BR" b="1" dirty="0" err="1"/>
              <a:t>attendance</a:t>
            </a:r>
            <a:r>
              <a:rPr lang="pt-BR" b="1" dirty="0"/>
              <a:t>:  70%  </a:t>
            </a:r>
            <a:r>
              <a:rPr lang="pt-BR" b="1" dirty="0" smtClean="0"/>
              <a:t>(4 </a:t>
            </a:r>
            <a:r>
              <a:rPr lang="pt-BR" b="1" dirty="0" err="1"/>
              <a:t>absences</a:t>
            </a:r>
            <a:r>
              <a:rPr lang="pt-BR" b="1" dirty="0"/>
              <a:t> </a:t>
            </a:r>
            <a:r>
              <a:rPr lang="pt-BR" b="1" dirty="0" err="1"/>
              <a:t>alowed</a:t>
            </a:r>
            <a:r>
              <a:rPr lang="pt-BR" b="1" dirty="0"/>
              <a:t>) </a:t>
            </a:r>
            <a:endParaRPr lang="pt-BR" dirty="0"/>
          </a:p>
          <a:p>
            <a:r>
              <a:rPr lang="pt-BR" b="1" dirty="0" err="1">
                <a:solidFill>
                  <a:srgbClr val="FF0000"/>
                </a:solidFill>
              </a:rPr>
              <a:t>Above</a:t>
            </a:r>
            <a:r>
              <a:rPr lang="pt-BR" b="1" dirty="0">
                <a:solidFill>
                  <a:srgbClr val="FF0000"/>
                </a:solidFill>
              </a:rPr>
              <a:t> </a:t>
            </a:r>
            <a:r>
              <a:rPr lang="pt-BR" b="1" dirty="0" smtClean="0">
                <a:solidFill>
                  <a:srgbClr val="FF0000"/>
                </a:solidFill>
              </a:rPr>
              <a:t>four </a:t>
            </a:r>
            <a:r>
              <a:rPr lang="pt-BR" b="1" dirty="0" err="1">
                <a:solidFill>
                  <a:srgbClr val="FF0000"/>
                </a:solidFill>
              </a:rPr>
              <a:t>absences</a:t>
            </a:r>
            <a:r>
              <a:rPr lang="pt-BR" b="1" dirty="0">
                <a:solidFill>
                  <a:srgbClr val="FF0000"/>
                </a:solidFill>
              </a:rPr>
              <a:t>: no </a:t>
            </a:r>
            <a:r>
              <a:rPr lang="pt-BR" b="1" dirty="0" err="1">
                <a:solidFill>
                  <a:srgbClr val="FF0000"/>
                </a:solidFill>
              </a:rPr>
              <a:t>right</a:t>
            </a:r>
            <a:r>
              <a:rPr lang="pt-BR" b="1" dirty="0">
                <a:solidFill>
                  <a:srgbClr val="FF0000"/>
                </a:solidFill>
              </a:rPr>
              <a:t> </a:t>
            </a:r>
            <a:r>
              <a:rPr lang="pt-BR" b="1" dirty="0" err="1">
                <a:solidFill>
                  <a:srgbClr val="FF0000"/>
                </a:solidFill>
              </a:rPr>
              <a:t>to</a:t>
            </a:r>
            <a:r>
              <a:rPr lang="pt-BR" b="1" dirty="0">
                <a:solidFill>
                  <a:srgbClr val="FF0000"/>
                </a:solidFill>
              </a:rPr>
              <a:t> </a:t>
            </a:r>
            <a:r>
              <a:rPr lang="pt-BR" b="1" dirty="0" err="1">
                <a:solidFill>
                  <a:srgbClr val="FF0000"/>
                </a:solidFill>
              </a:rPr>
              <a:t>re-evaluation</a:t>
            </a:r>
            <a:r>
              <a:rPr lang="pt-BR" b="1" dirty="0">
                <a:solidFill>
                  <a:srgbClr val="FF0000"/>
                </a:solidFill>
              </a:rPr>
              <a:t> &gt; no </a:t>
            </a:r>
            <a:r>
              <a:rPr lang="pt-BR" b="1" dirty="0" err="1">
                <a:solidFill>
                  <a:srgbClr val="FF0000"/>
                </a:solidFill>
              </a:rPr>
              <a:t>certificate</a:t>
            </a:r>
            <a:r>
              <a:rPr lang="pt-BR" b="1" dirty="0">
                <a:solidFill>
                  <a:srgbClr val="FF0000"/>
                </a:solidFill>
              </a:rPr>
              <a:t>.</a:t>
            </a:r>
            <a:endParaRPr lang="pt-BR" dirty="0">
              <a:solidFill>
                <a:srgbClr val="FF0000"/>
              </a:solidFill>
            </a:endParaRPr>
          </a:p>
          <a:p>
            <a:pPr marL="0" indent="0">
              <a:buNone/>
            </a:pPr>
            <a:endParaRPr lang="pt-BR" dirty="0">
              <a:solidFill>
                <a:srgbClr val="FF0000"/>
              </a:solidFill>
            </a:endParaRPr>
          </a:p>
          <a:p>
            <a:r>
              <a:rPr lang="pt-BR" b="1" dirty="0">
                <a:solidFill>
                  <a:srgbClr val="FF0000"/>
                </a:solidFill>
              </a:rPr>
              <a:t>PAPERS (</a:t>
            </a:r>
            <a:r>
              <a:rPr lang="pt-BR" b="1" dirty="0" err="1">
                <a:solidFill>
                  <a:srgbClr val="FF0000"/>
                </a:solidFill>
              </a:rPr>
              <a:t>Thesis</a:t>
            </a:r>
            <a:r>
              <a:rPr lang="pt-BR" b="1" dirty="0">
                <a:solidFill>
                  <a:srgbClr val="FF0000"/>
                </a:solidFill>
              </a:rPr>
              <a:t>) TO BE STUDIED IN CASE OF RE-EVALUATION:</a:t>
            </a:r>
            <a:endParaRPr lang="pt-BR" dirty="0">
              <a:solidFill>
                <a:srgbClr val="FF0000"/>
              </a:solidFill>
            </a:endParaRPr>
          </a:p>
          <a:p>
            <a:r>
              <a:rPr lang="pt-BR" b="1" dirty="0"/>
              <a:t>## Teses UNICAMP Doutorado - André Albino de Almeida. A INTERSUBJETIVIDADE NA INTERNACIONALIZAÇÃO DO ENSINO SUPERIOR: PERSPECTIVAS PARA UM PROCESSO HUMANIZADOR</a:t>
            </a:r>
            <a:endParaRPr lang="pt-BR" dirty="0"/>
          </a:p>
          <a:p>
            <a:r>
              <a:rPr lang="pt-BR" b="1" dirty="0"/>
              <a:t>## Tese USP Livre Docência – Irene K. </a:t>
            </a:r>
            <a:r>
              <a:rPr lang="pt-BR" b="1" dirty="0" err="1"/>
              <a:t>Miura</a:t>
            </a:r>
            <a:r>
              <a:rPr lang="pt-BR" b="1" dirty="0"/>
              <a:t>. O PROCESSO DE INTERNACIONALIZAÇÃO DA UNIVERSIDADE DE SÃO PAULO: UM ESTUDO DETRÊS ÁREAS DE CONHECIMENTO.</a:t>
            </a:r>
            <a:endParaRPr lang="pt-BR" dirty="0"/>
          </a:p>
          <a:p>
            <a:endParaRPr lang="pt-BR" dirty="0"/>
          </a:p>
        </p:txBody>
      </p:sp>
    </p:spTree>
    <p:extLst>
      <p:ext uri="{BB962C8B-B14F-4D97-AF65-F5344CB8AC3E}">
        <p14:creationId xmlns="" xmlns:p14="http://schemas.microsoft.com/office/powerpoint/2010/main" val="1095245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 xmlns:p14="http://schemas.microsoft.com/office/powerpoint/2010/main" val="1299819645"/>
              </p:ext>
            </p:extLst>
          </p:nvPr>
        </p:nvGraphicFramePr>
        <p:xfrm>
          <a:off x="470263" y="78373"/>
          <a:ext cx="11469188" cy="6669024"/>
        </p:xfrm>
        <a:graphic>
          <a:graphicData uri="http://schemas.openxmlformats.org/drawingml/2006/table">
            <a:tbl>
              <a:tblPr/>
              <a:tblGrid>
                <a:gridCol w="2356682">
                  <a:extLst>
                    <a:ext uri="{9D8B030D-6E8A-4147-A177-3AD203B41FA5}">
                      <a16:colId xmlns="" xmlns:a16="http://schemas.microsoft.com/office/drawing/2014/main" val="1919090612"/>
                    </a:ext>
                  </a:extLst>
                </a:gridCol>
                <a:gridCol w="9112506">
                  <a:extLst>
                    <a:ext uri="{9D8B030D-6E8A-4147-A177-3AD203B41FA5}">
                      <a16:colId xmlns="" xmlns:a16="http://schemas.microsoft.com/office/drawing/2014/main" val="4142326061"/>
                    </a:ext>
                  </a:extLst>
                </a:gridCol>
              </a:tblGrid>
              <a:tr h="295177">
                <a:tc>
                  <a:txBody>
                    <a:bodyPr/>
                    <a:lstStyle/>
                    <a:p>
                      <a:pPr algn="ctr">
                        <a:lnSpc>
                          <a:spcPct val="115000"/>
                        </a:lnSpc>
                        <a:spcBef>
                          <a:spcPts val="300"/>
                        </a:spcBef>
                        <a:spcAft>
                          <a:spcPts val="300"/>
                        </a:spcAft>
                      </a:pPr>
                      <a:r>
                        <a:rPr lang="pt-BR" sz="1800" b="1">
                          <a:effectLst/>
                          <a:latin typeface="Arial" panose="020B0604020202020204" pitchFamily="34" charset="0"/>
                          <a:ea typeface="Arial" panose="020B0604020202020204" pitchFamily="34" charset="0"/>
                        </a:rPr>
                        <a:t>Data</a:t>
                      </a:r>
                      <a:endParaRPr lang="pt-BR" sz="1800">
                        <a:effectLst/>
                        <a:latin typeface="Times New Roman" panose="02020603050405020304" pitchFamily="18" charset="0"/>
                        <a:ea typeface="Times New Roman" panose="02020603050405020304" pitchFamily="18" charset="0"/>
                      </a:endParaRPr>
                    </a:p>
                  </a:txBody>
                  <a:tcPr marL="45087" marR="45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pt-BR" sz="1800" b="1" dirty="0">
                          <a:effectLst/>
                          <a:highlight>
                            <a:srgbClr val="FFFF00"/>
                          </a:highlight>
                          <a:latin typeface="Arial" panose="020B0604020202020204" pitchFamily="34" charset="0"/>
                          <a:ea typeface="Arial" panose="020B0604020202020204" pitchFamily="34" charset="0"/>
                        </a:rPr>
                        <a:t>CLASSES (</a:t>
                      </a:r>
                      <a:r>
                        <a:rPr lang="pt-BR" sz="1800" b="1" dirty="0" err="1">
                          <a:effectLst/>
                          <a:highlight>
                            <a:srgbClr val="FFFF00"/>
                          </a:highlight>
                          <a:latin typeface="Arial" panose="020B0604020202020204" pitchFamily="34" charset="0"/>
                          <a:ea typeface="Arial" panose="020B0604020202020204" pitchFamily="34" charset="0"/>
                        </a:rPr>
                        <a:t>Wed</a:t>
                      </a:r>
                      <a:r>
                        <a:rPr lang="pt-BR" sz="1800" b="1" dirty="0">
                          <a:effectLst/>
                          <a:highlight>
                            <a:srgbClr val="FFFF00"/>
                          </a:highlight>
                          <a:latin typeface="Arial" panose="020B0604020202020204" pitchFamily="34" charset="0"/>
                          <a:ea typeface="Arial" panose="020B0604020202020204" pitchFamily="34" charset="0"/>
                        </a:rPr>
                        <a:t>/ 16:30hs – 18:10hs) – ROOM 21 B1</a:t>
                      </a:r>
                      <a:endParaRPr lang="pt-BR" sz="1800" dirty="0">
                        <a:effectLst/>
                        <a:latin typeface="Times New Roman" panose="02020603050405020304" pitchFamily="18" charset="0"/>
                        <a:ea typeface="Times New Roman" panose="02020603050405020304" pitchFamily="18" charset="0"/>
                      </a:endParaRPr>
                    </a:p>
                  </a:txBody>
                  <a:tcPr marL="45087" marR="45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81166913"/>
                  </a:ext>
                </a:extLst>
              </a:tr>
              <a:tr h="1096309">
                <a:tc>
                  <a:txBody>
                    <a:bodyPr/>
                    <a:lstStyle/>
                    <a:p>
                      <a:pPr algn="ctr">
                        <a:lnSpc>
                          <a:spcPct val="115000"/>
                        </a:lnSpc>
                        <a:spcBef>
                          <a:spcPts val="300"/>
                        </a:spcBef>
                        <a:spcAft>
                          <a:spcPts val="300"/>
                        </a:spcAft>
                      </a:pPr>
                      <a:r>
                        <a:rPr lang="pt-BR" sz="1800" dirty="0">
                          <a:effectLst/>
                          <a:latin typeface="Arial" panose="020B0604020202020204" pitchFamily="34" charset="0"/>
                          <a:ea typeface="Arial" panose="020B0604020202020204" pitchFamily="34" charset="0"/>
                        </a:rPr>
                        <a:t>04/03 (</a:t>
                      </a:r>
                      <a:r>
                        <a:rPr lang="pt-BR" sz="1800" dirty="0" err="1">
                          <a:effectLst/>
                          <a:latin typeface="Arial" panose="020B0604020202020204" pitchFamily="34" charset="0"/>
                          <a:ea typeface="Arial" panose="020B0604020202020204" pitchFamily="34" charset="0"/>
                        </a:rPr>
                        <a:t>qua</a:t>
                      </a:r>
                      <a:r>
                        <a:rPr lang="pt-BR" sz="1800" dirty="0">
                          <a:effectLst/>
                          <a:latin typeface="Arial" panose="020B0604020202020204" pitchFamily="34" charset="0"/>
                          <a:ea typeface="Arial" panose="020B0604020202020204" pitchFamily="34" charset="0"/>
                        </a:rPr>
                        <a:t>)</a:t>
                      </a:r>
                      <a:endParaRPr lang="pt-BR" sz="18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1800" dirty="0">
                          <a:effectLst/>
                          <a:latin typeface="Arial" panose="020B0604020202020204" pitchFamily="34" charset="0"/>
                          <a:ea typeface="Arial" panose="020B0604020202020204" pitchFamily="34" charset="0"/>
                        </a:rPr>
                        <a:t>(B)</a:t>
                      </a:r>
                      <a:endParaRPr lang="pt-BR" sz="1800" dirty="0">
                        <a:effectLst/>
                        <a:latin typeface="Times New Roman" panose="02020603050405020304" pitchFamily="18" charset="0"/>
                        <a:ea typeface="Times New Roman" panose="02020603050405020304" pitchFamily="18" charset="0"/>
                      </a:endParaRPr>
                    </a:p>
                  </a:txBody>
                  <a:tcPr marL="45087" marR="45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1800">
                          <a:solidFill>
                            <a:srgbClr val="000000"/>
                          </a:solidFill>
                          <a:effectLst/>
                          <a:latin typeface="Arial" panose="020B0604020202020204" pitchFamily="34" charset="0"/>
                          <a:ea typeface="Arial" panose="020B0604020202020204" pitchFamily="34" charset="0"/>
                        </a:rPr>
                        <a:t>Program presentation / Formation of work groups (5 groups)</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solidFill>
                            <a:srgbClr val="000000"/>
                          </a:solidFill>
                          <a:effectLst/>
                          <a:latin typeface="Arial" panose="020B0604020202020204" pitchFamily="34" charset="0"/>
                          <a:ea typeface="Arial" panose="020B0604020202020204" pitchFamily="34" charset="0"/>
                        </a:rPr>
                        <a:t># Activity: Ice breaker (members groups)</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solidFill>
                            <a:srgbClr val="000000"/>
                          </a:solidFill>
                          <a:effectLst/>
                          <a:latin typeface="Arial" panose="020B0604020202020204" pitchFamily="34" charset="0"/>
                          <a:ea typeface="Arial" panose="020B0604020202020204" pitchFamily="34" charset="0"/>
                        </a:rPr>
                        <a:t># Explanation about the activities of this discipline to the interchange students</a:t>
                      </a:r>
                      <a:endParaRPr lang="pt-BR" sz="1800">
                        <a:effectLst/>
                        <a:latin typeface="Times New Roman" panose="02020603050405020304" pitchFamily="18" charset="0"/>
                        <a:ea typeface="Times New Roman" panose="02020603050405020304" pitchFamily="18" charset="0"/>
                      </a:endParaRPr>
                    </a:p>
                  </a:txBody>
                  <a:tcPr marL="45087" marR="45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45055584"/>
                  </a:ext>
                </a:extLst>
              </a:tr>
              <a:tr h="4682741">
                <a:tc>
                  <a:txBody>
                    <a:bodyPr/>
                    <a:lstStyle/>
                    <a:p>
                      <a:pPr algn="ctr">
                        <a:lnSpc>
                          <a:spcPct val="115000"/>
                        </a:lnSpc>
                        <a:spcBef>
                          <a:spcPts val="300"/>
                        </a:spcBef>
                        <a:spcAft>
                          <a:spcPts val="300"/>
                        </a:spcAft>
                      </a:pPr>
                      <a:endParaRPr lang="pt-BR" sz="18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endParaRPr lang="pt-BR" sz="18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1800" dirty="0" smtClean="0">
                          <a:effectLst/>
                          <a:highlight>
                            <a:srgbClr val="00FFFF"/>
                          </a:highlight>
                          <a:latin typeface="Arial" panose="020B0604020202020204" pitchFamily="34" charset="0"/>
                          <a:ea typeface="Arial" panose="020B0604020202020204" pitchFamily="34" charset="0"/>
                        </a:rPr>
                        <a:t>13/03 </a:t>
                      </a:r>
                      <a:r>
                        <a:rPr lang="pt-BR" sz="1800" dirty="0">
                          <a:effectLst/>
                          <a:highlight>
                            <a:srgbClr val="00FFFF"/>
                          </a:highlight>
                          <a:latin typeface="Arial" panose="020B0604020202020204" pitchFamily="34" charset="0"/>
                          <a:ea typeface="Arial" panose="020B0604020202020204" pitchFamily="34" charset="0"/>
                        </a:rPr>
                        <a:t>(sex)</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endParaRPr lang="pt-BR" sz="1800" dirty="0" smtClean="0">
                        <a:effectLst/>
                        <a:highlight>
                          <a:srgbClr val="FF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1800" dirty="0" smtClean="0">
                          <a:effectLst/>
                          <a:highlight>
                            <a:srgbClr val="FFFFFF"/>
                          </a:highlight>
                          <a:latin typeface="Arial" panose="020B0604020202020204" pitchFamily="34" charset="0"/>
                          <a:ea typeface="Arial" panose="020B0604020202020204" pitchFamily="34" charset="0"/>
                        </a:rPr>
                        <a:t>(</a:t>
                      </a:r>
                      <a:r>
                        <a:rPr lang="pt-BR" sz="1800" dirty="0">
                          <a:effectLst/>
                          <a:highlight>
                            <a:srgbClr val="FFFFFF"/>
                          </a:highlight>
                          <a:latin typeface="Arial" panose="020B0604020202020204" pitchFamily="34" charset="0"/>
                          <a:ea typeface="Arial" panose="020B0604020202020204" pitchFamily="34" charset="0"/>
                        </a:rPr>
                        <a:t>11/03: não haverá aula na FEA)</a:t>
                      </a:r>
                      <a:endParaRPr lang="pt-BR" sz="1800" dirty="0">
                        <a:effectLst/>
                        <a:latin typeface="Times New Roman" panose="02020603050405020304" pitchFamily="18" charset="0"/>
                        <a:ea typeface="Times New Roman" panose="02020603050405020304" pitchFamily="18" charset="0"/>
                      </a:endParaRPr>
                    </a:p>
                  </a:txBody>
                  <a:tcPr marL="45087" marR="45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1800" b="1" dirty="0">
                          <a:effectLst/>
                          <a:highlight>
                            <a:srgbClr val="00FFFF"/>
                          </a:highlight>
                          <a:latin typeface="Arial" panose="020B0604020202020204" pitchFamily="34" charset="0"/>
                          <a:ea typeface="Arial" panose="020B0604020202020204" pitchFamily="34" charset="0"/>
                        </a:rPr>
                        <a:t>1ª. </a:t>
                      </a:r>
                      <a:r>
                        <a:rPr lang="pt-BR" sz="1800" b="1" dirty="0" err="1">
                          <a:effectLst/>
                          <a:highlight>
                            <a:srgbClr val="00FFFF"/>
                          </a:highlight>
                          <a:latin typeface="Arial" panose="020B0604020202020204" pitchFamily="34" charset="0"/>
                          <a:ea typeface="Arial" panose="020B0604020202020204" pitchFamily="34" charset="0"/>
                        </a:rPr>
                        <a:t>Visit</a:t>
                      </a:r>
                      <a:r>
                        <a:rPr lang="pt-BR" sz="1800" b="1" dirty="0">
                          <a:effectLst/>
                          <a:highlight>
                            <a:srgbClr val="00FFFF"/>
                          </a:highlight>
                          <a:latin typeface="Arial" panose="020B0604020202020204" pitchFamily="34" charset="0"/>
                          <a:ea typeface="Arial" panose="020B0604020202020204" pitchFamily="34" charset="0"/>
                        </a:rPr>
                        <a:t> </a:t>
                      </a:r>
                      <a:r>
                        <a:rPr lang="pt-BR" sz="1800" b="1" dirty="0" err="1">
                          <a:effectLst/>
                          <a:highlight>
                            <a:srgbClr val="00FFFF"/>
                          </a:highlight>
                          <a:latin typeface="Arial" panose="020B0604020202020204" pitchFamily="34" charset="0"/>
                          <a:ea typeface="Arial" panose="020B0604020202020204" pitchFamily="34" charset="0"/>
                        </a:rPr>
                        <a:t>to</a:t>
                      </a:r>
                      <a:r>
                        <a:rPr lang="pt-BR" sz="1800" b="1" dirty="0">
                          <a:effectLst/>
                          <a:highlight>
                            <a:srgbClr val="00FFFF"/>
                          </a:highlight>
                          <a:latin typeface="Arial" panose="020B0604020202020204" pitchFamily="34" charset="0"/>
                          <a:ea typeface="Arial" panose="020B0604020202020204" pitchFamily="34" charset="0"/>
                        </a:rPr>
                        <a:t> </a:t>
                      </a:r>
                      <a:r>
                        <a:rPr lang="pt-BR" sz="1800" b="1" dirty="0" err="1">
                          <a:effectLst/>
                          <a:highlight>
                            <a:srgbClr val="00FFFF"/>
                          </a:highlight>
                          <a:latin typeface="Arial" panose="020B0604020202020204" pitchFamily="34" charset="0"/>
                          <a:ea typeface="Arial" panose="020B0604020202020204" pitchFamily="34" charset="0"/>
                        </a:rPr>
                        <a:t>the</a:t>
                      </a:r>
                      <a:r>
                        <a:rPr lang="pt-BR" sz="1800" b="1" dirty="0">
                          <a:effectLst/>
                          <a:highlight>
                            <a:srgbClr val="00FFFF"/>
                          </a:highlight>
                          <a:latin typeface="Arial" panose="020B0604020202020204" pitchFamily="34" charset="0"/>
                          <a:ea typeface="Arial" panose="020B0604020202020204" pitchFamily="34" charset="0"/>
                        </a:rPr>
                        <a:t> NGO: </a:t>
                      </a:r>
                      <a:r>
                        <a:rPr lang="pt-BR" sz="1800" dirty="0" err="1">
                          <a:solidFill>
                            <a:srgbClr val="000000"/>
                          </a:solidFill>
                          <a:effectLst/>
                          <a:latin typeface="Arial" panose="020B0604020202020204" pitchFamily="34" charset="0"/>
                          <a:ea typeface="Arial" panose="020B0604020202020204" pitchFamily="34" charset="0"/>
                        </a:rPr>
                        <a:t>Preparation</a:t>
                      </a:r>
                      <a:r>
                        <a:rPr lang="pt-BR" sz="1800" dirty="0">
                          <a:solidFill>
                            <a:srgbClr val="000000"/>
                          </a:solidFill>
                          <a:effectLst/>
                          <a:latin typeface="Arial" panose="020B0604020202020204" pitchFamily="34" charset="0"/>
                          <a:ea typeface="Arial" panose="020B0604020202020204" pitchFamily="34" charset="0"/>
                        </a:rPr>
                        <a:t> </a:t>
                      </a:r>
                      <a:r>
                        <a:rPr lang="pt-BR" sz="1800" dirty="0" err="1">
                          <a:solidFill>
                            <a:srgbClr val="000000"/>
                          </a:solidFill>
                          <a:effectLst/>
                          <a:latin typeface="Arial" panose="020B0604020202020204" pitchFamily="34" charset="0"/>
                          <a:ea typeface="Arial" panose="020B0604020202020204" pitchFamily="34" charset="0"/>
                        </a:rPr>
                        <a:t>of</a:t>
                      </a:r>
                      <a:r>
                        <a:rPr lang="pt-BR" sz="1800" dirty="0">
                          <a:solidFill>
                            <a:srgbClr val="000000"/>
                          </a:solidFill>
                          <a:effectLst/>
                          <a:latin typeface="Arial" panose="020B0604020202020204" pitchFamily="34" charset="0"/>
                          <a:ea typeface="Arial" panose="020B0604020202020204" pitchFamily="34" charset="0"/>
                        </a:rPr>
                        <a:t> a </a:t>
                      </a:r>
                      <a:r>
                        <a:rPr lang="pt-BR" sz="1800" dirty="0" err="1">
                          <a:solidFill>
                            <a:srgbClr val="000000"/>
                          </a:solidFill>
                          <a:effectLst/>
                          <a:latin typeface="Arial" panose="020B0604020202020204" pitchFamily="34" charset="0"/>
                          <a:ea typeface="Arial" panose="020B0604020202020204" pitchFamily="34" charset="0"/>
                        </a:rPr>
                        <a:t>video</a:t>
                      </a:r>
                      <a:r>
                        <a:rPr lang="pt-BR" sz="1800" dirty="0">
                          <a:solidFill>
                            <a:srgbClr val="000000"/>
                          </a:solidFill>
                          <a:effectLst/>
                          <a:latin typeface="Arial" panose="020B0604020202020204" pitchFamily="34" charset="0"/>
                          <a:ea typeface="Arial" panose="020B0604020202020204" pitchFamily="34" charset="0"/>
                        </a:rPr>
                        <a:t> </a:t>
                      </a:r>
                      <a:r>
                        <a:rPr lang="pt-BR" sz="1800" dirty="0" err="1">
                          <a:solidFill>
                            <a:srgbClr val="000000"/>
                          </a:solidFill>
                          <a:effectLst/>
                          <a:latin typeface="Arial" panose="020B0604020202020204" pitchFamily="34" charset="0"/>
                          <a:ea typeface="Arial" panose="020B0604020202020204" pitchFamily="34" charset="0"/>
                        </a:rPr>
                        <a:t>production</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solidFill>
                            <a:srgbClr val="000000"/>
                          </a:solidFill>
                          <a:effectLst/>
                          <a:latin typeface="Arial" panose="020B0604020202020204" pitchFamily="34" charset="0"/>
                          <a:ea typeface="Arial" panose="020B0604020202020204" pitchFamily="34" charset="0"/>
                        </a:rPr>
                        <a:t>(</a:t>
                      </a:r>
                      <a:r>
                        <a:rPr lang="pt-BR" sz="1800" dirty="0" err="1">
                          <a:solidFill>
                            <a:srgbClr val="000000"/>
                          </a:solidFill>
                          <a:effectLst/>
                          <a:latin typeface="Arial" panose="020B0604020202020204" pitchFamily="34" charset="0"/>
                          <a:ea typeface="Arial" panose="020B0604020202020204" pitchFamily="34" charset="0"/>
                        </a:rPr>
                        <a:t>participation</a:t>
                      </a:r>
                      <a:r>
                        <a:rPr lang="pt-BR" sz="1800" dirty="0">
                          <a:solidFill>
                            <a:srgbClr val="000000"/>
                          </a:solidFill>
                          <a:effectLst/>
                          <a:latin typeface="Arial" panose="020B0604020202020204" pitchFamily="34" charset="0"/>
                          <a:ea typeface="Arial" panose="020B0604020202020204" pitchFamily="34" charset="0"/>
                        </a:rPr>
                        <a:t> </a:t>
                      </a:r>
                      <a:r>
                        <a:rPr lang="pt-BR" sz="1800" dirty="0" err="1">
                          <a:solidFill>
                            <a:srgbClr val="000000"/>
                          </a:solidFill>
                          <a:effectLst/>
                          <a:latin typeface="Arial" panose="020B0604020202020204" pitchFamily="34" charset="0"/>
                          <a:ea typeface="Arial" panose="020B0604020202020204" pitchFamily="34" charset="0"/>
                        </a:rPr>
                        <a:t>and</a:t>
                      </a:r>
                      <a:r>
                        <a:rPr lang="pt-BR" sz="1800" dirty="0">
                          <a:solidFill>
                            <a:srgbClr val="000000"/>
                          </a:solidFill>
                          <a:effectLst/>
                          <a:latin typeface="Arial" panose="020B0604020202020204" pitchFamily="34" charset="0"/>
                          <a:ea typeface="Arial" panose="020B0604020202020204" pitchFamily="34" charset="0"/>
                        </a:rPr>
                        <a:t> </a:t>
                      </a:r>
                      <a:r>
                        <a:rPr lang="pt-BR" sz="1800" dirty="0" err="1">
                          <a:solidFill>
                            <a:srgbClr val="000000"/>
                          </a:solidFill>
                          <a:effectLst/>
                          <a:latin typeface="Arial" panose="020B0604020202020204" pitchFamily="34" charset="0"/>
                          <a:ea typeface="Arial" panose="020B0604020202020204" pitchFamily="34" charset="0"/>
                        </a:rPr>
                        <a:t>recording</a:t>
                      </a:r>
                      <a:r>
                        <a:rPr lang="pt-BR" sz="1800" dirty="0">
                          <a:solidFill>
                            <a:srgbClr val="000000"/>
                          </a:solidFill>
                          <a:effectLst/>
                          <a:latin typeface="Arial" panose="020B0604020202020204" pitchFamily="34" charset="0"/>
                          <a:ea typeface="Arial" panose="020B0604020202020204" pitchFamily="34" charset="0"/>
                        </a:rPr>
                        <a:t> ONG </a:t>
                      </a:r>
                      <a:r>
                        <a:rPr lang="pt-BR" sz="1800" dirty="0" err="1">
                          <a:solidFill>
                            <a:srgbClr val="000000"/>
                          </a:solidFill>
                          <a:effectLst/>
                          <a:latin typeface="Arial" panose="020B0604020202020204" pitchFamily="34" charset="0"/>
                          <a:ea typeface="Arial" panose="020B0604020202020204" pitchFamily="34" charset="0"/>
                        </a:rPr>
                        <a:t>activities</a:t>
                      </a:r>
                      <a:r>
                        <a:rPr lang="pt-BR" sz="1800" dirty="0">
                          <a:solidFill>
                            <a:srgbClr val="000000"/>
                          </a:solidFill>
                          <a:effectLst/>
                          <a:latin typeface="Arial" panose="020B0604020202020204" pitchFamily="34" charset="0"/>
                          <a:ea typeface="Arial" panose="020B0604020202020204" pitchFamily="34" charset="0"/>
                        </a:rPr>
                        <a:t>)</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b="1" dirty="0">
                          <a:effectLst/>
                          <a:highlight>
                            <a:srgbClr val="00FFFF"/>
                          </a:highligh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PRESENTATION OF THE NGO FRANCISCO DE ASSIS</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explanation</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about</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rules</a:t>
                      </a:r>
                      <a:r>
                        <a:rPr lang="pt-BR" sz="1800" dirty="0">
                          <a:effectLst/>
                          <a:highlight>
                            <a:srgbClr val="FFFFFF"/>
                          </a:highlight>
                          <a:latin typeface="Arial" panose="020B0604020202020204" pitchFamily="34" charset="0"/>
                          <a:ea typeface="Arial" panose="020B0604020202020204" pitchFamily="34" charset="0"/>
                        </a:rPr>
                        <a:t>, no smoking, </a:t>
                      </a:r>
                      <a:r>
                        <a:rPr lang="pt-BR" sz="1800" dirty="0" err="1">
                          <a:effectLst/>
                          <a:highlight>
                            <a:srgbClr val="FFFFFF"/>
                          </a:highlight>
                          <a:latin typeface="Arial" panose="020B0604020202020204" pitchFamily="34" charset="0"/>
                          <a:ea typeface="Arial" panose="020B0604020202020204" pitchFamily="34" charset="0"/>
                        </a:rPr>
                        <a:t>dress</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code</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etc</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commitment</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to</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children</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iTeam</a:t>
                      </a:r>
                      <a:r>
                        <a:rPr lang="pt-BR" sz="1800" dirty="0">
                          <a:effectLst/>
                          <a:highlight>
                            <a:srgbClr val="FFFFFF"/>
                          </a:highlight>
                          <a:latin typeface="Arial" panose="020B0604020202020204" pitchFamily="34" charset="0"/>
                          <a:ea typeface="Arial" panose="020B0604020202020204" pitchFamily="34" charset="0"/>
                        </a:rPr>
                        <a:t> – </a:t>
                      </a:r>
                      <a:r>
                        <a:rPr lang="pt-BR" sz="1800" dirty="0" err="1">
                          <a:effectLst/>
                          <a:highlight>
                            <a:srgbClr val="FFFFFF"/>
                          </a:highlight>
                          <a:latin typeface="Arial" panose="020B0604020202020204" pitchFamily="34" charset="0"/>
                          <a:ea typeface="Arial" panose="020B0604020202020204" pitchFamily="34" charset="0"/>
                        </a:rPr>
                        <a:t>explanation</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about</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the</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handouts</a:t>
                      </a:r>
                      <a:r>
                        <a:rPr lang="pt-BR" sz="1800" dirty="0">
                          <a:effectLst/>
                          <a:highlight>
                            <a:srgbClr val="FFFFFF"/>
                          </a:highlight>
                          <a:latin typeface="Arial" panose="020B0604020202020204" pitchFamily="34" charset="0"/>
                          <a:ea typeface="Arial" panose="020B0604020202020204" pitchFamily="34" charset="0"/>
                        </a:rPr>
                        <a:t> RESPONSABILIDADE SOCIAL (Social </a:t>
                      </a:r>
                      <a:r>
                        <a:rPr lang="pt-BR" sz="1800" dirty="0" err="1">
                          <a:effectLst/>
                          <a:highlight>
                            <a:srgbClr val="FFFFFF"/>
                          </a:highlight>
                          <a:latin typeface="Arial" panose="020B0604020202020204" pitchFamily="34" charset="0"/>
                          <a:ea typeface="Arial" panose="020B0604020202020204" pitchFamily="34" charset="0"/>
                        </a:rPr>
                        <a:t>responsibility</a:t>
                      </a:r>
                      <a:r>
                        <a:rPr lang="pt-BR" sz="1800" dirty="0">
                          <a:effectLst/>
                          <a:highlight>
                            <a:srgbClr val="FFFFFF"/>
                          </a:highlight>
                          <a:latin typeface="Arial" panose="020B0604020202020204" pitchFamily="34" charset="0"/>
                          <a:ea typeface="Arial" panose="020B0604020202020204" pitchFamily="34" charset="0"/>
                        </a:rPr>
                        <a:t>)+ RESPONSABILIDADE POR AÇÕES NA ONG (</a:t>
                      </a:r>
                      <a:r>
                        <a:rPr lang="pt-BR" sz="1800" dirty="0" err="1">
                          <a:effectLst/>
                          <a:highlight>
                            <a:srgbClr val="FFFFFF"/>
                          </a:highlight>
                          <a:latin typeface="Arial" panose="020B0604020202020204" pitchFamily="34" charset="0"/>
                          <a:ea typeface="Arial" panose="020B0604020202020204" pitchFamily="34" charset="0"/>
                        </a:rPr>
                        <a:t>Responsibility</a:t>
                      </a:r>
                      <a:r>
                        <a:rPr lang="pt-BR" sz="1800" dirty="0">
                          <a:effectLst/>
                          <a:highlight>
                            <a:srgbClr val="FFFFFF"/>
                          </a:highlight>
                          <a:latin typeface="Arial" panose="020B0604020202020204" pitchFamily="34" charset="0"/>
                          <a:ea typeface="Arial" panose="020B0604020202020204" pitchFamily="34" charset="0"/>
                        </a:rPr>
                        <a:t> for </a:t>
                      </a:r>
                      <a:r>
                        <a:rPr lang="pt-BR" sz="1800" dirty="0" err="1">
                          <a:effectLst/>
                          <a:highlight>
                            <a:srgbClr val="FFFFFF"/>
                          </a:highlight>
                          <a:latin typeface="Arial" panose="020B0604020202020204" pitchFamily="34" charset="0"/>
                          <a:ea typeface="Arial" panose="020B0604020202020204" pitchFamily="34" charset="0"/>
                        </a:rPr>
                        <a:t>actions</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at</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the</a:t>
                      </a:r>
                      <a:r>
                        <a:rPr lang="pt-BR" sz="1800" dirty="0">
                          <a:effectLst/>
                          <a:highlight>
                            <a:srgbClr val="FFFFFF"/>
                          </a:highlight>
                          <a:latin typeface="Arial" panose="020B0604020202020204" pitchFamily="34" charset="0"/>
                          <a:ea typeface="Arial" panose="020B0604020202020204" pitchFamily="34" charset="0"/>
                        </a:rPr>
                        <a:t> NGO)  (</a:t>
                      </a:r>
                      <a:r>
                        <a:rPr lang="pt-BR" sz="1800" dirty="0" err="1">
                          <a:effectLst/>
                          <a:highlight>
                            <a:srgbClr val="FFFFFF"/>
                          </a:highlight>
                          <a:latin typeface="Arial" panose="020B0604020202020204" pitchFamily="34" charset="0"/>
                          <a:ea typeface="Arial" panose="020B0604020202020204" pitchFamily="34" charset="0"/>
                        </a:rPr>
                        <a:t>to</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be</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signed</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by</a:t>
                      </a:r>
                      <a:r>
                        <a:rPr lang="pt-BR" sz="1800" dirty="0">
                          <a:effectLst/>
                          <a:highlight>
                            <a:srgbClr val="FFFFFF"/>
                          </a:highlight>
                          <a:latin typeface="Arial" panose="020B0604020202020204" pitchFamily="34" charset="0"/>
                          <a:ea typeface="Arial" panose="020B0604020202020204" pitchFamily="34" charset="0"/>
                        </a:rPr>
                        <a:t> </a:t>
                      </a:r>
                      <a:r>
                        <a:rPr lang="pt-BR" sz="1800" dirty="0" err="1">
                          <a:effectLst/>
                          <a:highlight>
                            <a:srgbClr val="FFFFFF"/>
                          </a:highlight>
                          <a:latin typeface="Arial" panose="020B0604020202020204" pitchFamily="34" charset="0"/>
                          <a:ea typeface="Arial" panose="020B0604020202020204" pitchFamily="34" charset="0"/>
                        </a:rPr>
                        <a:t>students</a:t>
                      </a:r>
                      <a:r>
                        <a:rPr lang="pt-BR" sz="1800" dirty="0">
                          <a:effectLst/>
                          <a:highlight>
                            <a:srgbClr val="FFFFFF"/>
                          </a:highlight>
                          <a:latin typeface="Arial" panose="020B0604020202020204" pitchFamily="34" charset="0"/>
                          <a:ea typeface="Arial" panose="020B0604020202020204" pitchFamily="34" charset="0"/>
                        </a:rPr>
                        <a:t>)</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Workshop: </a:t>
                      </a:r>
                      <a:r>
                        <a:rPr lang="pt-BR" sz="1800" dirty="0" err="1">
                          <a:effectLst/>
                          <a:latin typeface="Arial" panose="020B0604020202020204" pitchFamily="34" charset="0"/>
                          <a:ea typeface="Arial" panose="020B0604020202020204" pitchFamily="34" charset="0"/>
                        </a:rPr>
                        <a:t>presentation</a:t>
                      </a:r>
                      <a:r>
                        <a:rPr lang="pt-BR" sz="1800" dirty="0">
                          <a:effectLst/>
                          <a:latin typeface="Arial" panose="020B0604020202020204" pitchFamily="34" charset="0"/>
                          <a:ea typeface="Arial" panose="020B0604020202020204" pitchFamily="34" charset="0"/>
                        </a:rPr>
                        <a:t> </a:t>
                      </a:r>
                      <a:r>
                        <a:rPr lang="pt-BR" sz="1800" dirty="0" err="1">
                          <a:effectLst/>
                          <a:latin typeface="Arial" panose="020B0604020202020204" pitchFamily="34" charset="0"/>
                          <a:ea typeface="Arial" panose="020B0604020202020204" pitchFamily="34" charset="0"/>
                        </a:rPr>
                        <a:t>activities</a:t>
                      </a:r>
                      <a:r>
                        <a:rPr lang="pt-BR" sz="1800" dirty="0">
                          <a:effectLst/>
                          <a:latin typeface="Arial" panose="020B0604020202020204" pitchFamily="34" charset="0"/>
                          <a:ea typeface="Arial" panose="020B0604020202020204" pitchFamily="34" charset="0"/>
                        </a:rPr>
                        <a:t> </a:t>
                      </a:r>
                      <a:r>
                        <a:rPr lang="pt-BR" sz="1800" dirty="0" err="1">
                          <a:effectLst/>
                          <a:latin typeface="Arial" panose="020B0604020202020204" pitchFamily="34" charset="0"/>
                          <a:ea typeface="Arial" panose="020B0604020202020204" pitchFamily="34" charset="0"/>
                        </a:rPr>
                        <a:t>between</a:t>
                      </a:r>
                      <a:r>
                        <a:rPr lang="pt-BR" sz="1800" dirty="0">
                          <a:effectLst/>
                          <a:latin typeface="Arial" panose="020B0604020202020204" pitchFamily="34" charset="0"/>
                          <a:ea typeface="Arial" panose="020B0604020202020204" pitchFamily="34" charset="0"/>
                        </a:rPr>
                        <a:t> </a:t>
                      </a:r>
                      <a:r>
                        <a:rPr lang="pt-BR" sz="1800" dirty="0" err="1">
                          <a:effectLst/>
                          <a:latin typeface="Arial" panose="020B0604020202020204" pitchFamily="34" charset="0"/>
                          <a:ea typeface="Arial" panose="020B0604020202020204" pitchFamily="34" charset="0"/>
                        </a:rPr>
                        <a:t>children</a:t>
                      </a:r>
                      <a:r>
                        <a:rPr lang="pt-BR" sz="1800" dirty="0">
                          <a:effectLst/>
                          <a:latin typeface="Arial" panose="020B0604020202020204" pitchFamily="34" charset="0"/>
                          <a:ea typeface="Arial" panose="020B0604020202020204" pitchFamily="34" charset="0"/>
                        </a:rPr>
                        <a:t> </a:t>
                      </a:r>
                      <a:r>
                        <a:rPr lang="pt-BR" sz="1800" dirty="0" err="1">
                          <a:effectLst/>
                          <a:latin typeface="Arial" panose="020B0604020202020204" pitchFamily="34" charset="0"/>
                          <a:ea typeface="Arial" panose="020B0604020202020204" pitchFamily="34" charset="0"/>
                        </a:rPr>
                        <a:t>and</a:t>
                      </a:r>
                      <a:r>
                        <a:rPr lang="pt-BR" sz="1800" dirty="0">
                          <a:effectLst/>
                          <a:latin typeface="Arial" panose="020B0604020202020204" pitchFamily="34" charset="0"/>
                          <a:ea typeface="Arial" panose="020B0604020202020204" pitchFamily="34" charset="0"/>
                        </a:rPr>
                        <a:t> </a:t>
                      </a:r>
                      <a:r>
                        <a:rPr lang="pt-BR" sz="1800" dirty="0" err="1">
                          <a:effectLst/>
                          <a:latin typeface="Arial" panose="020B0604020202020204" pitchFamily="34" charset="0"/>
                          <a:ea typeface="Arial" panose="020B0604020202020204" pitchFamily="34" charset="0"/>
                        </a:rPr>
                        <a:t>students</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latin typeface="Arial" panose="020B0604020202020204" pitchFamily="34" charset="0"/>
                          <a:ea typeface="Arial" panose="020B0604020202020204" pitchFamily="34" charset="0"/>
                        </a:rPr>
                        <a:t>- </a:t>
                      </a:r>
                      <a:r>
                        <a:rPr lang="pt-BR" sz="1800" dirty="0" err="1">
                          <a:effectLst/>
                          <a:latin typeface="Arial" panose="020B0604020202020204" pitchFamily="34" charset="0"/>
                          <a:ea typeface="Arial" panose="020B0604020202020204" pitchFamily="34" charset="0"/>
                        </a:rPr>
                        <a:t>children</a:t>
                      </a:r>
                      <a:r>
                        <a:rPr lang="pt-BR" sz="1800" dirty="0">
                          <a:effectLst/>
                          <a:latin typeface="Arial" panose="020B0604020202020204" pitchFamily="34" charset="0"/>
                          <a:ea typeface="Arial" panose="020B0604020202020204" pitchFamily="34" charset="0"/>
                        </a:rPr>
                        <a:t> </a:t>
                      </a:r>
                      <a:r>
                        <a:rPr lang="pt-BR" sz="1800" dirty="0" err="1">
                          <a:effectLst/>
                          <a:latin typeface="Arial" panose="020B0604020202020204" pitchFamily="34" charset="0"/>
                          <a:ea typeface="Arial" panose="020B0604020202020204" pitchFamily="34" charset="0"/>
                        </a:rPr>
                        <a:t>teach</a:t>
                      </a:r>
                      <a:r>
                        <a:rPr lang="pt-BR" sz="1800" dirty="0">
                          <a:effectLst/>
                          <a:latin typeface="Arial" panose="020B0604020202020204" pitchFamily="34" charset="0"/>
                          <a:ea typeface="Arial" panose="020B0604020202020204" pitchFamily="34" charset="0"/>
                        </a:rPr>
                        <a:t> cordial </a:t>
                      </a:r>
                      <a:r>
                        <a:rPr lang="pt-BR" sz="1800" dirty="0" err="1">
                          <a:effectLst/>
                          <a:latin typeface="Arial" panose="020B0604020202020204" pitchFamily="34" charset="0"/>
                          <a:ea typeface="Arial" panose="020B0604020202020204" pitchFamily="34" charset="0"/>
                        </a:rPr>
                        <a:t>word</a:t>
                      </a:r>
                      <a:r>
                        <a:rPr lang="pt-BR" sz="1800" dirty="0">
                          <a:effectLst/>
                          <a:latin typeface="Arial" panose="020B0604020202020204" pitchFamily="34" charset="0"/>
                          <a:ea typeface="Arial" panose="020B0604020202020204" pitchFamily="34" charset="0"/>
                        </a:rPr>
                        <a:t> (in </a:t>
                      </a:r>
                      <a:r>
                        <a:rPr lang="pt-BR" sz="1800" dirty="0" err="1">
                          <a:effectLst/>
                          <a:latin typeface="Arial" panose="020B0604020202020204" pitchFamily="34" charset="0"/>
                          <a:ea typeface="Arial" panose="020B0604020202020204" pitchFamily="34" charset="0"/>
                        </a:rPr>
                        <a:t>Portuguese</a:t>
                      </a:r>
                      <a:r>
                        <a:rPr lang="pt-BR" sz="1800" dirty="0">
                          <a:effectLst/>
                          <a:latin typeface="Arial" panose="020B0604020202020204" pitchFamily="34" charset="0"/>
                          <a:ea typeface="Arial" panose="020B0604020202020204" pitchFamily="34" charset="0"/>
                        </a:rPr>
                        <a:t>) </a:t>
                      </a:r>
                      <a:r>
                        <a:rPr lang="pt-BR" sz="1800" dirty="0" err="1">
                          <a:effectLst/>
                          <a:latin typeface="Arial" panose="020B0604020202020204" pitchFamily="34" charset="0"/>
                          <a:ea typeface="Arial" panose="020B0604020202020204" pitchFamily="34" charset="0"/>
                        </a:rPr>
                        <a:t>to</a:t>
                      </a:r>
                      <a:r>
                        <a:rPr lang="pt-BR" sz="1800" dirty="0">
                          <a:effectLst/>
                          <a:latin typeface="Arial" panose="020B0604020202020204" pitchFamily="34" charset="0"/>
                          <a:ea typeface="Arial" panose="020B0604020202020204" pitchFamily="34" charset="0"/>
                        </a:rPr>
                        <a:t> </a:t>
                      </a:r>
                      <a:r>
                        <a:rPr lang="pt-BR" sz="1800" dirty="0" err="1">
                          <a:effectLst/>
                          <a:latin typeface="Arial" panose="020B0604020202020204" pitchFamily="34" charset="0"/>
                          <a:ea typeface="Arial" panose="020B0604020202020204" pitchFamily="34" charset="0"/>
                        </a:rPr>
                        <a:t>students</a:t>
                      </a:r>
                      <a:r>
                        <a:rPr lang="pt-BR" sz="1800" dirty="0">
                          <a:effectLst/>
                          <a:latin typeface="Arial" panose="020B0604020202020204" pitchFamily="34" charset="0"/>
                          <a:ea typeface="Arial" panose="020B0604020202020204" pitchFamily="34" charset="0"/>
                        </a:rPr>
                        <a:t> (vice versa) 	</a:t>
                      </a:r>
                      <a:endParaRPr lang="pt-BR" sz="1800" dirty="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dirty="0">
                          <a:effectLst/>
                          <a:highlight>
                            <a:srgbClr val="FFFF00"/>
                          </a:highlight>
                          <a:latin typeface="Arial" panose="020B0604020202020204" pitchFamily="34" charset="0"/>
                          <a:ea typeface="Arial" panose="020B0604020202020204" pitchFamily="34" charset="0"/>
                        </a:rPr>
                        <a:t>- </a:t>
                      </a:r>
                      <a:r>
                        <a:rPr lang="pt-BR" sz="1800" dirty="0" err="1">
                          <a:effectLst/>
                          <a:highlight>
                            <a:srgbClr val="FFFF00"/>
                          </a:highlight>
                          <a:latin typeface="Arial" panose="020B0604020202020204" pitchFamily="34" charset="0"/>
                          <a:ea typeface="Arial" panose="020B0604020202020204" pitchFamily="34" charset="0"/>
                        </a:rPr>
                        <a:t>iteam</a:t>
                      </a:r>
                      <a:r>
                        <a:rPr lang="pt-BR" sz="1800" dirty="0">
                          <a:effectLst/>
                          <a:highlight>
                            <a:srgbClr val="FFFF00"/>
                          </a:highlight>
                          <a:latin typeface="Arial" panose="020B0604020202020204" pitchFamily="34" charset="0"/>
                          <a:ea typeface="Arial" panose="020B0604020202020204" pitchFamily="34" charset="0"/>
                        </a:rPr>
                        <a:t> leads </a:t>
                      </a:r>
                      <a:r>
                        <a:rPr lang="pt-BR" sz="1800" dirty="0" err="1">
                          <a:effectLst/>
                          <a:highlight>
                            <a:srgbClr val="FFFF00"/>
                          </a:highlight>
                          <a:latin typeface="Arial" panose="020B0604020202020204" pitchFamily="34" charset="0"/>
                          <a:ea typeface="Arial" panose="020B0604020202020204" pitchFamily="34" charset="0"/>
                        </a:rPr>
                        <a:t>day</a:t>
                      </a:r>
                      <a:r>
                        <a:rPr lang="pt-BR" sz="1800" dirty="0">
                          <a:effectLst/>
                          <a:highlight>
                            <a:srgbClr val="FFFF00"/>
                          </a:highlight>
                          <a:latin typeface="Arial" panose="020B0604020202020204" pitchFamily="34" charset="0"/>
                          <a:ea typeface="Arial" panose="020B0604020202020204" pitchFamily="34" charset="0"/>
                        </a:rPr>
                        <a:t> </a:t>
                      </a:r>
                      <a:r>
                        <a:rPr lang="pt-BR" sz="1800" dirty="0" err="1">
                          <a:effectLst/>
                          <a:highlight>
                            <a:srgbClr val="FFFF00"/>
                          </a:highlight>
                          <a:latin typeface="Arial" panose="020B0604020202020204" pitchFamily="34" charset="0"/>
                          <a:ea typeface="Arial" panose="020B0604020202020204" pitchFamily="34" charset="0"/>
                        </a:rPr>
                        <a:t>activities</a:t>
                      </a:r>
                      <a:r>
                        <a:rPr lang="pt-BR" sz="1800" dirty="0">
                          <a:effectLst/>
                          <a:highlight>
                            <a:srgbClr val="FFFF00"/>
                          </a:highlight>
                          <a:latin typeface="Arial" panose="020B0604020202020204" pitchFamily="34" charset="0"/>
                          <a:ea typeface="Arial" panose="020B0604020202020204" pitchFamily="34" charset="0"/>
                        </a:rPr>
                        <a:t>.</a:t>
                      </a:r>
                      <a:endParaRPr lang="pt-BR" sz="1800" dirty="0">
                        <a:effectLst/>
                        <a:latin typeface="Times New Roman" panose="02020603050405020304" pitchFamily="18" charset="0"/>
                        <a:ea typeface="Times New Roman" panose="02020603050405020304" pitchFamily="18" charset="0"/>
                      </a:endParaRPr>
                    </a:p>
                  </a:txBody>
                  <a:tcPr marL="45087" marR="45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53538479"/>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 xmlns:p14="http://schemas.microsoft.com/office/powerpoint/2010/main" val="2604712936"/>
              </p:ext>
            </p:extLst>
          </p:nvPr>
        </p:nvGraphicFramePr>
        <p:xfrm>
          <a:off x="496389" y="418011"/>
          <a:ext cx="11416937" cy="6270172"/>
        </p:xfrm>
        <a:graphic>
          <a:graphicData uri="http://schemas.openxmlformats.org/drawingml/2006/table">
            <a:tbl>
              <a:tblPr/>
              <a:tblGrid>
                <a:gridCol w="2345947">
                  <a:extLst>
                    <a:ext uri="{9D8B030D-6E8A-4147-A177-3AD203B41FA5}">
                      <a16:colId xmlns="" xmlns:a16="http://schemas.microsoft.com/office/drawing/2014/main" val="3665933295"/>
                    </a:ext>
                  </a:extLst>
                </a:gridCol>
                <a:gridCol w="9070990">
                  <a:extLst>
                    <a:ext uri="{9D8B030D-6E8A-4147-A177-3AD203B41FA5}">
                      <a16:colId xmlns="" xmlns:a16="http://schemas.microsoft.com/office/drawing/2014/main" val="1948781103"/>
                    </a:ext>
                  </a:extLst>
                </a:gridCol>
              </a:tblGrid>
              <a:tr h="3773079">
                <a:tc>
                  <a:txBody>
                    <a:bodyPr/>
                    <a:lstStyle/>
                    <a:p>
                      <a:pPr>
                        <a:lnSpc>
                          <a:spcPct val="115000"/>
                        </a:lnSpc>
                        <a:spcBef>
                          <a:spcPts val="300"/>
                        </a:spcBef>
                        <a:spcAft>
                          <a:spcPts val="300"/>
                        </a:spcAft>
                      </a:pPr>
                      <a:endParaRPr lang="pt-BR" sz="2000" dirty="0" smtClean="0">
                        <a:effectLst/>
                        <a:latin typeface="Arial" panose="020B0604020202020204" pitchFamily="34" charset="0"/>
                        <a:ea typeface="Arial" panose="020B0604020202020204" pitchFamily="34" charset="0"/>
                      </a:endParaRPr>
                    </a:p>
                    <a:p>
                      <a:pPr>
                        <a:lnSpc>
                          <a:spcPct val="115000"/>
                        </a:lnSpc>
                        <a:spcBef>
                          <a:spcPts val="300"/>
                        </a:spcBef>
                        <a:spcAft>
                          <a:spcPts val="300"/>
                        </a:spcAft>
                      </a:pPr>
                      <a:endParaRPr lang="pt-BR" sz="2000" dirty="0" smtClean="0">
                        <a:effectLs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2000" dirty="0" smtClean="0">
                          <a:effectLst/>
                          <a:latin typeface="Arial" panose="020B0604020202020204" pitchFamily="34" charset="0"/>
                          <a:ea typeface="Arial" panose="020B0604020202020204" pitchFamily="34" charset="0"/>
                        </a:rPr>
                        <a:t>18/03 </a:t>
                      </a:r>
                      <a:r>
                        <a:rPr lang="pt-BR" sz="2000" dirty="0">
                          <a:effectLst/>
                          <a:latin typeface="Arial" panose="020B0604020202020204" pitchFamily="34" charset="0"/>
                          <a:ea typeface="Arial" panose="020B0604020202020204" pitchFamily="34" charset="0"/>
                        </a:rPr>
                        <a:t>(</a:t>
                      </a:r>
                      <a:r>
                        <a:rPr lang="pt-BR" sz="2000" dirty="0" err="1">
                          <a:effectLst/>
                          <a:latin typeface="Arial" panose="020B0604020202020204" pitchFamily="34" charset="0"/>
                          <a:ea typeface="Arial" panose="020B0604020202020204" pitchFamily="34" charset="0"/>
                        </a:rPr>
                        <a:t>qua</a:t>
                      </a:r>
                      <a:r>
                        <a:rPr lang="pt-BR" sz="2000" dirty="0">
                          <a:effectLst/>
                          <a:latin typeface="Arial" panose="020B0604020202020204" pitchFamily="34" charset="0"/>
                          <a:ea typeface="Arial" panose="020B0604020202020204" pitchFamily="34" charset="0"/>
                        </a:rPr>
                        <a:t>)</a:t>
                      </a:r>
                      <a:endParaRPr lang="pt-BR" sz="20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2000" dirty="0">
                          <a:effectLst/>
                          <a:latin typeface="Arial" panose="020B0604020202020204" pitchFamily="34" charset="0"/>
                          <a:ea typeface="Arial" panose="020B0604020202020204" pitchFamily="34" charset="0"/>
                        </a:rPr>
                        <a:t>(B)</a:t>
                      </a:r>
                      <a:endParaRPr lang="pt-BR" sz="2000" dirty="0">
                        <a:effectLst/>
                        <a:latin typeface="Times New Roman" panose="02020603050405020304" pitchFamily="18" charset="0"/>
                        <a:ea typeface="Times New Roman" panose="02020603050405020304" pitchFamily="18" charset="0"/>
                      </a:endParaRPr>
                    </a:p>
                  </a:txBody>
                  <a:tcPr marL="59957" marR="599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pt-BR" sz="2000" b="1">
                          <a:solidFill>
                            <a:srgbClr val="FF0000"/>
                          </a:solidFill>
                          <a:effectLst/>
                          <a:latin typeface="Arial" panose="020B0604020202020204" pitchFamily="34" charset="0"/>
                          <a:ea typeface="Arial" panose="020B0604020202020204" pitchFamily="34" charset="0"/>
                        </a:rPr>
                        <a:t># ONG Activities (workshop): </a:t>
                      </a:r>
                      <a:endParaRPr lang="pt-BR" sz="200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2000" b="1">
                          <a:solidFill>
                            <a:srgbClr val="FF0000"/>
                          </a:solidFill>
                          <a:effectLst/>
                          <a:latin typeface="Arial" panose="020B0604020202020204" pitchFamily="34" charset="0"/>
                          <a:ea typeface="Arial" panose="020B0604020202020204" pitchFamily="34" charset="0"/>
                        </a:rPr>
                        <a:t>distribute responsibilities/activities among groups</a:t>
                      </a:r>
                      <a:endParaRPr lang="pt-BR" sz="200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2000">
                          <a:solidFill>
                            <a:srgbClr val="FF0000"/>
                          </a:solidFill>
                          <a:effectLst/>
                          <a:latin typeface="Arial" panose="020B0604020202020204" pitchFamily="34" charset="0"/>
                          <a:ea typeface="Arial" panose="020B0604020202020204" pitchFamily="34" charset="0"/>
                        </a:rPr>
                        <a:t>(explanation will be given by scholarship students)</a:t>
                      </a:r>
                      <a:endParaRPr lang="pt-BR" sz="200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2000">
                          <a:solidFill>
                            <a:srgbClr val="FF0000"/>
                          </a:solidFill>
                          <a:effectLst/>
                          <a:latin typeface="Arial" panose="020B0604020202020204" pitchFamily="34" charset="0"/>
                          <a:ea typeface="Arial" panose="020B0604020202020204" pitchFamily="34" charset="0"/>
                        </a:rPr>
                        <a:t> </a:t>
                      </a:r>
                      <a:endParaRPr lang="pt-BR" sz="200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2000">
                          <a:effectLst/>
                          <a:latin typeface="Arial" panose="020B0604020202020204" pitchFamily="34" charset="0"/>
                          <a:ea typeface="Arial" panose="020B0604020202020204" pitchFamily="34" charset="0"/>
                        </a:rPr>
                        <a:t>- </a:t>
                      </a:r>
                      <a:r>
                        <a:rPr lang="pt-BR" sz="2000">
                          <a:effectLst/>
                          <a:highlight>
                            <a:srgbClr val="D3D3D3"/>
                          </a:highlight>
                          <a:latin typeface="Arial" panose="020B0604020202020204" pitchFamily="34" charset="0"/>
                          <a:ea typeface="Arial" panose="020B0604020202020204" pitchFamily="34" charset="0"/>
                        </a:rPr>
                        <a:t>Determinar qual grupo ficará responsável por determinada atividade/dia na ONG.</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tabLst>
                          <a:tab pos="2247900" algn="l"/>
                        </a:tabLst>
                      </a:pPr>
                      <a:r>
                        <a:rPr lang="pt-BR" sz="2000" b="1">
                          <a:solidFill>
                            <a:srgbClr val="000000"/>
                          </a:solidFill>
                          <a:effectLst/>
                          <a:latin typeface="Arial" panose="020B0604020202020204" pitchFamily="34" charset="0"/>
                          <a:ea typeface="Arial" panose="020B0604020202020204" pitchFamily="34" charset="0"/>
                        </a:rPr>
                        <a:t>	</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a:solidFill>
                            <a:srgbClr val="000000"/>
                          </a:solidFill>
                          <a:effectLst/>
                          <a:latin typeface="Arial" panose="020B0604020202020204" pitchFamily="34" charset="0"/>
                          <a:ea typeface="Arial" panose="020B0604020202020204" pitchFamily="34" charset="0"/>
                        </a:rPr>
                        <a:t># </a:t>
                      </a:r>
                      <a:r>
                        <a:rPr lang="pt-BR" sz="2000" b="1">
                          <a:solidFill>
                            <a:srgbClr val="000000"/>
                          </a:solidFill>
                          <a:effectLst/>
                          <a:latin typeface="Arial" panose="020B0604020202020204" pitchFamily="34" charset="0"/>
                          <a:ea typeface="Arial" panose="020B0604020202020204" pitchFamily="34" charset="0"/>
                        </a:rPr>
                        <a:t>SCOUTING</a:t>
                      </a:r>
                      <a:r>
                        <a:rPr lang="pt-BR" sz="2000">
                          <a:solidFill>
                            <a:srgbClr val="000000"/>
                          </a:solidFill>
                          <a:effectLst/>
                          <a:latin typeface="Arial" panose="020B0604020202020204" pitchFamily="34" charset="0"/>
                          <a:ea typeface="Arial" panose="020B0604020202020204" pitchFamily="34" charset="0"/>
                        </a:rPr>
                        <a:t> (Concepts/ values/ training of activities with students)</a:t>
                      </a:r>
                      <a:endParaRPr lang="pt-BR" sz="2000">
                        <a:effectLst/>
                        <a:latin typeface="Times New Roman" panose="02020603050405020304" pitchFamily="18" charset="0"/>
                        <a:ea typeface="Times New Roman" panose="02020603050405020304" pitchFamily="18" charset="0"/>
                      </a:endParaRPr>
                    </a:p>
                  </a:txBody>
                  <a:tcPr marL="59957" marR="599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58912299"/>
                  </a:ext>
                </a:extLst>
              </a:tr>
              <a:tr h="1705214">
                <a:tc>
                  <a:txBody>
                    <a:bodyPr/>
                    <a:lstStyle/>
                    <a:p>
                      <a:pPr algn="ctr">
                        <a:lnSpc>
                          <a:spcPct val="115000"/>
                        </a:lnSpc>
                        <a:spcBef>
                          <a:spcPts val="300"/>
                        </a:spcBef>
                        <a:spcAft>
                          <a:spcPts val="300"/>
                        </a:spcAft>
                      </a:pPr>
                      <a:r>
                        <a:rPr lang="pt-BR" sz="2000" dirty="0">
                          <a:effectLst/>
                          <a:highlight>
                            <a:srgbClr val="00FFFF"/>
                          </a:highlight>
                          <a:latin typeface="Arial" panose="020B0604020202020204" pitchFamily="34" charset="0"/>
                          <a:ea typeface="Arial" panose="020B0604020202020204" pitchFamily="34" charset="0"/>
                        </a:rPr>
                        <a:t>27/03 (sex)</a:t>
                      </a:r>
                      <a:endParaRPr lang="pt-BR" sz="20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2000" dirty="0">
                          <a:effectLst/>
                          <a:latin typeface="Arial" panose="020B0604020202020204" pitchFamily="34" charset="0"/>
                          <a:ea typeface="Arial" panose="020B0604020202020204" pitchFamily="34" charset="0"/>
                        </a:rPr>
                        <a:t>(B)</a:t>
                      </a:r>
                      <a:endParaRPr lang="pt-BR" sz="2000" dirty="0">
                        <a:effectLst/>
                        <a:latin typeface="Times New Roman" panose="02020603050405020304" pitchFamily="18" charset="0"/>
                        <a:ea typeface="Times New Roman" panose="02020603050405020304" pitchFamily="18" charset="0"/>
                      </a:endParaRPr>
                    </a:p>
                  </a:txBody>
                  <a:tcPr marL="59957" marR="599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2000" b="1">
                          <a:solidFill>
                            <a:srgbClr val="000000"/>
                          </a:solidFill>
                          <a:effectLst/>
                          <a:highlight>
                            <a:srgbClr val="00FFFF"/>
                          </a:highlight>
                          <a:latin typeface="Arial" panose="020B0604020202020204" pitchFamily="34" charset="0"/>
                          <a:ea typeface="Arial" panose="020B0604020202020204" pitchFamily="34" charset="0"/>
                        </a:rPr>
                        <a:t>2ª. Visit to the NGO</a:t>
                      </a:r>
                      <a:r>
                        <a:rPr lang="pt-BR" sz="2000">
                          <a:solidFill>
                            <a:srgbClr val="000000"/>
                          </a:solidFill>
                          <a:effectLst/>
                          <a:latin typeface="Arial" panose="020B0604020202020204" pitchFamily="34" charset="0"/>
                          <a:ea typeface="Arial" panose="020B0604020202020204" pitchFamily="34" charset="0"/>
                        </a:rPr>
                        <a:t> – Preparation of a video production</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a:solidFill>
                            <a:srgbClr val="000000"/>
                          </a:solidFill>
                          <a:effectLst/>
                          <a:latin typeface="Arial" panose="020B0604020202020204" pitchFamily="34" charset="0"/>
                          <a:ea typeface="Arial" panose="020B0604020202020204" pitchFamily="34" charset="0"/>
                        </a:rPr>
                        <a:t>(participation and recording ONG activities)</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a:solidFill>
                            <a:srgbClr val="000000"/>
                          </a:solidFill>
                          <a:effectLst/>
                          <a:latin typeface="Arial" panose="020B0604020202020204" pitchFamily="34" charset="0"/>
                          <a:ea typeface="Arial" panose="020B0604020202020204" pitchFamily="34" charset="0"/>
                        </a:rPr>
                        <a:t>	</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a:solidFill>
                            <a:srgbClr val="000000"/>
                          </a:solidFill>
                          <a:effectLst/>
                          <a:highlight>
                            <a:srgbClr val="FFFF00"/>
                          </a:highlight>
                          <a:latin typeface="Arial" panose="020B0604020202020204" pitchFamily="34" charset="0"/>
                          <a:ea typeface="Arial" panose="020B0604020202020204" pitchFamily="34" charset="0"/>
                        </a:rPr>
                        <a:t>- iteam leads day activities.</a:t>
                      </a:r>
                      <a:endParaRPr lang="pt-BR" sz="2000">
                        <a:effectLst/>
                        <a:latin typeface="Times New Roman" panose="02020603050405020304" pitchFamily="18" charset="0"/>
                        <a:ea typeface="Times New Roman" panose="02020603050405020304" pitchFamily="18" charset="0"/>
                      </a:endParaRPr>
                    </a:p>
                  </a:txBody>
                  <a:tcPr marL="59957" marR="599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76521315"/>
                  </a:ext>
                </a:extLst>
              </a:tr>
              <a:tr h="791879">
                <a:tc>
                  <a:txBody>
                    <a:bodyPr/>
                    <a:lstStyle/>
                    <a:p>
                      <a:pPr algn="ctr">
                        <a:lnSpc>
                          <a:spcPct val="115000"/>
                        </a:lnSpc>
                        <a:spcBef>
                          <a:spcPts val="300"/>
                        </a:spcBef>
                        <a:spcAft>
                          <a:spcPts val="300"/>
                        </a:spcAft>
                      </a:pPr>
                      <a:r>
                        <a:rPr lang="pt-BR" sz="2000" dirty="0">
                          <a:effectLst/>
                          <a:latin typeface="Arial" panose="020B0604020202020204" pitchFamily="34" charset="0"/>
                          <a:ea typeface="Arial" panose="020B0604020202020204" pitchFamily="34" charset="0"/>
                        </a:rPr>
                        <a:t>01/04 e 08/04</a:t>
                      </a:r>
                      <a:endParaRPr lang="pt-BR" sz="20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2000" dirty="0">
                          <a:effectLst/>
                          <a:highlight>
                            <a:srgbClr val="00FFFF"/>
                          </a:highlight>
                          <a:latin typeface="Arial" panose="020B0604020202020204" pitchFamily="34" charset="0"/>
                          <a:ea typeface="Arial" panose="020B0604020202020204" pitchFamily="34" charset="0"/>
                        </a:rPr>
                        <a:t> </a:t>
                      </a:r>
                      <a:endParaRPr lang="pt-BR" sz="2000" dirty="0">
                        <a:effectLst/>
                        <a:latin typeface="Times New Roman" panose="02020603050405020304" pitchFamily="18" charset="0"/>
                        <a:ea typeface="Times New Roman" panose="02020603050405020304" pitchFamily="18" charset="0"/>
                      </a:endParaRPr>
                    </a:p>
                  </a:txBody>
                  <a:tcPr marL="59957" marR="599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2000" b="1" dirty="0" err="1">
                          <a:solidFill>
                            <a:srgbClr val="000000"/>
                          </a:solidFill>
                          <a:effectLst/>
                          <a:latin typeface="Arial" panose="020B0604020202020204" pitchFamily="34" charset="0"/>
                          <a:ea typeface="Arial" panose="020B0604020202020204" pitchFamily="34" charset="0"/>
                        </a:rPr>
                        <a:t>Congress</a:t>
                      </a:r>
                      <a:r>
                        <a:rPr lang="pt-BR" sz="2000" b="1" dirty="0">
                          <a:solidFill>
                            <a:srgbClr val="000000"/>
                          </a:solidFill>
                          <a:effectLst/>
                          <a:latin typeface="Arial" panose="020B0604020202020204" pitchFamily="34" charset="0"/>
                          <a:ea typeface="Arial" panose="020B0604020202020204" pitchFamily="34" charset="0"/>
                        </a:rPr>
                        <a:t>/ </a:t>
                      </a:r>
                      <a:r>
                        <a:rPr lang="pt-BR" sz="2000" b="1" dirty="0" err="1">
                          <a:solidFill>
                            <a:srgbClr val="000000"/>
                          </a:solidFill>
                          <a:effectLst/>
                          <a:latin typeface="Arial" panose="020B0604020202020204" pitchFamily="34" charset="0"/>
                          <a:ea typeface="Arial" panose="020B0604020202020204" pitchFamily="34" charset="0"/>
                        </a:rPr>
                        <a:t>Holy</a:t>
                      </a:r>
                      <a:r>
                        <a:rPr lang="pt-BR" sz="2000" b="1" dirty="0">
                          <a:solidFill>
                            <a:srgbClr val="000000"/>
                          </a:solidFill>
                          <a:effectLst/>
                          <a:latin typeface="Arial" panose="020B0604020202020204" pitchFamily="34" charset="0"/>
                          <a:ea typeface="Arial" panose="020B0604020202020204" pitchFamily="34" charset="0"/>
                        </a:rPr>
                        <a:t> </a:t>
                      </a:r>
                      <a:r>
                        <a:rPr lang="pt-BR" sz="2000" b="1" dirty="0" err="1">
                          <a:solidFill>
                            <a:srgbClr val="000000"/>
                          </a:solidFill>
                          <a:effectLst/>
                          <a:latin typeface="Arial" panose="020B0604020202020204" pitchFamily="34" charset="0"/>
                          <a:ea typeface="Arial" panose="020B0604020202020204" pitchFamily="34" charset="0"/>
                        </a:rPr>
                        <a:t>week</a:t>
                      </a:r>
                      <a:r>
                        <a:rPr lang="pt-BR" sz="2000" b="1" dirty="0">
                          <a:solidFill>
                            <a:srgbClr val="000000"/>
                          </a:solidFill>
                          <a:effectLst/>
                          <a:latin typeface="Arial" panose="020B0604020202020204" pitchFamily="34" charset="0"/>
                          <a:ea typeface="Arial" panose="020B0604020202020204" pitchFamily="34" charset="0"/>
                        </a:rPr>
                        <a:t> (no classes)</a:t>
                      </a:r>
                      <a:endParaRPr lang="pt-BR" sz="2000" dirty="0">
                        <a:effectLst/>
                        <a:latin typeface="Times New Roman" panose="02020603050405020304" pitchFamily="18" charset="0"/>
                        <a:ea typeface="Times New Roman" panose="02020603050405020304" pitchFamily="18" charset="0"/>
                      </a:endParaRPr>
                    </a:p>
                  </a:txBody>
                  <a:tcPr marL="59957" marR="599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9621321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BE76F69A-A086-48D8-A24F-AA3F2C1B11BB}"/>
              </a:ext>
            </a:extLst>
          </p:cNvPr>
          <p:cNvSpPr>
            <a:spLocks noGrp="1"/>
          </p:cNvSpPr>
          <p:nvPr>
            <p:ph sz="quarter" idx="13"/>
          </p:nvPr>
        </p:nvSpPr>
        <p:spPr>
          <a:xfrm>
            <a:off x="490330" y="1850772"/>
            <a:ext cx="11410122" cy="4895099"/>
          </a:xfrm>
        </p:spPr>
        <p:txBody>
          <a:bodyPr/>
          <a:lstStyle/>
          <a:p>
            <a:r>
              <a:rPr lang="pt-BR" sz="2400" dirty="0"/>
              <a:t>promover a internacionalização "em casa“ (Knight, j.)</a:t>
            </a:r>
          </a:p>
          <a:p>
            <a:pPr lvl="1"/>
            <a:r>
              <a:rPr lang="pt-BR" sz="2000" dirty="0"/>
              <a:t>Atividades de socialização e integração dos </a:t>
            </a:r>
            <a:r>
              <a:rPr lang="pt-BR" sz="2000" dirty="0" err="1"/>
              <a:t>intercambistas</a:t>
            </a:r>
            <a:r>
              <a:rPr lang="pt-BR" sz="2000" dirty="0"/>
              <a:t> com:</a:t>
            </a:r>
          </a:p>
          <a:p>
            <a:pPr lvl="2"/>
            <a:r>
              <a:rPr lang="pt-BR" sz="2000" dirty="0"/>
              <a:t>alunos brasileiros/estrangeiros do campus </a:t>
            </a:r>
            <a:r>
              <a:rPr lang="pt-BR" sz="2000" dirty="0" err="1"/>
              <a:t>USp</a:t>
            </a:r>
            <a:endParaRPr lang="pt-BR" sz="2000" dirty="0"/>
          </a:p>
          <a:p>
            <a:pPr lvl="2"/>
            <a:r>
              <a:rPr lang="pt-BR" sz="2000" dirty="0"/>
              <a:t>comunidade de Ribeirão Preto (ONG)</a:t>
            </a:r>
          </a:p>
          <a:p>
            <a:pPr lvl="1"/>
            <a:endParaRPr lang="pt-BR" dirty="0"/>
          </a:p>
          <a:p>
            <a:r>
              <a:rPr lang="pt-BR" sz="2400" dirty="0">
                <a:solidFill>
                  <a:srgbClr val="FF0000"/>
                </a:solidFill>
              </a:rPr>
              <a:t>PROMOTE INTERNATIONALIZATION AT HOME (KNIGHT, J.)</a:t>
            </a:r>
          </a:p>
          <a:p>
            <a:pPr lvl="1"/>
            <a:r>
              <a:rPr lang="pt-BR" sz="2200" dirty="0">
                <a:solidFill>
                  <a:srgbClr val="FF0000"/>
                </a:solidFill>
              </a:rPr>
              <a:t>SOCIALIZATION AND INTEGRATING ACTIVITIES FOR EXCHANGE STUDENTS WITH:</a:t>
            </a:r>
          </a:p>
          <a:p>
            <a:pPr lvl="2"/>
            <a:r>
              <a:rPr lang="pt-BR" sz="2000" dirty="0">
                <a:solidFill>
                  <a:srgbClr val="FF0000"/>
                </a:solidFill>
              </a:rPr>
              <a:t>NATIVE AND FOREIGNER OF THE USP CAMPUS</a:t>
            </a:r>
          </a:p>
          <a:p>
            <a:pPr lvl="2"/>
            <a:r>
              <a:rPr lang="pt-BR" sz="2000" dirty="0">
                <a:solidFill>
                  <a:srgbClr val="FF0000"/>
                </a:solidFill>
              </a:rPr>
              <a:t>COMMUNITY OF RIBEIRÃO PRETO (</a:t>
            </a:r>
            <a:r>
              <a:rPr lang="pt-BR" sz="2000" dirty="0" err="1" smtClean="0">
                <a:solidFill>
                  <a:srgbClr val="FF0000"/>
                </a:solidFill>
              </a:rPr>
              <a:t>nGo</a:t>
            </a:r>
            <a:r>
              <a:rPr lang="pt-BR" sz="2000" dirty="0">
                <a:solidFill>
                  <a:srgbClr val="FF0000"/>
                </a:solidFill>
              </a:rPr>
              <a:t>)</a:t>
            </a:r>
          </a:p>
        </p:txBody>
      </p:sp>
      <p:sp>
        <p:nvSpPr>
          <p:cNvPr id="5" name="Título 1">
            <a:extLst>
              <a:ext uri="{FF2B5EF4-FFF2-40B4-BE49-F238E27FC236}">
                <a16:creationId xmlns="" xmlns:a16="http://schemas.microsoft.com/office/drawing/2014/main" id="{FB752CBF-70E8-422C-AD68-9D770FFB75BE}"/>
              </a:ext>
            </a:extLst>
          </p:cNvPr>
          <p:cNvSpPr>
            <a:spLocks noGrp="1"/>
          </p:cNvSpPr>
          <p:nvPr>
            <p:ph type="title"/>
          </p:nvPr>
        </p:nvSpPr>
        <p:spPr>
          <a:xfrm>
            <a:off x="913775" y="128189"/>
            <a:ext cx="10364451" cy="1596177"/>
          </a:xfrm>
        </p:spPr>
        <p:txBody>
          <a:bodyPr>
            <a:normAutofit/>
          </a:bodyPr>
          <a:lstStyle/>
          <a:p>
            <a:r>
              <a:rPr lang="pt-BR" sz="3200" dirty="0"/>
              <a:t>Objetivo Geral Disciplina</a:t>
            </a:r>
            <a:br>
              <a:rPr lang="pt-BR" sz="3200" dirty="0"/>
            </a:br>
            <a:r>
              <a:rPr lang="pt-BR" sz="3200" dirty="0">
                <a:solidFill>
                  <a:srgbClr val="C00000"/>
                </a:solidFill>
              </a:rPr>
              <a:t>GENERAL OBJECTIVE OF THIS COURSE</a:t>
            </a:r>
          </a:p>
        </p:txBody>
      </p:sp>
    </p:spTree>
    <p:extLst>
      <p:ext uri="{BB962C8B-B14F-4D97-AF65-F5344CB8AC3E}">
        <p14:creationId xmlns="" xmlns:p14="http://schemas.microsoft.com/office/powerpoint/2010/main" val="1423574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 xmlns:p14="http://schemas.microsoft.com/office/powerpoint/2010/main" val="1595969493"/>
              </p:ext>
            </p:extLst>
          </p:nvPr>
        </p:nvGraphicFramePr>
        <p:xfrm>
          <a:off x="404949" y="836024"/>
          <a:ext cx="11560627" cy="6215743"/>
        </p:xfrm>
        <a:graphic>
          <a:graphicData uri="http://schemas.openxmlformats.org/drawingml/2006/table">
            <a:tbl>
              <a:tblPr/>
              <a:tblGrid>
                <a:gridCol w="2375470">
                  <a:extLst>
                    <a:ext uri="{9D8B030D-6E8A-4147-A177-3AD203B41FA5}">
                      <a16:colId xmlns="" xmlns:a16="http://schemas.microsoft.com/office/drawing/2014/main" val="224034037"/>
                    </a:ext>
                  </a:extLst>
                </a:gridCol>
                <a:gridCol w="9185157">
                  <a:extLst>
                    <a:ext uri="{9D8B030D-6E8A-4147-A177-3AD203B41FA5}">
                      <a16:colId xmlns="" xmlns:a16="http://schemas.microsoft.com/office/drawing/2014/main" val="1184223187"/>
                    </a:ext>
                  </a:extLst>
                </a:gridCol>
              </a:tblGrid>
              <a:tr h="1763485">
                <a:tc>
                  <a:txBody>
                    <a:bodyPr/>
                    <a:lstStyle/>
                    <a:p>
                      <a:pPr algn="ctr">
                        <a:lnSpc>
                          <a:spcPct val="115000"/>
                        </a:lnSpc>
                        <a:spcBef>
                          <a:spcPts val="300"/>
                        </a:spcBef>
                        <a:spcAft>
                          <a:spcPts val="300"/>
                        </a:spcAft>
                      </a:pPr>
                      <a:endParaRPr lang="pt-BR" sz="1800" dirty="0" smtClean="0">
                        <a:effectLst/>
                        <a:latin typeface="Arial" panose="020B0604020202020204" pitchFamily="34" charset="0"/>
                        <a:ea typeface="Arial" panose="020B0604020202020204" pitchFamily="34" charset="0"/>
                      </a:endParaRPr>
                    </a:p>
                    <a:p>
                      <a:pPr algn="ctr">
                        <a:lnSpc>
                          <a:spcPct val="115000"/>
                        </a:lnSpc>
                        <a:spcBef>
                          <a:spcPts val="300"/>
                        </a:spcBef>
                        <a:spcAft>
                          <a:spcPts val="300"/>
                        </a:spcAft>
                      </a:pPr>
                      <a:endParaRPr lang="pt-BR" sz="1800" dirty="0" smtClean="0">
                        <a:effectLs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1800" dirty="0" smtClean="0">
                          <a:effectLst/>
                          <a:latin typeface="Arial" panose="020B0604020202020204" pitchFamily="34" charset="0"/>
                          <a:ea typeface="Arial" panose="020B0604020202020204" pitchFamily="34" charset="0"/>
                        </a:rPr>
                        <a:t>15/04 </a:t>
                      </a:r>
                      <a:r>
                        <a:rPr lang="pt-BR" sz="1800" dirty="0">
                          <a:effectLst/>
                          <a:latin typeface="Arial" panose="020B0604020202020204" pitchFamily="34" charset="0"/>
                          <a:ea typeface="Arial" panose="020B0604020202020204" pitchFamily="34" charset="0"/>
                        </a:rPr>
                        <a:t>(</a:t>
                      </a:r>
                      <a:r>
                        <a:rPr lang="pt-BR" sz="1800" dirty="0" err="1">
                          <a:effectLst/>
                          <a:latin typeface="Arial" panose="020B0604020202020204" pitchFamily="34" charset="0"/>
                          <a:ea typeface="Arial" panose="020B0604020202020204" pitchFamily="34" charset="0"/>
                        </a:rPr>
                        <a:t>qua</a:t>
                      </a:r>
                      <a:r>
                        <a:rPr lang="pt-BR" sz="1800" dirty="0">
                          <a:effectLst/>
                          <a:latin typeface="Arial" panose="020B0604020202020204" pitchFamily="34" charset="0"/>
                          <a:ea typeface="Arial" panose="020B0604020202020204" pitchFamily="34" charset="0"/>
                        </a:rPr>
                        <a:t>)</a:t>
                      </a:r>
                      <a:endParaRPr lang="pt-BR" sz="18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1800" dirty="0">
                          <a:effectLst/>
                          <a:latin typeface="Arial" panose="020B0604020202020204" pitchFamily="34" charset="0"/>
                          <a:ea typeface="Arial" panose="020B0604020202020204" pitchFamily="34" charset="0"/>
                        </a:rPr>
                        <a:t>(B)</a:t>
                      </a:r>
                      <a:endParaRPr lang="pt-BR" sz="1800" dirty="0">
                        <a:effectLst/>
                        <a:latin typeface="Times New Roman" panose="02020603050405020304" pitchFamily="18" charset="0"/>
                        <a:ea typeface="Times New Roman" panose="02020603050405020304" pitchFamily="18" charset="0"/>
                      </a:endParaRPr>
                    </a:p>
                  </a:txBody>
                  <a:tcPr marL="48517" marR="48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1800" b="1">
                          <a:solidFill>
                            <a:srgbClr val="000000"/>
                          </a:solidFill>
                          <a:effectLst/>
                          <a:latin typeface="Arial" panose="020B0604020202020204" pitchFamily="34" charset="0"/>
                          <a:ea typeface="Arial" panose="020B0604020202020204" pitchFamily="34" charset="0"/>
                        </a:rPr>
                        <a:t># FUND RAISING PLANNING:</a:t>
                      </a:r>
                      <a:r>
                        <a:rPr lang="pt-BR" sz="1800">
                          <a:solidFill>
                            <a:srgbClr val="000000"/>
                          </a:solidFill>
                          <a:effectLst/>
                          <a:latin typeface="Arial" panose="020B0604020202020204" pitchFamily="34" charset="0"/>
                          <a:ea typeface="Arial" panose="020B0604020202020204" pitchFamily="34" charset="0"/>
                        </a:rPr>
                        <a:t> Plan (in 5 groups) volunteer activities (fund raising). Dispensation of resources as per Schedule.</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solidFill>
                            <a:srgbClr val="000000"/>
                          </a:solidFill>
                          <a:effectLst/>
                          <a:latin typeface="Arial" panose="020B0604020202020204" pitchFamily="34" charset="0"/>
                          <a:ea typeface="Arial" panose="020B0604020202020204" pitchFamily="34" charset="0"/>
                        </a:rPr>
                        <a:t> </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solidFill>
                            <a:srgbClr val="000000"/>
                          </a:solidFill>
                          <a:effectLst/>
                          <a:latin typeface="Arial" panose="020B0604020202020204" pitchFamily="34" charset="0"/>
                          <a:ea typeface="Arial" panose="020B0604020202020204" pitchFamily="34" charset="0"/>
                        </a:rPr>
                        <a:t>For example: homemade sweets, shirts / solidarity tickets/ festivals, </a:t>
                      </a:r>
                      <a:endParaRPr lang="pt-BR" sz="1800">
                        <a:effectLst/>
                        <a:latin typeface="Times New Roman" panose="02020603050405020304" pitchFamily="18" charset="0"/>
                        <a:ea typeface="Times New Roman" panose="02020603050405020304" pitchFamily="18" charset="0"/>
                      </a:endParaRPr>
                    </a:p>
                  </a:txBody>
                  <a:tcPr marL="48517" marR="48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61347246"/>
                  </a:ext>
                </a:extLst>
              </a:tr>
              <a:tr h="1983711">
                <a:tc>
                  <a:txBody>
                    <a:bodyPr/>
                    <a:lstStyle/>
                    <a:p>
                      <a:pPr algn="ctr">
                        <a:lnSpc>
                          <a:spcPct val="115000"/>
                        </a:lnSpc>
                        <a:spcBef>
                          <a:spcPts val="300"/>
                        </a:spcBef>
                        <a:spcAft>
                          <a:spcPts val="300"/>
                        </a:spcAft>
                      </a:pPr>
                      <a:endParaRPr lang="pt-BR" sz="18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1800" dirty="0" smtClean="0">
                          <a:effectLst/>
                          <a:highlight>
                            <a:srgbClr val="00FFFF"/>
                          </a:highlight>
                          <a:latin typeface="Arial" panose="020B0604020202020204" pitchFamily="34" charset="0"/>
                          <a:ea typeface="Arial" panose="020B0604020202020204" pitchFamily="34" charset="0"/>
                        </a:rPr>
                        <a:t>24/04 </a:t>
                      </a:r>
                      <a:r>
                        <a:rPr lang="pt-BR" sz="1800" dirty="0">
                          <a:effectLst/>
                          <a:highlight>
                            <a:srgbClr val="00FFFF"/>
                          </a:highlight>
                          <a:latin typeface="Arial" panose="020B0604020202020204" pitchFamily="34" charset="0"/>
                          <a:ea typeface="Arial" panose="020B0604020202020204" pitchFamily="34" charset="0"/>
                        </a:rPr>
                        <a:t>(sex)</a:t>
                      </a:r>
                      <a:endParaRPr lang="pt-BR" sz="1800" dirty="0">
                        <a:effectLst/>
                        <a:latin typeface="Times New Roman" panose="02020603050405020304" pitchFamily="18" charset="0"/>
                        <a:ea typeface="Times New Roman" panose="02020603050405020304" pitchFamily="18" charset="0"/>
                      </a:endParaRPr>
                    </a:p>
                  </a:txBody>
                  <a:tcPr marL="48517" marR="48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1800" b="1">
                          <a:solidFill>
                            <a:srgbClr val="000000"/>
                          </a:solidFill>
                          <a:effectLst/>
                          <a:highlight>
                            <a:srgbClr val="00FFFF"/>
                          </a:highlight>
                          <a:latin typeface="Arial" panose="020B0604020202020204" pitchFamily="34" charset="0"/>
                          <a:ea typeface="Arial" panose="020B0604020202020204" pitchFamily="34" charset="0"/>
                        </a:rPr>
                        <a:t>3ª. Visit to the NGO</a:t>
                      </a:r>
                      <a:r>
                        <a:rPr lang="pt-BR" sz="1800">
                          <a:solidFill>
                            <a:srgbClr val="000000"/>
                          </a:solidFill>
                          <a:effectLst/>
                          <a:latin typeface="Arial" panose="020B0604020202020204" pitchFamily="34" charset="0"/>
                          <a:ea typeface="Arial" panose="020B0604020202020204" pitchFamily="34" charset="0"/>
                        </a:rPr>
                        <a:t> - Preparation of a video production (participation and recording ONG activities)</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solidFill>
                            <a:srgbClr val="000000"/>
                          </a:solidFill>
                          <a:effectLst/>
                          <a:latin typeface="Arial" panose="020B0604020202020204" pitchFamily="34" charset="0"/>
                          <a:ea typeface="Arial" panose="020B0604020202020204" pitchFamily="34" charset="0"/>
                        </a:rPr>
                        <a:t>	</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solidFill>
                            <a:srgbClr val="000000"/>
                          </a:solidFill>
                          <a:effectLst/>
                          <a:highlight>
                            <a:srgbClr val="D3D3D3"/>
                          </a:highlight>
                          <a:latin typeface="Arial" panose="020B0604020202020204" pitchFamily="34" charset="0"/>
                          <a:ea typeface="Arial" panose="020B0604020202020204" pitchFamily="34" charset="0"/>
                        </a:rPr>
                        <a:t>** </a:t>
                      </a:r>
                      <a:r>
                        <a:rPr lang="pt-BR" sz="1800" b="1">
                          <a:solidFill>
                            <a:srgbClr val="000000"/>
                          </a:solidFill>
                          <a:effectLst/>
                          <a:highlight>
                            <a:srgbClr val="D3D3D3"/>
                          </a:highlight>
                          <a:latin typeface="Arial" panose="020B0604020202020204" pitchFamily="34" charset="0"/>
                          <a:ea typeface="Arial" panose="020B0604020202020204" pitchFamily="34" charset="0"/>
                        </a:rPr>
                        <a:t>DISPENSATION OF RESOURCES BY </a:t>
                      </a:r>
                      <a:r>
                        <a:rPr lang="pt-BR" sz="1800" b="1">
                          <a:solidFill>
                            <a:srgbClr val="FF0000"/>
                          </a:solidFill>
                          <a:effectLst/>
                          <a:highlight>
                            <a:srgbClr val="D3D3D3"/>
                          </a:highlight>
                          <a:latin typeface="Arial" panose="020B0604020202020204" pitchFamily="34" charset="0"/>
                          <a:ea typeface="Arial" panose="020B0604020202020204" pitchFamily="34" charset="0"/>
                        </a:rPr>
                        <a:t>GROUP 1</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b="1">
                          <a:solidFill>
                            <a:srgbClr val="FF0000"/>
                          </a:solidFill>
                          <a:effectLst/>
                          <a:highlight>
                            <a:srgbClr val="FFFF00"/>
                          </a:highlight>
                          <a:latin typeface="Arial" panose="020B0604020202020204" pitchFamily="34" charset="0"/>
                          <a:ea typeface="Arial" panose="020B0604020202020204" pitchFamily="34" charset="0"/>
                        </a:rPr>
                        <a:t>-  G1 leads day activities.</a:t>
                      </a:r>
                      <a:endParaRPr lang="pt-BR" sz="1800">
                        <a:effectLst/>
                        <a:latin typeface="Times New Roman" panose="02020603050405020304" pitchFamily="18" charset="0"/>
                        <a:ea typeface="Times New Roman" panose="02020603050405020304" pitchFamily="18" charset="0"/>
                      </a:endParaRPr>
                    </a:p>
                  </a:txBody>
                  <a:tcPr marL="48517" marR="48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85481528"/>
                  </a:ext>
                </a:extLst>
              </a:tr>
              <a:tr h="1823155">
                <a:tc>
                  <a:txBody>
                    <a:bodyPr/>
                    <a:lstStyle/>
                    <a:p>
                      <a:pPr algn="ctr">
                        <a:lnSpc>
                          <a:spcPct val="115000"/>
                        </a:lnSpc>
                        <a:spcBef>
                          <a:spcPts val="300"/>
                        </a:spcBef>
                        <a:spcAft>
                          <a:spcPts val="300"/>
                        </a:spcAft>
                      </a:pPr>
                      <a:endParaRPr lang="pt-BR" sz="1800" dirty="0" smtClean="0">
                        <a:effectLs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1800" dirty="0" smtClean="0">
                          <a:effectLst/>
                          <a:latin typeface="Arial" panose="020B0604020202020204" pitchFamily="34" charset="0"/>
                          <a:ea typeface="Arial" panose="020B0604020202020204" pitchFamily="34" charset="0"/>
                        </a:rPr>
                        <a:t>29/04 </a:t>
                      </a:r>
                      <a:r>
                        <a:rPr lang="pt-BR" sz="1800" dirty="0">
                          <a:effectLst/>
                          <a:latin typeface="Arial" panose="020B0604020202020204" pitchFamily="34" charset="0"/>
                          <a:ea typeface="Arial" panose="020B0604020202020204" pitchFamily="34" charset="0"/>
                        </a:rPr>
                        <a:t>(</a:t>
                      </a:r>
                      <a:r>
                        <a:rPr lang="pt-BR" sz="1800" dirty="0" err="1">
                          <a:effectLst/>
                          <a:latin typeface="Arial" panose="020B0604020202020204" pitchFamily="34" charset="0"/>
                          <a:ea typeface="Arial" panose="020B0604020202020204" pitchFamily="34" charset="0"/>
                        </a:rPr>
                        <a:t>qua</a:t>
                      </a:r>
                      <a:r>
                        <a:rPr lang="pt-BR" sz="1800" dirty="0">
                          <a:effectLst/>
                          <a:latin typeface="Arial" panose="020B0604020202020204" pitchFamily="34" charset="0"/>
                          <a:ea typeface="Arial" panose="020B0604020202020204" pitchFamily="34" charset="0"/>
                        </a:rPr>
                        <a:t>)</a:t>
                      </a:r>
                      <a:endParaRPr lang="pt-BR" sz="18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1800" dirty="0">
                          <a:effectLst/>
                          <a:latin typeface="Arial" panose="020B0604020202020204" pitchFamily="34" charset="0"/>
                          <a:ea typeface="Arial" panose="020B0604020202020204" pitchFamily="34" charset="0"/>
                        </a:rPr>
                        <a:t>(B)</a:t>
                      </a:r>
                      <a:endParaRPr lang="pt-BR" sz="1800" dirty="0">
                        <a:effectLst/>
                        <a:latin typeface="Times New Roman" panose="02020603050405020304" pitchFamily="18" charset="0"/>
                        <a:ea typeface="Times New Roman" panose="02020603050405020304" pitchFamily="18" charset="0"/>
                      </a:endParaRPr>
                    </a:p>
                  </a:txBody>
                  <a:tcPr marL="48517" marR="48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1800" b="1">
                          <a:effectLst/>
                          <a:latin typeface="Arial" panose="020B0604020202020204" pitchFamily="34" charset="0"/>
                          <a:ea typeface="Arial" panose="020B0604020202020204" pitchFamily="34" charset="0"/>
                        </a:rPr>
                        <a:t># GET TOGETHER - PLANNING</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effectLst/>
                          <a:highlight>
                            <a:srgbClr val="FFFF00"/>
                          </a:highlight>
                          <a:latin typeface="Arial" panose="020B0604020202020204" pitchFamily="34" charset="0"/>
                          <a:ea typeface="Arial" panose="020B0604020202020204" pitchFamily="34" charset="0"/>
                        </a:rPr>
                        <a:t>Planejar em grupos/ países: GET TOGETHER</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solidFill>
                            <a:srgbClr val="000000"/>
                          </a:solidFill>
                          <a:effectLst/>
                          <a:highlight>
                            <a:srgbClr val="FFFF00"/>
                          </a:highlight>
                          <a:latin typeface="Arial" panose="020B0604020202020204" pitchFamily="34" charset="0"/>
                          <a:ea typeface="Arial" panose="020B0604020202020204" pitchFamily="34" charset="0"/>
                        </a:rPr>
                        <a:t># Preparação/planejamento do Get Together</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b="1">
                          <a:effectLst/>
                          <a:latin typeface="Arial" panose="020B0604020202020204" pitchFamily="34" charset="0"/>
                          <a:ea typeface="Arial" panose="020B0604020202020204" pitchFamily="34" charset="0"/>
                        </a:rPr>
                        <a:t> </a:t>
                      </a:r>
                      <a:endParaRPr lang="pt-BR" sz="1800">
                        <a:effectLst/>
                        <a:latin typeface="Times New Roman" panose="02020603050405020304" pitchFamily="18" charset="0"/>
                        <a:ea typeface="Times New Roman" panose="02020603050405020304" pitchFamily="18" charset="0"/>
                      </a:endParaRPr>
                    </a:p>
                  </a:txBody>
                  <a:tcPr marL="48517" marR="48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80273548"/>
                  </a:ext>
                </a:extLst>
              </a:tr>
              <a:tr h="645392">
                <a:tc>
                  <a:txBody>
                    <a:bodyPr/>
                    <a:lstStyle/>
                    <a:p>
                      <a:pPr algn="ctr">
                        <a:lnSpc>
                          <a:spcPct val="115000"/>
                        </a:lnSpc>
                        <a:spcBef>
                          <a:spcPts val="300"/>
                        </a:spcBef>
                        <a:spcAft>
                          <a:spcPts val="300"/>
                        </a:spcAft>
                      </a:pPr>
                      <a:endParaRPr lang="pt-BR" sz="1800" dirty="0">
                        <a:effectLst/>
                        <a:latin typeface="Times New Roman" panose="02020603050405020304" pitchFamily="18" charset="0"/>
                        <a:ea typeface="Times New Roman" panose="02020603050405020304" pitchFamily="18" charset="0"/>
                      </a:endParaRPr>
                    </a:p>
                  </a:txBody>
                  <a:tcPr marL="48517" marR="48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endParaRPr lang="pt-BR" sz="1800" dirty="0">
                        <a:effectLst/>
                        <a:latin typeface="Times New Roman" panose="02020603050405020304" pitchFamily="18" charset="0"/>
                        <a:ea typeface="Times New Roman" panose="02020603050405020304" pitchFamily="18" charset="0"/>
                      </a:endParaRPr>
                    </a:p>
                  </a:txBody>
                  <a:tcPr marL="48517" marR="48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90151724"/>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 xmlns:p14="http://schemas.microsoft.com/office/powerpoint/2010/main" val="653656098"/>
              </p:ext>
            </p:extLst>
          </p:nvPr>
        </p:nvGraphicFramePr>
        <p:xfrm>
          <a:off x="966651" y="313506"/>
          <a:ext cx="10868298" cy="6302199"/>
        </p:xfrm>
        <a:graphic>
          <a:graphicData uri="http://schemas.openxmlformats.org/drawingml/2006/table">
            <a:tbl>
              <a:tblPr/>
              <a:tblGrid>
                <a:gridCol w="2233211">
                  <a:extLst>
                    <a:ext uri="{9D8B030D-6E8A-4147-A177-3AD203B41FA5}">
                      <a16:colId xmlns="" xmlns:a16="http://schemas.microsoft.com/office/drawing/2014/main" val="159445995"/>
                    </a:ext>
                  </a:extLst>
                </a:gridCol>
                <a:gridCol w="8635087">
                  <a:extLst>
                    <a:ext uri="{9D8B030D-6E8A-4147-A177-3AD203B41FA5}">
                      <a16:colId xmlns="" xmlns:a16="http://schemas.microsoft.com/office/drawing/2014/main" val="1731699944"/>
                    </a:ext>
                  </a:extLst>
                </a:gridCol>
              </a:tblGrid>
              <a:tr h="2222451">
                <a:tc>
                  <a:txBody>
                    <a:bodyPr/>
                    <a:lstStyle/>
                    <a:p>
                      <a:pPr algn="ctr">
                        <a:lnSpc>
                          <a:spcPct val="115000"/>
                        </a:lnSpc>
                        <a:spcBef>
                          <a:spcPts val="300"/>
                        </a:spcBef>
                        <a:spcAft>
                          <a:spcPts val="300"/>
                        </a:spcAft>
                      </a:pPr>
                      <a:endParaRPr lang="pt-BR" sz="18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endParaRPr lang="pt-BR" sz="18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1800" dirty="0" smtClean="0">
                          <a:effectLst/>
                          <a:highlight>
                            <a:srgbClr val="00FFFF"/>
                          </a:highlight>
                          <a:latin typeface="Arial" panose="020B0604020202020204" pitchFamily="34" charset="0"/>
                          <a:ea typeface="Arial" panose="020B0604020202020204" pitchFamily="34" charset="0"/>
                        </a:rPr>
                        <a:t>08/05 </a:t>
                      </a:r>
                      <a:r>
                        <a:rPr lang="pt-BR" sz="1800" dirty="0">
                          <a:effectLst/>
                          <a:highlight>
                            <a:srgbClr val="00FFFF"/>
                          </a:highlight>
                          <a:latin typeface="Arial" panose="020B0604020202020204" pitchFamily="34" charset="0"/>
                          <a:ea typeface="Arial" panose="020B0604020202020204" pitchFamily="34" charset="0"/>
                        </a:rPr>
                        <a:t>(sex)</a:t>
                      </a:r>
                      <a:endParaRPr lang="pt-BR" sz="18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1800" dirty="0">
                          <a:effectLs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txBody>
                  <a:tcPr marL="55408" marR="5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1800" b="1">
                          <a:effectLst/>
                          <a:highlight>
                            <a:srgbClr val="00FFFF"/>
                          </a:highlight>
                          <a:latin typeface="Arial" panose="020B0604020202020204" pitchFamily="34" charset="0"/>
                          <a:ea typeface="Arial" panose="020B0604020202020204" pitchFamily="34" charset="0"/>
                        </a:rPr>
                        <a:t>4ª. Visit to the NGO</a:t>
                      </a:r>
                      <a:r>
                        <a:rPr lang="pt-BR" sz="1800">
                          <a:effectLst/>
                          <a:latin typeface="Arial" panose="020B0604020202020204" pitchFamily="34" charset="0"/>
                          <a:ea typeface="Arial" panose="020B0604020202020204" pitchFamily="34" charset="0"/>
                        </a:rPr>
                        <a:t> – </a:t>
                      </a:r>
                      <a:r>
                        <a:rPr lang="pt-BR" sz="1800">
                          <a:solidFill>
                            <a:srgbClr val="000000"/>
                          </a:solidFill>
                          <a:effectLst/>
                          <a:latin typeface="Arial" panose="020B0604020202020204" pitchFamily="34" charset="0"/>
                          <a:ea typeface="Arial" panose="020B0604020202020204" pitchFamily="34" charset="0"/>
                        </a:rPr>
                        <a:t>Preparation of a video production (participation and recording ONG activities)</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effectLst/>
                          <a:latin typeface="Arial" panose="020B0604020202020204" pitchFamily="34" charset="0"/>
                          <a:ea typeface="Arial" panose="020B0604020202020204" pitchFamily="34" charset="0"/>
                        </a:rPr>
                        <a:t> </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b="1">
                          <a:solidFill>
                            <a:srgbClr val="FF0000"/>
                          </a:solidFill>
                          <a:effectLst/>
                          <a:highlight>
                            <a:srgbClr val="D3D3D3"/>
                          </a:highlight>
                          <a:latin typeface="Arial" panose="020B0604020202020204" pitchFamily="34" charset="0"/>
                          <a:ea typeface="Arial" panose="020B0604020202020204" pitchFamily="34" charset="0"/>
                        </a:rPr>
                        <a:t>** </a:t>
                      </a:r>
                      <a:r>
                        <a:rPr lang="pt-BR" sz="1800" b="1">
                          <a:solidFill>
                            <a:srgbClr val="000000"/>
                          </a:solidFill>
                          <a:effectLst/>
                          <a:highlight>
                            <a:srgbClr val="D3D3D3"/>
                          </a:highlight>
                          <a:latin typeface="Arial" panose="020B0604020202020204" pitchFamily="34" charset="0"/>
                          <a:ea typeface="Arial" panose="020B0604020202020204" pitchFamily="34" charset="0"/>
                        </a:rPr>
                        <a:t>DISPENSATION OF RESOURCES BY </a:t>
                      </a:r>
                      <a:r>
                        <a:rPr lang="pt-BR" sz="1800" b="1">
                          <a:solidFill>
                            <a:srgbClr val="FF0000"/>
                          </a:solidFill>
                          <a:effectLst/>
                          <a:highlight>
                            <a:srgbClr val="D3D3D3"/>
                          </a:highlight>
                          <a:latin typeface="Arial" panose="020B0604020202020204" pitchFamily="34" charset="0"/>
                          <a:ea typeface="Arial" panose="020B0604020202020204" pitchFamily="34" charset="0"/>
                        </a:rPr>
                        <a:t>GROUP 2</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solidFill>
                            <a:srgbClr val="000000"/>
                          </a:solidFill>
                          <a:effectLst/>
                          <a:latin typeface="Arial" panose="020B0604020202020204" pitchFamily="34" charset="0"/>
                          <a:ea typeface="Arial" panose="020B0604020202020204" pitchFamily="34" charset="0"/>
                        </a:rPr>
                        <a:t>-  </a:t>
                      </a:r>
                      <a:r>
                        <a:rPr lang="pt-BR" sz="1800" b="1">
                          <a:solidFill>
                            <a:srgbClr val="FF0000"/>
                          </a:solidFill>
                          <a:effectLst/>
                          <a:highlight>
                            <a:srgbClr val="FFFF00"/>
                          </a:highlight>
                          <a:latin typeface="Arial" panose="020B0604020202020204" pitchFamily="34" charset="0"/>
                          <a:ea typeface="Arial" panose="020B0604020202020204" pitchFamily="34" charset="0"/>
                        </a:rPr>
                        <a:t>G2 leads day activities.</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solidFill>
                            <a:srgbClr val="000000"/>
                          </a:solidFill>
                          <a:effectLst/>
                          <a:highlight>
                            <a:srgbClr val="FFFF00"/>
                          </a:highlight>
                          <a:latin typeface="Arial" panose="020B0604020202020204" pitchFamily="34" charset="0"/>
                          <a:ea typeface="Arial" panose="020B0604020202020204" pitchFamily="34" charset="0"/>
                        </a:rPr>
                        <a:t> </a:t>
                      </a:r>
                      <a:endParaRPr lang="pt-BR" sz="1800">
                        <a:effectLst/>
                        <a:latin typeface="Times New Roman" panose="02020603050405020304" pitchFamily="18" charset="0"/>
                        <a:ea typeface="Times New Roman" panose="02020603050405020304" pitchFamily="18" charset="0"/>
                      </a:endParaRPr>
                    </a:p>
                  </a:txBody>
                  <a:tcPr marL="55408" marR="5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50402069"/>
                  </a:ext>
                </a:extLst>
              </a:tr>
              <a:tr h="2134015">
                <a:tc>
                  <a:txBody>
                    <a:bodyPr/>
                    <a:lstStyle/>
                    <a:p>
                      <a:pPr algn="ctr">
                        <a:lnSpc>
                          <a:spcPct val="115000"/>
                        </a:lnSpc>
                        <a:spcBef>
                          <a:spcPts val="300"/>
                        </a:spcBef>
                        <a:spcAft>
                          <a:spcPts val="300"/>
                        </a:spcAft>
                      </a:pPr>
                      <a:endParaRPr lang="pt-BR" sz="18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endParaRPr lang="pt-BR" sz="18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1800" dirty="0" smtClean="0">
                          <a:effectLst/>
                          <a:highlight>
                            <a:srgbClr val="00FFFF"/>
                          </a:highlight>
                          <a:latin typeface="Arial" panose="020B0604020202020204" pitchFamily="34" charset="0"/>
                          <a:ea typeface="Arial" panose="020B0604020202020204" pitchFamily="34" charset="0"/>
                        </a:rPr>
                        <a:t>15/05 </a:t>
                      </a:r>
                      <a:r>
                        <a:rPr lang="pt-BR" sz="1800" dirty="0">
                          <a:effectLst/>
                          <a:highlight>
                            <a:srgbClr val="00FFFF"/>
                          </a:highlight>
                          <a:latin typeface="Arial" panose="020B0604020202020204" pitchFamily="34" charset="0"/>
                          <a:ea typeface="Arial" panose="020B0604020202020204" pitchFamily="34" charset="0"/>
                        </a:rPr>
                        <a:t>(sex)</a:t>
                      </a:r>
                      <a:endParaRPr lang="pt-BR" sz="1800" dirty="0">
                        <a:effectLst/>
                        <a:latin typeface="Times New Roman" panose="02020603050405020304" pitchFamily="18" charset="0"/>
                        <a:ea typeface="Times New Roman" panose="02020603050405020304" pitchFamily="18" charset="0"/>
                      </a:endParaRPr>
                    </a:p>
                  </a:txBody>
                  <a:tcPr marL="55408" marR="5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1800" b="1">
                          <a:effectLst/>
                          <a:highlight>
                            <a:srgbClr val="00FFFF"/>
                          </a:highlight>
                          <a:latin typeface="Arial" panose="020B0604020202020204" pitchFamily="34" charset="0"/>
                          <a:ea typeface="Arial" panose="020B0604020202020204" pitchFamily="34" charset="0"/>
                        </a:rPr>
                        <a:t>5ª. Visit to the NGO</a:t>
                      </a:r>
                      <a:r>
                        <a:rPr lang="pt-BR" sz="1800">
                          <a:effectLst/>
                          <a:highlight>
                            <a:srgbClr val="00FFFF"/>
                          </a:highlight>
                          <a:latin typeface="Arial" panose="020B0604020202020204" pitchFamily="34" charset="0"/>
                          <a:ea typeface="Arial" panose="020B0604020202020204" pitchFamily="34" charset="0"/>
                        </a:rPr>
                        <a:t> </a:t>
                      </a:r>
                      <a:r>
                        <a:rPr lang="pt-BR" sz="1800">
                          <a:effectLst/>
                          <a:latin typeface="Arial" panose="020B0604020202020204" pitchFamily="34" charset="0"/>
                          <a:ea typeface="Arial" panose="020B0604020202020204" pitchFamily="34" charset="0"/>
                        </a:rPr>
                        <a:t>- </a:t>
                      </a:r>
                      <a:r>
                        <a:rPr lang="pt-BR" sz="1800">
                          <a:solidFill>
                            <a:srgbClr val="000000"/>
                          </a:solidFill>
                          <a:effectLst/>
                          <a:latin typeface="Arial" panose="020B0604020202020204" pitchFamily="34" charset="0"/>
                          <a:ea typeface="Arial" panose="020B0604020202020204" pitchFamily="34" charset="0"/>
                        </a:rPr>
                        <a:t>Preparation of a video production (participation and recording ONG activities)</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a:effectLst/>
                          <a:highlight>
                            <a:srgbClr val="00FFFF"/>
                          </a:highlight>
                          <a:latin typeface="Arial" panose="020B0604020202020204" pitchFamily="34" charset="0"/>
                          <a:ea typeface="Arial" panose="020B0604020202020204" pitchFamily="34" charset="0"/>
                        </a:rPr>
                        <a:t> </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b="1">
                          <a:solidFill>
                            <a:srgbClr val="FF0000"/>
                          </a:solidFill>
                          <a:effectLst/>
                          <a:highlight>
                            <a:srgbClr val="FFFFFF"/>
                          </a:highlight>
                          <a:latin typeface="Arial" panose="020B0604020202020204" pitchFamily="34" charset="0"/>
                          <a:ea typeface="Arial" panose="020B0604020202020204" pitchFamily="34" charset="0"/>
                        </a:rPr>
                        <a:t>** </a:t>
                      </a:r>
                      <a:r>
                        <a:rPr lang="pt-BR" sz="1800" b="1">
                          <a:solidFill>
                            <a:srgbClr val="000000"/>
                          </a:solidFill>
                          <a:effectLst/>
                          <a:highlight>
                            <a:srgbClr val="D3D3D3"/>
                          </a:highlight>
                          <a:latin typeface="Arial" panose="020B0604020202020204" pitchFamily="34" charset="0"/>
                          <a:ea typeface="Arial" panose="020B0604020202020204" pitchFamily="34" charset="0"/>
                        </a:rPr>
                        <a:t>DISPENSATION OF RESOURCES BY </a:t>
                      </a:r>
                      <a:r>
                        <a:rPr lang="pt-BR" sz="1800" b="1">
                          <a:solidFill>
                            <a:srgbClr val="FF0000"/>
                          </a:solidFill>
                          <a:effectLst/>
                          <a:highlight>
                            <a:srgbClr val="D3D3D3"/>
                          </a:highlight>
                          <a:latin typeface="Arial" panose="020B0604020202020204" pitchFamily="34" charset="0"/>
                          <a:ea typeface="Arial" panose="020B0604020202020204" pitchFamily="34" charset="0"/>
                        </a:rPr>
                        <a:t>GROUP 3</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b="1">
                          <a:solidFill>
                            <a:srgbClr val="FF0000"/>
                          </a:solidFill>
                          <a:effectLst/>
                          <a:highlight>
                            <a:srgbClr val="FFFF00"/>
                          </a:highlight>
                          <a:latin typeface="Arial" panose="020B0604020202020204" pitchFamily="34" charset="0"/>
                          <a:ea typeface="Arial" panose="020B0604020202020204" pitchFamily="34" charset="0"/>
                        </a:rPr>
                        <a:t>-  G3 leads day activities.</a:t>
                      </a:r>
                      <a:endParaRPr lang="pt-BR" sz="18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1800" b="1">
                          <a:solidFill>
                            <a:srgbClr val="FF0000"/>
                          </a:solidFill>
                          <a:effectLst/>
                          <a:latin typeface="Arial" panose="020B0604020202020204" pitchFamily="34" charset="0"/>
                          <a:ea typeface="Arial" panose="020B0604020202020204" pitchFamily="34" charset="0"/>
                        </a:rPr>
                        <a:t> </a:t>
                      </a:r>
                      <a:endParaRPr lang="pt-BR" sz="1800">
                        <a:effectLst/>
                        <a:latin typeface="Times New Roman" panose="02020603050405020304" pitchFamily="18" charset="0"/>
                        <a:ea typeface="Times New Roman" panose="02020603050405020304" pitchFamily="18" charset="0"/>
                      </a:endParaRPr>
                    </a:p>
                  </a:txBody>
                  <a:tcPr marL="55408" marR="5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37226163"/>
                  </a:ext>
                </a:extLst>
              </a:tr>
              <a:tr h="1770014">
                <a:tc>
                  <a:txBody>
                    <a:bodyPr/>
                    <a:lstStyle/>
                    <a:p>
                      <a:pPr algn="ctr">
                        <a:lnSpc>
                          <a:spcPct val="115000"/>
                        </a:lnSpc>
                        <a:spcBef>
                          <a:spcPts val="300"/>
                        </a:spcBef>
                        <a:spcAft>
                          <a:spcPts val="300"/>
                        </a:spcAft>
                      </a:pPr>
                      <a:endParaRPr lang="pt-BR" sz="1800" dirty="0" smtClean="0">
                        <a:effectLst/>
                        <a:latin typeface="Arial" panose="020B0604020202020204" pitchFamily="34" charset="0"/>
                        <a:ea typeface="Arial" panose="020B0604020202020204" pitchFamily="34" charset="0"/>
                      </a:endParaRPr>
                    </a:p>
                    <a:p>
                      <a:pPr algn="ctr">
                        <a:lnSpc>
                          <a:spcPct val="115000"/>
                        </a:lnSpc>
                        <a:spcBef>
                          <a:spcPts val="300"/>
                        </a:spcBef>
                        <a:spcAft>
                          <a:spcPts val="300"/>
                        </a:spcAft>
                      </a:pPr>
                      <a:endParaRPr lang="pt-BR" sz="1800" dirty="0" smtClean="0">
                        <a:effectLs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1800" dirty="0" smtClean="0">
                          <a:effectLst/>
                          <a:latin typeface="Arial" panose="020B0604020202020204" pitchFamily="34" charset="0"/>
                          <a:ea typeface="Arial" panose="020B0604020202020204" pitchFamily="34" charset="0"/>
                        </a:rPr>
                        <a:t>20/05 </a:t>
                      </a:r>
                      <a:r>
                        <a:rPr lang="pt-BR" sz="1800" dirty="0">
                          <a:effectLst/>
                          <a:latin typeface="Arial" panose="020B0604020202020204" pitchFamily="34" charset="0"/>
                          <a:ea typeface="Arial" panose="020B0604020202020204" pitchFamily="34" charset="0"/>
                        </a:rPr>
                        <a:t>(</a:t>
                      </a:r>
                      <a:r>
                        <a:rPr lang="pt-BR" sz="1800" dirty="0" err="1">
                          <a:effectLst/>
                          <a:latin typeface="Arial" panose="020B0604020202020204" pitchFamily="34" charset="0"/>
                          <a:ea typeface="Arial" panose="020B0604020202020204" pitchFamily="34" charset="0"/>
                        </a:rPr>
                        <a:t>qua</a:t>
                      </a:r>
                      <a:r>
                        <a:rPr lang="pt-BR" sz="1800" dirty="0">
                          <a:effectLst/>
                          <a:latin typeface="Arial" panose="020B0604020202020204" pitchFamily="34" charset="0"/>
                          <a:ea typeface="Arial" panose="020B0604020202020204" pitchFamily="34" charset="0"/>
                        </a:rPr>
                        <a:t>) (B)</a:t>
                      </a:r>
                      <a:endParaRPr lang="pt-BR" sz="18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1800" dirty="0">
                          <a:effectLst/>
                          <a:highlight>
                            <a:srgbClr val="00FFFF"/>
                          </a:highligh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1800" dirty="0">
                          <a:effectLst/>
                          <a:highlight>
                            <a:srgbClr val="FFFFFF"/>
                          </a:highligh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txBody>
                  <a:tcPr marL="55408" marR="5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fontAlgn="base">
                        <a:lnSpc>
                          <a:spcPct val="115000"/>
                        </a:lnSpc>
                        <a:spcBef>
                          <a:spcPts val="300"/>
                        </a:spcBef>
                        <a:spcAft>
                          <a:spcPts val="300"/>
                        </a:spcAft>
                        <a:buFont typeface="Arial" panose="020B0604020202020204" pitchFamily="34" charset="0"/>
                        <a:buChar char="❖"/>
                      </a:pPr>
                      <a:r>
                        <a:rPr lang="pt-BR" sz="1800" b="1" i="1" dirty="0">
                          <a:effectLst/>
                          <a:highlight>
                            <a:srgbClr val="FFFF00"/>
                          </a:highlight>
                          <a:latin typeface="Arial" panose="020B0604020202020204" pitchFamily="34" charset="0"/>
                          <a:ea typeface="Arial" panose="020B0604020202020204" pitchFamily="34" charset="0"/>
                          <a:cs typeface="Noto Sans Symbols"/>
                        </a:rPr>
                        <a:t>INTERNATIONAL WEEK</a:t>
                      </a:r>
                      <a:r>
                        <a:rPr lang="pt-BR" sz="1800" b="1" dirty="0">
                          <a:effectLst/>
                          <a:highlight>
                            <a:srgbClr val="FFFF00"/>
                          </a:highlight>
                          <a:latin typeface="Arial" panose="020B0604020202020204" pitchFamily="34" charset="0"/>
                          <a:ea typeface="Arial" panose="020B0604020202020204" pitchFamily="34" charset="0"/>
                          <a:cs typeface="Noto Sans Symbols"/>
                        </a:rPr>
                        <a:t> - </a:t>
                      </a:r>
                      <a:r>
                        <a:rPr lang="pt-BR" sz="1800" b="1" i="1" dirty="0">
                          <a:effectLst/>
                          <a:highlight>
                            <a:srgbClr val="FFFF00"/>
                          </a:highlight>
                          <a:latin typeface="Arial" panose="020B0604020202020204" pitchFamily="34" charset="0"/>
                          <a:ea typeface="Arial" panose="020B0604020202020204" pitchFamily="34" charset="0"/>
                          <a:cs typeface="Noto Sans Symbols"/>
                        </a:rPr>
                        <a:t>GET TOGETHER</a:t>
                      </a:r>
                      <a:r>
                        <a:rPr lang="pt-BR" sz="1800" dirty="0">
                          <a:effectLst/>
                          <a:highlight>
                            <a:srgbClr val="FFFF00"/>
                          </a:highlight>
                          <a:latin typeface="Arial" panose="020B0604020202020204" pitchFamily="34" charset="0"/>
                          <a:ea typeface="Arial" panose="020B0604020202020204" pitchFamily="34" charset="0"/>
                          <a:cs typeface="Noto Sans Symbols"/>
                        </a:rPr>
                        <a:t> </a:t>
                      </a:r>
                      <a:endParaRPr lang="pt-BR" sz="1800" dirty="0">
                        <a:effectLst/>
                        <a:latin typeface="Noto Sans Symbols"/>
                        <a:ea typeface="Noto Sans Symbols"/>
                        <a:cs typeface="Noto Sans Symbols"/>
                      </a:endParaRPr>
                    </a:p>
                    <a:p>
                      <a:pPr marL="457200" algn="ctr">
                        <a:lnSpc>
                          <a:spcPct val="115000"/>
                        </a:lnSpc>
                        <a:spcBef>
                          <a:spcPts val="300"/>
                        </a:spcBef>
                        <a:spcAft>
                          <a:spcPts val="300"/>
                        </a:spcAft>
                      </a:pPr>
                      <a:r>
                        <a:rPr lang="pt-BR" sz="1800" b="1" dirty="0" err="1">
                          <a:effectLst/>
                          <a:latin typeface="Arial" panose="020B0604020202020204" pitchFamily="34" charset="0"/>
                          <a:ea typeface="Arial" panose="020B0604020202020204" pitchFamily="34" charset="0"/>
                        </a:rPr>
                        <a:t>confraternization</a:t>
                      </a:r>
                      <a:endParaRPr lang="pt-BR" sz="18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1800" dirty="0" err="1">
                          <a:solidFill>
                            <a:srgbClr val="FF0000"/>
                          </a:solidFill>
                          <a:effectLst/>
                          <a:latin typeface="Arial" panose="020B0604020202020204" pitchFamily="34" charset="0"/>
                          <a:ea typeface="Arial" panose="020B0604020202020204" pitchFamily="34" charset="0"/>
                        </a:rPr>
                        <a:t>Presence</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to</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be</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computed</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through</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participation</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at</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the</a:t>
                      </a:r>
                      <a:r>
                        <a:rPr lang="pt-BR" sz="1800" dirty="0">
                          <a:solidFill>
                            <a:srgbClr val="FF0000"/>
                          </a:solidFill>
                          <a:effectLst/>
                          <a:latin typeface="Arial" panose="020B0604020202020204" pitchFamily="34" charset="0"/>
                          <a:ea typeface="Arial" panose="020B0604020202020204" pitchFamily="34" charset="0"/>
                        </a:rPr>
                        <a:t> </a:t>
                      </a:r>
                      <a:r>
                        <a:rPr lang="pt-BR" sz="1800" i="1" dirty="0" err="1">
                          <a:solidFill>
                            <a:srgbClr val="FF0000"/>
                          </a:solidFill>
                          <a:effectLst/>
                          <a:latin typeface="Arial" panose="020B0604020202020204" pitchFamily="34" charset="0"/>
                          <a:ea typeface="Arial" panose="020B0604020202020204" pitchFamily="34" charset="0"/>
                        </a:rPr>
                        <a:t>International</a:t>
                      </a:r>
                      <a:r>
                        <a:rPr lang="pt-BR" sz="1800" i="1" dirty="0">
                          <a:solidFill>
                            <a:srgbClr val="FF0000"/>
                          </a:solidFill>
                          <a:effectLst/>
                          <a:latin typeface="Arial" panose="020B0604020202020204" pitchFamily="34" charset="0"/>
                          <a:ea typeface="Arial" panose="020B0604020202020204" pitchFamily="34" charset="0"/>
                        </a:rPr>
                        <a:t> </a:t>
                      </a:r>
                      <a:r>
                        <a:rPr lang="pt-BR" sz="1800" i="1" dirty="0" err="1">
                          <a:solidFill>
                            <a:srgbClr val="FF0000"/>
                          </a:solidFill>
                          <a:effectLst/>
                          <a:latin typeface="Arial" panose="020B0604020202020204" pitchFamily="34" charset="0"/>
                          <a:ea typeface="Arial" panose="020B0604020202020204" pitchFamily="34" charset="0"/>
                        </a:rPr>
                        <a:t>week</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Attendance</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list</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to</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be</a:t>
                      </a:r>
                      <a:r>
                        <a:rPr lang="pt-BR" sz="1800" dirty="0">
                          <a:solidFill>
                            <a:srgbClr val="FF0000"/>
                          </a:solidFill>
                          <a:effectLst/>
                          <a:latin typeface="Arial" panose="020B0604020202020204" pitchFamily="34" charset="0"/>
                          <a:ea typeface="Arial" panose="020B0604020202020204" pitchFamily="34" charset="0"/>
                        </a:rPr>
                        <a:t> </a:t>
                      </a:r>
                      <a:r>
                        <a:rPr lang="pt-BR" sz="1800" dirty="0" err="1">
                          <a:solidFill>
                            <a:srgbClr val="FF0000"/>
                          </a:solidFill>
                          <a:effectLst/>
                          <a:latin typeface="Arial" panose="020B0604020202020204" pitchFamily="34" charset="0"/>
                          <a:ea typeface="Arial" panose="020B0604020202020204" pitchFamily="34" charset="0"/>
                        </a:rPr>
                        <a:t>sign</a:t>
                      </a:r>
                      <a:r>
                        <a:rPr lang="pt-BR" sz="1800" dirty="0">
                          <a:solidFill>
                            <a:srgbClr val="FF0000"/>
                          </a:solidFill>
                          <a:effectLst/>
                          <a:latin typeface="Arial" panose="020B0604020202020204" pitchFamily="34" charset="0"/>
                          <a:ea typeface="Arial" panose="020B0604020202020204" pitchFamily="34" charset="0"/>
                        </a:rPr>
                        <a:t>!!</a:t>
                      </a:r>
                      <a:endParaRPr lang="pt-BR" sz="1800" dirty="0">
                        <a:effectLst/>
                        <a:latin typeface="Times New Roman" panose="02020603050405020304" pitchFamily="18" charset="0"/>
                        <a:ea typeface="Times New Roman" panose="02020603050405020304" pitchFamily="18" charset="0"/>
                      </a:endParaRPr>
                    </a:p>
                    <a:p>
                      <a:pPr algn="ctr">
                        <a:lnSpc>
                          <a:spcPct val="115000"/>
                        </a:lnSpc>
                        <a:spcBef>
                          <a:spcPts val="300"/>
                        </a:spcBef>
                        <a:spcAft>
                          <a:spcPts val="300"/>
                        </a:spcAft>
                      </a:pPr>
                      <a:r>
                        <a:rPr lang="pt-BR" sz="1800" dirty="0">
                          <a:solidFill>
                            <a:srgbClr val="000000"/>
                          </a:solidFill>
                          <a:effectLst/>
                          <a:highlight>
                            <a:srgbClr val="FFFF00"/>
                          </a:highlight>
                          <a:latin typeface="Arial" panose="020B0604020202020204" pitchFamily="34" charset="0"/>
                          <a:ea typeface="Arial" panose="020B0604020202020204" pitchFamily="34" charset="0"/>
                        </a:rPr>
                        <a:t> </a:t>
                      </a:r>
                      <a:endParaRPr lang="pt-BR" sz="1800" dirty="0">
                        <a:effectLst/>
                        <a:latin typeface="Times New Roman" panose="02020603050405020304" pitchFamily="18" charset="0"/>
                        <a:ea typeface="Times New Roman" panose="02020603050405020304" pitchFamily="18" charset="0"/>
                      </a:endParaRPr>
                    </a:p>
                  </a:txBody>
                  <a:tcPr marL="55408" marR="554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79753066"/>
                  </a:ext>
                </a:extLst>
              </a:tr>
            </a:tbl>
          </a:graphicData>
        </a:graphic>
      </p:graphicFrame>
    </p:spTree>
    <p:extLst>
      <p:ext uri="{BB962C8B-B14F-4D97-AF65-F5344CB8AC3E}">
        <p14:creationId xmlns="" xmlns:p14="http://schemas.microsoft.com/office/powerpoint/2010/main" val="776379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 xmlns:p14="http://schemas.microsoft.com/office/powerpoint/2010/main" val="799918165"/>
              </p:ext>
            </p:extLst>
          </p:nvPr>
        </p:nvGraphicFramePr>
        <p:xfrm>
          <a:off x="613954" y="192158"/>
          <a:ext cx="11247119" cy="6937984"/>
        </p:xfrm>
        <a:graphic>
          <a:graphicData uri="http://schemas.openxmlformats.org/drawingml/2006/table">
            <a:tbl>
              <a:tblPr/>
              <a:tblGrid>
                <a:gridCol w="2311053">
                  <a:extLst>
                    <a:ext uri="{9D8B030D-6E8A-4147-A177-3AD203B41FA5}">
                      <a16:colId xmlns="" xmlns:a16="http://schemas.microsoft.com/office/drawing/2014/main" val="1337957864"/>
                    </a:ext>
                  </a:extLst>
                </a:gridCol>
                <a:gridCol w="8936066">
                  <a:extLst>
                    <a:ext uri="{9D8B030D-6E8A-4147-A177-3AD203B41FA5}">
                      <a16:colId xmlns="" xmlns:a16="http://schemas.microsoft.com/office/drawing/2014/main" val="4106806502"/>
                    </a:ext>
                  </a:extLst>
                </a:gridCol>
              </a:tblGrid>
              <a:tr h="2364475">
                <a:tc>
                  <a:txBody>
                    <a:bodyPr/>
                    <a:lstStyle/>
                    <a:p>
                      <a:pPr algn="ctr">
                        <a:lnSpc>
                          <a:spcPct val="115000"/>
                        </a:lnSpc>
                        <a:spcBef>
                          <a:spcPts val="300"/>
                        </a:spcBef>
                        <a:spcAft>
                          <a:spcPts val="300"/>
                        </a:spcAft>
                      </a:pPr>
                      <a:endParaRPr lang="pt-BR" sz="20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endParaRPr lang="pt-BR" sz="20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2000" dirty="0" smtClean="0">
                          <a:effectLst/>
                          <a:highlight>
                            <a:srgbClr val="00FFFF"/>
                          </a:highlight>
                          <a:latin typeface="Arial" panose="020B0604020202020204" pitchFamily="34" charset="0"/>
                          <a:ea typeface="Arial" panose="020B0604020202020204" pitchFamily="34" charset="0"/>
                        </a:rPr>
                        <a:t>29/05 </a:t>
                      </a:r>
                      <a:r>
                        <a:rPr lang="pt-BR" sz="2000" dirty="0">
                          <a:effectLst/>
                          <a:highlight>
                            <a:srgbClr val="00FFFF"/>
                          </a:highlight>
                          <a:latin typeface="Arial" panose="020B0604020202020204" pitchFamily="34" charset="0"/>
                          <a:ea typeface="Arial" panose="020B0604020202020204" pitchFamily="34" charset="0"/>
                        </a:rPr>
                        <a:t>(sex) </a:t>
                      </a:r>
                      <a:endParaRPr lang="pt-BR" sz="2000" dirty="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2000" b="1">
                          <a:effectLst/>
                          <a:highlight>
                            <a:srgbClr val="00FFFF"/>
                          </a:highlight>
                          <a:latin typeface="Arial" panose="020B0604020202020204" pitchFamily="34" charset="0"/>
                          <a:ea typeface="Arial" panose="020B0604020202020204" pitchFamily="34" charset="0"/>
                        </a:rPr>
                        <a:t>6ª. Visit to the NGO</a:t>
                      </a:r>
                      <a:r>
                        <a:rPr lang="pt-BR" sz="2000">
                          <a:effectLst/>
                          <a:highlight>
                            <a:srgbClr val="00FFFF"/>
                          </a:highlight>
                          <a:latin typeface="Arial" panose="020B0604020202020204" pitchFamily="34" charset="0"/>
                          <a:ea typeface="Arial" panose="020B0604020202020204" pitchFamily="34" charset="0"/>
                        </a:rPr>
                        <a:t> – </a:t>
                      </a:r>
                      <a:r>
                        <a:rPr lang="pt-BR" sz="2000">
                          <a:solidFill>
                            <a:srgbClr val="000000"/>
                          </a:solidFill>
                          <a:effectLst/>
                          <a:latin typeface="Arial" panose="020B0604020202020204" pitchFamily="34" charset="0"/>
                          <a:ea typeface="Arial" panose="020B0604020202020204" pitchFamily="34" charset="0"/>
                        </a:rPr>
                        <a:t> Preparation of a video production (participation and recording ONG activities)</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a:effectLst/>
                          <a:highlight>
                            <a:srgbClr val="FFFFFF"/>
                          </a:highlight>
                          <a:latin typeface="Arial" panose="020B0604020202020204" pitchFamily="34" charset="0"/>
                          <a:ea typeface="Arial" panose="020B0604020202020204" pitchFamily="34" charset="0"/>
                        </a:rPr>
                        <a:t> </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b="1">
                          <a:solidFill>
                            <a:srgbClr val="FF0000"/>
                          </a:solidFill>
                          <a:effectLst/>
                          <a:highlight>
                            <a:srgbClr val="FFFFFF"/>
                          </a:highlight>
                          <a:latin typeface="Arial" panose="020B0604020202020204" pitchFamily="34" charset="0"/>
                          <a:ea typeface="Arial" panose="020B0604020202020204" pitchFamily="34" charset="0"/>
                        </a:rPr>
                        <a:t>** </a:t>
                      </a:r>
                      <a:r>
                        <a:rPr lang="pt-BR" sz="2000" b="1">
                          <a:solidFill>
                            <a:srgbClr val="000000"/>
                          </a:solidFill>
                          <a:effectLst/>
                          <a:highlight>
                            <a:srgbClr val="D3D3D3"/>
                          </a:highlight>
                          <a:latin typeface="Arial" panose="020B0604020202020204" pitchFamily="34" charset="0"/>
                          <a:ea typeface="Arial" panose="020B0604020202020204" pitchFamily="34" charset="0"/>
                        </a:rPr>
                        <a:t>DISPENSATION OF RESOURCES BY </a:t>
                      </a:r>
                      <a:r>
                        <a:rPr lang="pt-BR" sz="2000" b="1">
                          <a:solidFill>
                            <a:srgbClr val="FF0000"/>
                          </a:solidFill>
                          <a:effectLst/>
                          <a:highlight>
                            <a:srgbClr val="D3D3D3"/>
                          </a:highlight>
                          <a:latin typeface="Arial" panose="020B0604020202020204" pitchFamily="34" charset="0"/>
                          <a:ea typeface="Arial" panose="020B0604020202020204" pitchFamily="34" charset="0"/>
                        </a:rPr>
                        <a:t>GROUP 4</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b="1">
                          <a:solidFill>
                            <a:srgbClr val="FF0000"/>
                          </a:solidFill>
                          <a:effectLst/>
                          <a:latin typeface="Arial" panose="020B0604020202020204" pitchFamily="34" charset="0"/>
                          <a:ea typeface="Arial" panose="020B0604020202020204" pitchFamily="34" charset="0"/>
                        </a:rPr>
                        <a:t>-  G4 leads day activities.</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a:solidFill>
                            <a:srgbClr val="000000"/>
                          </a:solidFill>
                          <a:effectLst/>
                          <a:latin typeface="Arial" panose="020B0604020202020204" pitchFamily="34" charset="0"/>
                          <a:ea typeface="Arial" panose="020B0604020202020204" pitchFamily="34" charset="0"/>
                        </a:rPr>
                        <a:t> </a:t>
                      </a:r>
                      <a:endParaRPr lang="pt-BR" sz="200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18785877"/>
                  </a:ext>
                </a:extLst>
              </a:tr>
              <a:tr h="2742580">
                <a:tc>
                  <a:txBody>
                    <a:bodyPr/>
                    <a:lstStyle/>
                    <a:p>
                      <a:pPr algn="ctr">
                        <a:lnSpc>
                          <a:spcPct val="115000"/>
                        </a:lnSpc>
                        <a:spcBef>
                          <a:spcPts val="300"/>
                        </a:spcBef>
                        <a:spcAft>
                          <a:spcPts val="300"/>
                        </a:spcAft>
                      </a:pPr>
                      <a:endParaRPr lang="pt-BR" sz="20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endParaRPr lang="pt-BR" sz="2000" dirty="0" smtClean="0">
                        <a:effectLst/>
                        <a:highlight>
                          <a:srgbClr val="00FFFF"/>
                        </a:highlight>
                        <a:latin typeface="Arial" panose="020B0604020202020204" pitchFamily="34" charset="0"/>
                        <a:ea typeface="Arial" panose="020B0604020202020204" pitchFamily="34" charset="0"/>
                      </a:endParaRPr>
                    </a:p>
                    <a:p>
                      <a:pPr algn="ctr">
                        <a:lnSpc>
                          <a:spcPct val="115000"/>
                        </a:lnSpc>
                        <a:spcBef>
                          <a:spcPts val="300"/>
                        </a:spcBef>
                        <a:spcAft>
                          <a:spcPts val="300"/>
                        </a:spcAft>
                      </a:pPr>
                      <a:r>
                        <a:rPr lang="pt-BR" sz="2000" dirty="0" smtClean="0">
                          <a:effectLst/>
                          <a:highlight>
                            <a:srgbClr val="00FFFF"/>
                          </a:highlight>
                          <a:latin typeface="Arial" panose="020B0604020202020204" pitchFamily="34" charset="0"/>
                          <a:ea typeface="Arial" panose="020B0604020202020204" pitchFamily="34" charset="0"/>
                        </a:rPr>
                        <a:t>05/06 </a:t>
                      </a:r>
                      <a:r>
                        <a:rPr lang="pt-BR" sz="2000" dirty="0">
                          <a:effectLst/>
                          <a:highlight>
                            <a:srgbClr val="00FFFF"/>
                          </a:highlight>
                          <a:latin typeface="Arial" panose="020B0604020202020204" pitchFamily="34" charset="0"/>
                          <a:ea typeface="Arial" panose="020B0604020202020204" pitchFamily="34" charset="0"/>
                        </a:rPr>
                        <a:t>(sex)</a:t>
                      </a:r>
                      <a:r>
                        <a:rPr lang="pt-BR" sz="2000" dirty="0">
                          <a:effectLst/>
                          <a:latin typeface="Arial" panose="020B0604020202020204" pitchFamily="34" charset="0"/>
                          <a:ea typeface="Arial" panose="020B0604020202020204" pitchFamily="34" charset="0"/>
                        </a:rPr>
                        <a:t> </a:t>
                      </a:r>
                      <a:endParaRPr lang="pt-BR" sz="2000" dirty="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2000" b="1">
                          <a:effectLst/>
                          <a:latin typeface="Arial" panose="020B0604020202020204" pitchFamily="34" charset="0"/>
                          <a:ea typeface="Times New Roman" panose="02020603050405020304" pitchFamily="18" charset="0"/>
                        </a:rPr>
                        <a:t> </a:t>
                      </a:r>
                      <a:r>
                        <a:rPr lang="pt-BR" sz="2000" b="1">
                          <a:effectLst/>
                          <a:highlight>
                            <a:srgbClr val="00FFFF"/>
                          </a:highlight>
                          <a:latin typeface="Arial" panose="020B0604020202020204" pitchFamily="34" charset="0"/>
                          <a:ea typeface="Arial" panose="020B0604020202020204" pitchFamily="34" charset="0"/>
                        </a:rPr>
                        <a:t>7ª. Visit to the ONG/Final</a:t>
                      </a:r>
                      <a:r>
                        <a:rPr lang="pt-BR" sz="2000">
                          <a:effectLst/>
                          <a:highlight>
                            <a:srgbClr val="FFFFFF"/>
                          </a:highlight>
                          <a:latin typeface="Arial" panose="020B0604020202020204" pitchFamily="34" charset="0"/>
                          <a:ea typeface="Arial" panose="020B0604020202020204" pitchFamily="34" charset="0"/>
                        </a:rPr>
                        <a:t>– Preparation </a:t>
                      </a:r>
                      <a:r>
                        <a:rPr lang="pt-BR" sz="2000">
                          <a:solidFill>
                            <a:srgbClr val="000000"/>
                          </a:solidFill>
                          <a:effectLst/>
                          <a:latin typeface="Arial" panose="020B0604020202020204" pitchFamily="34" charset="0"/>
                          <a:ea typeface="Arial" panose="020B0604020202020204" pitchFamily="34" charset="0"/>
                        </a:rPr>
                        <a:t>of a video production (participation and recording ONG activities)</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a:solidFill>
                            <a:srgbClr val="000000"/>
                          </a:solidFill>
                          <a:effectLst/>
                          <a:latin typeface="Arial" panose="020B0604020202020204" pitchFamily="34" charset="0"/>
                          <a:ea typeface="Arial" panose="020B0604020202020204" pitchFamily="34" charset="0"/>
                        </a:rPr>
                        <a:t> </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b="1">
                          <a:effectLst/>
                          <a:highlight>
                            <a:srgbClr val="FFFFFF"/>
                          </a:highlight>
                          <a:latin typeface="Arial" panose="020B0604020202020204" pitchFamily="34" charset="0"/>
                          <a:ea typeface="Arial" panose="020B0604020202020204" pitchFamily="34" charset="0"/>
                        </a:rPr>
                        <a:t> # JUNE FESTIVAL AT THE ONG	</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b="1">
                          <a:solidFill>
                            <a:srgbClr val="FF0000"/>
                          </a:solidFill>
                          <a:effectLst/>
                          <a:highlight>
                            <a:srgbClr val="D3D3D3"/>
                          </a:highlight>
                          <a:latin typeface="Arial" panose="020B0604020202020204" pitchFamily="34" charset="0"/>
                          <a:ea typeface="Arial" panose="020B0604020202020204" pitchFamily="34" charset="0"/>
                        </a:rPr>
                        <a:t>** </a:t>
                      </a:r>
                      <a:r>
                        <a:rPr lang="pt-BR" sz="2000" b="1">
                          <a:solidFill>
                            <a:srgbClr val="000000"/>
                          </a:solidFill>
                          <a:effectLst/>
                          <a:highlight>
                            <a:srgbClr val="D3D3D3"/>
                          </a:highlight>
                          <a:latin typeface="Arial" panose="020B0604020202020204" pitchFamily="34" charset="0"/>
                          <a:ea typeface="Arial" panose="020B0604020202020204" pitchFamily="34" charset="0"/>
                        </a:rPr>
                        <a:t>DISPENSATION OF RESOURCES BY GROUP BY </a:t>
                      </a:r>
                      <a:r>
                        <a:rPr lang="pt-BR" sz="2000" b="1">
                          <a:solidFill>
                            <a:srgbClr val="FF0000"/>
                          </a:solidFill>
                          <a:effectLst/>
                          <a:highlight>
                            <a:srgbClr val="D3D3D3"/>
                          </a:highlight>
                          <a:latin typeface="Arial" panose="020B0604020202020204" pitchFamily="34" charset="0"/>
                          <a:ea typeface="Arial" panose="020B0604020202020204" pitchFamily="34" charset="0"/>
                        </a:rPr>
                        <a:t>GROUP 5</a:t>
                      </a:r>
                      <a:endParaRPr lang="pt-BR" sz="2000">
                        <a:effectLst/>
                        <a:latin typeface="Times New Roman" panose="02020603050405020304" pitchFamily="18" charset="0"/>
                        <a:ea typeface="Times New Roman" panose="02020603050405020304" pitchFamily="18" charset="0"/>
                      </a:endParaRPr>
                    </a:p>
                    <a:p>
                      <a:pPr>
                        <a:lnSpc>
                          <a:spcPct val="115000"/>
                        </a:lnSpc>
                        <a:spcBef>
                          <a:spcPts val="300"/>
                        </a:spcBef>
                        <a:spcAft>
                          <a:spcPts val="300"/>
                        </a:spcAft>
                      </a:pPr>
                      <a:r>
                        <a:rPr lang="pt-BR" sz="2000" b="1">
                          <a:solidFill>
                            <a:srgbClr val="FF0000"/>
                          </a:solidFill>
                          <a:effectLst/>
                          <a:latin typeface="Arial" panose="020B0604020202020204" pitchFamily="34" charset="0"/>
                          <a:ea typeface="Arial" panose="020B0604020202020204" pitchFamily="34" charset="0"/>
                        </a:rPr>
                        <a:t>-  G5 leads day activities.</a:t>
                      </a:r>
                      <a:endParaRPr lang="pt-BR" sz="2000">
                        <a:effectLst/>
                        <a:latin typeface="Times New Roman" panose="02020603050405020304" pitchFamily="18" charset="0"/>
                        <a:ea typeface="Times New Roman" panose="02020603050405020304" pitchFamily="18" charset="0"/>
                      </a:endParaRPr>
                    </a:p>
                    <a:p>
                      <a:pPr>
                        <a:spcAft>
                          <a:spcPts val="0"/>
                        </a:spcAft>
                      </a:pPr>
                      <a:r>
                        <a:rPr lang="pt-BR" sz="2000" b="1">
                          <a:effectLst/>
                          <a:latin typeface="Arial" panose="020B0604020202020204" pitchFamily="34" charset="0"/>
                          <a:ea typeface="Times New Roman" panose="02020603050405020304" pitchFamily="18" charset="0"/>
                        </a:rPr>
                        <a:t> </a:t>
                      </a:r>
                      <a:endParaRPr lang="pt-BR" sz="200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52084580"/>
                  </a:ext>
                </a:extLst>
              </a:tr>
              <a:tr h="618827">
                <a:tc>
                  <a:txBody>
                    <a:bodyPr/>
                    <a:lstStyle/>
                    <a:p>
                      <a:pPr algn="ctr">
                        <a:lnSpc>
                          <a:spcPct val="115000"/>
                        </a:lnSpc>
                        <a:spcBef>
                          <a:spcPts val="300"/>
                        </a:spcBef>
                        <a:spcAft>
                          <a:spcPts val="300"/>
                        </a:spcAft>
                      </a:pPr>
                      <a:r>
                        <a:rPr lang="pt-BR" sz="2000" dirty="0">
                          <a:effectLst/>
                          <a:latin typeface="Arial" panose="020B0604020202020204" pitchFamily="34" charset="0"/>
                          <a:ea typeface="Arial" panose="020B0604020202020204" pitchFamily="34" charset="0"/>
                        </a:rPr>
                        <a:t>10/06 (</a:t>
                      </a:r>
                      <a:r>
                        <a:rPr lang="pt-BR" sz="2000" dirty="0" err="1">
                          <a:effectLst/>
                          <a:latin typeface="Arial" panose="020B0604020202020204" pitchFamily="34" charset="0"/>
                          <a:ea typeface="Arial" panose="020B0604020202020204" pitchFamily="34" charset="0"/>
                        </a:rPr>
                        <a:t>qua</a:t>
                      </a:r>
                      <a:r>
                        <a:rPr lang="pt-BR" sz="2000" dirty="0">
                          <a:effectLst/>
                          <a:latin typeface="Arial" panose="020B0604020202020204" pitchFamily="34" charset="0"/>
                          <a:ea typeface="Arial" panose="020B0604020202020204" pitchFamily="34" charset="0"/>
                        </a:rPr>
                        <a:t>)</a:t>
                      </a:r>
                      <a:endParaRPr lang="pt-BR" sz="2000" dirty="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2000" b="1">
                          <a:effectLst/>
                          <a:highlight>
                            <a:srgbClr val="FFFFFF"/>
                          </a:highlight>
                          <a:latin typeface="Arial" panose="020B0604020202020204" pitchFamily="34" charset="0"/>
                          <a:ea typeface="Arial" panose="020B0604020202020204" pitchFamily="34" charset="0"/>
                        </a:rPr>
                        <a:t>Seminar (FINAL): vídeo presentation (ONG experience)</a:t>
                      </a:r>
                      <a:endParaRPr lang="pt-BR" sz="200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32721933"/>
                  </a:ext>
                </a:extLst>
              </a:tr>
              <a:tr h="809897">
                <a:tc>
                  <a:txBody>
                    <a:bodyPr/>
                    <a:lstStyle/>
                    <a:p>
                      <a:pPr algn="ctr">
                        <a:lnSpc>
                          <a:spcPct val="115000"/>
                        </a:lnSpc>
                        <a:spcBef>
                          <a:spcPts val="300"/>
                        </a:spcBef>
                        <a:spcAft>
                          <a:spcPts val="300"/>
                        </a:spcAft>
                      </a:pPr>
                      <a:r>
                        <a:rPr lang="pt-BR" sz="2000" dirty="0">
                          <a:effectLst/>
                          <a:highlight>
                            <a:srgbClr val="FFFFFF"/>
                          </a:highlight>
                          <a:latin typeface="Arial" panose="020B0604020202020204" pitchFamily="34" charset="0"/>
                          <a:ea typeface="Arial" panose="020B0604020202020204" pitchFamily="34" charset="0"/>
                        </a:rPr>
                        <a:t>24/06 (</a:t>
                      </a:r>
                      <a:r>
                        <a:rPr lang="pt-BR" sz="2000" dirty="0" err="1">
                          <a:effectLst/>
                          <a:highlight>
                            <a:srgbClr val="FFFFFF"/>
                          </a:highlight>
                          <a:latin typeface="Arial" panose="020B0604020202020204" pitchFamily="34" charset="0"/>
                          <a:ea typeface="Arial" panose="020B0604020202020204" pitchFamily="34" charset="0"/>
                        </a:rPr>
                        <a:t>qua</a:t>
                      </a:r>
                      <a:r>
                        <a:rPr lang="pt-BR" sz="2000" dirty="0">
                          <a:effectLst/>
                          <a:highlight>
                            <a:srgbClr val="FFFFFF"/>
                          </a:highlight>
                          <a:latin typeface="Arial" panose="020B0604020202020204" pitchFamily="34" charset="0"/>
                          <a:ea typeface="Arial" panose="020B0604020202020204" pitchFamily="34" charset="0"/>
                        </a:rPr>
                        <a:t>)</a:t>
                      </a:r>
                      <a:endParaRPr lang="pt-BR" sz="2000" dirty="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r>
                        <a:rPr lang="pt-BR" sz="2000">
                          <a:effectLst/>
                          <a:latin typeface="Arial" panose="020B0604020202020204" pitchFamily="34" charset="0"/>
                          <a:ea typeface="Arial" panose="020B0604020202020204" pitchFamily="34" charset="0"/>
                        </a:rPr>
                        <a:t>Deadline: Portfólio upload into STOA (see portfolio model)</a:t>
                      </a:r>
                      <a:endParaRPr lang="pt-BR" sz="200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54198118"/>
                  </a:ext>
                </a:extLst>
              </a:tr>
              <a:tr h="320042">
                <a:tc>
                  <a:txBody>
                    <a:bodyPr/>
                    <a:lstStyle/>
                    <a:p>
                      <a:pPr algn="ctr">
                        <a:lnSpc>
                          <a:spcPct val="115000"/>
                        </a:lnSpc>
                        <a:spcBef>
                          <a:spcPts val="300"/>
                        </a:spcBef>
                        <a:spcAft>
                          <a:spcPts val="300"/>
                        </a:spcAft>
                      </a:pPr>
                      <a:r>
                        <a:rPr lang="pt-BR" sz="2000" dirty="0">
                          <a:effectLst/>
                          <a:highlight>
                            <a:srgbClr val="FFFFFF"/>
                          </a:highlight>
                          <a:latin typeface="Arial" panose="020B0604020202020204" pitchFamily="34" charset="0"/>
                          <a:ea typeface="Arial" panose="020B0604020202020204" pitchFamily="34" charset="0"/>
                        </a:rPr>
                        <a:t> </a:t>
                      </a:r>
                      <a:endParaRPr lang="pt-BR" sz="2000" dirty="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300"/>
                        </a:spcAft>
                      </a:pPr>
                      <a:r>
                        <a:rPr lang="pt-BR" sz="2000" dirty="0">
                          <a:effectLst/>
                          <a:highlight>
                            <a:srgbClr val="FFFFFF"/>
                          </a:highlight>
                          <a:latin typeface="Arial" panose="020B0604020202020204" pitchFamily="34" charset="0"/>
                          <a:ea typeface="Arial" panose="020B0604020202020204" pitchFamily="34" charset="0"/>
                        </a:rPr>
                        <a:t> </a:t>
                      </a:r>
                      <a:endParaRPr lang="pt-BR" sz="2000" dirty="0">
                        <a:effectLst/>
                        <a:latin typeface="Times New Roman" panose="02020603050405020304" pitchFamily="18" charset="0"/>
                        <a:ea typeface="Times New Roman" panose="02020603050405020304" pitchFamily="18" charset="0"/>
                      </a:endParaRPr>
                    </a:p>
                  </a:txBody>
                  <a:tcPr marL="59186" marR="591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45716500"/>
                  </a:ext>
                </a:extLst>
              </a:tr>
            </a:tbl>
          </a:graphicData>
        </a:graphic>
      </p:graphicFrame>
    </p:spTree>
    <p:extLst>
      <p:ext uri="{BB962C8B-B14F-4D97-AF65-F5344CB8AC3E}">
        <p14:creationId xmlns="" xmlns:p14="http://schemas.microsoft.com/office/powerpoint/2010/main" val="545100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551935" y="1202724"/>
          <a:ext cx="11170508" cy="4346701"/>
        </p:xfrm>
        <a:graphic>
          <a:graphicData uri="http://schemas.openxmlformats.org/drawingml/2006/table">
            <a:tbl>
              <a:tblPr/>
              <a:tblGrid>
                <a:gridCol w="3003345"/>
                <a:gridCol w="8167163"/>
              </a:tblGrid>
              <a:tr h="4346701">
                <a:tc>
                  <a:txBody>
                    <a:bodyPr/>
                    <a:lstStyle/>
                    <a:p>
                      <a:pPr algn="ctr">
                        <a:lnSpc>
                          <a:spcPct val="115000"/>
                        </a:lnSpc>
                        <a:spcBef>
                          <a:spcPts val="300"/>
                        </a:spcBef>
                        <a:spcAft>
                          <a:spcPts val="300"/>
                        </a:spcAft>
                      </a:pPr>
                      <a:endParaRPr lang="pt-BR" sz="2400" dirty="0">
                        <a:latin typeface="Times New Roman"/>
                        <a:ea typeface="Times New Roman"/>
                        <a:cs typeface="Times New Roman"/>
                      </a:endParaRPr>
                    </a:p>
                    <a:p>
                      <a:pPr algn="ctr">
                        <a:lnSpc>
                          <a:spcPct val="115000"/>
                        </a:lnSpc>
                        <a:spcBef>
                          <a:spcPts val="300"/>
                        </a:spcBef>
                        <a:spcAft>
                          <a:spcPts val="300"/>
                        </a:spcAft>
                      </a:pPr>
                      <a:endParaRPr lang="pt-BR" sz="2000" b="1" dirty="0" smtClean="0">
                        <a:highlight>
                          <a:srgbClr val="FFFF00"/>
                        </a:highlight>
                        <a:latin typeface="Arial"/>
                        <a:ea typeface="Arial"/>
                        <a:cs typeface="Times New Roman"/>
                      </a:endParaRPr>
                    </a:p>
                    <a:p>
                      <a:pPr algn="ctr">
                        <a:lnSpc>
                          <a:spcPct val="115000"/>
                        </a:lnSpc>
                        <a:spcBef>
                          <a:spcPts val="300"/>
                        </a:spcBef>
                        <a:spcAft>
                          <a:spcPts val="300"/>
                        </a:spcAft>
                      </a:pPr>
                      <a:endParaRPr lang="pt-BR" sz="2000" b="1" dirty="0" smtClean="0">
                        <a:highlight>
                          <a:srgbClr val="FFFF00"/>
                        </a:highlight>
                        <a:latin typeface="Arial"/>
                        <a:ea typeface="Arial"/>
                        <a:cs typeface="Times New Roman"/>
                      </a:endParaRPr>
                    </a:p>
                    <a:p>
                      <a:pPr algn="ctr">
                        <a:lnSpc>
                          <a:spcPct val="115000"/>
                        </a:lnSpc>
                        <a:spcBef>
                          <a:spcPts val="300"/>
                        </a:spcBef>
                        <a:spcAft>
                          <a:spcPts val="300"/>
                        </a:spcAft>
                      </a:pPr>
                      <a:r>
                        <a:rPr lang="pt-BR" sz="2000" b="1" dirty="0" smtClean="0">
                          <a:highlight>
                            <a:srgbClr val="FFFF00"/>
                          </a:highlight>
                          <a:latin typeface="Arial"/>
                          <a:ea typeface="Arial"/>
                          <a:cs typeface="Times New Roman"/>
                        </a:rPr>
                        <a:t>PLANEJAMENTO </a:t>
                      </a:r>
                      <a:r>
                        <a:rPr lang="pt-BR" sz="2000" b="1" dirty="0">
                          <a:highlight>
                            <a:srgbClr val="FFFF00"/>
                          </a:highlight>
                          <a:latin typeface="Arial"/>
                          <a:ea typeface="Arial"/>
                          <a:cs typeface="Times New Roman"/>
                        </a:rPr>
                        <a:t>(evitar faltas nas visitas à ONG)</a:t>
                      </a:r>
                      <a:endParaRPr lang="pt-B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300"/>
                        </a:spcBef>
                        <a:spcAft>
                          <a:spcPts val="300"/>
                        </a:spcAft>
                      </a:pPr>
                      <a:endParaRPr lang="pt-BR" sz="2400" dirty="0">
                        <a:latin typeface="Arial"/>
                        <a:ea typeface="Arial"/>
                        <a:cs typeface="Times New Roman"/>
                      </a:endParaRPr>
                    </a:p>
                    <a:p>
                      <a:pPr>
                        <a:lnSpc>
                          <a:spcPct val="115000"/>
                        </a:lnSpc>
                        <a:spcBef>
                          <a:spcPts val="300"/>
                        </a:spcBef>
                        <a:spcAft>
                          <a:spcPts val="300"/>
                        </a:spcAft>
                      </a:pPr>
                      <a:r>
                        <a:rPr lang="pt-BR" sz="2400" b="1" dirty="0">
                          <a:latin typeface="Arial"/>
                          <a:ea typeface="Arial"/>
                          <a:cs typeface="Times New Roman"/>
                        </a:rPr>
                        <a:t># Serão </a:t>
                      </a:r>
                      <a:r>
                        <a:rPr lang="pt-BR" sz="2400" b="1" dirty="0" smtClean="0">
                          <a:latin typeface="Arial"/>
                          <a:ea typeface="Arial"/>
                          <a:cs typeface="Times New Roman"/>
                        </a:rPr>
                        <a:t>6 </a:t>
                      </a:r>
                      <a:r>
                        <a:rPr lang="pt-BR" sz="2400" b="1" dirty="0">
                          <a:latin typeface="Arial"/>
                          <a:ea typeface="Arial"/>
                          <a:cs typeface="Times New Roman"/>
                        </a:rPr>
                        <a:t>aulas na FEARP/USP (presenciais):</a:t>
                      </a:r>
                      <a:r>
                        <a:rPr lang="pt-BR" sz="2400" dirty="0">
                          <a:latin typeface="Arial"/>
                          <a:ea typeface="Arial"/>
                          <a:cs typeface="Times New Roman"/>
                        </a:rPr>
                        <a:t> </a:t>
                      </a:r>
                      <a:endParaRPr lang="pt-BR" sz="2400" dirty="0">
                        <a:latin typeface="Times New Roman"/>
                        <a:ea typeface="Times New Roman"/>
                        <a:cs typeface="Times New Roman"/>
                      </a:endParaRPr>
                    </a:p>
                    <a:p>
                      <a:pPr>
                        <a:lnSpc>
                          <a:spcPct val="115000"/>
                        </a:lnSpc>
                        <a:spcBef>
                          <a:spcPts val="300"/>
                        </a:spcBef>
                        <a:spcAft>
                          <a:spcPts val="300"/>
                        </a:spcAft>
                      </a:pPr>
                      <a:r>
                        <a:rPr lang="pt-BR" sz="2400" dirty="0">
                          <a:latin typeface="Arial"/>
                          <a:ea typeface="Arial"/>
                          <a:cs typeface="Times New Roman"/>
                        </a:rPr>
                        <a:t>- 04/03; 18/03; 15/04; 29/04; 20/05 (</a:t>
                      </a:r>
                      <a:r>
                        <a:rPr lang="pt-BR" sz="2400" dirty="0" err="1">
                          <a:latin typeface="Arial"/>
                          <a:ea typeface="Arial"/>
                          <a:cs typeface="Times New Roman"/>
                        </a:rPr>
                        <a:t>get</a:t>
                      </a:r>
                      <a:r>
                        <a:rPr lang="pt-BR" sz="2400" dirty="0">
                          <a:latin typeface="Arial"/>
                          <a:ea typeface="Arial"/>
                          <a:cs typeface="Times New Roman"/>
                        </a:rPr>
                        <a:t> </a:t>
                      </a:r>
                      <a:r>
                        <a:rPr lang="pt-BR" sz="2400" dirty="0" err="1">
                          <a:latin typeface="Arial"/>
                          <a:ea typeface="Arial"/>
                          <a:cs typeface="Times New Roman"/>
                        </a:rPr>
                        <a:t>together</a:t>
                      </a:r>
                      <a:r>
                        <a:rPr lang="pt-BR" sz="2400" dirty="0">
                          <a:latin typeface="Arial"/>
                          <a:ea typeface="Arial"/>
                          <a:cs typeface="Times New Roman"/>
                        </a:rPr>
                        <a:t>) e 10/06.    </a:t>
                      </a:r>
                      <a:endParaRPr lang="pt-BR" sz="2400" dirty="0">
                        <a:latin typeface="Times New Roman"/>
                        <a:ea typeface="Times New Roman"/>
                        <a:cs typeface="Times New Roman"/>
                      </a:endParaRPr>
                    </a:p>
                    <a:p>
                      <a:pPr>
                        <a:lnSpc>
                          <a:spcPct val="115000"/>
                        </a:lnSpc>
                        <a:spcBef>
                          <a:spcPts val="300"/>
                        </a:spcBef>
                        <a:spcAft>
                          <a:spcPts val="300"/>
                        </a:spcAft>
                      </a:pPr>
                      <a:r>
                        <a:rPr lang="pt-BR" sz="2400" dirty="0">
                          <a:latin typeface="Arial"/>
                          <a:ea typeface="Arial"/>
                          <a:cs typeface="Times New Roman"/>
                        </a:rPr>
                        <a:t>               </a:t>
                      </a:r>
                      <a:endParaRPr lang="pt-BR" sz="2400" dirty="0">
                        <a:latin typeface="Times New Roman"/>
                        <a:ea typeface="Times New Roman"/>
                        <a:cs typeface="Times New Roman"/>
                      </a:endParaRPr>
                    </a:p>
                    <a:p>
                      <a:pPr>
                        <a:lnSpc>
                          <a:spcPct val="115000"/>
                        </a:lnSpc>
                        <a:spcBef>
                          <a:spcPts val="300"/>
                        </a:spcBef>
                        <a:spcAft>
                          <a:spcPts val="300"/>
                        </a:spcAft>
                      </a:pPr>
                      <a:r>
                        <a:rPr lang="pt-BR" sz="2400" b="1" dirty="0">
                          <a:latin typeface="Arial"/>
                          <a:ea typeface="Arial"/>
                          <a:cs typeface="Times New Roman"/>
                        </a:rPr>
                        <a:t># Serão 7 visitas ONG: </a:t>
                      </a:r>
                      <a:endParaRPr lang="pt-BR" sz="2400" dirty="0">
                        <a:latin typeface="Times New Roman"/>
                        <a:ea typeface="Times New Roman"/>
                        <a:cs typeface="Times New Roman"/>
                      </a:endParaRPr>
                    </a:p>
                    <a:p>
                      <a:pPr>
                        <a:lnSpc>
                          <a:spcPct val="115000"/>
                        </a:lnSpc>
                        <a:spcBef>
                          <a:spcPts val="300"/>
                        </a:spcBef>
                        <a:spcAft>
                          <a:spcPts val="300"/>
                        </a:spcAft>
                      </a:pPr>
                      <a:r>
                        <a:rPr lang="pt-BR" sz="2400" dirty="0">
                          <a:latin typeface="Arial"/>
                          <a:ea typeface="Arial"/>
                          <a:cs typeface="Times New Roman"/>
                        </a:rPr>
                        <a:t>- 13/03; 27/03; 24/04; 08/05; 15/05; 29/05 e 05/06</a:t>
                      </a:r>
                      <a:endParaRPr lang="pt-BR"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609600" y="1108396"/>
            <a:ext cx="1129407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The video to be developed during the course proposes to show a new perspective for the exchange student, outside the academic environment. With the same, it is intended that the exchange students fulfill requirements like:</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50000"/>
              </a:lnSpc>
              <a:spcBef>
                <a:spcPct val="0"/>
              </a:spcBef>
              <a:spcAft>
                <a:spcPct val="0"/>
              </a:spcAft>
              <a:buClrTx/>
              <a:buSzTx/>
              <a:buFont typeface="Symbol" pitchFamily="18" charset="2"/>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Alternative perception of the Brazilian reality</a:t>
            </a:r>
            <a:r>
              <a:rPr kumimoji="0" lang="en-US" sz="1600" b="1" i="0" u="none" strike="noStrike" cap="none" normalizeH="0" baseline="0" dirty="0" smtClean="0">
                <a:ln>
                  <a:noFill/>
                </a:ln>
                <a:solidFill>
                  <a:srgbClr val="000000"/>
                </a:solidFill>
                <a:effectLst/>
                <a:latin typeface="Helvetica"/>
                <a:ea typeface="Times New Roman" pitchFamily="18" charset="0"/>
                <a:cs typeface="Arial" pitchFamily="34" charset="0"/>
              </a:rPr>
              <a:t>;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50000"/>
              </a:lnSpc>
              <a:spcBef>
                <a:spcPct val="0"/>
              </a:spcBef>
              <a:spcAft>
                <a:spcPct val="0"/>
              </a:spcAft>
              <a:buClrTx/>
              <a:buSzTx/>
              <a:buFont typeface="Symbol" pitchFamily="18" charset="2"/>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Linguistic and cultural knowledge about Brazil </a:t>
            </a:r>
            <a:r>
              <a:rPr kumimoji="0" lang="en-US" sz="1600" b="1" i="0" u="none" strike="noStrike" cap="none" normalizeH="0" baseline="0" dirty="0" smtClean="0">
                <a:ln>
                  <a:noFill/>
                </a:ln>
                <a:solidFill>
                  <a:srgbClr val="000000"/>
                </a:solidFill>
                <a:effectLst/>
                <a:latin typeface="Helvetica"/>
                <a:ea typeface="Times New Roman" pitchFamily="18" charset="0"/>
                <a:cs typeface="Arial" pitchFamily="34" charset="0"/>
              </a:rPr>
              <a:t>;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50000"/>
              </a:lnSpc>
              <a:spcBef>
                <a:spcPct val="0"/>
              </a:spcBef>
              <a:spcAft>
                <a:spcPct val="0"/>
              </a:spcAft>
              <a:buClrTx/>
              <a:buSzTx/>
              <a:buFont typeface="Symbol" pitchFamily="18" charset="2"/>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Relate intercultural points</a:t>
            </a:r>
            <a:r>
              <a:rPr kumimoji="0" lang="en-US" sz="1600" b="1" i="0" u="none" strike="noStrike" cap="none" normalizeH="0" baseline="0" dirty="0" smtClean="0">
                <a:ln>
                  <a:noFill/>
                </a:ln>
                <a:solidFill>
                  <a:srgbClr val="000000"/>
                </a:solidFill>
                <a:effectLst/>
                <a:latin typeface="Helvetica"/>
                <a:ea typeface="Times New Roman" pitchFamily="18" charset="0"/>
                <a:cs typeface="Arial" pitchFamily="34" charset="0"/>
              </a:rPr>
              <a:t>;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50000"/>
              </a:lnSpc>
              <a:spcBef>
                <a:spcPct val="0"/>
              </a:spcBef>
              <a:spcAft>
                <a:spcPct val="0"/>
              </a:spcAft>
              <a:buClrTx/>
              <a:buSzTx/>
              <a:buFont typeface="Symbol" pitchFamily="18" charset="2"/>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Reflect on the different perspectives of the world in </a:t>
            </a:r>
            <a:r>
              <a:rPr kumimoji="0" lang="en-US"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differents</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regions</a:t>
            </a:r>
            <a:r>
              <a:rPr kumimoji="0" lang="en-US" sz="1600" b="1" i="0" u="none" strike="noStrike" cap="none" normalizeH="0" baseline="0" dirty="0" smtClean="0">
                <a:ln>
                  <a:noFill/>
                </a:ln>
                <a:solidFill>
                  <a:srgbClr val="000000"/>
                </a:solidFill>
                <a:effectLst/>
                <a:latin typeface="Helvetica"/>
                <a:ea typeface="Times New Roman" pitchFamily="18" charset="0"/>
                <a:cs typeface="Arial" pitchFamily="34" charset="0"/>
              </a:rPr>
              <a:t>;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50000"/>
              </a:lnSpc>
              <a:spcBef>
                <a:spcPct val="0"/>
              </a:spcBef>
              <a:spcAft>
                <a:spcPct val="0"/>
              </a:spcAft>
              <a:buClrTx/>
              <a:buSzTx/>
              <a:buFont typeface="Symbol" pitchFamily="18" charset="2"/>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Analyze the perspective of social classes in Brazil.</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The video have to include some thematic lived in the NGO </a:t>
            </a:r>
            <a:r>
              <a:rPr kumimoji="0" lang="en-US"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Associação</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São Francisco de </a:t>
            </a:r>
            <a:r>
              <a:rPr kumimoji="0" lang="en-US"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Assis</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Gewo-HauS</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and in activities developed in the theoretical classes of the </a:t>
            </a:r>
            <a:r>
              <a:rPr kumimoji="0" lang="en-US" sz="1600" b="0" i="0" u="none" strike="noStrike" cap="none" normalizeH="0" baseline="0" err="1" smtClean="0">
                <a:ln>
                  <a:noFill/>
                </a:ln>
                <a:solidFill>
                  <a:schemeClr val="tx1"/>
                </a:solidFill>
                <a:effectLst/>
                <a:latin typeface="Arial" pitchFamily="34" charset="0"/>
                <a:ea typeface="Arial" pitchFamily="34" charset="0"/>
                <a:cs typeface="Arial" pitchFamily="34" charset="0"/>
              </a:rPr>
              <a:t>discipline</a:t>
            </a:r>
            <a:r>
              <a:rPr kumimoji="0" lang="en-US" sz="1600" b="0" i="0" u="none" strike="noStrike" cap="none" normalizeH="0" baseline="0" smtClean="0">
                <a:ln>
                  <a:noFill/>
                </a:ln>
                <a:solidFill>
                  <a:schemeClr val="tx1"/>
                </a:solidFill>
                <a:effectLst/>
                <a:latin typeface="Arial" pitchFamily="34" charset="0"/>
                <a:ea typeface="Arial" pitchFamily="34" charset="0"/>
                <a:cs typeface="Arial" pitchFamily="34" charset="0"/>
              </a:rPr>
              <a:t>. It </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is intended to highlight the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DIFFERENCE and PERSPECTIVE OF SOCIAL INEQUALITY</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involving cultural elements such as:</a:t>
            </a:r>
          </a:p>
          <a:p>
            <a:pPr lvl="1" defTabSz="914400" eaLnBrk="0" fontAlgn="base" hangingPunct="0">
              <a:lnSpc>
                <a:spcPct val="150000"/>
              </a:lnSpc>
              <a:spcBef>
                <a:spcPct val="0"/>
              </a:spcBef>
              <a:spcAft>
                <a:spcPct val="0"/>
              </a:spcAft>
              <a:buFont typeface="Arial" pitchFamily="34" charset="0"/>
              <a:buChar char="•"/>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music, gastronomy, economy </a:t>
            </a:r>
            <a:r>
              <a:rPr lang="en-US" sz="1600" dirty="0" smtClean="0">
                <a:latin typeface="Arial" pitchFamily="34" charset="0"/>
                <a:ea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etc. between your native country and Brazil. </a:t>
            </a:r>
          </a:p>
          <a:p>
            <a:pPr lvl="1" defTabSz="914400" eaLnBrk="0" fontAlgn="base" hangingPunct="0">
              <a:lnSpc>
                <a:spcPct val="150000"/>
              </a:lnSpc>
              <a:spcBef>
                <a:spcPct val="0"/>
              </a:spcBef>
              <a:spcAft>
                <a:spcPct val="0"/>
              </a:spcAft>
              <a:buFont typeface="Arial" pitchFamily="34" charset="0"/>
              <a:buChar char="•"/>
            </a:pPr>
            <a:r>
              <a:rPr lang="en-US" sz="1600" dirty="0" smtClean="0">
                <a:latin typeface="Arial" pitchFamily="34" charset="0"/>
                <a:ea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process of suggesting ideas to be worked on, the script and the translation of other languages ​​will be assisted by scholarship holders Caroline Castro and Felipe </a:t>
            </a:r>
            <a:r>
              <a:rPr kumimoji="0" lang="en-US"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Bazzucco</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Barbosa</a:t>
            </a:r>
            <a:r>
              <a:rPr kumimoji="0" lang="en-US" sz="1600" b="1" i="0" u="none" strike="noStrike" cap="none" normalizeH="0" baseline="0" dirty="0" smtClean="0">
                <a:ln>
                  <a:noFill/>
                </a:ln>
                <a:solidFill>
                  <a:srgbClr val="FF0000"/>
                </a:solidFill>
                <a:effectLst/>
                <a:latin typeface="Arial" pitchFamily="34" charset="0"/>
                <a:ea typeface="Arial" pitchFamily="34" charset="0"/>
                <a:cs typeface="Arial" pitchFamily="34" charset="0"/>
              </a:rPr>
              <a:t/>
            </a:r>
            <a:br>
              <a:rPr kumimoji="0" lang="en-US" sz="1600" b="1" i="0" u="none" strike="noStrike" cap="none" normalizeH="0" baseline="0" dirty="0" smtClean="0">
                <a:ln>
                  <a:noFill/>
                </a:ln>
                <a:solidFill>
                  <a:srgbClr val="FF0000"/>
                </a:solidFill>
                <a:effectLst/>
                <a:latin typeface="Arial" pitchFamily="34" charset="0"/>
                <a:ea typeface="Arial" pitchFamily="34" charset="0"/>
                <a:cs typeface="Arial" pitchFamily="34" charset="0"/>
              </a:rPr>
            </a:b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CaixaDeTexto 2"/>
          <p:cNvSpPr txBox="1"/>
          <p:nvPr/>
        </p:nvSpPr>
        <p:spPr>
          <a:xfrm>
            <a:off x="2578443" y="148268"/>
            <a:ext cx="8335803" cy="1384995"/>
          </a:xfrm>
          <a:prstGeom prst="rect">
            <a:avLst/>
          </a:prstGeom>
          <a:noFill/>
        </p:spPr>
        <p:txBody>
          <a:bodyPr wrap="square" rtlCol="0">
            <a:spAutoFit/>
          </a:bodyPr>
          <a:lstStyle/>
          <a:p>
            <a:pPr algn="ctr"/>
            <a:r>
              <a:rPr lang="en-US" sz="2800" b="1" dirty="0" smtClean="0">
                <a:solidFill>
                  <a:srgbClr val="FF0000"/>
                </a:solidFill>
              </a:rPr>
              <a:t>DESCRIPTION OF VIDEO </a:t>
            </a:r>
            <a:r>
              <a:rPr lang="en-US" sz="2800" b="1" dirty="0" smtClean="0">
                <a:solidFill>
                  <a:srgbClr val="FF0000"/>
                </a:solidFill>
              </a:rPr>
              <a:t>PRODUCTION</a:t>
            </a:r>
          </a:p>
          <a:p>
            <a:pPr algn="ctr"/>
            <a:r>
              <a:rPr lang="en-US" sz="2800" b="1" dirty="0" smtClean="0">
                <a:solidFill>
                  <a:srgbClr val="FF0000"/>
                </a:solidFill>
              </a:rPr>
              <a:t> </a:t>
            </a:r>
            <a:r>
              <a:rPr lang="en-US" sz="2800" b="1" dirty="0" smtClean="0">
                <a:solidFill>
                  <a:srgbClr val="FF0000"/>
                </a:solidFill>
              </a:rPr>
              <a:t>(NGO experiences/ Get Together)</a:t>
            </a:r>
            <a:endParaRPr lang="pt-BR" sz="2800" dirty="0" smtClean="0">
              <a:solidFill>
                <a:srgbClr val="FF0000"/>
              </a:solidFill>
            </a:endParaRPr>
          </a:p>
          <a:p>
            <a:pPr algn="ctr"/>
            <a:endParaRPr lang="pt-BR" sz="28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210962" y="958867"/>
            <a:ext cx="10396151"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tabLst/>
            </a:pP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 The video must be recorded in Portuguese, in a group of at least 3 and a maximum of 5 members and will have a duration of 4 to 5 minutes. It should contain:</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lvl="1" defTabSz="914400" eaLnBrk="0" fontAlgn="base" hangingPunct="0">
              <a:lnSpc>
                <a:spcPct val="150000"/>
              </a:lnSpc>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 Excerpts recorded in different places, inside and outside the NGO.</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lvl="1" defTabSz="914400" eaLnBrk="0" fontAlgn="base" hangingPunct="0">
              <a:lnSpc>
                <a:spcPct val="150000"/>
              </a:lnSpc>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 Questionnaires recorded with questions that reflect social status and different realities.</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lvl="1" defTabSz="914400" eaLnBrk="0" fontAlgn="base" hangingPunct="0">
              <a:lnSpc>
                <a:spcPct val="150000"/>
              </a:lnSpc>
              <a:spcBef>
                <a:spcPct val="0"/>
              </a:spcBef>
              <a:spcAft>
                <a:spcPct val="0"/>
              </a:spcAft>
              <a:buFontTx/>
              <a:buChar char="•"/>
            </a:pPr>
            <a:r>
              <a:rPr kumimoji="0" lang="en-US"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 A final conclusion to represent how the project helped you in your personal and / or academic performance in Brazil.</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lvl="1" defTabSz="914400" eaLnBrk="0" fontAlgn="base" hangingPunct="0">
              <a:lnSpc>
                <a:spcPct val="150000"/>
              </a:lnSpc>
              <a:spcBef>
                <a:spcPct val="0"/>
              </a:spcBef>
              <a:spcAft>
                <a:spcPct val="0"/>
              </a:spcAft>
            </a:pPr>
            <a:r>
              <a:rPr kumimoji="0" lang="en-US"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pt-BR" sz="2000" b="0" i="1" u="none" strike="noStrike" cap="none" normalizeH="0" baseline="0" dirty="0" smtClean="0">
                <a:ln>
                  <a:noFill/>
                </a:ln>
                <a:solidFill>
                  <a:schemeClr val="tx1"/>
                </a:solidFill>
                <a:effectLst/>
                <a:latin typeface="Arial" pitchFamily="34" charset="0"/>
                <a:ea typeface="Arial" pitchFamily="34" charset="0"/>
                <a:cs typeface="Arial" pitchFamily="34" charset="0"/>
              </a:rPr>
              <a:t>*</a:t>
            </a:r>
            <a:r>
              <a:rPr kumimoji="0" lang="pt-BR" sz="2000" b="0" i="1" u="none" strike="noStrike" cap="none" normalizeH="0" baseline="0" dirty="0" err="1" smtClean="0">
                <a:ln>
                  <a:noFill/>
                </a:ln>
                <a:solidFill>
                  <a:schemeClr val="tx1"/>
                </a:solidFill>
                <a:effectLst/>
                <a:latin typeface="Arial" pitchFamily="34" charset="0"/>
                <a:ea typeface="Arial" pitchFamily="34" charset="0"/>
                <a:cs typeface="Arial" pitchFamily="34" charset="0"/>
              </a:rPr>
              <a:t>Editing</a:t>
            </a:r>
            <a:r>
              <a:rPr kumimoji="0" lang="pt-BR" sz="2000" b="0" i="1"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pt-BR" sz="2000" b="0" i="1" u="none" strike="noStrike" cap="none" normalizeH="0" baseline="0" dirty="0" err="1" smtClean="0">
                <a:ln>
                  <a:noFill/>
                </a:ln>
                <a:solidFill>
                  <a:schemeClr val="tx1"/>
                </a:solidFill>
                <a:effectLst/>
                <a:latin typeface="Arial" pitchFamily="34" charset="0"/>
                <a:ea typeface="Arial" pitchFamily="34" charset="0"/>
                <a:cs typeface="Arial" pitchFamily="34" charset="0"/>
              </a:rPr>
              <a:t>effects</a:t>
            </a:r>
            <a:r>
              <a:rPr kumimoji="0" lang="pt-BR" sz="2000" b="0" i="1" u="none" strike="noStrike" cap="none" normalizeH="0" baseline="0" dirty="0" smtClean="0">
                <a:ln>
                  <a:noFill/>
                </a:ln>
                <a:solidFill>
                  <a:schemeClr val="tx1"/>
                </a:solidFill>
                <a:effectLst/>
                <a:latin typeface="Arial" pitchFamily="34" charset="0"/>
                <a:ea typeface="Arial" pitchFamily="34" charset="0"/>
                <a:cs typeface="Arial" pitchFamily="34" charset="0"/>
              </a:rPr>
              <a:t> are </a:t>
            </a:r>
            <a:r>
              <a:rPr kumimoji="0" lang="pt-BR" sz="2000" b="0" i="1" u="none" strike="noStrike" cap="none" normalizeH="0" baseline="0" dirty="0" err="1" smtClean="0">
                <a:ln>
                  <a:noFill/>
                </a:ln>
                <a:solidFill>
                  <a:schemeClr val="tx1"/>
                </a:solidFill>
                <a:effectLst/>
                <a:latin typeface="Arial" pitchFamily="34" charset="0"/>
                <a:ea typeface="Arial" pitchFamily="34" charset="0"/>
                <a:cs typeface="Arial" pitchFamily="34" charset="0"/>
              </a:rPr>
              <a:t>optional</a:t>
            </a:r>
            <a:r>
              <a:rPr kumimoji="0" lang="pt-BR" sz="2000" b="0" i="1" u="none" strike="noStrike" cap="none" normalizeH="0" baseline="0" dirty="0" smtClean="0">
                <a:ln>
                  <a:noFill/>
                </a:ln>
                <a:solidFill>
                  <a:schemeClr val="tx1"/>
                </a:solidFill>
                <a:effectLst/>
                <a:latin typeface="Arial" pitchFamily="34" charset="0"/>
                <a:ea typeface="Arial" pitchFamily="34" charset="0"/>
                <a:cs typeface="Arial" pitchFamily="34" charset="0"/>
              </a:rPr>
              <a:t>*</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
            </a:r>
            <a:br>
              <a:rPr kumimoji="0" lang="en-US"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b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CaixaDeTexto 2"/>
          <p:cNvSpPr txBox="1"/>
          <p:nvPr/>
        </p:nvSpPr>
        <p:spPr>
          <a:xfrm>
            <a:off x="2578443" y="329504"/>
            <a:ext cx="8335803" cy="1384995"/>
          </a:xfrm>
          <a:prstGeom prst="rect">
            <a:avLst/>
          </a:prstGeom>
          <a:noFill/>
        </p:spPr>
        <p:txBody>
          <a:bodyPr wrap="square" rtlCol="0">
            <a:spAutoFit/>
          </a:bodyPr>
          <a:lstStyle/>
          <a:p>
            <a:pPr algn="ctr"/>
            <a:r>
              <a:rPr lang="en-US" sz="2800" b="1" dirty="0" smtClean="0">
                <a:solidFill>
                  <a:srgbClr val="FF0000"/>
                </a:solidFill>
              </a:rPr>
              <a:t>DESCRIPTION OF VIDEO </a:t>
            </a:r>
            <a:r>
              <a:rPr lang="en-US" sz="2800" b="1" dirty="0" smtClean="0">
                <a:solidFill>
                  <a:srgbClr val="FF0000"/>
                </a:solidFill>
              </a:rPr>
              <a:t>PRODUCTION</a:t>
            </a:r>
          </a:p>
          <a:p>
            <a:pPr algn="ctr"/>
            <a:r>
              <a:rPr lang="en-US" sz="2800" b="1" dirty="0" smtClean="0">
                <a:solidFill>
                  <a:srgbClr val="FF0000"/>
                </a:solidFill>
              </a:rPr>
              <a:t> </a:t>
            </a:r>
            <a:r>
              <a:rPr lang="en-US" sz="2800" b="1" dirty="0" smtClean="0">
                <a:solidFill>
                  <a:srgbClr val="FF0000"/>
                </a:solidFill>
              </a:rPr>
              <a:t>(NGO experiences/ Get Together)</a:t>
            </a:r>
            <a:endParaRPr lang="pt-BR" sz="2800" dirty="0" smtClean="0">
              <a:solidFill>
                <a:srgbClr val="FF0000"/>
              </a:solidFill>
            </a:endParaRPr>
          </a:p>
          <a:p>
            <a:pPr algn="ctr"/>
            <a:endParaRPr lang="pt-BR" sz="2800"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9557" y="396161"/>
            <a:ext cx="11475309" cy="6117059"/>
          </a:xfrm>
          <a:prstGeom prst="rect">
            <a:avLst/>
          </a:prstGeom>
        </p:spPr>
        <p:txBody>
          <a:bodyPr wrap="square">
            <a:spAutoFit/>
          </a:bodyPr>
          <a:lstStyle/>
          <a:p>
            <a:pPr lvl="0" algn="ctr" defTabSz="914400" eaLnBrk="0" fontAlgn="base" hangingPunct="0">
              <a:spcBef>
                <a:spcPct val="0"/>
              </a:spcBef>
              <a:spcAft>
                <a:spcPct val="0"/>
              </a:spcAft>
            </a:pPr>
            <a:r>
              <a:rPr lang="en-US" b="1" dirty="0" smtClean="0">
                <a:solidFill>
                  <a:srgbClr val="FF0000"/>
                </a:solidFill>
                <a:latin typeface="Arial" pitchFamily="34" charset="0"/>
                <a:ea typeface="Arial" pitchFamily="34" charset="0"/>
                <a:cs typeface="Arial" pitchFamily="34" charset="0"/>
              </a:rPr>
              <a:t>DESCRIPTION OF ACTIVITES (NGO)</a:t>
            </a: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solidFill>
                  <a:srgbClr val="FF0000"/>
                </a:solidFill>
                <a:latin typeface="Arial" pitchFamily="34" charset="0"/>
                <a:ea typeface="Times New Roman" pitchFamily="18" charset="0"/>
                <a:cs typeface="Arial" pitchFamily="34" charset="0"/>
              </a:rPr>
              <a:t>1ª Visit to the NGO (13/03) </a:t>
            </a:r>
            <a:r>
              <a:rPr lang="en-US" dirty="0" smtClean="0">
                <a:latin typeface="Arial" pitchFamily="34" charset="0"/>
                <a:ea typeface="Times New Roman" pitchFamily="18" charset="0"/>
                <a:cs typeface="Arial" pitchFamily="34" charset="0"/>
              </a:rPr>
              <a:t>- Preparation of the video (record activities)</a:t>
            </a:r>
            <a:endParaRPr lang="pt-BR" sz="1050" dirty="0" smtClean="0">
              <a:latin typeface="Arial" pitchFamily="34" charset="0"/>
              <a:cs typeface="Arial" pitchFamily="34" charset="0"/>
            </a:endParaRPr>
          </a:p>
          <a:p>
            <a:pPr lvl="1"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 PRESENTATION of the NGO: explain the rules (smokers, appropriate clothes, use of cell phones other than to record activities, etc.); due care for children, commitment to children)</a:t>
            </a:r>
            <a:endParaRPr lang="pt-BR" sz="1050" dirty="0" smtClean="0">
              <a:latin typeface="Arial" pitchFamily="34" charset="0"/>
              <a:cs typeface="Arial" pitchFamily="34" charset="0"/>
            </a:endParaRPr>
          </a:p>
          <a:p>
            <a:pPr lvl="1"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iTeam</a:t>
            </a:r>
            <a:r>
              <a:rPr lang="en-US" dirty="0" smtClean="0">
                <a:latin typeface="Arial" pitchFamily="34" charset="0"/>
                <a:ea typeface="Times New Roman" pitchFamily="18" charset="0"/>
                <a:cs typeface="Arial" pitchFamily="34" charset="0"/>
              </a:rPr>
              <a:t> - explanation of the social responsibility booklet + document of responsibility for actions in the NGO (students' signature) + image assignment.</a:t>
            </a:r>
            <a:endParaRPr lang="pt-BR" sz="1050" dirty="0" smtClean="0">
              <a:latin typeface="Arial" pitchFamily="34" charset="0"/>
              <a:cs typeface="Arial" pitchFamily="34" charset="0"/>
            </a:endParaRPr>
          </a:p>
          <a:p>
            <a:pPr lvl="1"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 Presentation activities between children and exchange students.</a:t>
            </a:r>
            <a:endParaRPr lang="pt-BR" sz="1050" dirty="0" smtClean="0">
              <a:latin typeface="Arial" pitchFamily="34" charset="0"/>
              <a:cs typeface="Arial" pitchFamily="34" charset="0"/>
            </a:endParaRPr>
          </a:p>
          <a:p>
            <a:pPr lvl="1"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 Children teach friendly words (in Portuguese) to exchange students (vice versa</a:t>
            </a:r>
            <a:r>
              <a:rPr lang="en-US" dirty="0" smtClean="0">
                <a:latin typeface="Arial" pitchFamily="34" charset="0"/>
                <a:ea typeface="Times New Roman" pitchFamily="18" charset="0"/>
                <a:cs typeface="Arial" pitchFamily="34" charset="0"/>
              </a:rPr>
              <a:t>).</a:t>
            </a:r>
          </a:p>
          <a:p>
            <a:pPr lvl="0" defTabSz="914400" eaLnBrk="0" fontAlgn="base" hangingPunct="0">
              <a:spcBef>
                <a:spcPct val="0"/>
              </a:spcBef>
              <a:spcAft>
                <a:spcPct val="0"/>
              </a:spcAft>
            </a:pP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solidFill>
                  <a:srgbClr val="FF0000"/>
                </a:solidFill>
                <a:latin typeface="Arial" pitchFamily="34" charset="0"/>
                <a:ea typeface="Times New Roman" pitchFamily="18" charset="0"/>
                <a:cs typeface="Arial" pitchFamily="34" charset="0"/>
              </a:rPr>
              <a:t>2ª Visit to the NGO (03/27) </a:t>
            </a:r>
            <a:r>
              <a:rPr lang="en-US" dirty="0" smtClean="0">
                <a:latin typeface="Arial" pitchFamily="34" charset="0"/>
                <a:ea typeface="Times New Roman" pitchFamily="18" charset="0"/>
                <a:cs typeface="Arial" pitchFamily="34" charset="0"/>
              </a:rPr>
              <a:t>- Preparation of the video</a:t>
            </a:r>
            <a:endParaRPr lang="pt-BR" sz="1050" dirty="0" smtClean="0">
              <a:latin typeface="Arial" pitchFamily="34" charset="0"/>
              <a:cs typeface="Arial" pitchFamily="34" charset="0"/>
            </a:endParaRPr>
          </a:p>
          <a:p>
            <a:pPr lvl="1" defTabSz="914400"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 Thematic: Respect</a:t>
            </a: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The goal is to portray difference and diversity. For this, a dynamic will be developed that shows a link between everyone and that, regardless of our differences, we must respect others. Activities: Painting hands for creating a mural, drawings</a:t>
            </a:r>
            <a:r>
              <a:rPr lang="en-US" dirty="0" smtClean="0">
                <a:latin typeface="Arial" pitchFamily="34" charset="0"/>
                <a:ea typeface="Times New Roman" pitchFamily="18" charset="0"/>
                <a:cs typeface="Arial" pitchFamily="34" charset="0"/>
              </a:rPr>
              <a:t>.</a:t>
            </a:r>
          </a:p>
          <a:p>
            <a:pPr lvl="0" defTabSz="914400" eaLnBrk="0" fontAlgn="base" hangingPunct="0">
              <a:spcBef>
                <a:spcPct val="0"/>
              </a:spcBef>
              <a:spcAft>
                <a:spcPct val="0"/>
              </a:spcAft>
            </a:pPr>
            <a:endParaRPr lang="pt-BR" sz="1050" dirty="0" smtClean="0">
              <a:solidFill>
                <a:srgbClr val="FF0000"/>
              </a:solidFill>
              <a:latin typeface="Arial" pitchFamily="34" charset="0"/>
              <a:cs typeface="Arial" pitchFamily="34" charset="0"/>
            </a:endParaRPr>
          </a:p>
          <a:p>
            <a:pPr lvl="0" defTabSz="914400" eaLnBrk="0" fontAlgn="base" hangingPunct="0">
              <a:spcBef>
                <a:spcPct val="0"/>
              </a:spcBef>
              <a:spcAft>
                <a:spcPct val="0"/>
              </a:spcAft>
            </a:pPr>
            <a:r>
              <a:rPr lang="en-US" dirty="0" smtClean="0">
                <a:solidFill>
                  <a:srgbClr val="FF0000"/>
                </a:solidFill>
                <a:latin typeface="Arial" pitchFamily="34" charset="0"/>
                <a:ea typeface="Times New Roman" pitchFamily="18" charset="0"/>
                <a:cs typeface="Arial" pitchFamily="34" charset="0"/>
              </a:rPr>
              <a:t>3ª Visit to the NGO (24/04) </a:t>
            </a:r>
            <a:r>
              <a:rPr lang="en-US" dirty="0" smtClean="0">
                <a:latin typeface="Arial" pitchFamily="34" charset="0"/>
                <a:ea typeface="Times New Roman" pitchFamily="18" charset="0"/>
                <a:cs typeface="Arial" pitchFamily="34" charset="0"/>
              </a:rPr>
              <a:t>- Preparation of the video.</a:t>
            </a:r>
            <a:endParaRPr lang="pt-BR" sz="1050" dirty="0" smtClean="0">
              <a:latin typeface="Arial" pitchFamily="34" charset="0"/>
              <a:cs typeface="Arial" pitchFamily="34" charset="0"/>
            </a:endParaRPr>
          </a:p>
          <a:p>
            <a:pPr lvl="1" defTabSz="914400"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 Thematic: Geographical notions.</a:t>
            </a: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With this theme, it is intended that the exchange students make a presentation telling about the regions of their countries and their respective climate. Posters, maps and projectors may be used in this activity.</a:t>
            </a: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Dynamics to be worked on: Portray the main tourist points of certain countries and help children to identify the places on the map. In addition, develop climate and seasons activities in regions of Brazil and in the countries of exchange students.</a:t>
            </a:r>
            <a:endParaRPr lang="pt-BR" sz="1050" dirty="0" smtClean="0">
              <a:latin typeface="Arial" pitchFamily="34" charset="0"/>
              <a:cs typeface="Arial" pitchFamily="34" charset="0"/>
            </a:endParaRPr>
          </a:p>
          <a:p>
            <a:pPr lvl="0" defTabSz="914400" eaLnBrk="0" fontAlgn="base" hangingPunct="0">
              <a:spcBef>
                <a:spcPct val="0"/>
              </a:spcBef>
              <a:spcAft>
                <a:spcPct val="0"/>
              </a:spcAft>
            </a:pPr>
            <a:endParaRPr lang="pt-BR" sz="1050" dirty="0" smtClean="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93124" y="527969"/>
            <a:ext cx="11376454" cy="6117059"/>
          </a:xfrm>
          <a:prstGeom prst="rect">
            <a:avLst/>
          </a:prstGeom>
        </p:spPr>
        <p:txBody>
          <a:bodyPr wrap="square">
            <a:spAutoFit/>
          </a:bodyPr>
          <a:lstStyle/>
          <a:p>
            <a:pPr lvl="0" defTabSz="914400" eaLnBrk="0" fontAlgn="base" hangingPunct="0">
              <a:spcBef>
                <a:spcPct val="0"/>
              </a:spcBef>
              <a:spcAft>
                <a:spcPct val="0"/>
              </a:spcAft>
            </a:pPr>
            <a:r>
              <a:rPr lang="en-US" dirty="0" smtClean="0">
                <a:solidFill>
                  <a:srgbClr val="FF0000"/>
                </a:solidFill>
                <a:latin typeface="Arial" pitchFamily="34" charset="0"/>
                <a:ea typeface="Times New Roman" pitchFamily="18" charset="0"/>
                <a:cs typeface="Arial" pitchFamily="34" charset="0"/>
              </a:rPr>
              <a:t>4ª </a:t>
            </a:r>
            <a:r>
              <a:rPr lang="en-US" dirty="0" smtClean="0">
                <a:solidFill>
                  <a:srgbClr val="FF0000"/>
                </a:solidFill>
                <a:latin typeface="Arial" pitchFamily="34" charset="0"/>
                <a:ea typeface="Times New Roman" pitchFamily="18" charset="0"/>
                <a:cs typeface="Arial" pitchFamily="34" charset="0"/>
              </a:rPr>
              <a:t>Visit to the NGO (08/05) </a:t>
            </a:r>
            <a:r>
              <a:rPr lang="en-US" dirty="0" smtClean="0">
                <a:latin typeface="Arial" pitchFamily="34" charset="0"/>
                <a:ea typeface="Times New Roman" pitchFamily="18" charset="0"/>
                <a:cs typeface="Arial" pitchFamily="34" charset="0"/>
              </a:rPr>
              <a:t>- Preparation of the video.</a:t>
            </a:r>
            <a:endParaRPr lang="pt-BR" sz="1050" dirty="0" smtClean="0">
              <a:latin typeface="Arial" pitchFamily="34" charset="0"/>
              <a:cs typeface="Arial" pitchFamily="34" charset="0"/>
            </a:endParaRPr>
          </a:p>
          <a:p>
            <a:pPr lvl="1" defTabSz="914400"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 Thematic: Environment</a:t>
            </a: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Work on sustainability and compare it with that of other countries. The main activity will focus on recycling and a dynamic will be developed for them to interact about the types of materials, the environmental problems that can be caused and so on</a:t>
            </a:r>
            <a:r>
              <a:rPr lang="en-US" dirty="0" smtClean="0">
                <a:latin typeface="Arial" pitchFamily="34" charset="0"/>
                <a:ea typeface="Times New Roman" pitchFamily="18" charset="0"/>
                <a:cs typeface="Arial" pitchFamily="34" charset="0"/>
              </a:rPr>
              <a:t>.</a:t>
            </a:r>
          </a:p>
          <a:p>
            <a:pPr lvl="0" defTabSz="914400" eaLnBrk="0" fontAlgn="base" hangingPunct="0">
              <a:spcBef>
                <a:spcPct val="0"/>
              </a:spcBef>
              <a:spcAft>
                <a:spcPct val="0"/>
              </a:spcAft>
            </a:pPr>
            <a:endParaRPr lang="pt-BR" sz="1050" dirty="0" smtClean="0">
              <a:solidFill>
                <a:srgbClr val="FF0000"/>
              </a:solidFill>
              <a:latin typeface="Arial" pitchFamily="34" charset="0"/>
              <a:cs typeface="Arial" pitchFamily="34" charset="0"/>
            </a:endParaRPr>
          </a:p>
          <a:p>
            <a:pPr lvl="0" defTabSz="914400" eaLnBrk="0" fontAlgn="base" hangingPunct="0">
              <a:spcBef>
                <a:spcPct val="0"/>
              </a:spcBef>
              <a:spcAft>
                <a:spcPct val="0"/>
              </a:spcAft>
            </a:pPr>
            <a:r>
              <a:rPr lang="en-US" dirty="0" smtClean="0">
                <a:solidFill>
                  <a:srgbClr val="FF0000"/>
                </a:solidFill>
                <a:latin typeface="Arial" pitchFamily="34" charset="0"/>
                <a:ea typeface="Times New Roman" pitchFamily="18" charset="0"/>
                <a:cs typeface="Arial" pitchFamily="34" charset="0"/>
              </a:rPr>
              <a:t>5ª Visit to the NGO (15/05) </a:t>
            </a:r>
            <a:r>
              <a:rPr lang="en-US" dirty="0" smtClean="0">
                <a:latin typeface="Arial" pitchFamily="34" charset="0"/>
                <a:ea typeface="Times New Roman" pitchFamily="18" charset="0"/>
                <a:cs typeface="Arial" pitchFamily="34" charset="0"/>
              </a:rPr>
              <a:t>- Preparation of the video</a:t>
            </a:r>
            <a:endParaRPr lang="pt-BR" sz="1050" dirty="0" smtClean="0">
              <a:latin typeface="Arial" pitchFamily="34" charset="0"/>
              <a:cs typeface="Arial" pitchFamily="34" charset="0"/>
            </a:endParaRPr>
          </a:p>
          <a:p>
            <a:pPr lvl="1" defTabSz="914400"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 Thematic: Languages</a:t>
            </a: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After some time in Brazil, exchange students acquire intermediate vocabulary. In this activity, we intend to show new words and expressions typical of our language, usually outside the academic environment. Games such as “hangman game”, word search puzzle, as well as music will be used</a:t>
            </a:r>
            <a:r>
              <a:rPr lang="en-US" dirty="0" smtClean="0">
                <a:latin typeface="Arial" pitchFamily="34" charset="0"/>
                <a:ea typeface="Times New Roman" pitchFamily="18" charset="0"/>
                <a:cs typeface="Arial" pitchFamily="34" charset="0"/>
              </a:rPr>
              <a:t>.</a:t>
            </a:r>
          </a:p>
          <a:p>
            <a:pPr lvl="0" defTabSz="914400" eaLnBrk="0" fontAlgn="base" hangingPunct="0">
              <a:spcBef>
                <a:spcPct val="0"/>
              </a:spcBef>
              <a:spcAft>
                <a:spcPct val="0"/>
              </a:spcAft>
            </a:pPr>
            <a:endParaRPr lang="pt-BR" sz="1050" dirty="0" smtClean="0">
              <a:solidFill>
                <a:srgbClr val="FF0000"/>
              </a:solidFill>
              <a:latin typeface="Arial" pitchFamily="34" charset="0"/>
              <a:cs typeface="Arial" pitchFamily="34" charset="0"/>
            </a:endParaRPr>
          </a:p>
          <a:p>
            <a:pPr lvl="0" defTabSz="914400" eaLnBrk="0" fontAlgn="base" hangingPunct="0">
              <a:spcBef>
                <a:spcPct val="0"/>
              </a:spcBef>
              <a:spcAft>
                <a:spcPct val="0"/>
              </a:spcAft>
            </a:pPr>
            <a:r>
              <a:rPr lang="en-US" dirty="0" smtClean="0">
                <a:solidFill>
                  <a:srgbClr val="FF0000"/>
                </a:solidFill>
                <a:latin typeface="Arial" pitchFamily="34" charset="0"/>
                <a:ea typeface="Times New Roman" pitchFamily="18" charset="0"/>
                <a:cs typeface="Arial" pitchFamily="34" charset="0"/>
              </a:rPr>
              <a:t>6ª Visit to the NGO (29/05)</a:t>
            </a:r>
            <a:endParaRPr lang="pt-BR" sz="1050" dirty="0" smtClean="0">
              <a:solidFill>
                <a:srgbClr val="FF0000"/>
              </a:solidFill>
              <a:latin typeface="Arial" pitchFamily="34" charset="0"/>
              <a:cs typeface="Arial" pitchFamily="34" charset="0"/>
            </a:endParaRPr>
          </a:p>
          <a:p>
            <a:pPr lvl="1" defTabSz="914400"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 Thematic: Typical games</a:t>
            </a: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Typical Brazilian games such as hopscotch, treasure hunt, ring pass, “duck goose” will be presented. Some characters from Brazilian folklore will also be shown</a:t>
            </a:r>
            <a:r>
              <a:rPr lang="en-US" dirty="0" smtClean="0">
                <a:latin typeface="Arial" pitchFamily="34" charset="0"/>
                <a:ea typeface="Times New Roman" pitchFamily="18" charset="0"/>
                <a:cs typeface="Arial" pitchFamily="34" charset="0"/>
              </a:rPr>
              <a:t>.</a:t>
            </a:r>
          </a:p>
          <a:p>
            <a:pPr lvl="0" defTabSz="914400" eaLnBrk="0" fontAlgn="base" hangingPunct="0">
              <a:spcBef>
                <a:spcPct val="0"/>
              </a:spcBef>
              <a:spcAft>
                <a:spcPct val="0"/>
              </a:spcAft>
            </a:pP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solidFill>
                  <a:srgbClr val="FF0000"/>
                </a:solidFill>
                <a:latin typeface="Arial" pitchFamily="34" charset="0"/>
                <a:ea typeface="Times New Roman" pitchFamily="18" charset="0"/>
                <a:cs typeface="Arial" pitchFamily="34" charset="0"/>
              </a:rPr>
              <a:t>7ª Visit to the NGO (05/06)</a:t>
            </a:r>
            <a:endParaRPr lang="pt-BR" sz="1050" dirty="0" smtClean="0">
              <a:solidFill>
                <a:srgbClr val="FF0000"/>
              </a:solidFill>
              <a:latin typeface="Arial" pitchFamily="34" charset="0"/>
              <a:cs typeface="Arial" pitchFamily="34" charset="0"/>
            </a:endParaRPr>
          </a:p>
          <a:p>
            <a:pPr lvl="1"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 Closing Party at the NGO</a:t>
            </a: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The closing party aims to finalize the work and performance of exchange students during the semester. It will be held, in partnership with the NGO </a:t>
            </a:r>
            <a:r>
              <a:rPr lang="en-US" dirty="0" err="1" smtClean="0">
                <a:latin typeface="Arial" pitchFamily="34" charset="0"/>
                <a:ea typeface="Times New Roman" pitchFamily="18" charset="0"/>
                <a:cs typeface="Arial" pitchFamily="34" charset="0"/>
              </a:rPr>
              <a:t>NGO</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Associação</a:t>
            </a:r>
            <a:r>
              <a:rPr lang="en-US" dirty="0" smtClean="0">
                <a:latin typeface="Arial" pitchFamily="34" charset="0"/>
                <a:ea typeface="Times New Roman" pitchFamily="18" charset="0"/>
                <a:cs typeface="Arial" pitchFamily="34" charset="0"/>
              </a:rPr>
              <a:t> São Francisco de </a:t>
            </a:r>
            <a:r>
              <a:rPr lang="en-US" dirty="0" err="1" smtClean="0">
                <a:latin typeface="Arial" pitchFamily="34" charset="0"/>
                <a:ea typeface="Times New Roman" pitchFamily="18" charset="0"/>
                <a:cs typeface="Arial" pitchFamily="34" charset="0"/>
              </a:rPr>
              <a:t>Assis</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Gewo-HauS</a:t>
            </a:r>
            <a:r>
              <a:rPr lang="en-US" dirty="0" smtClean="0">
                <a:latin typeface="Arial" pitchFamily="34" charset="0"/>
                <a:ea typeface="Times New Roman" pitchFamily="18" charset="0"/>
                <a:cs typeface="Arial" pitchFamily="34" charset="0"/>
              </a:rPr>
              <a:t> and </a:t>
            </a:r>
            <a:r>
              <a:rPr lang="en-US" dirty="0" err="1" smtClean="0">
                <a:latin typeface="Arial" pitchFamily="34" charset="0"/>
                <a:ea typeface="Times New Roman" pitchFamily="18" charset="0"/>
                <a:cs typeface="Arial" pitchFamily="34" charset="0"/>
              </a:rPr>
              <a:t>iTeam</a:t>
            </a:r>
            <a:r>
              <a:rPr lang="en-US" dirty="0" smtClean="0">
                <a:latin typeface="Arial" pitchFamily="34" charset="0"/>
                <a:ea typeface="Times New Roman" pitchFamily="18" charset="0"/>
                <a:cs typeface="Arial" pitchFamily="34" charset="0"/>
              </a:rPr>
              <a:t>, a celebration of food and drinks, dance performances, music, poems by exchange students and children.</a:t>
            </a:r>
            <a:endParaRPr lang="pt-BR" sz="1050" dirty="0" smtClean="0">
              <a:latin typeface="Arial" pitchFamily="34" charset="0"/>
              <a:cs typeface="Arial" pitchFamily="34" charset="0"/>
            </a:endParaRPr>
          </a:p>
          <a:p>
            <a:pPr lvl="0" defTabSz="914400" eaLnBrk="0" fontAlgn="base" hangingPunct="0">
              <a:spcBef>
                <a:spcPct val="0"/>
              </a:spcBef>
              <a:spcAft>
                <a:spcPct val="0"/>
              </a:spcAft>
            </a:pPr>
            <a:r>
              <a:rPr lang="en-US" dirty="0" smtClean="0">
                <a:latin typeface="Arial" pitchFamily="34" charset="0"/>
                <a:ea typeface="Times New Roman" pitchFamily="18" charset="0"/>
                <a:cs typeface="Arial" pitchFamily="34" charset="0"/>
              </a:rPr>
              <a:t>Delivery of the participation certificate.</a:t>
            </a:r>
            <a:endParaRPr lang="pt-BR" sz="1050" dirty="0" smtClean="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8941C85-373B-4CEF-971A-5A8FFAE009B6}"/>
              </a:ext>
            </a:extLst>
          </p:cNvPr>
          <p:cNvSpPr>
            <a:spLocks noGrp="1"/>
          </p:cNvSpPr>
          <p:nvPr>
            <p:ph type="title"/>
          </p:nvPr>
        </p:nvSpPr>
        <p:spPr>
          <a:xfrm>
            <a:off x="913775" y="75177"/>
            <a:ext cx="10364451" cy="1596177"/>
          </a:xfrm>
        </p:spPr>
        <p:txBody>
          <a:bodyPr/>
          <a:lstStyle/>
          <a:p>
            <a:r>
              <a:rPr lang="pt-BR" dirty="0"/>
              <a:t>Em sala de aula...</a:t>
            </a:r>
            <a:br>
              <a:rPr lang="pt-BR" dirty="0"/>
            </a:br>
            <a:r>
              <a:rPr lang="pt-BR" dirty="0" err="1" smtClean="0">
                <a:solidFill>
                  <a:srgbClr val="C00000"/>
                </a:solidFill>
              </a:rPr>
              <a:t>Today</a:t>
            </a:r>
            <a:r>
              <a:rPr lang="pt-BR" dirty="0" smtClean="0">
                <a:solidFill>
                  <a:srgbClr val="C00000"/>
                </a:solidFill>
              </a:rPr>
              <a:t> -</a:t>
            </a:r>
            <a:r>
              <a:rPr lang="pt-BR" dirty="0" smtClean="0"/>
              <a:t> </a:t>
            </a:r>
            <a:r>
              <a:rPr lang="pt-BR" dirty="0" smtClean="0">
                <a:solidFill>
                  <a:srgbClr val="C00000"/>
                </a:solidFill>
              </a:rPr>
              <a:t>IN </a:t>
            </a:r>
            <a:r>
              <a:rPr lang="pt-BR" dirty="0">
                <a:solidFill>
                  <a:srgbClr val="C00000"/>
                </a:solidFill>
              </a:rPr>
              <a:t>THE CLASSROOM...</a:t>
            </a:r>
          </a:p>
        </p:txBody>
      </p:sp>
      <p:sp>
        <p:nvSpPr>
          <p:cNvPr id="3" name="Espaço Reservado para Conteúdo 2">
            <a:extLst>
              <a:ext uri="{FF2B5EF4-FFF2-40B4-BE49-F238E27FC236}">
                <a16:creationId xmlns="" xmlns:a16="http://schemas.microsoft.com/office/drawing/2014/main" id="{1E49CDC0-4771-413E-A606-8747D0AD92B6}"/>
              </a:ext>
            </a:extLst>
          </p:cNvPr>
          <p:cNvSpPr>
            <a:spLocks noGrp="1"/>
          </p:cNvSpPr>
          <p:nvPr>
            <p:ph sz="quarter" idx="13"/>
          </p:nvPr>
        </p:nvSpPr>
        <p:spPr>
          <a:xfrm>
            <a:off x="1311966" y="1200904"/>
            <a:ext cx="11131825" cy="5186645"/>
          </a:xfrm>
        </p:spPr>
        <p:txBody>
          <a:bodyPr>
            <a:normAutofit/>
          </a:bodyPr>
          <a:lstStyle/>
          <a:p>
            <a:pPr marL="914400" lvl="2" indent="0">
              <a:buNone/>
            </a:pPr>
            <a:endParaRPr lang="pt-BR" sz="300" dirty="0"/>
          </a:p>
          <a:p>
            <a:r>
              <a:rPr lang="pt-BR" dirty="0"/>
              <a:t>Aula de hoje...</a:t>
            </a:r>
          </a:p>
          <a:p>
            <a:pPr lvl="1"/>
            <a:r>
              <a:rPr lang="pt-BR" dirty="0"/>
              <a:t>Apresentar disciplina</a:t>
            </a:r>
          </a:p>
          <a:p>
            <a:pPr lvl="1"/>
            <a:r>
              <a:rPr lang="pt-BR" dirty="0"/>
              <a:t>Conhecer o outro</a:t>
            </a:r>
          </a:p>
          <a:p>
            <a:pPr lvl="1"/>
            <a:r>
              <a:rPr lang="pt-BR" dirty="0"/>
              <a:t>Trocar compreensão sobre o objetivo, atividades da disciplina</a:t>
            </a:r>
          </a:p>
          <a:p>
            <a:pPr marL="457200" lvl="1" indent="0">
              <a:buNone/>
            </a:pPr>
            <a:endParaRPr lang="pt-BR" dirty="0"/>
          </a:p>
          <a:p>
            <a:pPr marL="457200" lvl="1" indent="0">
              <a:buNone/>
            </a:pPr>
            <a:endParaRPr lang="pt-BR" dirty="0"/>
          </a:p>
          <a:p>
            <a:pPr marL="0" indent="0">
              <a:buNone/>
            </a:pPr>
            <a:r>
              <a:rPr lang="pt-BR" dirty="0"/>
              <a:t>- </a:t>
            </a:r>
            <a:r>
              <a:rPr lang="pt-BR" dirty="0">
                <a:solidFill>
                  <a:srgbClr val="FF0000"/>
                </a:solidFill>
              </a:rPr>
              <a:t>TODAY’S CLASS...</a:t>
            </a:r>
          </a:p>
          <a:p>
            <a:pPr marL="0" indent="0">
              <a:buNone/>
            </a:pPr>
            <a:r>
              <a:rPr lang="pt-BR" dirty="0">
                <a:solidFill>
                  <a:srgbClr val="FF0000"/>
                </a:solidFill>
              </a:rPr>
              <a:t>	- PRESENTATION OF THE SYLLABUS</a:t>
            </a:r>
          </a:p>
          <a:p>
            <a:pPr marL="0" indent="0">
              <a:buNone/>
            </a:pPr>
            <a:r>
              <a:rPr lang="pt-BR" dirty="0">
                <a:solidFill>
                  <a:srgbClr val="FF0000"/>
                </a:solidFill>
              </a:rPr>
              <a:t>             - GETTING TO KNOW EACH OTHER</a:t>
            </a:r>
          </a:p>
          <a:p>
            <a:pPr marL="0" indent="0">
              <a:buNone/>
            </a:pPr>
            <a:r>
              <a:rPr lang="pt-BR" dirty="0">
                <a:solidFill>
                  <a:srgbClr val="FF0000"/>
                </a:solidFill>
              </a:rPr>
              <a:t>             - EXCHANGE OF INTERPRETATIONS ABOUT THE OBJECTIVE AND ACTIVITIES OF        </a:t>
            </a:r>
          </a:p>
          <a:p>
            <a:pPr marL="0" indent="0">
              <a:buNone/>
            </a:pPr>
            <a:r>
              <a:rPr lang="pt-BR" dirty="0">
                <a:solidFill>
                  <a:srgbClr val="FF0000"/>
                </a:solidFill>
              </a:rPr>
              <a:t>               THE COURSE.</a:t>
            </a:r>
          </a:p>
          <a:p>
            <a:pPr lvl="1"/>
            <a:endParaRPr lang="pt-BR" dirty="0"/>
          </a:p>
          <a:p>
            <a:pPr lvl="1"/>
            <a:endParaRPr lang="pt-BR" dirty="0"/>
          </a:p>
        </p:txBody>
      </p:sp>
    </p:spTree>
    <p:extLst>
      <p:ext uri="{BB962C8B-B14F-4D97-AF65-F5344CB8AC3E}">
        <p14:creationId xmlns="" xmlns:p14="http://schemas.microsoft.com/office/powerpoint/2010/main" val="3034513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B752CBF-70E8-422C-AD68-9D770FFB75BE}"/>
              </a:ext>
            </a:extLst>
          </p:cNvPr>
          <p:cNvSpPr>
            <a:spLocks noGrp="1"/>
          </p:cNvSpPr>
          <p:nvPr>
            <p:ph type="title"/>
          </p:nvPr>
        </p:nvSpPr>
        <p:spPr>
          <a:xfrm>
            <a:off x="913775" y="146075"/>
            <a:ext cx="10364451" cy="1596177"/>
          </a:xfrm>
        </p:spPr>
        <p:txBody>
          <a:bodyPr>
            <a:normAutofit/>
          </a:bodyPr>
          <a:lstStyle/>
          <a:p>
            <a:r>
              <a:rPr lang="pt-BR" sz="3200" dirty="0"/>
              <a:t>Objetivo Geral Disciplina</a:t>
            </a:r>
            <a:br>
              <a:rPr lang="pt-BR" sz="3200" dirty="0"/>
            </a:br>
            <a:r>
              <a:rPr lang="pt-BR" sz="3200" dirty="0">
                <a:solidFill>
                  <a:srgbClr val="C00000"/>
                </a:solidFill>
              </a:rPr>
              <a:t>GENERAL OBJECTIVE OF THIS COURSE</a:t>
            </a:r>
          </a:p>
        </p:txBody>
      </p:sp>
      <p:sp>
        <p:nvSpPr>
          <p:cNvPr id="3" name="Espaço Reservado para Conteúdo 2">
            <a:extLst>
              <a:ext uri="{FF2B5EF4-FFF2-40B4-BE49-F238E27FC236}">
                <a16:creationId xmlns="" xmlns:a16="http://schemas.microsoft.com/office/drawing/2014/main" id="{BE76F69A-A086-48D8-A24F-AA3F2C1B11BB}"/>
              </a:ext>
            </a:extLst>
          </p:cNvPr>
          <p:cNvSpPr>
            <a:spLocks noGrp="1"/>
          </p:cNvSpPr>
          <p:nvPr>
            <p:ph sz="quarter" idx="13"/>
          </p:nvPr>
        </p:nvSpPr>
        <p:spPr>
          <a:xfrm>
            <a:off x="490330" y="1891436"/>
            <a:ext cx="11410122" cy="4895099"/>
          </a:xfrm>
        </p:spPr>
        <p:txBody>
          <a:bodyPr>
            <a:normAutofit/>
          </a:bodyPr>
          <a:lstStyle/>
          <a:p>
            <a:r>
              <a:rPr lang="pt-BR" sz="2400" dirty="0"/>
              <a:t>Desenvolver habilidades e sensibilidade diante das diferenças culturais</a:t>
            </a:r>
          </a:p>
          <a:p>
            <a:pPr lvl="1"/>
            <a:r>
              <a:rPr lang="pt-BR" sz="2000" dirty="0"/>
              <a:t>Capacidade/esforço para se comunicar com o outro (português/inglês/linguagem corporal)</a:t>
            </a:r>
          </a:p>
          <a:p>
            <a:pPr lvl="1"/>
            <a:r>
              <a:rPr lang="pt-BR" sz="2000" dirty="0"/>
              <a:t>Capacidade para compreender os valores do outro</a:t>
            </a:r>
          </a:p>
          <a:p>
            <a:pPr lvl="1"/>
            <a:endParaRPr lang="pt-BR" sz="2000" dirty="0"/>
          </a:p>
          <a:p>
            <a:r>
              <a:rPr lang="pt-BR" sz="2400" dirty="0">
                <a:solidFill>
                  <a:srgbClr val="FF0000"/>
                </a:solidFill>
              </a:rPr>
              <a:t>DEVELOP ABILITIES AND SENSITIVITY WHEN FACING CULTURAL DIFFERENCES</a:t>
            </a:r>
          </a:p>
          <a:p>
            <a:pPr lvl="1"/>
            <a:r>
              <a:rPr lang="pt-BR" sz="2100" dirty="0">
                <a:solidFill>
                  <a:srgbClr val="FF0000"/>
                </a:solidFill>
              </a:rPr>
              <a:t>ABILITY / WILLINGNESS TO COMMUNICATE WITH NEIGHBORS</a:t>
            </a:r>
          </a:p>
          <a:p>
            <a:pPr marL="457200" lvl="1" indent="0">
              <a:buNone/>
            </a:pPr>
            <a:r>
              <a:rPr lang="pt-BR" sz="2100" dirty="0">
                <a:solidFill>
                  <a:srgbClr val="FF0000"/>
                </a:solidFill>
              </a:rPr>
              <a:t>   (PORTUGUESE / ENGLISH / BODY LANGUAGE)</a:t>
            </a:r>
          </a:p>
          <a:p>
            <a:pPr marL="457200" lvl="1" indent="0">
              <a:buNone/>
            </a:pPr>
            <a:r>
              <a:rPr lang="pt-BR" sz="2100" dirty="0">
                <a:solidFill>
                  <a:srgbClr val="FF0000"/>
                </a:solidFill>
              </a:rPr>
              <a:t>- ABILITY TO UNDERSTAND THE VALUES OF THE NEIGHBORS</a:t>
            </a:r>
          </a:p>
          <a:p>
            <a:pPr marL="0" indent="0">
              <a:buNone/>
            </a:pPr>
            <a:r>
              <a:rPr lang="pt-BR" sz="2200" dirty="0"/>
              <a:t>   </a:t>
            </a:r>
          </a:p>
          <a:p>
            <a:pPr marL="0" indent="0">
              <a:buNone/>
            </a:pPr>
            <a:endParaRPr lang="pt-BR" sz="2200" dirty="0"/>
          </a:p>
          <a:p>
            <a:pPr lvl="1"/>
            <a:endParaRPr lang="pt-BR" sz="2000" dirty="0"/>
          </a:p>
          <a:p>
            <a:pPr lvl="1"/>
            <a:endParaRPr lang="pt-BR" dirty="0"/>
          </a:p>
          <a:p>
            <a:endParaRPr lang="pt-BR" dirty="0"/>
          </a:p>
        </p:txBody>
      </p:sp>
    </p:spTree>
    <p:extLst>
      <p:ext uri="{BB962C8B-B14F-4D97-AF65-F5344CB8AC3E}">
        <p14:creationId xmlns="" xmlns:p14="http://schemas.microsoft.com/office/powerpoint/2010/main" val="69310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A77EB6F-5031-41FE-A190-FB06B4024B22}"/>
              </a:ext>
            </a:extLst>
          </p:cNvPr>
          <p:cNvSpPr>
            <a:spLocks noGrp="1"/>
          </p:cNvSpPr>
          <p:nvPr>
            <p:ph type="title"/>
          </p:nvPr>
        </p:nvSpPr>
        <p:spPr>
          <a:xfrm>
            <a:off x="913775" y="110273"/>
            <a:ext cx="10364451" cy="1596177"/>
          </a:xfrm>
        </p:spPr>
        <p:txBody>
          <a:bodyPr>
            <a:normAutofit/>
          </a:bodyPr>
          <a:lstStyle/>
          <a:p>
            <a:r>
              <a:rPr lang="pt-BR" sz="3200" dirty="0"/>
              <a:t>O que eu espero dos alunos</a:t>
            </a:r>
            <a:br>
              <a:rPr lang="pt-BR" sz="3200" dirty="0"/>
            </a:br>
            <a:r>
              <a:rPr lang="pt-BR" sz="3200" dirty="0">
                <a:solidFill>
                  <a:srgbClr val="C00000"/>
                </a:solidFill>
              </a:rPr>
              <a:t>HOW ARE STUDENTS SUPPOSED TO ACT</a:t>
            </a:r>
          </a:p>
        </p:txBody>
      </p:sp>
      <p:graphicFrame>
        <p:nvGraphicFramePr>
          <p:cNvPr id="4" name="Espaço Reservado para Conteúdo 3">
            <a:extLst>
              <a:ext uri="{FF2B5EF4-FFF2-40B4-BE49-F238E27FC236}">
                <a16:creationId xmlns="" xmlns:a16="http://schemas.microsoft.com/office/drawing/2014/main" id="{3AAB9154-E76D-4172-A8F6-F9A29FA30A24}"/>
              </a:ext>
            </a:extLst>
          </p:cNvPr>
          <p:cNvGraphicFramePr>
            <a:graphicFrameLocks noGrp="1"/>
          </p:cNvGraphicFramePr>
          <p:nvPr>
            <p:ph sz="quarter" idx="13"/>
            <p:extLst>
              <p:ext uri="{D42A27DB-BD31-4B8C-83A1-F6EECF244321}">
                <p14:modId xmlns="" xmlns:p14="http://schemas.microsoft.com/office/powerpoint/2010/main" val="2509125941"/>
              </p:ext>
            </p:extLst>
          </p:nvPr>
        </p:nvGraphicFramePr>
        <p:xfrm>
          <a:off x="142043" y="1624097"/>
          <a:ext cx="11940466" cy="5105873"/>
        </p:xfrm>
        <a:graphic>
          <a:graphicData uri="http://schemas.openxmlformats.org/drawingml/2006/table">
            <a:tbl>
              <a:tblPr firstRow="1" bandRow="1">
                <a:tableStyleId>{5C22544A-7EE6-4342-B048-85BDC9FD1C3A}</a:tableStyleId>
              </a:tblPr>
              <a:tblGrid>
                <a:gridCol w="5996054">
                  <a:extLst>
                    <a:ext uri="{9D8B030D-6E8A-4147-A177-3AD203B41FA5}">
                      <a16:colId xmlns="" xmlns:a16="http://schemas.microsoft.com/office/drawing/2014/main" val="82942784"/>
                    </a:ext>
                  </a:extLst>
                </a:gridCol>
                <a:gridCol w="5944412">
                  <a:extLst>
                    <a:ext uri="{9D8B030D-6E8A-4147-A177-3AD203B41FA5}">
                      <a16:colId xmlns="" xmlns:a16="http://schemas.microsoft.com/office/drawing/2014/main" val="2806823555"/>
                    </a:ext>
                  </a:extLst>
                </a:gridCol>
              </a:tblGrid>
              <a:tr h="983118">
                <a:tc>
                  <a:txBody>
                    <a:bodyPr/>
                    <a:lstStyle/>
                    <a:p>
                      <a:pPr algn="ctr"/>
                      <a:r>
                        <a:rPr lang="pt-BR" sz="2800" dirty="0"/>
                        <a:t>Alunos brasileiros / </a:t>
                      </a:r>
                      <a:r>
                        <a:rPr lang="pt-BR" sz="2800" dirty="0" err="1"/>
                        <a:t>Native</a:t>
                      </a:r>
                      <a:r>
                        <a:rPr lang="pt-BR" sz="2800" dirty="0"/>
                        <a:t> </a:t>
                      </a:r>
                      <a:r>
                        <a:rPr lang="pt-BR" sz="2800" dirty="0" err="1"/>
                        <a:t>students</a:t>
                      </a:r>
                      <a:endParaRPr lang="pt-BR" sz="2800" dirty="0"/>
                    </a:p>
                  </a:txBody>
                  <a:tcPr/>
                </a:tc>
                <a:tc>
                  <a:txBody>
                    <a:bodyPr/>
                    <a:lstStyle/>
                    <a:p>
                      <a:pPr algn="ctr"/>
                      <a:r>
                        <a:rPr lang="pt-BR" sz="2800" dirty="0"/>
                        <a:t>Alunos intercambistas / Exchange</a:t>
                      </a:r>
                      <a:r>
                        <a:rPr lang="pt-BR" sz="2800" baseline="0" dirty="0"/>
                        <a:t> </a:t>
                      </a:r>
                      <a:r>
                        <a:rPr lang="pt-BR" sz="2800" baseline="0" dirty="0" err="1"/>
                        <a:t>students</a:t>
                      </a:r>
                      <a:endParaRPr lang="pt-BR" sz="2800" dirty="0"/>
                    </a:p>
                  </a:txBody>
                  <a:tcPr/>
                </a:tc>
                <a:extLst>
                  <a:ext uri="{0D108BD9-81ED-4DB2-BD59-A6C34878D82A}">
                    <a16:rowId xmlns="" xmlns:a16="http://schemas.microsoft.com/office/drawing/2014/main" val="397356945"/>
                  </a:ext>
                </a:extLst>
              </a:tr>
              <a:tr h="412275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pt-BR" sz="2800" dirty="0"/>
                        <a:t>SEJA EMPÁTICO. Coloque-se no lugar do outro. Compreenda e demonstre interesse pela realidade do outro.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8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8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pt-BR" sz="2800" dirty="0">
                          <a:solidFill>
                            <a:srgbClr val="FF0000"/>
                          </a:solidFill>
                        </a:rPr>
                        <a:t>BE</a:t>
                      </a:r>
                      <a:r>
                        <a:rPr lang="pt-BR" sz="2800" baseline="0" dirty="0">
                          <a:solidFill>
                            <a:srgbClr val="FF0000"/>
                          </a:solidFill>
                        </a:rPr>
                        <a:t> EMPATHIC. </a:t>
                      </a:r>
                      <a:r>
                        <a:rPr lang="pt-BR" sz="2800" baseline="0" dirty="0" err="1">
                          <a:solidFill>
                            <a:srgbClr val="FF0000"/>
                          </a:solidFill>
                        </a:rPr>
                        <a:t>Wear</a:t>
                      </a:r>
                      <a:r>
                        <a:rPr lang="pt-BR" sz="2800" baseline="0" dirty="0">
                          <a:solidFill>
                            <a:srgbClr val="FF0000"/>
                          </a:solidFill>
                        </a:rPr>
                        <a:t> </a:t>
                      </a:r>
                      <a:r>
                        <a:rPr lang="pt-BR" sz="2800" baseline="0" dirty="0" err="1">
                          <a:solidFill>
                            <a:srgbClr val="FF0000"/>
                          </a:solidFill>
                        </a:rPr>
                        <a:t>someone’s</a:t>
                      </a:r>
                      <a:r>
                        <a:rPr lang="pt-BR" sz="2800" baseline="0" dirty="0">
                          <a:solidFill>
                            <a:srgbClr val="FF0000"/>
                          </a:solidFill>
                        </a:rPr>
                        <a:t> </a:t>
                      </a:r>
                      <a:r>
                        <a:rPr lang="pt-BR" sz="2800" baseline="0" dirty="0" err="1">
                          <a:solidFill>
                            <a:srgbClr val="FF0000"/>
                          </a:solidFill>
                        </a:rPr>
                        <a:t>else</a:t>
                      </a:r>
                      <a:r>
                        <a:rPr lang="pt-BR" sz="2800" baseline="0" dirty="0">
                          <a:solidFill>
                            <a:srgbClr val="FF0000"/>
                          </a:solidFill>
                        </a:rPr>
                        <a:t> </a:t>
                      </a:r>
                      <a:r>
                        <a:rPr lang="pt-BR" sz="2800" baseline="0" dirty="0" err="1">
                          <a:solidFill>
                            <a:srgbClr val="FF0000"/>
                          </a:solidFill>
                        </a:rPr>
                        <a:t>shoes</a:t>
                      </a:r>
                      <a:r>
                        <a:rPr lang="pt-BR" sz="2800" baseline="0" dirty="0">
                          <a:solidFill>
                            <a:srgbClr val="FF0000"/>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pt-BR" sz="2800" dirty="0" err="1">
                          <a:solidFill>
                            <a:srgbClr val="FF0000"/>
                          </a:solidFill>
                        </a:rPr>
                        <a:t>Try</a:t>
                      </a:r>
                      <a:r>
                        <a:rPr lang="pt-BR" sz="2800" dirty="0">
                          <a:solidFill>
                            <a:srgbClr val="FF0000"/>
                          </a:solidFill>
                        </a:rPr>
                        <a:t> </a:t>
                      </a:r>
                      <a:r>
                        <a:rPr lang="pt-BR" sz="2800" dirty="0" err="1">
                          <a:solidFill>
                            <a:srgbClr val="FF0000"/>
                          </a:solidFill>
                        </a:rPr>
                        <a:t>to</a:t>
                      </a:r>
                      <a:r>
                        <a:rPr lang="pt-BR" sz="2800" dirty="0">
                          <a:solidFill>
                            <a:srgbClr val="FF0000"/>
                          </a:solidFill>
                        </a:rPr>
                        <a:t> </a:t>
                      </a:r>
                      <a:r>
                        <a:rPr lang="pt-BR" sz="2800" dirty="0" err="1">
                          <a:solidFill>
                            <a:srgbClr val="FF0000"/>
                          </a:solidFill>
                        </a:rPr>
                        <a:t>understand</a:t>
                      </a:r>
                      <a:r>
                        <a:rPr lang="pt-BR" sz="2800" baseline="0" dirty="0">
                          <a:solidFill>
                            <a:srgbClr val="FF0000"/>
                          </a:solidFill>
                        </a:rPr>
                        <a:t> </a:t>
                      </a:r>
                      <a:r>
                        <a:rPr lang="pt-BR" sz="2800" baseline="0" dirty="0" err="1">
                          <a:solidFill>
                            <a:srgbClr val="FF0000"/>
                          </a:solidFill>
                        </a:rPr>
                        <a:t>your</a:t>
                      </a:r>
                      <a:r>
                        <a:rPr lang="pt-BR" sz="2800" baseline="0" dirty="0">
                          <a:solidFill>
                            <a:srgbClr val="FF0000"/>
                          </a:solidFill>
                        </a:rPr>
                        <a:t> </a:t>
                      </a:r>
                      <a:r>
                        <a:rPr lang="pt-BR" sz="2800" baseline="0" dirty="0" err="1">
                          <a:solidFill>
                            <a:srgbClr val="FF0000"/>
                          </a:solidFill>
                        </a:rPr>
                        <a:t>neighbor</a:t>
                      </a:r>
                      <a:r>
                        <a:rPr lang="pt-BR" sz="2800" baseline="0" dirty="0">
                          <a:solidFill>
                            <a:srgbClr val="FF0000"/>
                          </a:solidFill>
                        </a:rPr>
                        <a:t> </a:t>
                      </a:r>
                      <a:r>
                        <a:rPr lang="pt-BR" sz="2800" baseline="0" dirty="0" err="1">
                          <a:solidFill>
                            <a:srgbClr val="FF0000"/>
                          </a:solidFill>
                        </a:rPr>
                        <a:t>and</a:t>
                      </a:r>
                      <a:r>
                        <a:rPr lang="pt-BR" sz="2800" baseline="0" dirty="0">
                          <a:solidFill>
                            <a:srgbClr val="FF0000"/>
                          </a:solidFill>
                        </a:rPr>
                        <a:t> </a:t>
                      </a:r>
                      <a:r>
                        <a:rPr lang="pt-BR" sz="2800" baseline="0" dirty="0" err="1">
                          <a:solidFill>
                            <a:srgbClr val="FF0000"/>
                          </a:solidFill>
                        </a:rPr>
                        <a:t>demonstrate</a:t>
                      </a:r>
                      <a:r>
                        <a:rPr lang="pt-BR" sz="2800" baseline="0" dirty="0">
                          <a:solidFill>
                            <a:srgbClr val="FF0000"/>
                          </a:solidFill>
                        </a:rPr>
                        <a:t> </a:t>
                      </a:r>
                      <a:r>
                        <a:rPr lang="pt-BR" sz="2800" baseline="0" dirty="0" err="1">
                          <a:solidFill>
                            <a:srgbClr val="FF0000"/>
                          </a:solidFill>
                        </a:rPr>
                        <a:t>interest</a:t>
                      </a:r>
                      <a:r>
                        <a:rPr lang="pt-BR" sz="2800" baseline="0" dirty="0">
                          <a:solidFill>
                            <a:srgbClr val="FF0000"/>
                          </a:solidFill>
                        </a:rPr>
                        <a:t> for </a:t>
                      </a:r>
                      <a:r>
                        <a:rPr lang="pt-BR" sz="2800" baseline="0" dirty="0" err="1">
                          <a:solidFill>
                            <a:srgbClr val="FF0000"/>
                          </a:solidFill>
                        </a:rPr>
                        <a:t>his</a:t>
                      </a:r>
                      <a:r>
                        <a:rPr lang="pt-BR" sz="2800" baseline="0" dirty="0">
                          <a:solidFill>
                            <a:srgbClr val="FF0000"/>
                          </a:solidFill>
                        </a:rPr>
                        <a:t> (</a:t>
                      </a:r>
                      <a:r>
                        <a:rPr lang="pt-BR" sz="2800" baseline="0" dirty="0" err="1">
                          <a:solidFill>
                            <a:srgbClr val="FF0000"/>
                          </a:solidFill>
                        </a:rPr>
                        <a:t>her</a:t>
                      </a:r>
                      <a:r>
                        <a:rPr lang="pt-BR" sz="2800" baseline="0" dirty="0">
                          <a:solidFill>
                            <a:srgbClr val="FF0000"/>
                          </a:solidFill>
                        </a:rPr>
                        <a:t>) reality.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8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544231697"/>
                  </a:ext>
                </a:extLst>
              </a:tr>
            </a:tbl>
          </a:graphicData>
        </a:graphic>
      </p:graphicFrame>
    </p:spTree>
    <p:extLst>
      <p:ext uri="{BB962C8B-B14F-4D97-AF65-F5344CB8AC3E}">
        <p14:creationId xmlns="" xmlns:p14="http://schemas.microsoft.com/office/powerpoint/2010/main" val="805083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a:extLst>
              <a:ext uri="{FF2B5EF4-FFF2-40B4-BE49-F238E27FC236}">
                <a16:creationId xmlns="" xmlns:a16="http://schemas.microsoft.com/office/drawing/2014/main" id="{3AAB9154-E76D-4172-A8F6-F9A29FA30A24}"/>
              </a:ext>
            </a:extLst>
          </p:cNvPr>
          <p:cNvGraphicFramePr>
            <a:graphicFrameLocks noGrp="1"/>
          </p:cNvGraphicFramePr>
          <p:nvPr>
            <p:ph sz="quarter" idx="13"/>
            <p:extLst>
              <p:ext uri="{D42A27DB-BD31-4B8C-83A1-F6EECF244321}">
                <p14:modId xmlns="" xmlns:p14="http://schemas.microsoft.com/office/powerpoint/2010/main" val="343051809"/>
              </p:ext>
            </p:extLst>
          </p:nvPr>
        </p:nvGraphicFramePr>
        <p:xfrm>
          <a:off x="53265" y="1355191"/>
          <a:ext cx="12046998" cy="5449542"/>
        </p:xfrm>
        <a:graphic>
          <a:graphicData uri="http://schemas.openxmlformats.org/drawingml/2006/table">
            <a:tbl>
              <a:tblPr firstRow="1" bandRow="1">
                <a:tableStyleId>{5C22544A-7EE6-4342-B048-85BDC9FD1C3A}</a:tableStyleId>
              </a:tblPr>
              <a:tblGrid>
                <a:gridCol w="6023499">
                  <a:extLst>
                    <a:ext uri="{9D8B030D-6E8A-4147-A177-3AD203B41FA5}">
                      <a16:colId xmlns="" xmlns:a16="http://schemas.microsoft.com/office/drawing/2014/main" val="82942784"/>
                    </a:ext>
                  </a:extLst>
                </a:gridCol>
                <a:gridCol w="6023499">
                  <a:extLst>
                    <a:ext uri="{9D8B030D-6E8A-4147-A177-3AD203B41FA5}">
                      <a16:colId xmlns="" xmlns:a16="http://schemas.microsoft.com/office/drawing/2014/main" val="2806823555"/>
                    </a:ext>
                  </a:extLst>
                </a:gridCol>
              </a:tblGrid>
              <a:tr h="598487">
                <a:tc>
                  <a:txBody>
                    <a:bodyPr/>
                    <a:lstStyle/>
                    <a:p>
                      <a:pPr algn="ctr"/>
                      <a:r>
                        <a:rPr lang="pt-BR" sz="2400" dirty="0"/>
                        <a:t>Alunos brasileiros / </a:t>
                      </a:r>
                      <a:r>
                        <a:rPr lang="pt-BR" sz="2400" dirty="0" err="1"/>
                        <a:t>Native</a:t>
                      </a:r>
                      <a:r>
                        <a:rPr lang="pt-BR" sz="2400" dirty="0"/>
                        <a:t> </a:t>
                      </a:r>
                      <a:r>
                        <a:rPr lang="pt-BR" sz="2400" dirty="0" err="1"/>
                        <a:t>students</a:t>
                      </a:r>
                      <a:endParaRPr lang="pt-BR" sz="2400" dirty="0"/>
                    </a:p>
                  </a:txBody>
                  <a:tcPr/>
                </a:tc>
                <a:tc>
                  <a:txBody>
                    <a:bodyPr/>
                    <a:lstStyle/>
                    <a:p>
                      <a:pPr algn="ctr"/>
                      <a:r>
                        <a:rPr lang="pt-BR" sz="2400" dirty="0"/>
                        <a:t>Alunos intercambistas / Exchange</a:t>
                      </a:r>
                      <a:r>
                        <a:rPr lang="pt-BR" sz="2400" baseline="0" dirty="0"/>
                        <a:t> </a:t>
                      </a:r>
                      <a:r>
                        <a:rPr lang="pt-BR" sz="2400" baseline="0" dirty="0" err="1"/>
                        <a:t>students</a:t>
                      </a:r>
                      <a:endParaRPr lang="pt-BR" sz="2400" dirty="0"/>
                    </a:p>
                  </a:txBody>
                  <a:tcPr/>
                </a:tc>
                <a:extLst>
                  <a:ext uri="{0D108BD9-81ED-4DB2-BD59-A6C34878D82A}">
                    <a16:rowId xmlns="" xmlns:a16="http://schemas.microsoft.com/office/drawing/2014/main" val="397356945"/>
                  </a:ext>
                </a:extLst>
              </a:tr>
              <a:tr h="4851055">
                <a:tc gridSpan="2">
                  <a:txBody>
                    <a:bodyPr/>
                    <a:lstStyle/>
                    <a:p>
                      <a:pPr algn="ctr"/>
                      <a:endParaRPr lang="pt-BR" sz="2400" dirty="0"/>
                    </a:p>
                    <a:p>
                      <a:pPr algn="ctr"/>
                      <a:r>
                        <a:rPr lang="pt-BR" sz="2400" dirty="0"/>
                        <a:t>DEMONSTRE UM ESFORÇO GENUÍNO para SE COMUNICAR com o outro, através de um diálogo sobre temas: culturais, sociais e econômicos.</a:t>
                      </a:r>
                    </a:p>
                    <a:p>
                      <a:pPr algn="ctr"/>
                      <a:endParaRPr lang="pt-BR" sz="2400" dirty="0"/>
                    </a:p>
                    <a:p>
                      <a:pPr algn="ctr"/>
                      <a:endParaRPr lang="pt-BR" sz="2400" dirty="0"/>
                    </a:p>
                    <a:p>
                      <a:pPr algn="ctr"/>
                      <a:r>
                        <a:rPr lang="pt-BR" sz="2400" dirty="0">
                          <a:solidFill>
                            <a:srgbClr val="FF0000"/>
                          </a:solidFill>
                        </a:rPr>
                        <a:t>DEMONSTRATE A TRUE EFFORT </a:t>
                      </a:r>
                      <a:r>
                        <a:rPr lang="pt-BR" sz="2400" dirty="0" err="1">
                          <a:solidFill>
                            <a:srgbClr val="FF0000"/>
                          </a:solidFill>
                        </a:rPr>
                        <a:t>when</a:t>
                      </a:r>
                      <a:r>
                        <a:rPr lang="pt-BR" sz="2400" baseline="0" dirty="0">
                          <a:solidFill>
                            <a:srgbClr val="FF0000"/>
                          </a:solidFill>
                        </a:rPr>
                        <a:t> COMMUNI</a:t>
                      </a:r>
                      <a:r>
                        <a:rPr lang="pt-BR" sz="2400" dirty="0">
                          <a:solidFill>
                            <a:srgbClr val="FF0000"/>
                          </a:solidFill>
                        </a:rPr>
                        <a:t>CATING </a:t>
                      </a:r>
                      <a:r>
                        <a:rPr lang="pt-BR" sz="2400" dirty="0" err="1">
                          <a:solidFill>
                            <a:srgbClr val="FF0000"/>
                          </a:solidFill>
                        </a:rPr>
                        <a:t>with</a:t>
                      </a:r>
                      <a:r>
                        <a:rPr lang="pt-BR" sz="2400" baseline="0" dirty="0">
                          <a:solidFill>
                            <a:srgbClr val="FF0000"/>
                          </a:solidFill>
                        </a:rPr>
                        <a:t> </a:t>
                      </a:r>
                      <a:r>
                        <a:rPr lang="pt-BR" sz="2400" baseline="0" dirty="0" err="1">
                          <a:solidFill>
                            <a:srgbClr val="FF0000"/>
                          </a:solidFill>
                        </a:rPr>
                        <a:t>the</a:t>
                      </a:r>
                      <a:r>
                        <a:rPr lang="pt-BR" sz="2400" baseline="0" dirty="0">
                          <a:solidFill>
                            <a:srgbClr val="FF0000"/>
                          </a:solidFill>
                        </a:rPr>
                        <a:t> </a:t>
                      </a:r>
                      <a:r>
                        <a:rPr lang="pt-BR" sz="2400" baseline="0" dirty="0" err="1">
                          <a:solidFill>
                            <a:srgbClr val="FF0000"/>
                          </a:solidFill>
                        </a:rPr>
                        <a:t>neighbor</a:t>
                      </a:r>
                      <a:r>
                        <a:rPr lang="pt-BR" sz="2400" baseline="0" dirty="0">
                          <a:solidFill>
                            <a:srgbClr val="FF0000"/>
                          </a:solidFill>
                        </a:rPr>
                        <a:t> </a:t>
                      </a:r>
                      <a:r>
                        <a:rPr lang="pt-BR" sz="2400" baseline="0" dirty="0" err="1">
                          <a:solidFill>
                            <a:srgbClr val="FF0000"/>
                          </a:solidFill>
                        </a:rPr>
                        <a:t>by</a:t>
                      </a:r>
                      <a:r>
                        <a:rPr lang="pt-BR" sz="2400" baseline="0" dirty="0">
                          <a:solidFill>
                            <a:srgbClr val="FF0000"/>
                          </a:solidFill>
                        </a:rPr>
                        <a:t> </a:t>
                      </a:r>
                      <a:r>
                        <a:rPr lang="pt-BR" sz="2400" baseline="0" dirty="0" err="1">
                          <a:solidFill>
                            <a:srgbClr val="FF0000"/>
                          </a:solidFill>
                        </a:rPr>
                        <a:t>means</a:t>
                      </a:r>
                      <a:r>
                        <a:rPr lang="pt-BR" sz="2400" baseline="0" dirty="0">
                          <a:solidFill>
                            <a:srgbClr val="FF0000"/>
                          </a:solidFill>
                        </a:rPr>
                        <a:t> of dialogues </a:t>
                      </a:r>
                      <a:r>
                        <a:rPr lang="pt-BR" sz="2400" baseline="0" dirty="0" err="1">
                          <a:solidFill>
                            <a:srgbClr val="FF0000"/>
                          </a:solidFill>
                        </a:rPr>
                        <a:t>about</a:t>
                      </a:r>
                      <a:r>
                        <a:rPr lang="pt-BR" sz="2400" baseline="0" dirty="0">
                          <a:solidFill>
                            <a:srgbClr val="FF0000"/>
                          </a:solidFill>
                        </a:rPr>
                        <a:t> cultural, social and </a:t>
                      </a:r>
                      <a:r>
                        <a:rPr lang="pt-BR" sz="2400" baseline="0" dirty="0" err="1">
                          <a:solidFill>
                            <a:srgbClr val="FF0000"/>
                          </a:solidFill>
                        </a:rPr>
                        <a:t>economic</a:t>
                      </a:r>
                      <a:r>
                        <a:rPr lang="pt-BR" sz="2400" baseline="0" dirty="0">
                          <a:solidFill>
                            <a:srgbClr val="FF0000"/>
                          </a:solidFill>
                        </a:rPr>
                        <a:t> </a:t>
                      </a:r>
                      <a:r>
                        <a:rPr lang="pt-BR" sz="2400" baseline="0" dirty="0" err="1">
                          <a:solidFill>
                            <a:srgbClr val="FF0000"/>
                          </a:solidFill>
                        </a:rPr>
                        <a:t>subjects</a:t>
                      </a:r>
                      <a:r>
                        <a:rPr lang="pt-BR" sz="2400" baseline="0" dirty="0">
                          <a:solidFill>
                            <a:srgbClr val="FF0000"/>
                          </a:solidFill>
                        </a:rPr>
                        <a:t>;</a:t>
                      </a:r>
                      <a:endParaRPr lang="pt-BR" sz="2400" dirty="0">
                        <a:solidFill>
                          <a:srgbClr val="FF0000"/>
                        </a:solidFill>
                      </a:endParaRPr>
                    </a:p>
                    <a:p>
                      <a:pPr algn="ctr"/>
                      <a:endParaRPr lang="pt-BR" sz="2000" dirty="0"/>
                    </a:p>
                    <a:p>
                      <a:pPr algn="ctr"/>
                      <a:endParaRPr lang="pt-BR" sz="2400" dirty="0"/>
                    </a:p>
                    <a:p>
                      <a:pPr algn="ctr"/>
                      <a:r>
                        <a:rPr lang="pt-BR" sz="2400" dirty="0"/>
                        <a:t>SEJA CURIOSO, FAÇA PERGUNTAS.</a:t>
                      </a:r>
                    </a:p>
                    <a:p>
                      <a:pPr algn="ctr"/>
                      <a:endParaRPr lang="pt-BR" sz="2400" dirty="0"/>
                    </a:p>
                    <a:p>
                      <a:pPr algn="ctr"/>
                      <a:r>
                        <a:rPr lang="pt-BR" sz="2400" dirty="0">
                          <a:solidFill>
                            <a:srgbClr val="FF0000"/>
                          </a:solidFill>
                        </a:rPr>
                        <a:t>BE</a:t>
                      </a:r>
                      <a:r>
                        <a:rPr lang="pt-BR" sz="2400" baseline="0" dirty="0">
                          <a:solidFill>
                            <a:srgbClr val="FF0000"/>
                          </a:solidFill>
                        </a:rPr>
                        <a:t> CURIOUS. ASK QUESTIONS.</a:t>
                      </a:r>
                      <a:endParaRPr lang="pt-BR" sz="2400" dirty="0">
                        <a:solidFill>
                          <a:srgbClr val="FF0000"/>
                        </a:solidFill>
                      </a:endParaRPr>
                    </a:p>
                  </a:txBody>
                  <a:tcPr/>
                </a:tc>
                <a:tc hMerge="1">
                  <a:txBody>
                    <a:bodyPr/>
                    <a:lstStyle/>
                    <a:p>
                      <a:endParaRPr lang="pt-BR" sz="2000" dirty="0"/>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488933414"/>
                  </a:ext>
                </a:extLst>
              </a:tr>
            </a:tbl>
          </a:graphicData>
        </a:graphic>
      </p:graphicFrame>
      <p:sp>
        <p:nvSpPr>
          <p:cNvPr id="5" name="Título 1">
            <a:extLst>
              <a:ext uri="{FF2B5EF4-FFF2-40B4-BE49-F238E27FC236}">
                <a16:creationId xmlns="" xmlns:a16="http://schemas.microsoft.com/office/drawing/2014/main" id="{3A77EB6F-5031-41FE-A190-FB06B4024B22}"/>
              </a:ext>
            </a:extLst>
          </p:cNvPr>
          <p:cNvSpPr>
            <a:spLocks noGrp="1"/>
          </p:cNvSpPr>
          <p:nvPr>
            <p:ph type="title"/>
          </p:nvPr>
        </p:nvSpPr>
        <p:spPr>
          <a:xfrm>
            <a:off x="913775" y="39249"/>
            <a:ext cx="10364451" cy="1596177"/>
          </a:xfrm>
        </p:spPr>
        <p:txBody>
          <a:bodyPr>
            <a:normAutofit/>
          </a:bodyPr>
          <a:lstStyle/>
          <a:p>
            <a:r>
              <a:rPr lang="pt-BR" sz="3200" dirty="0"/>
              <a:t>O que eu espero dos alunos</a:t>
            </a:r>
            <a:br>
              <a:rPr lang="pt-BR" sz="3200" dirty="0"/>
            </a:br>
            <a:r>
              <a:rPr lang="pt-BR" sz="3200" dirty="0">
                <a:solidFill>
                  <a:srgbClr val="C00000"/>
                </a:solidFill>
              </a:rPr>
              <a:t>HOW ARE STUDENTS SUPPOSED TO ACT</a:t>
            </a:r>
          </a:p>
        </p:txBody>
      </p:sp>
    </p:spTree>
    <p:extLst>
      <p:ext uri="{BB962C8B-B14F-4D97-AF65-F5344CB8AC3E}">
        <p14:creationId xmlns="" xmlns:p14="http://schemas.microsoft.com/office/powerpoint/2010/main" val="2703989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82D735E-EC67-4723-8382-4307111EC9A7}"/>
              </a:ext>
            </a:extLst>
          </p:cNvPr>
          <p:cNvSpPr>
            <a:spLocks noGrp="1"/>
          </p:cNvSpPr>
          <p:nvPr>
            <p:ph type="title"/>
          </p:nvPr>
        </p:nvSpPr>
        <p:spPr>
          <a:xfrm>
            <a:off x="913775" y="210144"/>
            <a:ext cx="10364451" cy="1596177"/>
          </a:xfrm>
        </p:spPr>
        <p:txBody>
          <a:bodyPr/>
          <a:lstStyle/>
          <a:p>
            <a:r>
              <a:rPr lang="pt-BR" dirty="0"/>
              <a:t>Seminários</a:t>
            </a:r>
            <a:br>
              <a:rPr lang="pt-BR" dirty="0"/>
            </a:br>
            <a:r>
              <a:rPr lang="pt-BR" dirty="0">
                <a:solidFill>
                  <a:srgbClr val="C00000"/>
                </a:solidFill>
              </a:rPr>
              <a:t>WORKSHOPS</a:t>
            </a:r>
            <a:endParaRPr lang="pt-BR" dirty="0"/>
          </a:p>
        </p:txBody>
      </p:sp>
      <p:sp>
        <p:nvSpPr>
          <p:cNvPr id="3" name="Espaço Reservado para Conteúdo 2">
            <a:extLst>
              <a:ext uri="{FF2B5EF4-FFF2-40B4-BE49-F238E27FC236}">
                <a16:creationId xmlns="" xmlns:a16="http://schemas.microsoft.com/office/drawing/2014/main" id="{041EC339-7B72-410D-A356-7B0AD7564C89}"/>
              </a:ext>
            </a:extLst>
          </p:cNvPr>
          <p:cNvSpPr>
            <a:spLocks noGrp="1"/>
          </p:cNvSpPr>
          <p:nvPr>
            <p:ph sz="quarter" idx="13"/>
          </p:nvPr>
        </p:nvSpPr>
        <p:spPr>
          <a:xfrm>
            <a:off x="514902" y="1923211"/>
            <a:ext cx="11185865" cy="3705234"/>
          </a:xfrm>
        </p:spPr>
        <p:txBody>
          <a:bodyPr>
            <a:normAutofit fontScale="92500" lnSpcReduction="10000"/>
          </a:bodyPr>
          <a:lstStyle/>
          <a:p>
            <a:pPr algn="ctr"/>
            <a:r>
              <a:rPr lang="pt-BR" b="1" dirty="0"/>
              <a:t>## Realizar pesquisa (descrever características da região brasileira X região do país intercambista)</a:t>
            </a:r>
          </a:p>
          <a:p>
            <a:pPr algn="ctr"/>
            <a:endParaRPr lang="pt-BR" sz="2400" b="1" dirty="0"/>
          </a:p>
          <a:p>
            <a:pPr algn="ctr"/>
            <a:r>
              <a:rPr lang="pt-BR" sz="2400" b="1" dirty="0" err="1">
                <a:solidFill>
                  <a:srgbClr val="FF0000"/>
                </a:solidFill>
              </a:rPr>
              <a:t>Research</a:t>
            </a:r>
            <a:r>
              <a:rPr lang="pt-BR" sz="2400" b="1" dirty="0">
                <a:solidFill>
                  <a:srgbClr val="FF0000"/>
                </a:solidFill>
              </a:rPr>
              <a:t> (</a:t>
            </a:r>
            <a:r>
              <a:rPr lang="pt-BR" sz="2400" b="1" dirty="0" err="1">
                <a:solidFill>
                  <a:srgbClr val="FF0000"/>
                </a:solidFill>
              </a:rPr>
              <a:t>describe</a:t>
            </a:r>
            <a:r>
              <a:rPr lang="pt-BR" sz="2400" b="1" dirty="0">
                <a:solidFill>
                  <a:srgbClr val="FF0000"/>
                </a:solidFill>
              </a:rPr>
              <a:t> </a:t>
            </a:r>
            <a:r>
              <a:rPr lang="pt-BR" sz="2400" b="1" dirty="0" err="1">
                <a:solidFill>
                  <a:srgbClr val="FF0000"/>
                </a:solidFill>
              </a:rPr>
              <a:t>characteristics</a:t>
            </a:r>
            <a:r>
              <a:rPr lang="pt-BR" sz="2400" b="1" dirty="0">
                <a:solidFill>
                  <a:srgbClr val="FF0000"/>
                </a:solidFill>
              </a:rPr>
              <a:t> </a:t>
            </a:r>
            <a:r>
              <a:rPr lang="pt-BR" sz="2400" b="1" dirty="0" err="1">
                <a:solidFill>
                  <a:srgbClr val="FF0000"/>
                </a:solidFill>
              </a:rPr>
              <a:t>of</a:t>
            </a:r>
            <a:r>
              <a:rPr lang="pt-BR" sz="2400" b="1" dirty="0">
                <a:solidFill>
                  <a:srgbClr val="FF0000"/>
                </a:solidFill>
              </a:rPr>
              <a:t> a </a:t>
            </a:r>
            <a:r>
              <a:rPr lang="pt-BR" sz="2400" b="1" dirty="0" err="1">
                <a:solidFill>
                  <a:srgbClr val="FF0000"/>
                </a:solidFill>
              </a:rPr>
              <a:t>given</a:t>
            </a:r>
            <a:r>
              <a:rPr lang="pt-BR" sz="2400" b="1" dirty="0">
                <a:solidFill>
                  <a:srgbClr val="FF0000"/>
                </a:solidFill>
              </a:rPr>
              <a:t> </a:t>
            </a:r>
            <a:r>
              <a:rPr lang="pt-BR" sz="2400" b="1" dirty="0" err="1">
                <a:solidFill>
                  <a:srgbClr val="FF0000"/>
                </a:solidFill>
              </a:rPr>
              <a:t>Brazilian</a:t>
            </a:r>
            <a:r>
              <a:rPr lang="pt-BR" sz="2400" b="1" dirty="0">
                <a:solidFill>
                  <a:srgbClr val="FF0000"/>
                </a:solidFill>
              </a:rPr>
              <a:t> </a:t>
            </a:r>
            <a:r>
              <a:rPr lang="pt-BR" sz="2400" b="1" dirty="0" err="1">
                <a:solidFill>
                  <a:srgbClr val="FF0000"/>
                </a:solidFill>
              </a:rPr>
              <a:t>region</a:t>
            </a:r>
            <a:r>
              <a:rPr lang="pt-BR" sz="2400" b="1" dirty="0">
                <a:solidFill>
                  <a:srgbClr val="FF0000"/>
                </a:solidFill>
              </a:rPr>
              <a:t>)</a:t>
            </a:r>
          </a:p>
          <a:p>
            <a:pPr algn="ctr"/>
            <a:r>
              <a:rPr lang="pt-BR" sz="2400" b="1" dirty="0" err="1">
                <a:solidFill>
                  <a:srgbClr val="FF0000"/>
                </a:solidFill>
              </a:rPr>
              <a:t>compared</a:t>
            </a:r>
            <a:r>
              <a:rPr lang="pt-BR" sz="2400" b="1" dirty="0">
                <a:solidFill>
                  <a:srgbClr val="FF0000"/>
                </a:solidFill>
              </a:rPr>
              <a:t> </a:t>
            </a:r>
            <a:r>
              <a:rPr lang="pt-BR" sz="2400" b="1" dirty="0" err="1">
                <a:solidFill>
                  <a:srgbClr val="FF0000"/>
                </a:solidFill>
              </a:rPr>
              <a:t>to</a:t>
            </a:r>
            <a:r>
              <a:rPr lang="pt-BR" sz="2400" b="1" dirty="0">
                <a:solidFill>
                  <a:srgbClr val="FF0000"/>
                </a:solidFill>
              </a:rPr>
              <a:t> </a:t>
            </a:r>
            <a:r>
              <a:rPr lang="pt-BR" sz="2400" b="1" dirty="0" err="1">
                <a:solidFill>
                  <a:srgbClr val="FF0000"/>
                </a:solidFill>
              </a:rPr>
              <a:t>the</a:t>
            </a:r>
            <a:r>
              <a:rPr lang="pt-BR" sz="2400" b="1" dirty="0">
                <a:solidFill>
                  <a:srgbClr val="FF0000"/>
                </a:solidFill>
              </a:rPr>
              <a:t> Exchange </a:t>
            </a:r>
            <a:r>
              <a:rPr lang="pt-BR" sz="2400" b="1" dirty="0" err="1">
                <a:solidFill>
                  <a:srgbClr val="FF0000"/>
                </a:solidFill>
              </a:rPr>
              <a:t>Student’s</a:t>
            </a:r>
            <a:r>
              <a:rPr lang="pt-BR" sz="2400" b="1" dirty="0">
                <a:solidFill>
                  <a:srgbClr val="FF0000"/>
                </a:solidFill>
              </a:rPr>
              <a:t> </a:t>
            </a:r>
            <a:r>
              <a:rPr lang="pt-BR" sz="2400" b="1" dirty="0" err="1">
                <a:solidFill>
                  <a:srgbClr val="FF0000"/>
                </a:solidFill>
              </a:rPr>
              <a:t>region</a:t>
            </a:r>
            <a:r>
              <a:rPr lang="pt-BR" sz="2400" b="1" dirty="0">
                <a:solidFill>
                  <a:srgbClr val="FF0000"/>
                </a:solidFill>
              </a:rPr>
              <a:t> </a:t>
            </a:r>
            <a:r>
              <a:rPr lang="pt-BR" sz="2400" b="1" dirty="0" err="1">
                <a:solidFill>
                  <a:srgbClr val="FF0000"/>
                </a:solidFill>
              </a:rPr>
              <a:t>of</a:t>
            </a:r>
            <a:r>
              <a:rPr lang="pt-BR" sz="2400" b="1" dirty="0">
                <a:solidFill>
                  <a:srgbClr val="FF0000"/>
                </a:solidFill>
              </a:rPr>
              <a:t> </a:t>
            </a:r>
            <a:r>
              <a:rPr lang="pt-BR" sz="2400" b="1" dirty="0" err="1">
                <a:solidFill>
                  <a:srgbClr val="FF0000"/>
                </a:solidFill>
              </a:rPr>
              <a:t>her</a:t>
            </a:r>
            <a:r>
              <a:rPr lang="pt-BR" sz="2400" b="1" dirty="0">
                <a:solidFill>
                  <a:srgbClr val="FF0000"/>
                </a:solidFill>
              </a:rPr>
              <a:t>/</a:t>
            </a:r>
            <a:r>
              <a:rPr lang="pt-BR" sz="2400" b="1" dirty="0" err="1">
                <a:solidFill>
                  <a:srgbClr val="FF0000"/>
                </a:solidFill>
              </a:rPr>
              <a:t>his</a:t>
            </a:r>
            <a:r>
              <a:rPr lang="pt-BR" sz="2400" b="1" dirty="0">
                <a:solidFill>
                  <a:srgbClr val="FF0000"/>
                </a:solidFill>
              </a:rPr>
              <a:t> country </a:t>
            </a:r>
            <a:r>
              <a:rPr lang="pt-BR" sz="2400" b="1" dirty="0" err="1">
                <a:solidFill>
                  <a:srgbClr val="FF0000"/>
                </a:solidFill>
              </a:rPr>
              <a:t>of</a:t>
            </a:r>
            <a:r>
              <a:rPr lang="pt-BR" sz="2400" b="1" dirty="0">
                <a:solidFill>
                  <a:srgbClr val="FF0000"/>
                </a:solidFill>
              </a:rPr>
              <a:t> origin.</a:t>
            </a:r>
          </a:p>
          <a:p>
            <a:pPr marL="0" indent="0">
              <a:buNone/>
            </a:pPr>
            <a:endParaRPr lang="pt-BR" dirty="0"/>
          </a:p>
          <a:p>
            <a:pPr marL="0" indent="0" algn="ctr">
              <a:buNone/>
            </a:pPr>
            <a:r>
              <a:rPr lang="pt-BR" sz="2400" b="1" dirty="0"/>
              <a:t>## COMPARAR SEMELHANÇAS E APONTAR DIFERENÇAS ENTRE OS PAÍSES.</a:t>
            </a:r>
          </a:p>
          <a:p>
            <a:pPr marL="0" indent="0" algn="ctr">
              <a:buNone/>
            </a:pPr>
            <a:r>
              <a:rPr lang="pt-BR" sz="2400" b="1" dirty="0">
                <a:solidFill>
                  <a:srgbClr val="FF0000"/>
                </a:solidFill>
              </a:rPr>
              <a:t>## COMPARE SIMILARITIES AND PINPOINT DIFFERENCES BETWEEN THE 2 COUNTRIES.</a:t>
            </a:r>
          </a:p>
          <a:p>
            <a:endParaRPr lang="pt-BR" dirty="0"/>
          </a:p>
        </p:txBody>
      </p:sp>
    </p:spTree>
    <p:extLst>
      <p:ext uri="{BB962C8B-B14F-4D97-AF65-F5344CB8AC3E}">
        <p14:creationId xmlns="" xmlns:p14="http://schemas.microsoft.com/office/powerpoint/2010/main" val="41105377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F0AFC1F-71AA-4649-B9D1-3749FCD3C5BC}"/>
              </a:ext>
            </a:extLst>
          </p:cNvPr>
          <p:cNvSpPr>
            <a:spLocks noGrp="1"/>
          </p:cNvSpPr>
          <p:nvPr>
            <p:ph type="title"/>
          </p:nvPr>
        </p:nvSpPr>
        <p:spPr>
          <a:xfrm>
            <a:off x="913775" y="-110349"/>
            <a:ext cx="10364451" cy="1249066"/>
          </a:xfrm>
        </p:spPr>
        <p:txBody>
          <a:bodyPr>
            <a:normAutofit/>
          </a:bodyPr>
          <a:lstStyle/>
          <a:p>
            <a:r>
              <a:rPr lang="pt-BR" sz="3200" dirty="0"/>
              <a:t>Seminários - </a:t>
            </a:r>
            <a:r>
              <a:rPr lang="pt-BR" sz="3200" dirty="0">
                <a:solidFill>
                  <a:srgbClr val="C00000"/>
                </a:solidFill>
              </a:rPr>
              <a:t>WORKSHOPS</a:t>
            </a:r>
          </a:p>
        </p:txBody>
      </p:sp>
      <p:sp>
        <p:nvSpPr>
          <p:cNvPr id="3" name="Espaço Reservado para Conteúdo 2">
            <a:extLst>
              <a:ext uri="{FF2B5EF4-FFF2-40B4-BE49-F238E27FC236}">
                <a16:creationId xmlns="" xmlns:a16="http://schemas.microsoft.com/office/drawing/2014/main" id="{29DD22F6-41EC-4795-9672-351600A82560}"/>
              </a:ext>
            </a:extLst>
          </p:cNvPr>
          <p:cNvSpPr>
            <a:spLocks noGrp="1"/>
          </p:cNvSpPr>
          <p:nvPr>
            <p:ph sz="quarter" idx="13"/>
          </p:nvPr>
        </p:nvSpPr>
        <p:spPr>
          <a:xfrm>
            <a:off x="355107" y="1174228"/>
            <a:ext cx="11611991" cy="5544456"/>
          </a:xfrm>
        </p:spPr>
        <p:txBody>
          <a:bodyPr>
            <a:normAutofit fontScale="92500" lnSpcReduction="10000"/>
          </a:bodyPr>
          <a:lstStyle/>
          <a:p>
            <a:r>
              <a:rPr lang="pt-BR" b="1" dirty="0"/>
              <a:t>SEMINÁRIOS DEVEM pesquisar as características das regiões brasileiras e país origem do intercambista:</a:t>
            </a:r>
            <a:endParaRPr lang="pt-BR" dirty="0"/>
          </a:p>
          <a:p>
            <a:pPr lvl="1"/>
            <a:r>
              <a:rPr lang="pt-BR" dirty="0"/>
              <a:t>Características geográficas e aspectos históricos (correntes migratórias/ colonização)</a:t>
            </a:r>
          </a:p>
          <a:p>
            <a:pPr lvl="1"/>
            <a:r>
              <a:rPr lang="pt-BR" dirty="0"/>
              <a:t>Hábitos de Alimentação (comidas típicas X costumes e origem e raízes históricas)</a:t>
            </a:r>
          </a:p>
          <a:p>
            <a:pPr lvl="1"/>
            <a:r>
              <a:rPr lang="pt-BR" dirty="0"/>
              <a:t>Festas Regionais, Dança, música  (origem/ raízes históricas)</a:t>
            </a:r>
          </a:p>
          <a:p>
            <a:pPr lvl="1"/>
            <a:r>
              <a:rPr lang="pt-BR" dirty="0"/>
              <a:t>Vestuário (origem/ raízes históricas)</a:t>
            </a:r>
          </a:p>
          <a:p>
            <a:pPr lvl="1"/>
            <a:r>
              <a:rPr lang="pt-BR" dirty="0"/>
              <a:t>Sotaques (raízes históricas)</a:t>
            </a:r>
          </a:p>
          <a:p>
            <a:pPr lvl="1"/>
            <a:endParaRPr lang="pt-BR" dirty="0"/>
          </a:p>
          <a:p>
            <a:r>
              <a:rPr lang="pt-BR" b="1" dirty="0">
                <a:solidFill>
                  <a:srgbClr val="FF0000"/>
                </a:solidFill>
              </a:rPr>
              <a:t>WORKSHOPS TO RESEARCH THE CHARACTERISTICS OF BRAZILIAN REGIONS </a:t>
            </a:r>
            <a:r>
              <a:rPr lang="pt-BR" b="1" dirty="0" err="1">
                <a:solidFill>
                  <a:srgbClr val="FF0000"/>
                </a:solidFill>
              </a:rPr>
              <a:t>and</a:t>
            </a:r>
            <a:r>
              <a:rPr lang="pt-BR" b="1" dirty="0">
                <a:solidFill>
                  <a:srgbClr val="FF0000"/>
                </a:solidFill>
              </a:rPr>
              <a:t> </a:t>
            </a:r>
            <a:r>
              <a:rPr lang="en-US" b="1" dirty="0">
                <a:solidFill>
                  <a:srgbClr val="FF0000"/>
                </a:solidFill>
              </a:rPr>
              <a:t>Exchange Student’s region of her/his country of origin</a:t>
            </a:r>
            <a:r>
              <a:rPr lang="pt-BR" b="1" dirty="0">
                <a:solidFill>
                  <a:srgbClr val="FF0000"/>
                </a:solidFill>
              </a:rPr>
              <a:t>:</a:t>
            </a:r>
          </a:p>
          <a:p>
            <a:pPr lvl="1"/>
            <a:r>
              <a:rPr lang="pt-BR" dirty="0">
                <a:solidFill>
                  <a:srgbClr val="FF0000"/>
                </a:solidFill>
              </a:rPr>
              <a:t>GEOGRAPHIC CHARACTERISTICS AND HISTORICAL ASPECTS (MIGRATORY FLOWS, COLONIZATION)</a:t>
            </a:r>
          </a:p>
          <a:p>
            <a:pPr lvl="1"/>
            <a:r>
              <a:rPr lang="pt-BR" dirty="0">
                <a:solidFill>
                  <a:srgbClr val="FF0000"/>
                </a:solidFill>
              </a:rPr>
              <a:t>CUISINE USES (TYPICAL FOODS X COSTUMES X HISTORICAL ORIGINS)</a:t>
            </a:r>
          </a:p>
          <a:p>
            <a:pPr lvl="1"/>
            <a:r>
              <a:rPr lang="pt-BR" dirty="0">
                <a:solidFill>
                  <a:srgbClr val="FF0000"/>
                </a:solidFill>
              </a:rPr>
              <a:t>REGIONAL FESTIVALS, DANCE, MUSIC (ORIGIN / HISTORIC ORIGINS)</a:t>
            </a:r>
          </a:p>
          <a:p>
            <a:pPr lvl="1"/>
            <a:r>
              <a:rPr lang="pt-BR" dirty="0">
                <a:solidFill>
                  <a:srgbClr val="FF0000"/>
                </a:solidFill>
              </a:rPr>
              <a:t>CLOTHING (ORIGIN / HISTORIC ORIGINS)</a:t>
            </a:r>
          </a:p>
          <a:p>
            <a:pPr lvl="1"/>
            <a:r>
              <a:rPr lang="pt-BR" dirty="0">
                <a:solidFill>
                  <a:srgbClr val="FF0000"/>
                </a:solidFill>
              </a:rPr>
              <a:t>ACCENTS (HISTORIC ORIGINS)</a:t>
            </a:r>
          </a:p>
          <a:p>
            <a:pPr marL="457200" lvl="1" indent="0">
              <a:buNone/>
            </a:pPr>
            <a:endParaRPr lang="pt-BR" dirty="0"/>
          </a:p>
          <a:p>
            <a:pPr lvl="1"/>
            <a:endParaRPr lang="pt-BR" b="1" dirty="0"/>
          </a:p>
          <a:p>
            <a:endParaRPr lang="pt-BR" dirty="0"/>
          </a:p>
        </p:txBody>
      </p:sp>
    </p:spTree>
    <p:extLst>
      <p:ext uri="{BB962C8B-B14F-4D97-AF65-F5344CB8AC3E}">
        <p14:creationId xmlns="" xmlns:p14="http://schemas.microsoft.com/office/powerpoint/2010/main" val="355548655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29DD22F6-41EC-4795-9672-351600A82560}"/>
              </a:ext>
            </a:extLst>
          </p:cNvPr>
          <p:cNvSpPr>
            <a:spLocks noGrp="1"/>
          </p:cNvSpPr>
          <p:nvPr>
            <p:ph sz="quarter" idx="13"/>
          </p:nvPr>
        </p:nvSpPr>
        <p:spPr>
          <a:xfrm>
            <a:off x="477079" y="1219100"/>
            <a:ext cx="11317356" cy="5544456"/>
          </a:xfrm>
        </p:spPr>
        <p:txBody>
          <a:bodyPr>
            <a:normAutofit/>
          </a:bodyPr>
          <a:lstStyle/>
          <a:p>
            <a:r>
              <a:rPr lang="pt-BR" b="1" dirty="0"/>
              <a:t>Seminários devem Responder às seguintes questões norteadoras:</a:t>
            </a:r>
          </a:p>
          <a:p>
            <a:pPr lvl="1"/>
            <a:r>
              <a:rPr lang="pt-BR" dirty="0"/>
              <a:t>Quais as características culturais da região?</a:t>
            </a:r>
          </a:p>
          <a:p>
            <a:pPr lvl="1"/>
            <a:r>
              <a:rPr lang="pt-BR" dirty="0"/>
              <a:t>Qual a origem/correntes migratórias da região?</a:t>
            </a:r>
          </a:p>
          <a:p>
            <a:pPr lvl="1"/>
            <a:r>
              <a:rPr lang="pt-BR" dirty="0"/>
              <a:t>Qual é a Análise econômica (agricultura, serviços, indústria, turismo) da região?</a:t>
            </a:r>
          </a:p>
          <a:p>
            <a:pPr lvl="1"/>
            <a:r>
              <a:rPr lang="pt-BR" dirty="0"/>
              <a:t>Quais são os problemas sociais da região? (violência)</a:t>
            </a:r>
          </a:p>
          <a:p>
            <a:pPr lvl="1"/>
            <a:r>
              <a:rPr lang="pt-BR" dirty="0"/>
              <a:t>Fazer analogias/comparações com regiões do país de origem</a:t>
            </a:r>
          </a:p>
          <a:p>
            <a:r>
              <a:rPr lang="pt-BR" b="1" dirty="0">
                <a:solidFill>
                  <a:srgbClr val="FF0000"/>
                </a:solidFill>
              </a:rPr>
              <a:t>WORKSHOPS TO RESPOND THE FOLLOWING GUIDING QUESTIONS:</a:t>
            </a:r>
          </a:p>
          <a:p>
            <a:pPr lvl="1"/>
            <a:r>
              <a:rPr lang="pt-BR" dirty="0">
                <a:solidFill>
                  <a:srgbClr val="FF0000"/>
                </a:solidFill>
              </a:rPr>
              <a:t>WHAT ARE THE CULTURAL CHARACTERISTICS OF THE REGIONS?</a:t>
            </a:r>
          </a:p>
          <a:p>
            <a:pPr lvl="1"/>
            <a:r>
              <a:rPr lang="pt-BR" dirty="0">
                <a:solidFill>
                  <a:srgbClr val="FF0000"/>
                </a:solidFill>
              </a:rPr>
              <a:t>WHICH ARE THE ORIGINS / MIGRATORY FLOWS OF THE REGION?</a:t>
            </a:r>
          </a:p>
          <a:p>
            <a:pPr lvl="1"/>
            <a:r>
              <a:rPr lang="pt-BR" dirty="0">
                <a:solidFill>
                  <a:srgbClr val="FF0000"/>
                </a:solidFill>
              </a:rPr>
              <a:t>WHAT IS THE ECONOMIC ANALYSIS (AGRICULTURE, SERVICES, INDUSTRY, TOURISM) OF THE REGION?</a:t>
            </a:r>
          </a:p>
          <a:p>
            <a:pPr lvl="1"/>
            <a:r>
              <a:rPr lang="pt-BR" dirty="0">
                <a:solidFill>
                  <a:srgbClr val="FF0000"/>
                </a:solidFill>
              </a:rPr>
              <a:t>WHICH ARE THE SOCIAL PROBLEMS OF THE REGION? (VIOLENCE)</a:t>
            </a:r>
          </a:p>
          <a:p>
            <a:pPr lvl="1"/>
            <a:r>
              <a:rPr lang="pt-BR" dirty="0">
                <a:solidFill>
                  <a:srgbClr val="FF0000"/>
                </a:solidFill>
              </a:rPr>
              <a:t>DRAW ANALYSIS / COMPARE WITH REGIONS OF THE INTERCHANGE STUDENTS’ HOMELAND</a:t>
            </a:r>
          </a:p>
          <a:p>
            <a:endParaRPr lang="pt-BR" b="1" dirty="0"/>
          </a:p>
          <a:p>
            <a:pPr lvl="1"/>
            <a:endParaRPr lang="pt-BR" b="1" dirty="0"/>
          </a:p>
          <a:p>
            <a:endParaRPr lang="pt-BR" dirty="0"/>
          </a:p>
        </p:txBody>
      </p:sp>
      <p:sp>
        <p:nvSpPr>
          <p:cNvPr id="5" name="Título 1">
            <a:extLst>
              <a:ext uri="{FF2B5EF4-FFF2-40B4-BE49-F238E27FC236}">
                <a16:creationId xmlns="" xmlns:a16="http://schemas.microsoft.com/office/drawing/2014/main" id="{6F0AFC1F-71AA-4649-B9D1-3749FCD3C5BC}"/>
              </a:ext>
            </a:extLst>
          </p:cNvPr>
          <p:cNvSpPr>
            <a:spLocks noGrp="1"/>
          </p:cNvSpPr>
          <p:nvPr>
            <p:ph type="title"/>
          </p:nvPr>
        </p:nvSpPr>
        <p:spPr>
          <a:xfrm>
            <a:off x="913775" y="-110350"/>
            <a:ext cx="10364451" cy="1596177"/>
          </a:xfrm>
        </p:spPr>
        <p:txBody>
          <a:bodyPr/>
          <a:lstStyle/>
          <a:p>
            <a:r>
              <a:rPr lang="pt-BR" dirty="0"/>
              <a:t>Seminários</a:t>
            </a:r>
            <a:br>
              <a:rPr lang="pt-BR" dirty="0"/>
            </a:br>
            <a:r>
              <a:rPr lang="pt-BR" dirty="0">
                <a:solidFill>
                  <a:srgbClr val="C00000"/>
                </a:solidFill>
              </a:rPr>
              <a:t>WORKSHOPS</a:t>
            </a:r>
          </a:p>
        </p:txBody>
      </p:sp>
    </p:spTree>
    <p:extLst>
      <p:ext uri="{BB962C8B-B14F-4D97-AF65-F5344CB8AC3E}">
        <p14:creationId xmlns="" xmlns:p14="http://schemas.microsoft.com/office/powerpoint/2010/main" val="266863724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9DF7D345-E10D-4D88-80B1-FC1503C590DD}"/>
              </a:ext>
            </a:extLst>
          </p:cNvPr>
          <p:cNvSpPr>
            <a:spLocks noGrp="1"/>
          </p:cNvSpPr>
          <p:nvPr>
            <p:ph sz="quarter" idx="13"/>
          </p:nvPr>
        </p:nvSpPr>
        <p:spPr>
          <a:xfrm>
            <a:off x="787542" y="1247291"/>
            <a:ext cx="11383617" cy="5357695"/>
          </a:xfrm>
        </p:spPr>
        <p:txBody>
          <a:bodyPr>
            <a:normAutofit lnSpcReduction="10000"/>
          </a:bodyPr>
          <a:lstStyle/>
          <a:p>
            <a:r>
              <a:rPr lang="pt-BR" b="1" dirty="0"/>
              <a:t>Meios que podem ser utilizados:</a:t>
            </a:r>
            <a:endParaRPr lang="pt-BR" dirty="0"/>
          </a:p>
          <a:p>
            <a:pPr lvl="1"/>
            <a:r>
              <a:rPr lang="pt-BR" dirty="0"/>
              <a:t>Apresentação em </a:t>
            </a:r>
            <a:r>
              <a:rPr lang="pt-BR" dirty="0" err="1"/>
              <a:t>power</a:t>
            </a:r>
            <a:r>
              <a:rPr lang="pt-BR" dirty="0"/>
              <a:t> point (</a:t>
            </a:r>
            <a:r>
              <a:rPr lang="pt-BR" dirty="0" err="1"/>
              <a:t>ppt</a:t>
            </a:r>
            <a:r>
              <a:rPr lang="pt-BR" dirty="0"/>
              <a:t>)</a:t>
            </a:r>
          </a:p>
          <a:p>
            <a:pPr lvl="1"/>
            <a:r>
              <a:rPr lang="pt-BR" dirty="0"/>
              <a:t>Usar vídeos de danças, de festas, de atividades folclóricas/culturais, etc...</a:t>
            </a:r>
          </a:p>
          <a:p>
            <a:pPr lvl="1"/>
            <a:endParaRPr lang="pt-BR" b="1" dirty="0">
              <a:solidFill>
                <a:srgbClr val="FF0000"/>
              </a:solidFill>
            </a:endParaRPr>
          </a:p>
          <a:p>
            <a:r>
              <a:rPr lang="pt-BR" b="1" dirty="0">
                <a:solidFill>
                  <a:srgbClr val="FF0000"/>
                </a:solidFill>
              </a:rPr>
              <a:t>POSSIBLE PRESENTATION MEANS:</a:t>
            </a:r>
          </a:p>
          <a:p>
            <a:pPr lvl="1"/>
            <a:r>
              <a:rPr lang="pt-BR" dirty="0">
                <a:solidFill>
                  <a:srgbClr val="FF0000"/>
                </a:solidFill>
              </a:rPr>
              <a:t>POWERPOINT PRESENTATION (PPTX)</a:t>
            </a:r>
          </a:p>
          <a:p>
            <a:pPr lvl="1"/>
            <a:r>
              <a:rPr lang="pt-BR" dirty="0">
                <a:solidFill>
                  <a:srgbClr val="FF0000"/>
                </a:solidFill>
              </a:rPr>
              <a:t>VIDEOS ABOUT DANCES, FESTIVALS, FOLKLORE / CULTURAL  ACTIVITIES, ETC...</a:t>
            </a:r>
          </a:p>
          <a:p>
            <a:pPr lvl="1"/>
            <a:endParaRPr lang="pt-BR" dirty="0"/>
          </a:p>
          <a:p>
            <a:r>
              <a:rPr lang="pt-BR" b="1" dirty="0"/>
              <a:t>Tempo de apresentação: 50 minutos CADA grupo (2 grupos X dia)</a:t>
            </a:r>
          </a:p>
          <a:p>
            <a:pPr lvl="1"/>
            <a:r>
              <a:rPr lang="pt-BR" dirty="0"/>
              <a:t>Tempo de apresentação da região: 50 min (aproximadamente)</a:t>
            </a:r>
          </a:p>
          <a:p>
            <a:pPr lvl="1"/>
            <a:endParaRPr lang="pt-BR" b="1" dirty="0">
              <a:solidFill>
                <a:srgbClr val="FF0000"/>
              </a:solidFill>
            </a:endParaRPr>
          </a:p>
          <a:p>
            <a:r>
              <a:rPr lang="pt-BR" b="1" dirty="0">
                <a:solidFill>
                  <a:srgbClr val="FF0000"/>
                </a:solidFill>
              </a:rPr>
              <a:t>DURATION OF THE PRESENTATION: 50 MINUTES </a:t>
            </a:r>
            <a:r>
              <a:rPr lang="pt-BR" b="1" dirty="0" err="1">
                <a:solidFill>
                  <a:srgbClr val="FF0000"/>
                </a:solidFill>
              </a:rPr>
              <a:t>each</a:t>
            </a:r>
            <a:r>
              <a:rPr lang="pt-BR" b="1" dirty="0">
                <a:solidFill>
                  <a:srgbClr val="FF0000"/>
                </a:solidFill>
              </a:rPr>
              <a:t> </a:t>
            </a:r>
            <a:r>
              <a:rPr lang="pt-BR" b="1" dirty="0" err="1">
                <a:solidFill>
                  <a:srgbClr val="FF0000"/>
                </a:solidFill>
              </a:rPr>
              <a:t>group</a:t>
            </a:r>
            <a:r>
              <a:rPr lang="pt-BR" b="1" dirty="0">
                <a:solidFill>
                  <a:srgbClr val="FF0000"/>
                </a:solidFill>
              </a:rPr>
              <a:t> (2 </a:t>
            </a:r>
            <a:r>
              <a:rPr lang="pt-BR" b="1" dirty="0" err="1">
                <a:solidFill>
                  <a:srgbClr val="FF0000"/>
                </a:solidFill>
              </a:rPr>
              <a:t>groups</a:t>
            </a:r>
            <a:r>
              <a:rPr lang="pt-BR" b="1" dirty="0">
                <a:solidFill>
                  <a:srgbClr val="FF0000"/>
                </a:solidFill>
              </a:rPr>
              <a:t> X </a:t>
            </a:r>
            <a:r>
              <a:rPr lang="pt-BR" b="1" dirty="0" err="1">
                <a:solidFill>
                  <a:srgbClr val="FF0000"/>
                </a:solidFill>
              </a:rPr>
              <a:t>day</a:t>
            </a:r>
            <a:r>
              <a:rPr lang="pt-BR" b="1" dirty="0">
                <a:solidFill>
                  <a:srgbClr val="FF0000"/>
                </a:solidFill>
              </a:rPr>
              <a:t>)</a:t>
            </a:r>
          </a:p>
          <a:p>
            <a:pPr lvl="1"/>
            <a:r>
              <a:rPr lang="pt-BR" dirty="0">
                <a:solidFill>
                  <a:srgbClr val="FF0000"/>
                </a:solidFill>
              </a:rPr>
              <a:t>DURATION OF THE PRESENTATION: ABOUT 50 MINUTES</a:t>
            </a:r>
            <a:r>
              <a:rPr lang="pt-BR" b="1" dirty="0">
                <a:solidFill>
                  <a:srgbClr val="FF0000"/>
                </a:solidFill>
              </a:rPr>
              <a:t> </a:t>
            </a:r>
          </a:p>
          <a:p>
            <a:endParaRPr lang="pt-BR" dirty="0"/>
          </a:p>
        </p:txBody>
      </p:sp>
      <p:sp>
        <p:nvSpPr>
          <p:cNvPr id="6" name="Título 1">
            <a:extLst>
              <a:ext uri="{FF2B5EF4-FFF2-40B4-BE49-F238E27FC236}">
                <a16:creationId xmlns="" xmlns:a16="http://schemas.microsoft.com/office/drawing/2014/main" id="{6F0AFC1F-71AA-4649-B9D1-3749FCD3C5BC}"/>
              </a:ext>
            </a:extLst>
          </p:cNvPr>
          <p:cNvSpPr>
            <a:spLocks noGrp="1"/>
          </p:cNvSpPr>
          <p:nvPr>
            <p:ph type="title"/>
          </p:nvPr>
        </p:nvSpPr>
        <p:spPr>
          <a:xfrm>
            <a:off x="913775" y="-110350"/>
            <a:ext cx="10364451" cy="1596177"/>
          </a:xfrm>
        </p:spPr>
        <p:txBody>
          <a:bodyPr>
            <a:normAutofit/>
          </a:bodyPr>
          <a:lstStyle/>
          <a:p>
            <a:r>
              <a:rPr lang="pt-BR" sz="3200" dirty="0"/>
              <a:t>Seminários</a:t>
            </a:r>
            <a:br>
              <a:rPr lang="pt-BR" sz="3200" dirty="0"/>
            </a:br>
            <a:r>
              <a:rPr lang="pt-BR" sz="3200" dirty="0">
                <a:solidFill>
                  <a:srgbClr val="C00000"/>
                </a:solidFill>
              </a:rPr>
              <a:t>WORKSHOPS</a:t>
            </a:r>
          </a:p>
        </p:txBody>
      </p:sp>
    </p:spTree>
    <p:extLst>
      <p:ext uri="{BB962C8B-B14F-4D97-AF65-F5344CB8AC3E}">
        <p14:creationId xmlns="" xmlns:p14="http://schemas.microsoft.com/office/powerpoint/2010/main" val="207274646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Gotícula">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TM04033925[[fn=Gotícula]]</Template>
  <TotalTime>961</TotalTime>
  <Words>2770</Words>
  <Application>Microsoft Office PowerPoint</Application>
  <PresentationFormat>Personalizar</PresentationFormat>
  <Paragraphs>385</Paragraphs>
  <Slides>28</Slides>
  <Notes>0</Notes>
  <HiddenSlides>5</HiddenSlides>
  <MMClips>0</MMClips>
  <ScaleCrop>false</ScaleCrop>
  <HeadingPairs>
    <vt:vector size="4" baseType="variant">
      <vt:variant>
        <vt:lpstr>Tema</vt:lpstr>
      </vt:variant>
      <vt:variant>
        <vt:i4>1</vt:i4>
      </vt:variant>
      <vt:variant>
        <vt:lpstr>Títulos de slides</vt:lpstr>
      </vt:variant>
      <vt:variant>
        <vt:i4>28</vt:i4>
      </vt:variant>
    </vt:vector>
  </HeadingPairs>
  <TitlesOfParts>
    <vt:vector size="29" baseType="lpstr">
      <vt:lpstr>Gotícula</vt:lpstr>
      <vt:lpstr>     Desenvolvimento de Competências Interculturais.   (DEVELOPMENT OF INTERCULTURAL COMPETENCES) </vt:lpstr>
      <vt:lpstr>Objetivo Geral Disciplina GENERAL OBJECTIVE OF THIS COURSE</vt:lpstr>
      <vt:lpstr>Objetivo Geral Disciplina GENERAL OBJECTIVE OF THIS COURSE</vt:lpstr>
      <vt:lpstr>O que eu espero dos alunos HOW ARE STUDENTS SUPPOSED TO ACT</vt:lpstr>
      <vt:lpstr>O que eu espero dos alunos HOW ARE STUDENTS SUPPOSED TO ACT</vt:lpstr>
      <vt:lpstr>Seminários WORKSHOPS</vt:lpstr>
      <vt:lpstr>Seminários - WORKSHOPS</vt:lpstr>
      <vt:lpstr>Seminários WORKSHOPS</vt:lpstr>
      <vt:lpstr>Seminários WORKSHOPS</vt:lpstr>
      <vt:lpstr>Get together (may/2020)</vt:lpstr>
      <vt:lpstr>Atividades na ong ACTIVITIES TO BE DEVELOPED AT THE NGO</vt:lpstr>
      <vt:lpstr>Atividades na ong ACTIVITIES TO BE DEVELOPED AT THE NGO</vt:lpstr>
      <vt:lpstr>Fundraising</vt:lpstr>
      <vt:lpstr>Atividades na ong ACTIVITIES TO BE DEVELOPED AT THE NGO</vt:lpstr>
      <vt:lpstr>Evaluation criterion</vt:lpstr>
      <vt:lpstr>Evaluation criterion</vt:lpstr>
      <vt:lpstr>Prerequisites for the re-evaluation exam: </vt:lpstr>
      <vt:lpstr>Slide 18</vt:lpstr>
      <vt:lpstr>Slide 19</vt:lpstr>
      <vt:lpstr>Slide 20</vt:lpstr>
      <vt:lpstr>Slide 21</vt:lpstr>
      <vt:lpstr>Slide 22</vt:lpstr>
      <vt:lpstr>Slide 23</vt:lpstr>
      <vt:lpstr>Slide 24</vt:lpstr>
      <vt:lpstr>Slide 25</vt:lpstr>
      <vt:lpstr>Slide 26</vt:lpstr>
      <vt:lpstr>Slide 27</vt:lpstr>
      <vt:lpstr>Em sala de aula... Today - IN THE CLASSROOM...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Desenvolvimento de Competências Interculturais.</dc:title>
  <dc:creator>Irene Kazumi Miura</dc:creator>
  <cp:lastModifiedBy>ikmiura</cp:lastModifiedBy>
  <cp:revision>87</cp:revision>
  <dcterms:created xsi:type="dcterms:W3CDTF">2018-02-28T14:38:28Z</dcterms:created>
  <dcterms:modified xsi:type="dcterms:W3CDTF">2020-03-04T15:57:34Z</dcterms:modified>
</cp:coreProperties>
</file>