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60" r:id="rId5"/>
    <p:sldId id="261" r:id="rId6"/>
    <p:sldId id="262" r:id="rId7"/>
    <p:sldId id="263" r:id="rId8"/>
    <p:sldId id="259" r:id="rId9"/>
    <p:sldId id="271" r:id="rId10"/>
    <p:sldId id="281" r:id="rId11"/>
    <p:sldId id="264" r:id="rId12"/>
    <p:sldId id="269" r:id="rId13"/>
    <p:sldId id="276" r:id="rId14"/>
    <p:sldId id="277" r:id="rId15"/>
    <p:sldId id="278" r:id="rId16"/>
    <p:sldId id="279" r:id="rId17"/>
    <p:sldId id="280"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4779" autoAdjust="0"/>
    <p:restoredTop sz="94660"/>
  </p:normalViewPr>
  <p:slideViewPr>
    <p:cSldViewPr snapToGrid="0">
      <p:cViewPr varScale="1">
        <p:scale>
          <a:sx n="66" d="100"/>
          <a:sy n="66" d="100"/>
        </p:scale>
        <p:origin x="90" y="21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7237ECC-7F3A-4EB8-9829-7E18CF9D6CDF}" type="datetimeFigureOut">
              <a:rPr lang="pt-BR" smtClean="0"/>
              <a:t>06/05/2017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84869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237ECC-7F3A-4EB8-9829-7E18CF9D6CDF}" type="datetimeFigureOut">
              <a:rPr lang="pt-BR" smtClean="0"/>
              <a:t>06/05/2017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44564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237ECC-7F3A-4EB8-9829-7E18CF9D6CDF}" type="datetimeFigureOut">
              <a:rPr lang="pt-BR" smtClean="0"/>
              <a:t>06/05/2017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10325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237ECC-7F3A-4EB8-9829-7E18CF9D6CDF}" type="datetimeFigureOut">
              <a:rPr lang="pt-BR" smtClean="0"/>
              <a:t>06/05/2017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10932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E7237ECC-7F3A-4EB8-9829-7E18CF9D6CDF}" type="datetimeFigureOut">
              <a:rPr lang="pt-BR" smtClean="0"/>
              <a:t>06/05/2017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10256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7237ECC-7F3A-4EB8-9829-7E18CF9D6CDF}" type="datetimeFigureOut">
              <a:rPr lang="pt-BR" smtClean="0"/>
              <a:t>06/05/2017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366332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7237ECC-7F3A-4EB8-9829-7E18CF9D6CDF}" type="datetimeFigureOut">
              <a:rPr lang="pt-BR" smtClean="0"/>
              <a:t>06/05/2017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415217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7237ECC-7F3A-4EB8-9829-7E18CF9D6CDF}" type="datetimeFigureOut">
              <a:rPr lang="pt-BR" smtClean="0"/>
              <a:t>06/05/2017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414810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7237ECC-7F3A-4EB8-9829-7E18CF9D6CDF}" type="datetimeFigureOut">
              <a:rPr lang="pt-BR" smtClean="0"/>
              <a:t>06/05/2017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168820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7237ECC-7F3A-4EB8-9829-7E18CF9D6CDF}" type="datetimeFigureOut">
              <a:rPr lang="pt-BR" smtClean="0"/>
              <a:t>06/05/2017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52530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7237ECC-7F3A-4EB8-9829-7E18CF9D6CDF}" type="datetimeFigureOut">
              <a:rPr lang="pt-BR" smtClean="0"/>
              <a:t>06/05/2017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4834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37ECC-7F3A-4EB8-9829-7E18CF9D6CDF}" type="datetimeFigureOut">
              <a:rPr lang="pt-BR" smtClean="0"/>
              <a:t>06/05/2017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DFA18-34C4-4D44-9E8F-4784D9794119}" type="slidenum">
              <a:rPr lang="pt-BR" smtClean="0"/>
              <a:t>‹nº›</a:t>
            </a:fld>
            <a:endParaRPr lang="pt-BR"/>
          </a:p>
        </p:txBody>
      </p:sp>
    </p:spTree>
    <p:extLst>
      <p:ext uri="{BB962C8B-B14F-4D97-AF65-F5344CB8AC3E}">
        <p14:creationId xmlns:p14="http://schemas.microsoft.com/office/powerpoint/2010/main" val="229044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nalto.gov.br/ccivil_03/Constituicao/Emendas/Emc/emc62.htm#art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lanalto.gov.br/ccivil_03/LEIS/LEIS_2001/L10257.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b="1" dirty="0"/>
              <a:t>Atributo dos bens públicos: impenhorabilidade?</a:t>
            </a:r>
          </a:p>
        </p:txBody>
      </p:sp>
      <p:sp>
        <p:nvSpPr>
          <p:cNvPr id="3" name="Subtítulo 2"/>
          <p:cNvSpPr>
            <a:spLocks noGrp="1"/>
          </p:cNvSpPr>
          <p:nvPr>
            <p:ph type="subTitle" idx="1"/>
          </p:nvPr>
        </p:nvSpPr>
        <p:spPr/>
        <p:txBody>
          <a:bodyPr>
            <a:normAutofit fontScale="77500" lnSpcReduction="20000"/>
          </a:bodyPr>
          <a:lstStyle/>
          <a:p>
            <a:endParaRPr lang="pt-BR" dirty="0"/>
          </a:p>
          <a:p>
            <a:r>
              <a:rPr lang="pt-BR" dirty="0"/>
              <a:t>Faculdade de Direito da USP</a:t>
            </a:r>
          </a:p>
          <a:p>
            <a:r>
              <a:rPr lang="pt-BR" dirty="0"/>
              <a:t>Disciplina: Bens públicos</a:t>
            </a:r>
          </a:p>
          <a:p>
            <a:r>
              <a:rPr lang="pt-BR" dirty="0"/>
              <a:t>Prof. Rodrigo Pagani de Souza</a:t>
            </a:r>
          </a:p>
          <a:p>
            <a:r>
              <a:rPr lang="pt-BR" dirty="0"/>
              <a:t>4 de maio de 2017</a:t>
            </a:r>
          </a:p>
        </p:txBody>
      </p:sp>
    </p:spTree>
    <p:extLst>
      <p:ext uri="{BB962C8B-B14F-4D97-AF65-F5344CB8AC3E}">
        <p14:creationId xmlns:p14="http://schemas.microsoft.com/office/powerpoint/2010/main" val="131129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Constituição Federal</a:t>
            </a:r>
            <a:endParaRPr lang="pt-BR" b="1" dirty="0"/>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Art. 100. Os pagamentos devidos pelas Fazendas Públicas Federal, Estaduais, Distrital e Municipais, em virtude de sentença judiciária, far-se-ão exclusivamente na ordem cronológica de apresentação dos precatórios e à conta dos créditos respectivos, proibida a designação de casos ou de pessoas nas dotações orçamentárias e nos créditos adicionais abertos para este fim.            </a:t>
            </a:r>
            <a:r>
              <a:rPr lang="pt-BR" dirty="0">
                <a:hlinkClick r:id="rId2"/>
              </a:rPr>
              <a:t>(Redação dada pela Emenda Constitucional nº 62, de 2009).</a:t>
            </a:r>
            <a:r>
              <a:rPr lang="pt-BR" dirty="0"/>
              <a:t>  </a:t>
            </a:r>
          </a:p>
          <a:p>
            <a:pPr marL="0" indent="0">
              <a:buNone/>
            </a:pPr>
            <a:r>
              <a:rPr lang="pt-BR" dirty="0"/>
              <a:t>§ 3º O disposto no caput deste artigo relativamente à expedição de precatórios não se aplica aos pagamentos de obrigações definidas em leis como de pequeno valor que as Fazendas referidas devam fazer em virtude de sentença judicial transitada em julgado.            </a:t>
            </a:r>
            <a:r>
              <a:rPr lang="pt-BR" dirty="0">
                <a:hlinkClick r:id="rId2"/>
              </a:rPr>
              <a:t>(Redação dada pela Emenda Constitucional nº 62, de 2009).</a:t>
            </a:r>
            <a:endParaRPr lang="pt-BR" dirty="0"/>
          </a:p>
          <a:p>
            <a:pPr marL="0" indent="0">
              <a:buNone/>
            </a:pPr>
            <a:r>
              <a:rPr lang="pt-BR" dirty="0"/>
              <a:t>§ 4º Para os fins do disposto no § 3º, poderão ser fixados, por leis próprias, valores distintos às entidades de direito público, segundo as diferentes capacidades econômicas, sendo o mínimo igual ao valor do maior benefício do regime geral de previdência social.            </a:t>
            </a:r>
            <a:r>
              <a:rPr lang="pt-BR" dirty="0">
                <a:hlinkClick r:id="rId2"/>
              </a:rPr>
              <a:t>(Redação dada pela Emenda Constitucional nº 62, de 2009).</a:t>
            </a:r>
            <a:endParaRPr lang="pt-BR" dirty="0"/>
          </a:p>
          <a:p>
            <a:pPr marL="0" indent="0">
              <a:buNone/>
            </a:pPr>
            <a:endParaRPr lang="pt-BR" dirty="0"/>
          </a:p>
          <a:p>
            <a:endParaRPr lang="pt-BR" dirty="0"/>
          </a:p>
        </p:txBody>
      </p:sp>
    </p:spTree>
    <p:extLst>
      <p:ext uri="{BB962C8B-B14F-4D97-AF65-F5344CB8AC3E}">
        <p14:creationId xmlns:p14="http://schemas.microsoft.com/office/powerpoint/2010/main" val="417393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STF, Ação Cautelar 669-4/SP, rel. Min. Carlos Britto, j. 6.9.2005</a:t>
            </a:r>
            <a:r>
              <a:rPr lang="pt-BR" dirty="0"/>
              <a:t> </a:t>
            </a: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t>EMENTA: CONSTITUCIONAL E PROCESSO CIVIL. SOCIEDADE DE ECONOMIA MISTA, PRESTADORA DE SERVIÇO PÚBLICO. SISTEMA METROVIÁRIO DE TRANSPORTES. EXECUÇÃO DE TÍTULO JUDICIAL. PENHORA INCIDENTE SOBRE RECEITA DE BILHETERIAS. RECURSO EXTRAORDINÁRIO COM ALEGAÇÃO DE OFENSA AO INCISO II DO § 1º DO ART. 173 DA MAGNA CARTA. MEDIDA CAUTELAR.</a:t>
            </a:r>
          </a:p>
          <a:p>
            <a:pPr marL="0" indent="0">
              <a:buNone/>
            </a:pPr>
            <a:r>
              <a:rPr lang="pt-BR" dirty="0"/>
              <a:t>Até o julgamento do respectivo recurso extraordinário, fica sem efeito a decisão do juízo da execução, que determinou o bloqueio de vultosa quantia nas contas bancárias da executada, Companhia do Metropolitano de São Paulo – Metrô.</a:t>
            </a:r>
          </a:p>
          <a:p>
            <a:pPr marL="0" indent="0">
              <a:buNone/>
            </a:pPr>
            <a:r>
              <a:rPr lang="pt-BR" dirty="0"/>
              <a:t>Adota-se esse entendimento sobretudo em homenagem ao princípio da continuidade do serviço público, sobre o qual, a princípio, não pode prevalecer o interesse creditício de terceiros. Conclusão que se reforça, no caso, ante o caráter essencial do transporte coletivo, assim considerado pelo inciso V do art. 30 da Lei Maior.</a:t>
            </a:r>
          </a:p>
          <a:p>
            <a:pPr marL="0" indent="0">
              <a:buNone/>
            </a:pPr>
            <a:r>
              <a:rPr lang="pt-BR" dirty="0"/>
              <a:t>Nesse entretempo, restaura-se o esquema de pagamento concebido na forma do art. 678 do CPC.</a:t>
            </a:r>
          </a:p>
          <a:p>
            <a:pPr marL="0" indent="0">
              <a:buNone/>
            </a:pPr>
            <a:r>
              <a:rPr lang="pt-BR" dirty="0"/>
              <a:t>Medida cautelar deferida.</a:t>
            </a:r>
          </a:p>
        </p:txBody>
      </p:sp>
    </p:spTree>
    <p:extLst>
      <p:ext uri="{BB962C8B-B14F-4D97-AF65-F5344CB8AC3E}">
        <p14:creationId xmlns:p14="http://schemas.microsoft.com/office/powerpoint/2010/main" val="27254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Análise do julgado</a:t>
            </a:r>
          </a:p>
        </p:txBody>
      </p:sp>
      <p:sp>
        <p:nvSpPr>
          <p:cNvPr id="3" name="Espaço Reservado para Conteúdo 2"/>
          <p:cNvSpPr>
            <a:spLocks noGrp="1"/>
          </p:cNvSpPr>
          <p:nvPr>
            <p:ph idx="1"/>
          </p:nvPr>
        </p:nvSpPr>
        <p:spPr/>
        <p:txBody>
          <a:bodyPr/>
          <a:lstStyle/>
          <a:p>
            <a:r>
              <a:rPr lang="pt-BR" dirty="0"/>
              <a:t>Quais os fatos?</a:t>
            </a:r>
          </a:p>
          <a:p>
            <a:endParaRPr lang="pt-BR" dirty="0"/>
          </a:p>
          <a:p>
            <a:r>
              <a:rPr lang="pt-BR" dirty="0"/>
              <a:t>Qual a questão?</a:t>
            </a:r>
          </a:p>
          <a:p>
            <a:endParaRPr lang="pt-BR" dirty="0"/>
          </a:p>
          <a:p>
            <a:r>
              <a:rPr lang="pt-BR" dirty="0"/>
              <a:t>Qual a decisão tomada?</a:t>
            </a:r>
          </a:p>
          <a:p>
            <a:endParaRPr lang="pt-BR" dirty="0"/>
          </a:p>
          <a:p>
            <a:r>
              <a:rPr lang="pt-BR" dirty="0"/>
              <a:t>Quais os fundamentos da decisão tomada por maioria de votos e quais os fundamentos do voto vencido do Min. Marco Aurélio?</a:t>
            </a:r>
          </a:p>
          <a:p>
            <a:endParaRPr lang="pt-BR" dirty="0"/>
          </a:p>
        </p:txBody>
      </p:sp>
    </p:spTree>
    <p:extLst>
      <p:ext uri="{BB962C8B-B14F-4D97-AF65-F5344CB8AC3E}">
        <p14:creationId xmlns:p14="http://schemas.microsoft.com/office/powerpoint/2010/main" val="3828311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t>STF, RE 222.041-5/RS, rel. Min. Ilmar Galvão, 1ª T., j. 15.9.1998.</a:t>
            </a:r>
          </a:p>
        </p:txBody>
      </p:sp>
      <p:sp>
        <p:nvSpPr>
          <p:cNvPr id="3" name="Espaço Reservado para Conteúdo 2"/>
          <p:cNvSpPr>
            <a:spLocks noGrp="1"/>
          </p:cNvSpPr>
          <p:nvPr>
            <p:ph idx="1"/>
          </p:nvPr>
        </p:nvSpPr>
        <p:spPr/>
        <p:txBody>
          <a:bodyPr/>
          <a:lstStyle/>
          <a:p>
            <a:pPr marL="0" indent="0">
              <a:buNone/>
            </a:pPr>
            <a:r>
              <a:rPr lang="pt-BR" dirty="0"/>
              <a:t>EMENTA: ADMINISTRATIVO. EMPRESA BRASILEIRA DE CORREIOS E TELÉGRAFOS – ECT. ART. 12 DO DL Nº 509/69, NA PARTE QUE INSTITUIU A IMPENHORABILIDADE DOS BENS, RENDAS E SERVIÇOS DA ENTIDADE.</a:t>
            </a:r>
          </a:p>
          <a:p>
            <a:pPr marL="0" indent="0">
              <a:buNone/>
            </a:pPr>
            <a:r>
              <a:rPr lang="pt-BR" dirty="0"/>
              <a:t>Norma incompatível com a regra do § 1º do art. 173 da Constituição, pela qual os entes da Administração Indireta, que exploram atividade econômica, como no caso, estão sujeitos ao regime jurídico próprio das empresas privadas.</a:t>
            </a:r>
          </a:p>
          <a:p>
            <a:pPr marL="0" indent="0">
              <a:buNone/>
            </a:pPr>
            <a:r>
              <a:rPr lang="pt-BR" dirty="0"/>
              <a:t>Recurso não conhecido.</a:t>
            </a:r>
          </a:p>
        </p:txBody>
      </p:sp>
    </p:spTree>
    <p:extLst>
      <p:ext uri="{BB962C8B-B14F-4D97-AF65-F5344CB8AC3E}">
        <p14:creationId xmlns:p14="http://schemas.microsoft.com/office/powerpoint/2010/main" val="3356624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Análise do julgado</a:t>
            </a:r>
          </a:p>
        </p:txBody>
      </p:sp>
      <p:sp>
        <p:nvSpPr>
          <p:cNvPr id="3" name="Espaço Reservado para Conteúdo 2"/>
          <p:cNvSpPr>
            <a:spLocks noGrp="1"/>
          </p:cNvSpPr>
          <p:nvPr>
            <p:ph idx="1"/>
          </p:nvPr>
        </p:nvSpPr>
        <p:spPr/>
        <p:txBody>
          <a:bodyPr/>
          <a:lstStyle/>
          <a:p>
            <a:r>
              <a:rPr lang="pt-BR" dirty="0"/>
              <a:t>Quais os fatos?</a:t>
            </a:r>
          </a:p>
          <a:p>
            <a:endParaRPr lang="pt-BR" dirty="0"/>
          </a:p>
          <a:p>
            <a:r>
              <a:rPr lang="pt-BR" dirty="0"/>
              <a:t>Qual a questão?</a:t>
            </a:r>
          </a:p>
          <a:p>
            <a:endParaRPr lang="pt-BR" dirty="0"/>
          </a:p>
          <a:p>
            <a:r>
              <a:rPr lang="pt-BR" dirty="0"/>
              <a:t>Qual a decisão tomada por unanimidade pela 1ª turma do STF?</a:t>
            </a:r>
          </a:p>
          <a:p>
            <a:endParaRPr lang="pt-BR" dirty="0"/>
          </a:p>
          <a:p>
            <a:r>
              <a:rPr lang="pt-BR" dirty="0"/>
              <a:t>Quais os fundamentos da decisão tomada?</a:t>
            </a:r>
          </a:p>
          <a:p>
            <a:endParaRPr lang="pt-BR" dirty="0"/>
          </a:p>
        </p:txBody>
      </p:sp>
    </p:spTree>
    <p:extLst>
      <p:ext uri="{BB962C8B-B14F-4D97-AF65-F5344CB8AC3E}">
        <p14:creationId xmlns:p14="http://schemas.microsoft.com/office/powerpoint/2010/main" val="3803106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t>STJ, </a:t>
            </a:r>
            <a:r>
              <a:rPr lang="pt-BR" sz="4000" b="1" dirty="0" err="1"/>
              <a:t>Resp</a:t>
            </a:r>
            <a:r>
              <a:rPr lang="pt-BR" sz="4000" b="1" dirty="0"/>
              <a:t> nº 806.765/RS, rel. Min. </a:t>
            </a:r>
            <a:r>
              <a:rPr lang="pt-BR" sz="4000" b="1" dirty="0" err="1"/>
              <a:t>Teori</a:t>
            </a:r>
            <a:r>
              <a:rPr lang="pt-BR" sz="4000" b="1" dirty="0"/>
              <a:t> Albino Zavascki, 1ª. T., j. 20.4.2006</a:t>
            </a:r>
          </a:p>
        </p:txBody>
      </p:sp>
      <p:sp>
        <p:nvSpPr>
          <p:cNvPr id="3" name="Espaço Reservado para Conteúdo 2"/>
          <p:cNvSpPr>
            <a:spLocks noGrp="1"/>
          </p:cNvSpPr>
          <p:nvPr>
            <p:ph idx="1"/>
          </p:nvPr>
        </p:nvSpPr>
        <p:spPr>
          <a:xfrm>
            <a:off x="838200" y="1825625"/>
            <a:ext cx="10515600" cy="4749346"/>
          </a:xfrm>
        </p:spPr>
        <p:txBody>
          <a:bodyPr>
            <a:normAutofit fontScale="70000" lnSpcReduction="20000"/>
          </a:bodyPr>
          <a:lstStyle/>
          <a:p>
            <a:pPr marL="0" indent="0">
              <a:buNone/>
            </a:pPr>
            <a:r>
              <a:rPr lang="pt-BR" dirty="0"/>
              <a:t>PROCESSUAL CIVIL. TUTELA ANTECIPADA. MEIOS DE COERÇÃO AO DEVEDOR (CPC, ARTS. 273, §3º E 461, §5º). FORNECIMENTO DE MEDICAMENTOS PELO ESTADO. BLOQUEIO DE VERBAS PÚBLICAS. CONFLITO ENTRE A URGÊNCIA NA AQUISIÇÃO DO MEDICAMENTO E O SISTEMA DE PAGAMENTO DAS CONDENAÇÕES JUDICIAIS PELA FAZENDA. PREVALÊNCIA DA ESSENCIALIDADE DO DIREITO À SAÚDE SOBRE OS INTERESSES FINANCEIROS DO ESTADO. 1. É cabível, inclusive contra a Fazenda Pública, a aplicação de multa diária (astreintes) como meio coercitivo para impor o cumprimento de medida antecipatória ou de sentença definitiva de obrigação de fazer ou entregar coisa, nos termos dos artigos 461 e 461A do CPC. Precedentes. 2. Em se tratando da Fazenda Pública, qualquer obrigação de pagar quantia, ainda que decorrente da conversão de obrigação de fazer ou de entregar coisa, está sujeita a rito próprio (CPC, art. 730 do CPC e CF, art. 100 da CF), que não prevê, salvo excepcionalmente (v.g., desrespeito à ordem de pagamento dos precatórios judiciários), a possibilidade de execução direta por expropriação mediante </a:t>
            </a:r>
            <a:r>
              <a:rPr lang="pt-BR" dirty="0" err="1"/>
              <a:t>seqüestro</a:t>
            </a:r>
            <a:r>
              <a:rPr lang="pt-BR" dirty="0"/>
              <a:t> de dinheiro ou de qualquer outro bem público, que são impenhoráveis. 3. Todavia, em situações de inconciliável conflito entre o direito fundamental à saúde e o regime de impenhorabilidade dos bens públicos, prevalece o primeiro sobre o segundo. Sendo urgente e impostergável a aquisição do medicamento, sob pena de grave comprometimento da saúde da demandante, não se pode ter por ilegítima, ante a omissão do agente estatal responsável, a determinação judicial do bloqueio de verbas públicas como meio de efetivação do direito prevalente. 4. Recurso especial a que se nega provimento. </a:t>
            </a:r>
          </a:p>
        </p:txBody>
      </p:sp>
    </p:spTree>
    <p:extLst>
      <p:ext uri="{BB962C8B-B14F-4D97-AF65-F5344CB8AC3E}">
        <p14:creationId xmlns:p14="http://schemas.microsoft.com/office/powerpoint/2010/main" val="3350001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4000" b="1" dirty="0"/>
              <a:t>STF, Ag </a:t>
            </a:r>
            <a:r>
              <a:rPr lang="pt-BR" sz="4000" b="1" dirty="0" err="1"/>
              <a:t>Reg</a:t>
            </a:r>
            <a:r>
              <a:rPr lang="pt-BR" sz="4000" b="1" dirty="0"/>
              <a:t> no Agravo de Instrumento nº 598.790/RS, rel. Min. </a:t>
            </a:r>
            <a:r>
              <a:rPr lang="pt-BR" sz="4000" b="1" dirty="0" err="1"/>
              <a:t>Cármen</a:t>
            </a:r>
            <a:r>
              <a:rPr lang="pt-BR" sz="4000" b="1" dirty="0"/>
              <a:t> Lúcia, 1ª T., j. 9.11.2010</a:t>
            </a:r>
            <a:r>
              <a:rPr lang="pt-BR" dirty="0"/>
              <a:t> </a:t>
            </a:r>
          </a:p>
        </p:txBody>
      </p:sp>
      <p:sp>
        <p:nvSpPr>
          <p:cNvPr id="3" name="Espaço Reservado para Conteúdo 2"/>
          <p:cNvSpPr>
            <a:spLocks noGrp="1"/>
          </p:cNvSpPr>
          <p:nvPr>
            <p:ph idx="1"/>
          </p:nvPr>
        </p:nvSpPr>
        <p:spPr/>
        <p:txBody>
          <a:bodyPr>
            <a:normAutofit lnSpcReduction="10000"/>
          </a:bodyPr>
          <a:lstStyle/>
          <a:p>
            <a:pPr marL="0" indent="0">
              <a:buNone/>
            </a:pPr>
            <a:r>
              <a:rPr lang="pt-BR" b="1" dirty="0"/>
              <a:t>EMENTA: </a:t>
            </a:r>
            <a:r>
              <a:rPr lang="pt-BR" dirty="0"/>
              <a:t>AGRAVO REGIMENTAL NO AGRAVO DE INSTRUMENTO. CONSTITUCIONAL. IMPOSSIBILIDADE DE BLOQUEIO DE VERBA PÚBLICA PARA ASSEGURAR CUMPRIMENTO DE SENTENÇA. ALEGAÇÃO DE REQUISIÇÃO DE PEQUENO VALOR. IMPOSSIBILIDADE DE REEXAME DE PROVAS. INCIDÊNCIA DA SÚMULA 279 DO SUPREMO TRIBUNAL FEDERAL. PRECEDENTES. AGRAVO REGIMENTAL AO QUAL SE NEGA PROVIMENTO.</a:t>
            </a:r>
          </a:p>
          <a:p>
            <a:pPr marL="0" indent="0">
              <a:buNone/>
            </a:pPr>
            <a:r>
              <a:rPr lang="pt-BR" dirty="0"/>
              <a:t>A jurisprudência do Supremo Tribunal Federal firmou entendimento de que a única hipótese autorizadora de sequestro de bens públicos é da ocorrência de quebra da ordem cronológica no pagamento de precatórios. </a:t>
            </a:r>
          </a:p>
        </p:txBody>
      </p:sp>
    </p:spTree>
    <p:extLst>
      <p:ext uri="{BB962C8B-B14F-4D97-AF65-F5344CB8AC3E}">
        <p14:creationId xmlns:p14="http://schemas.microsoft.com/office/powerpoint/2010/main" val="2292886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Análise dos julgados</a:t>
            </a:r>
            <a:endParaRPr lang="pt-BR" b="1" dirty="0"/>
          </a:p>
        </p:txBody>
      </p:sp>
      <p:sp>
        <p:nvSpPr>
          <p:cNvPr id="3" name="Espaço Reservado para Conteúdo 2"/>
          <p:cNvSpPr>
            <a:spLocks noGrp="1"/>
          </p:cNvSpPr>
          <p:nvPr>
            <p:ph idx="1"/>
          </p:nvPr>
        </p:nvSpPr>
        <p:spPr/>
        <p:txBody>
          <a:bodyPr/>
          <a:lstStyle/>
          <a:p>
            <a:r>
              <a:rPr lang="pt-BR" dirty="0"/>
              <a:t>Em que medida esses dois julgados, do STJ (2006) e do STF (2010), se põem contrários à decisão do STF (2005) sobre a impenhorabilidade dos bens do Metrô paulista?</a:t>
            </a:r>
          </a:p>
        </p:txBody>
      </p:sp>
    </p:spTree>
    <p:extLst>
      <p:ext uri="{BB962C8B-B14F-4D97-AF65-F5344CB8AC3E}">
        <p14:creationId xmlns:p14="http://schemas.microsoft.com/office/powerpoint/2010/main" val="39920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16361"/>
          </a:xfrm>
        </p:spPr>
        <p:txBody>
          <a:bodyPr/>
          <a:lstStyle/>
          <a:p>
            <a:pPr algn="ctr"/>
            <a:r>
              <a:rPr lang="pt-BR" b="1" dirty="0">
                <a:latin typeface="Bradley Hand ITC" panose="03070402050302030203" pitchFamily="66" charset="0"/>
              </a:rPr>
              <a:t>Recapitulando</a:t>
            </a:r>
            <a:r>
              <a:rPr lang="pt-BR" b="1" dirty="0"/>
              <a:t> (sobre a chamada imprescritibilidade dos bens públicos)</a:t>
            </a:r>
          </a:p>
        </p:txBody>
      </p:sp>
    </p:spTree>
    <p:extLst>
      <p:ext uri="{BB962C8B-B14F-4D97-AF65-F5344CB8AC3E}">
        <p14:creationId xmlns:p14="http://schemas.microsoft.com/office/powerpoint/2010/main" val="323335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O que significa o atributo da imprescritibilidade dos bens públicos?</a:t>
            </a:r>
          </a:p>
        </p:txBody>
      </p:sp>
      <p:sp>
        <p:nvSpPr>
          <p:cNvPr id="3" name="Espaço Reservado para Conteúdo 2"/>
          <p:cNvSpPr>
            <a:spLocks noGrp="1"/>
          </p:cNvSpPr>
          <p:nvPr>
            <p:ph idx="1"/>
          </p:nvPr>
        </p:nvSpPr>
        <p:spPr/>
        <p:txBody>
          <a:bodyPr/>
          <a:lstStyle/>
          <a:p>
            <a:endParaRPr lang="pt-BR" dirty="0"/>
          </a:p>
          <a:p>
            <a:pPr marL="0" indent="0">
              <a:buNone/>
            </a:pPr>
            <a:r>
              <a:rPr lang="pt-BR" dirty="0"/>
              <a:t>Significa que os bens públicos são insuscetíveis de prescrição aquisitiva, ou seja, de aquisição por usucapião.</a:t>
            </a:r>
          </a:p>
          <a:p>
            <a:pPr marL="0" indent="0">
              <a:buNone/>
            </a:pPr>
            <a:endParaRPr lang="pt-BR" dirty="0"/>
          </a:p>
          <a:p>
            <a:pPr marL="0" indent="0">
              <a:buNone/>
            </a:pPr>
            <a:r>
              <a:rPr lang="pt-BR" dirty="0"/>
              <a:t>Em se tratando de uma área situada em terreno de marinha – portando, de propriedade da União – será correto concluir pela </a:t>
            </a:r>
            <a:r>
              <a:rPr lang="pt-BR" dirty="0" err="1"/>
              <a:t>insuscetibilidade</a:t>
            </a:r>
            <a:r>
              <a:rPr lang="pt-BR" dirty="0"/>
              <a:t> de usucapião?</a:t>
            </a:r>
          </a:p>
          <a:p>
            <a:pPr marL="0" indent="0">
              <a:buNone/>
            </a:pPr>
            <a:r>
              <a:rPr lang="pt-BR" dirty="0"/>
              <a:t> </a:t>
            </a:r>
          </a:p>
          <a:p>
            <a:pPr marL="0" indent="0">
              <a:buNone/>
            </a:pPr>
            <a:endParaRPr lang="pt-BR" dirty="0"/>
          </a:p>
        </p:txBody>
      </p:sp>
    </p:spTree>
    <p:extLst>
      <p:ext uri="{BB962C8B-B14F-4D97-AF65-F5344CB8AC3E}">
        <p14:creationId xmlns:p14="http://schemas.microsoft.com/office/powerpoint/2010/main" val="364013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Constituição Federal</a:t>
            </a:r>
            <a:endParaRPr lang="pt-BR" b="1" dirty="0"/>
          </a:p>
        </p:txBody>
      </p:sp>
      <p:sp>
        <p:nvSpPr>
          <p:cNvPr id="3" name="Espaço Reservado para Conteúdo 2"/>
          <p:cNvSpPr>
            <a:spLocks noGrp="1"/>
          </p:cNvSpPr>
          <p:nvPr>
            <p:ph idx="1"/>
          </p:nvPr>
        </p:nvSpPr>
        <p:spPr/>
        <p:txBody>
          <a:bodyPr>
            <a:normAutofit/>
          </a:bodyPr>
          <a:lstStyle/>
          <a:p>
            <a:pPr marL="0" indent="0">
              <a:buNone/>
            </a:pPr>
            <a:r>
              <a:rPr lang="pt-BR" dirty="0"/>
              <a:t>Art. 183. Aquele que possuir como sua área urbana de até duzentos e </a:t>
            </a:r>
            <a:r>
              <a:rPr lang="pt-BR" dirty="0" err="1"/>
              <a:t>cinqüenta</a:t>
            </a:r>
            <a:r>
              <a:rPr lang="pt-BR" dirty="0"/>
              <a:t> metros quadrados, por cinco anos, ininterruptamente e sem oposição, utilizando-a para sua moradia ou de sua família, adquirir-lhe-á o domínio, desde que não seja proprietário de outro imóvel urbano ou rural.          </a:t>
            </a:r>
            <a:r>
              <a:rPr lang="pt-BR" dirty="0">
                <a:hlinkClick r:id="rId2"/>
              </a:rPr>
              <a:t>(Regulamento)</a:t>
            </a:r>
            <a:endParaRPr lang="pt-BR" dirty="0"/>
          </a:p>
          <a:p>
            <a:pPr marL="0" indent="0">
              <a:buNone/>
            </a:pPr>
            <a:r>
              <a:rPr lang="pt-BR" dirty="0"/>
              <a:t>§ 1º O título de domínio e a concessão de uso serão conferidos ao homem ou à mulher, ou a ambos, independentemente do estado civil.</a:t>
            </a:r>
          </a:p>
          <a:p>
            <a:pPr marL="0" indent="0">
              <a:buNone/>
            </a:pPr>
            <a:r>
              <a:rPr lang="pt-BR" dirty="0"/>
              <a:t>§ 2º Esse direito não será reconhecido ao mesmo possuidor mais de uma vez.</a:t>
            </a:r>
          </a:p>
          <a:p>
            <a:pPr marL="0" indent="0">
              <a:buNone/>
            </a:pPr>
            <a:r>
              <a:rPr lang="pt-BR" dirty="0"/>
              <a:t>§ 3º Os imóveis públicos não serão adquiridos por usucapião.</a:t>
            </a:r>
          </a:p>
          <a:p>
            <a:endParaRPr lang="pt-BR" dirty="0"/>
          </a:p>
        </p:txBody>
      </p:sp>
    </p:spTree>
    <p:extLst>
      <p:ext uri="{BB962C8B-B14F-4D97-AF65-F5344CB8AC3E}">
        <p14:creationId xmlns:p14="http://schemas.microsoft.com/office/powerpoint/2010/main" val="313414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Estatuto da Cidade (Lei 10.257, de 2001)</a:t>
            </a:r>
            <a:endParaRPr lang="pt-BR" b="1"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dirty="0"/>
              <a:t>Da Usucapião Especial de Imóvel Urbano</a:t>
            </a:r>
          </a:p>
          <a:p>
            <a:pPr marL="0" indent="0">
              <a:buNone/>
            </a:pPr>
            <a:r>
              <a:rPr lang="pt-BR" dirty="0"/>
              <a:t>Art. 9</a:t>
            </a:r>
            <a:r>
              <a:rPr lang="pt-BR" u="sng" baseline="30000" dirty="0"/>
              <a:t>o</a:t>
            </a:r>
            <a:r>
              <a:rPr lang="pt-BR" b="1" baseline="30000" dirty="0"/>
              <a:t> </a:t>
            </a:r>
            <a:r>
              <a:rPr lang="pt-BR" dirty="0"/>
              <a:t>Aquele que possuir como sua área ou edificação urbana de até duzentos e </a:t>
            </a:r>
            <a:r>
              <a:rPr lang="pt-BR" dirty="0" err="1"/>
              <a:t>cinqüenta</a:t>
            </a:r>
            <a:r>
              <a:rPr lang="pt-BR" dirty="0"/>
              <a:t> metros quadrados, por cinco anos, ininterruptamente e sem oposição, utilizando-a para sua moradia ou de sua família, adquirir-lhe-á o domínio, desde que não seja proprietário de outro imóvel urbano ou rural.</a:t>
            </a:r>
          </a:p>
          <a:p>
            <a:pPr marL="0" indent="0">
              <a:buNone/>
            </a:pPr>
            <a:r>
              <a:rPr lang="pt-BR" dirty="0"/>
              <a:t>§ 1º O título de domínio será conferido ao homem ou à mulher, ou a ambos, independentemente do estado civil.</a:t>
            </a:r>
          </a:p>
          <a:p>
            <a:pPr marL="0" indent="0">
              <a:buNone/>
            </a:pPr>
            <a:r>
              <a:rPr lang="pt-BR" dirty="0"/>
              <a:t>§ 2o O direito de que trata este artigo não será reconhecido ao mesmo possuidor mais de uma vez.</a:t>
            </a:r>
          </a:p>
          <a:p>
            <a:pPr marL="0" indent="0">
              <a:buNone/>
            </a:pPr>
            <a:r>
              <a:rPr lang="pt-BR" dirty="0"/>
              <a:t>§ 3o Para os efeitos deste artigo, o herdeiro legítimo continua, de pleno direito, a posse de seu antecessor, desde que já resida no imóvel por ocasião da abertura da sucessão.</a:t>
            </a:r>
          </a:p>
        </p:txBody>
      </p:sp>
    </p:spTree>
    <p:extLst>
      <p:ext uri="{BB962C8B-B14F-4D97-AF65-F5344CB8AC3E}">
        <p14:creationId xmlns:p14="http://schemas.microsoft.com/office/powerpoint/2010/main" val="92476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67327"/>
          </a:xfrm>
        </p:spPr>
        <p:txBody>
          <a:bodyPr/>
          <a:lstStyle/>
          <a:p>
            <a:r>
              <a:rPr lang="pt-BR" sz="4000" b="1" dirty="0"/>
              <a:t>Estatuto da Cidade (Lei 10.257, de 2001)</a:t>
            </a:r>
            <a:endParaRPr lang="pt-BR" b="1" dirty="0"/>
          </a:p>
        </p:txBody>
      </p:sp>
      <p:sp>
        <p:nvSpPr>
          <p:cNvPr id="3" name="Espaço Reservado para Conteúdo 2"/>
          <p:cNvSpPr>
            <a:spLocks noGrp="1"/>
          </p:cNvSpPr>
          <p:nvPr>
            <p:ph idx="1"/>
          </p:nvPr>
        </p:nvSpPr>
        <p:spPr>
          <a:xfrm>
            <a:off x="838200" y="1484243"/>
            <a:ext cx="10515600" cy="5141844"/>
          </a:xfrm>
        </p:spPr>
        <p:txBody>
          <a:bodyPr>
            <a:normAutofit fontScale="77500" lnSpcReduction="20000"/>
          </a:bodyPr>
          <a:lstStyle/>
          <a:p>
            <a:pPr marL="0" indent="0">
              <a:buNone/>
            </a:pPr>
            <a:r>
              <a:rPr lang="pt-BR" dirty="0"/>
              <a:t>Art. 10.</a:t>
            </a:r>
            <a:r>
              <a:rPr lang="pt-BR" b="1" dirty="0"/>
              <a:t> </a:t>
            </a:r>
            <a:r>
              <a:rPr lang="pt-BR" dirty="0"/>
              <a:t>As áreas urbanas com mais de duzentos e </a:t>
            </a:r>
            <a:r>
              <a:rPr lang="pt-BR" dirty="0" err="1"/>
              <a:t>cinqüenta</a:t>
            </a:r>
            <a:r>
              <a:rPr lang="pt-BR" dirty="0"/>
              <a:t> metros quadrados, ocupadas por população de baixa renda para sua moradia, por cinco anos, ininterruptamente e sem oposição, onde não for possível identificar os terrenos ocupados por cada possuidor, são susceptíveis de serem usucapidas coletivamente, desde que os possuidores não sejam proprietários de outro imóvel urbano ou rural.</a:t>
            </a:r>
          </a:p>
          <a:p>
            <a:pPr marL="0" indent="0">
              <a:buNone/>
            </a:pPr>
            <a:r>
              <a:rPr lang="pt-BR" dirty="0"/>
              <a:t>§ 1o O possuidor pode, para o fim de contar o prazo exigido por este artigo, acrescentar sua posse à de seu antecessor, contanto que ambas sejam contínuas.</a:t>
            </a:r>
          </a:p>
          <a:p>
            <a:pPr marL="0" indent="0">
              <a:buNone/>
            </a:pPr>
            <a:r>
              <a:rPr lang="pt-BR" dirty="0"/>
              <a:t>§ 2o A usucapião especial coletiva de imóvel urbano será declarada pelo juiz, mediante sentença, a qual servirá de título para registro no cartório de registro de imóveis.</a:t>
            </a:r>
          </a:p>
          <a:p>
            <a:pPr marL="0" indent="0">
              <a:buNone/>
            </a:pPr>
            <a:r>
              <a:rPr lang="pt-BR" dirty="0"/>
              <a:t>§ 3o Na sentença, o juiz atribuirá igual fração ideal de terreno a cada possuidor, independentemente da dimensão do terreno que cada um ocupe, salvo hipótese de acordo escrito entre os condôminos, estabelecendo frações ideais diferenciadas.</a:t>
            </a:r>
          </a:p>
          <a:p>
            <a:pPr marL="0" indent="0">
              <a:buNone/>
            </a:pPr>
            <a:r>
              <a:rPr lang="pt-BR" dirty="0"/>
              <a:t>§ 4o O condomínio especial constituído é indivisível, não sendo passível de extinção, salvo deliberação favorável tomada por, no mínimo, dois terços dos condôminos, no caso de execução de urbanização posterior à constituição do condomínio.</a:t>
            </a:r>
          </a:p>
          <a:p>
            <a:pPr marL="0" indent="0">
              <a:buNone/>
            </a:pPr>
            <a:r>
              <a:rPr lang="pt-BR" dirty="0"/>
              <a:t>§ 5o As deliberações relativas à administração do condomínio especial serão tomadas por maioria de votos dos condôminos presentes, obrigando também os demais, discordantes ou ausentes.</a:t>
            </a:r>
          </a:p>
        </p:txBody>
      </p:sp>
    </p:spTree>
    <p:extLst>
      <p:ext uri="{BB962C8B-B14F-4D97-AF65-F5344CB8AC3E}">
        <p14:creationId xmlns:p14="http://schemas.microsoft.com/office/powerpoint/2010/main" val="144429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67327"/>
          </a:xfrm>
        </p:spPr>
        <p:txBody>
          <a:bodyPr/>
          <a:lstStyle/>
          <a:p>
            <a:r>
              <a:rPr lang="pt-BR" sz="4000" b="1" dirty="0"/>
              <a:t>Estatuto da Cidade (Lei 10.257, de 2001)</a:t>
            </a:r>
            <a:endParaRPr lang="pt-BR" b="1" dirty="0"/>
          </a:p>
        </p:txBody>
      </p:sp>
      <p:sp>
        <p:nvSpPr>
          <p:cNvPr id="3" name="Espaço Reservado para Conteúdo 2"/>
          <p:cNvSpPr>
            <a:spLocks noGrp="1"/>
          </p:cNvSpPr>
          <p:nvPr>
            <p:ph idx="1"/>
          </p:nvPr>
        </p:nvSpPr>
        <p:spPr>
          <a:xfrm>
            <a:off x="838200" y="1232452"/>
            <a:ext cx="10515600" cy="5393635"/>
          </a:xfrm>
        </p:spPr>
        <p:txBody>
          <a:bodyPr>
            <a:normAutofit fontScale="77500" lnSpcReduction="20000"/>
          </a:bodyPr>
          <a:lstStyle/>
          <a:p>
            <a:pPr marL="0" indent="0">
              <a:buNone/>
            </a:pPr>
            <a:r>
              <a:rPr lang="pt-BR" dirty="0"/>
              <a:t>Art. 11.</a:t>
            </a:r>
            <a:r>
              <a:rPr lang="pt-BR" b="1" dirty="0"/>
              <a:t> </a:t>
            </a:r>
            <a:r>
              <a:rPr lang="pt-BR" dirty="0"/>
              <a:t>Na pendência da ação de usucapião especial urbana, ficarão sobrestadas quaisquer outras ações, petitórias ou possessórias, que venham a ser propostas relativamente ao imóvel </a:t>
            </a:r>
            <a:r>
              <a:rPr lang="pt-BR" dirty="0" err="1"/>
              <a:t>usucapiendo</a:t>
            </a:r>
            <a:r>
              <a:rPr lang="pt-BR" dirty="0"/>
              <a:t>.</a:t>
            </a:r>
          </a:p>
          <a:p>
            <a:pPr marL="0" indent="0">
              <a:buNone/>
            </a:pPr>
            <a:r>
              <a:rPr lang="pt-BR" dirty="0"/>
              <a:t>Art. 12.</a:t>
            </a:r>
            <a:r>
              <a:rPr lang="pt-BR" b="1" dirty="0"/>
              <a:t> </a:t>
            </a:r>
            <a:r>
              <a:rPr lang="pt-BR" dirty="0"/>
              <a:t>São partes legítimas para a propositura da ação de usucapião especial urbana:</a:t>
            </a:r>
          </a:p>
          <a:p>
            <a:pPr marL="0" indent="0">
              <a:buNone/>
            </a:pPr>
            <a:r>
              <a:rPr lang="pt-BR" dirty="0"/>
              <a:t>I – o possuidor, isoladamente ou em litisconsórcio originário ou superveniente;</a:t>
            </a:r>
          </a:p>
          <a:p>
            <a:pPr marL="0" indent="0">
              <a:buNone/>
            </a:pPr>
            <a:r>
              <a:rPr lang="pt-BR" dirty="0"/>
              <a:t>II – os possuidores, em estado de composse;</a:t>
            </a:r>
          </a:p>
          <a:p>
            <a:pPr marL="0" indent="0">
              <a:buNone/>
            </a:pPr>
            <a:r>
              <a:rPr lang="pt-BR" dirty="0"/>
              <a:t>III – como substituto processual, a associação de moradores da comunidade, regularmente constituída, com personalidade jurídica, desde que explicitamente autorizada pelos representados.</a:t>
            </a:r>
          </a:p>
          <a:p>
            <a:pPr marL="0" indent="0">
              <a:buNone/>
            </a:pPr>
            <a:r>
              <a:rPr lang="pt-BR" dirty="0"/>
              <a:t>§ 1o Na ação de usucapião especial urbana é obrigatória a intervenção do Ministério Público.</a:t>
            </a:r>
          </a:p>
          <a:p>
            <a:pPr marL="0" indent="0">
              <a:buNone/>
            </a:pPr>
            <a:r>
              <a:rPr lang="pt-BR" dirty="0"/>
              <a:t>§ 2o O autor terá os benefícios da justiça e da assistência judiciária gratuita, inclusive perante o cartório de registro de imóveis.</a:t>
            </a:r>
          </a:p>
          <a:p>
            <a:pPr marL="0" indent="0">
              <a:buNone/>
            </a:pPr>
            <a:r>
              <a:rPr lang="pt-BR" dirty="0"/>
              <a:t>Art. 13. A usucapião especial de imóvel urbano poderá ser invocada como matéria de defesa, valendo a sentença que a reconhecer como título para registro no cartório de registro de imóveis.</a:t>
            </a:r>
          </a:p>
          <a:p>
            <a:pPr marL="0" indent="0">
              <a:buNone/>
            </a:pPr>
            <a:r>
              <a:rPr lang="pt-BR" dirty="0"/>
              <a:t>Art. 14. Na ação judicial de usucapião especial de imóvel urbano, o rito processual a ser observado é o sumário.</a:t>
            </a:r>
          </a:p>
        </p:txBody>
      </p:sp>
    </p:spTree>
    <p:extLst>
      <p:ext uri="{BB962C8B-B14F-4D97-AF65-F5344CB8AC3E}">
        <p14:creationId xmlns:p14="http://schemas.microsoft.com/office/powerpoint/2010/main" val="293789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Debate: terrenos de marinha, ilhas marítimas e usucapião de bens públicos</a:t>
            </a:r>
          </a:p>
        </p:txBody>
      </p:sp>
      <p:sp>
        <p:nvSpPr>
          <p:cNvPr id="3" name="Espaço Reservado para Conteúdo 2"/>
          <p:cNvSpPr>
            <a:spLocks noGrp="1"/>
          </p:cNvSpPr>
          <p:nvPr>
            <p:ph idx="1"/>
          </p:nvPr>
        </p:nvSpPr>
        <p:spPr/>
        <p:txBody>
          <a:bodyPr/>
          <a:lstStyle/>
          <a:p>
            <a:pPr marL="0" indent="0" algn="ctr">
              <a:buNone/>
            </a:pPr>
            <a:r>
              <a:rPr lang="pt-BR" b="1" dirty="0"/>
              <a:t>Julgados pertinentes</a:t>
            </a:r>
          </a:p>
          <a:p>
            <a:endParaRPr lang="pt-BR" dirty="0"/>
          </a:p>
          <a:p>
            <a:r>
              <a:rPr lang="pt-BR" dirty="0"/>
              <a:t>STJ, </a:t>
            </a:r>
            <a:r>
              <a:rPr lang="pt-BR" dirty="0" err="1"/>
              <a:t>REsp</a:t>
            </a:r>
            <a:r>
              <a:rPr lang="pt-BR" dirty="0"/>
              <a:t> 1.090.847/RS, 4ª T., rel. Min. </a:t>
            </a:r>
            <a:r>
              <a:rPr lang="pt-BR" dirty="0" err="1"/>
              <a:t>Luis</a:t>
            </a:r>
            <a:r>
              <a:rPr lang="pt-BR" dirty="0"/>
              <a:t> Felipe Salomão, j. 23.4.2013 </a:t>
            </a:r>
          </a:p>
          <a:p>
            <a:pPr marL="0" indent="0">
              <a:buNone/>
            </a:pPr>
            <a:endParaRPr lang="pt-BR" dirty="0"/>
          </a:p>
          <a:p>
            <a:r>
              <a:rPr lang="pt-BR" dirty="0"/>
              <a:t>STF, RE 285.615/SC, rel. Min. Celso de Mello, j. 15/2/2015 (decisão monocrática)</a:t>
            </a:r>
          </a:p>
        </p:txBody>
      </p:sp>
    </p:spTree>
    <p:extLst>
      <p:ext uri="{BB962C8B-B14F-4D97-AF65-F5344CB8AC3E}">
        <p14:creationId xmlns:p14="http://schemas.microsoft.com/office/powerpoint/2010/main" val="15538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16361"/>
          </a:xfrm>
        </p:spPr>
        <p:txBody>
          <a:bodyPr/>
          <a:lstStyle/>
          <a:p>
            <a:pPr algn="ctr"/>
            <a:r>
              <a:rPr lang="pt-BR" b="1" dirty="0">
                <a:latin typeface="Bradley Hand ITC" panose="03070402050302030203" pitchFamily="66" charset="0"/>
              </a:rPr>
              <a:t>Tema de hoje:</a:t>
            </a:r>
            <a:br>
              <a:rPr lang="pt-BR" b="1" dirty="0">
                <a:latin typeface="Bradley Hand ITC" panose="03070402050302030203" pitchFamily="66" charset="0"/>
              </a:rPr>
            </a:br>
            <a:br>
              <a:rPr lang="pt-BR" b="1" dirty="0">
                <a:latin typeface="Bradley Hand ITC" panose="03070402050302030203" pitchFamily="66" charset="0"/>
              </a:rPr>
            </a:br>
            <a:r>
              <a:rPr lang="pt-BR" b="1" dirty="0">
                <a:latin typeface="Bradley Hand ITC" panose="03070402050302030203" pitchFamily="66" charset="0"/>
              </a:rPr>
              <a:t>Bens públicos são necessariamente </a:t>
            </a:r>
            <a:r>
              <a:rPr lang="pt-BR" b="1" dirty="0">
                <a:solidFill>
                  <a:srgbClr val="C00000"/>
                </a:solidFill>
                <a:latin typeface="Bradley Hand ITC" panose="03070402050302030203" pitchFamily="66" charset="0"/>
              </a:rPr>
              <a:t>impenhoráveis</a:t>
            </a:r>
            <a:r>
              <a:rPr lang="pt-BR" b="1" dirty="0">
                <a:latin typeface="Bradley Hand ITC" panose="03070402050302030203" pitchFamily="66" charset="0"/>
              </a:rPr>
              <a:t>?</a:t>
            </a:r>
            <a:endParaRPr lang="pt-BR" b="1" dirty="0"/>
          </a:p>
        </p:txBody>
      </p:sp>
    </p:spTree>
    <p:extLst>
      <p:ext uri="{BB962C8B-B14F-4D97-AF65-F5344CB8AC3E}">
        <p14:creationId xmlns:p14="http://schemas.microsoft.com/office/powerpoint/2010/main" val="426946917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1735</Words>
  <Application>Microsoft Office PowerPoint</Application>
  <PresentationFormat>Widescreen</PresentationFormat>
  <Paragraphs>85</Paragraphs>
  <Slides>17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vt:i4>
      </vt:variant>
    </vt:vector>
  </HeadingPairs>
  <TitlesOfParts>
    <vt:vector size="22" baseType="lpstr">
      <vt:lpstr>Arial</vt:lpstr>
      <vt:lpstr>Bradley Hand ITC</vt:lpstr>
      <vt:lpstr>Calibri</vt:lpstr>
      <vt:lpstr>Calibri Light</vt:lpstr>
      <vt:lpstr>Tema do Office</vt:lpstr>
      <vt:lpstr>Atributo dos bens públicos: impenhorabilidade?</vt:lpstr>
      <vt:lpstr>Recapitulando (sobre a chamada imprescritibilidade dos bens públicos)</vt:lpstr>
      <vt:lpstr>O que significa o atributo da imprescritibilidade dos bens públicos?</vt:lpstr>
      <vt:lpstr>Constituição Federal</vt:lpstr>
      <vt:lpstr>Estatuto da Cidade (Lei 10.257, de 2001)</vt:lpstr>
      <vt:lpstr>Estatuto da Cidade (Lei 10.257, de 2001)</vt:lpstr>
      <vt:lpstr>Estatuto da Cidade (Lei 10.257, de 2001)</vt:lpstr>
      <vt:lpstr>Debate: terrenos de marinha, ilhas marítimas e usucapião de bens públicos</vt:lpstr>
      <vt:lpstr>Tema de hoje:  Bens públicos são necessariamente impenhoráveis?</vt:lpstr>
      <vt:lpstr>Constituição Federal</vt:lpstr>
      <vt:lpstr>STF, Ação Cautelar 669-4/SP, rel. Min. Carlos Britto, j. 6.9.2005 </vt:lpstr>
      <vt:lpstr>Análise do julgado</vt:lpstr>
      <vt:lpstr>STF, RE 222.041-5/RS, rel. Min. Ilmar Galvão, 1ª T., j. 15.9.1998.</vt:lpstr>
      <vt:lpstr>Análise do julgado</vt:lpstr>
      <vt:lpstr>STJ, Resp nº 806.765/RS, rel. Min. Teori Albino Zavascki, 1ª. T., j. 20.4.2006</vt:lpstr>
      <vt:lpstr>STF, Ag Reg no Agravo de Instrumento nº 598.790/RS, rel. Min. Cármen Lúcia, 1ª T., j. 9.11.2010 </vt:lpstr>
      <vt:lpstr>Análise dos julgados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Oneração e prescritibilidade de bens públicos</dc:title>
  <dc:creator>Rodrigo Pagani de Souza</dc:creator>
  <cp:lastModifiedBy>Rodrigo Pagani de Souza</cp:lastModifiedBy>
  <cp:revision>15</cp:revision>
  <dcterms:created xsi:type="dcterms:W3CDTF">2017-04-20T00:58:35Z</dcterms:created>
  <dcterms:modified xsi:type="dcterms:W3CDTF">2017-05-06T21:48:32Z</dcterms:modified>
</cp:coreProperties>
</file>