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7" r:id="rId1"/>
  </p:sldMasterIdLst>
  <p:notesMasterIdLst>
    <p:notesMasterId r:id="rId24"/>
  </p:notesMasterIdLst>
  <p:sldIdLst>
    <p:sldId id="373" r:id="rId2"/>
    <p:sldId id="343" r:id="rId3"/>
    <p:sldId id="355" r:id="rId4"/>
    <p:sldId id="302" r:id="rId5"/>
    <p:sldId id="368" r:id="rId6"/>
    <p:sldId id="369" r:id="rId7"/>
    <p:sldId id="372" r:id="rId8"/>
    <p:sldId id="370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67" r:id="rId18"/>
    <p:sldId id="366" r:id="rId19"/>
    <p:sldId id="365" r:id="rId20"/>
    <p:sldId id="353" r:id="rId21"/>
    <p:sldId id="352" r:id="rId22"/>
    <p:sldId id="354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modifyVerifier cryptProviderType="rsaAES" cryptAlgorithmClass="hash" cryptAlgorithmType="typeAny" cryptAlgorithmSid="14" spinCount="100000" saltData="ickK0Z+SLoYoLKGXBMzz6Q==" hashData="f+T+eIxh+UCDnUY3AvGeiDVLF+Fd8wlzamK0heJkUUY3B8V/nU60YQkMneJr0AJ3HMxbuKEkFdSXIVZo/XOn6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32"/>
    <p:restoredTop sz="94231"/>
  </p:normalViewPr>
  <p:slideViewPr>
    <p:cSldViewPr snapToGrid="0">
      <p:cViewPr varScale="1">
        <p:scale>
          <a:sx n="74" d="100"/>
          <a:sy n="74" d="100"/>
        </p:scale>
        <p:origin x="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FAF7D6-2933-DA4D-894F-3441CAFE0784}" type="datetimeFigureOut">
              <a:rPr lang="en-US"/>
              <a:pPr>
                <a:defRPr/>
              </a:pPr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6B09BA-AC20-9D48-AD02-FCDB24CBF6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09BA-AC20-9D48-AD02-FCDB24CBF6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02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71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2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0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85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1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98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8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6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38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887E-3515-A04F-A9E9-4D995E6C1F69}" type="datetimeFigureOut">
              <a:rPr lang="en-US" smtClean="0"/>
              <a:t>10/18/23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0872-C543-6343-8513-E8DB2E049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2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DrBob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64/OE.8.0003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gshare.com/articles/media/Media_2_Superluminal_light_pulse_propagation_via_rephasing_in_a_transparent_anomalously_dispersive_medium/4953146" TargetMode="External"/><Relationship Id="rId4" Type="http://schemas.openxmlformats.org/officeDocument/2006/relationships/hyperlink" Target="https://figshare.com/articles/media/Media_1_Superluminal_light_pulse_propagation_via_rephasing_in_a_transparent_anomalously_dispersive_medium/49531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8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018560-F0A2-764C-AF25-824D60FD2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C2CAABC-59E6-C54F-8F09-D55614E12E8C}"/>
              </a:ext>
            </a:extLst>
          </p:cNvPr>
          <p:cNvSpPr/>
          <p:nvPr/>
        </p:nvSpPr>
        <p:spPr>
          <a:xfrm>
            <a:off x="5693434" y="0"/>
            <a:ext cx="345056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564AAF-6F67-66ED-01C5-25C306ECF73B}"/>
              </a:ext>
            </a:extLst>
          </p:cNvPr>
          <p:cNvSpPr/>
          <p:nvPr/>
        </p:nvSpPr>
        <p:spPr>
          <a:xfrm>
            <a:off x="2977373" y="4887238"/>
            <a:ext cx="2371241" cy="197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14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3B8E40-A272-3E45-AF28-CCEEFAC51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7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E096F7-7047-E849-B61D-637A69FA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090837" cy="64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2534B7-F221-D243-9302-046D3E4DE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37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28F599-A4BE-5E49-BB4F-115BB51F1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18036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2DB16B-5670-154D-8579-351E34426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4451" cy="65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0BF96E-3A97-6B4B-87DA-D7EB57F12B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79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6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0FC4A2-6A03-B244-BF56-B0D8F3AC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15201" cy="40121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4F7761-0C61-C74E-8690-6B4D36B9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97" y="2223665"/>
            <a:ext cx="877850" cy="6128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C2098E-3AF2-884F-B7F3-6A98A5544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992" y="447870"/>
            <a:ext cx="811761" cy="22393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F69448-90DD-E144-A497-F4A04FAC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546" y="187130"/>
            <a:ext cx="942911" cy="269403"/>
          </a:xfrm>
          <a:prstGeom prst="rect">
            <a:avLst/>
          </a:prstGeom>
          <a:ln w="25400">
            <a:solidFill>
              <a:srgbClr val="0066FF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E48A80-D116-A749-9609-2D6315DD60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13585"/>
            <a:ext cx="6565751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1C02A0-ABFF-5446-B0AE-22EA7D8D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5400"/>
            <a:ext cx="7590137" cy="63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30B4921-1921-DA4C-90F8-7EFEF5C49C9D}"/>
              </a:ext>
            </a:extLst>
          </p:cNvPr>
          <p:cNvSpPr txBox="1"/>
          <p:nvPr/>
        </p:nvSpPr>
        <p:spPr>
          <a:xfrm>
            <a:off x="2696547" y="6396335"/>
            <a:ext cx="6447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3" tooltip="en:User:DrBob"/>
              </a:rPr>
              <a:t>DrBob</a:t>
            </a:r>
            <a:r>
              <a:rPr lang="pt-BR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</a:t>
            </a:r>
            <a:r>
              <a:rPr lang="pt-BR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4" tooltip="w:"/>
              </a:rPr>
              <a:t>English-language Wikipedia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34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B805BC-275C-6048-A225-62DA9BBD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1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ED795A-8823-C044-9AC5-9898BA2828C5}"/>
              </a:ext>
            </a:extLst>
          </p:cNvPr>
          <p:cNvSpPr txBox="1"/>
          <p:nvPr/>
        </p:nvSpPr>
        <p:spPr>
          <a:xfrm>
            <a:off x="5253135" y="565767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wiki.anton-paar.com</a:t>
            </a:r>
            <a:r>
              <a:rPr lang="pt-BR" dirty="0"/>
              <a:t>/</a:t>
            </a:r>
            <a:r>
              <a:rPr lang="pt-BR" dirty="0" err="1"/>
              <a:t>br-pt</a:t>
            </a:r>
            <a:r>
              <a:rPr lang="pt-BR" dirty="0"/>
              <a:t>/</a:t>
            </a:r>
            <a:r>
              <a:rPr lang="pt-BR" dirty="0" err="1"/>
              <a:t>principios</a:t>
            </a:r>
            <a:r>
              <a:rPr lang="pt-BR" dirty="0"/>
              <a:t>-</a:t>
            </a:r>
            <a:r>
              <a:rPr lang="pt-BR" dirty="0" err="1"/>
              <a:t>basicos</a:t>
            </a:r>
            <a:r>
              <a:rPr lang="pt-BR" dirty="0"/>
              <a:t>-da-</a:t>
            </a:r>
            <a:r>
              <a:rPr lang="pt-BR" dirty="0" err="1"/>
              <a:t>refratometria</a:t>
            </a:r>
            <a:r>
              <a:rPr lang="pt-B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1692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062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Eletromagnetismo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2181" y="15389"/>
            <a:ext cx="54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Ondas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matéria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clássico</a:t>
            </a:r>
            <a:endParaRPr kumimoji="0" lang="x-none" sz="2800" b="0" i="0" u="sng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86" y="600837"/>
            <a:ext cx="8823628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Como podemos descrever as ondas </a:t>
            </a:r>
            <a:r>
              <a:rPr lang="pt-BR" sz="2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 propagando</a:t>
            </a:r>
            <a:r>
              <a:rPr lang="pt-B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 em um meio qualquer – dadas as propriedades </a:t>
            </a:r>
            <a:r>
              <a:rPr lang="pt-BR" sz="2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 meio?</a:t>
            </a:r>
            <a:endParaRPr lang="pt-B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28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Podemos explicar a dispersão da luz?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 a absorção? Como ocorre?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Condutores são sempre opacos?</a:t>
            </a:r>
            <a:endParaRPr lang="pt-BR" sz="2800" noProof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42E4FD-6EDB-2D4C-BE79-9CFEF98C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11426" cy="45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8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39039C-1863-8547-AEDD-F01F9ED75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23"/>
          <a:stretch/>
        </p:blipFill>
        <p:spPr>
          <a:xfrm>
            <a:off x="55982" y="0"/>
            <a:ext cx="6811348" cy="34154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AF3F984-4010-DF41-9343-611B786C2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3"/>
          <a:stretch/>
        </p:blipFill>
        <p:spPr>
          <a:xfrm>
            <a:off x="-93306" y="3489648"/>
            <a:ext cx="6979298" cy="33683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0E5582E-6FAA-4F40-8EF0-4D7B62DB6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449" y="0"/>
            <a:ext cx="3825551" cy="15495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262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A02BEF-4E50-4242-AAF3-7AF4385B3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51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592D3B-0F4A-4647-BE8A-D9ECB9737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14302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_opposite-group-phase-veloc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456" y="1357981"/>
            <a:ext cx="4763312" cy="2934200"/>
          </a:xfrm>
          <a:prstGeom prst="rect">
            <a:avLst/>
          </a:prstGeom>
        </p:spPr>
      </p:pic>
      <p:pic>
        <p:nvPicPr>
          <p:cNvPr id="3" name="Picture 2" descr="Wave_dis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229" y="4699598"/>
            <a:ext cx="6750455" cy="1287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443"/>
            <a:ext cx="7329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Velocidade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Grupo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X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velocidade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fase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7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D57458-81EF-994C-B45C-AE6FCA9B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52928" cy="315374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983FF2-AF9D-A246-BEEC-ECB666A40CF4}"/>
              </a:ext>
            </a:extLst>
          </p:cNvPr>
          <p:cNvSpPr txBox="1"/>
          <p:nvPr/>
        </p:nvSpPr>
        <p:spPr>
          <a:xfrm>
            <a:off x="0" y="3107981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www.learner.org</a:t>
            </a:r>
            <a:r>
              <a:rPr lang="pt-BR" dirty="0"/>
              <a:t>/series/physics-for-the-21st-century/</a:t>
            </a:r>
            <a:r>
              <a:rPr lang="pt-BR" dirty="0" err="1"/>
              <a:t>manipulating</a:t>
            </a:r>
            <a:r>
              <a:rPr lang="pt-BR" dirty="0"/>
              <a:t>-light/interview-</a:t>
            </a:r>
            <a:r>
              <a:rPr lang="pt-BR" dirty="0" err="1"/>
              <a:t>with</a:t>
            </a:r>
            <a:r>
              <a:rPr lang="pt-BR" dirty="0"/>
              <a:t>-</a:t>
            </a:r>
            <a:r>
              <a:rPr lang="pt-BR" dirty="0" err="1"/>
              <a:t>featured</a:t>
            </a:r>
            <a:r>
              <a:rPr lang="pt-BR" dirty="0"/>
              <a:t>-</a:t>
            </a:r>
            <a:r>
              <a:rPr lang="pt-BR" dirty="0" err="1"/>
              <a:t>scientist</a:t>
            </a:r>
            <a:r>
              <a:rPr lang="pt-BR" dirty="0"/>
              <a:t>-lene-</a:t>
            </a:r>
            <a:r>
              <a:rPr lang="pt-BR" dirty="0" err="1"/>
              <a:t>hau</a:t>
            </a:r>
            <a:r>
              <a:rPr lang="pt-BR" dirty="0"/>
              <a:t>/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924F7C-90F9-3746-8C29-D956D8777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" y="3861691"/>
            <a:ext cx="8042989" cy="29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48D54C-7E9D-DB4C-A2CF-70118F9C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156860" cy="47790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5C705F-ADFB-1340-9592-52932517046C}"/>
              </a:ext>
            </a:extLst>
          </p:cNvPr>
          <p:cNvSpPr txBox="1"/>
          <p:nvPr/>
        </p:nvSpPr>
        <p:spPr>
          <a:xfrm>
            <a:off x="0" y="5088156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hlinkClick r:id="rId3"/>
              </a:rPr>
              <a:t>https://doi.org/10.1364/OE.8.000344</a:t>
            </a:r>
            <a:br>
              <a:rPr lang="pt-BR" sz="2000" dirty="0"/>
            </a:br>
            <a:r>
              <a:rPr lang="pt-BR" sz="2000" dirty="0">
                <a:hlinkClick r:id="rId4"/>
              </a:rPr>
              <a:t>https://figshare.com/articles/media/Media_1_Superluminal_light_pulse_propagation_via_rephasing_in_a_transparent_anomalously_dispersive_medium/4953140</a:t>
            </a:r>
            <a:endParaRPr lang="pt-BR" sz="2000" dirty="0"/>
          </a:p>
          <a:p>
            <a:r>
              <a:rPr lang="pt-BR" sz="2000" dirty="0">
                <a:hlinkClick r:id="rId5"/>
              </a:rPr>
              <a:t>https://figshare.com/articles/media/Media_2_Superluminal_light_pulse_propagation_via_rephasing_in_a_transparent_anomalously_dispersive_medium/4953146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7362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0FC4A2-6A03-B244-BF56-B0D8F3AC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15201" cy="40121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4F7761-0C61-C74E-8690-6B4D36B9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97" y="2223665"/>
            <a:ext cx="877850" cy="6128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C2098E-3AF2-884F-B7F3-6A98A5544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992" y="447870"/>
            <a:ext cx="811761" cy="22393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F69448-90DD-E144-A497-F4A04FAC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546" y="187130"/>
            <a:ext cx="942911" cy="269403"/>
          </a:xfrm>
          <a:prstGeom prst="rect">
            <a:avLst/>
          </a:prstGeom>
          <a:ln w="25400">
            <a:solidFill>
              <a:srgbClr val="0066FF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E48A80-D116-A749-9609-2D6315DD60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13585"/>
            <a:ext cx="6565751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E07E94-D10D-CC4F-B68A-E331691F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65001" cy="2208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E30BD9-E3D0-9540-894B-3052DDD3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247" y="1189008"/>
            <a:ext cx="3435753" cy="56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5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1EC4AA-1DB5-EC47-9E3F-B15159D9B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98728" cy="41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177</Words>
  <Application>Microsoft Macintosh PowerPoint</Application>
  <PresentationFormat>Apresentação na tela (4:3)</PresentationFormat>
  <Paragraphs>13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IFUSP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Ondas</dc:title>
  <dc:subject/>
  <dc:creator>Marcelo Martinelli</dc:creator>
  <cp:keywords/>
  <dc:description/>
  <cp:lastModifiedBy>Microsoft Office User</cp:lastModifiedBy>
  <cp:revision>114</cp:revision>
  <cp:lastPrinted>2021-11-17T14:33:20Z</cp:lastPrinted>
  <dcterms:created xsi:type="dcterms:W3CDTF">2006-05-08T10:31:42Z</dcterms:created>
  <dcterms:modified xsi:type="dcterms:W3CDTF">2023-10-18T21:34:49Z</dcterms:modified>
  <cp:category/>
</cp:coreProperties>
</file>