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sldIdLst>
    <p:sldId id="405" r:id="rId2"/>
    <p:sldId id="549" r:id="rId3"/>
    <p:sldId id="550" r:id="rId4"/>
    <p:sldId id="564" r:id="rId5"/>
    <p:sldId id="524" r:id="rId6"/>
    <p:sldId id="565" r:id="rId7"/>
    <p:sldId id="406" r:id="rId8"/>
    <p:sldId id="527" r:id="rId9"/>
    <p:sldId id="410" r:id="rId10"/>
    <p:sldId id="553" r:id="rId11"/>
    <p:sldId id="554" r:id="rId12"/>
    <p:sldId id="551" r:id="rId13"/>
    <p:sldId id="412" r:id="rId14"/>
    <p:sldId id="411" r:id="rId15"/>
    <p:sldId id="413" r:id="rId16"/>
    <p:sldId id="580" r:id="rId17"/>
    <p:sldId id="581" r:id="rId18"/>
    <p:sldId id="582" r:id="rId19"/>
    <p:sldId id="414" r:id="rId20"/>
    <p:sldId id="545" r:id="rId21"/>
    <p:sldId id="546" r:id="rId22"/>
    <p:sldId id="547" r:id="rId23"/>
    <p:sldId id="440" r:id="rId24"/>
    <p:sldId id="548" r:id="rId25"/>
    <p:sldId id="544" r:id="rId26"/>
    <p:sldId id="532" r:id="rId27"/>
    <p:sldId id="533" r:id="rId28"/>
    <p:sldId id="536" r:id="rId29"/>
    <p:sldId id="537" r:id="rId30"/>
    <p:sldId id="538" r:id="rId31"/>
    <p:sldId id="539" r:id="rId32"/>
    <p:sldId id="534" r:id="rId33"/>
    <p:sldId id="542" r:id="rId34"/>
    <p:sldId id="416" r:id="rId35"/>
    <p:sldId id="543" r:id="rId36"/>
    <p:sldId id="540" r:id="rId37"/>
    <p:sldId id="541" r:id="rId38"/>
    <p:sldId id="562" r:id="rId39"/>
    <p:sldId id="417" r:id="rId40"/>
    <p:sldId id="461" r:id="rId41"/>
    <p:sldId id="462" r:id="rId42"/>
    <p:sldId id="463" r:id="rId43"/>
    <p:sldId id="419" r:id="rId44"/>
    <p:sldId id="421" r:id="rId45"/>
    <p:sldId id="422" r:id="rId46"/>
    <p:sldId id="557" r:id="rId47"/>
    <p:sldId id="561" r:id="rId48"/>
    <p:sldId id="559" r:id="rId49"/>
    <p:sldId id="558" r:id="rId50"/>
    <p:sldId id="435" r:id="rId51"/>
    <p:sldId id="473" r:id="rId52"/>
    <p:sldId id="474" r:id="rId53"/>
    <p:sldId id="439" r:id="rId54"/>
    <p:sldId id="477" r:id="rId55"/>
    <p:sldId id="579" r:id="rId56"/>
    <p:sldId id="478" r:id="rId57"/>
    <p:sldId id="576" r:id="rId58"/>
    <p:sldId id="479" r:id="rId59"/>
    <p:sldId id="519" r:id="rId60"/>
    <p:sldId id="481" r:id="rId61"/>
    <p:sldId id="487" r:id="rId62"/>
    <p:sldId id="485" r:id="rId63"/>
    <p:sldId id="486" r:id="rId64"/>
    <p:sldId id="489" r:id="rId65"/>
    <p:sldId id="488" r:id="rId66"/>
    <p:sldId id="520" r:id="rId67"/>
    <p:sldId id="521" r:id="rId68"/>
    <p:sldId id="522" r:id="rId69"/>
    <p:sldId id="490" r:id="rId70"/>
    <p:sldId id="491" r:id="rId71"/>
    <p:sldId id="492" r:id="rId72"/>
    <p:sldId id="493" r:id="rId73"/>
    <p:sldId id="495" r:id="rId74"/>
    <p:sldId id="496" r:id="rId75"/>
    <p:sldId id="497" r:id="rId76"/>
    <p:sldId id="577" r:id="rId77"/>
    <p:sldId id="578" r:id="rId78"/>
    <p:sldId id="498" r:id="rId79"/>
    <p:sldId id="499" r:id="rId80"/>
    <p:sldId id="500" r:id="rId81"/>
    <p:sldId id="501" r:id="rId82"/>
    <p:sldId id="502" r:id="rId83"/>
    <p:sldId id="503" r:id="rId84"/>
    <p:sldId id="567" r:id="rId85"/>
    <p:sldId id="568" r:id="rId86"/>
    <p:sldId id="569" r:id="rId87"/>
    <p:sldId id="571" r:id="rId88"/>
    <p:sldId id="572" r:id="rId89"/>
    <p:sldId id="573" r:id="rId90"/>
    <p:sldId id="574" r:id="rId91"/>
    <p:sldId id="504" r:id="rId92"/>
    <p:sldId id="505" r:id="rId93"/>
    <p:sldId id="506" r:id="rId94"/>
    <p:sldId id="507" r:id="rId95"/>
    <p:sldId id="508" r:id="rId96"/>
    <p:sldId id="509" r:id="rId97"/>
    <p:sldId id="516" r:id="rId98"/>
    <p:sldId id="517" r:id="rId99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4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EFAF"/>
    <a:srgbClr val="FFFF00"/>
    <a:srgbClr val="CC3300"/>
    <a:srgbClr val="FFFFFF"/>
    <a:srgbClr val="A6FCA2"/>
    <a:srgbClr val="FFFFCC"/>
    <a:srgbClr val="FFFF66"/>
    <a:srgbClr val="A1F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58" autoAdjust="0"/>
  </p:normalViewPr>
  <p:slideViewPr>
    <p:cSldViewPr>
      <p:cViewPr varScale="1">
        <p:scale>
          <a:sx n="86" d="100"/>
          <a:sy n="86" d="100"/>
        </p:scale>
        <p:origin x="135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1026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39031CEE-B9BC-49C6-94E0-5EFE86F41C00}" type="datetimeFigureOut">
              <a:rPr lang="pt-BR"/>
              <a:pPr>
                <a:defRPr/>
              </a:pPr>
              <a:t>25/03/2020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C5C27D6-8D63-4EFC-AC11-918580CF8241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345812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53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5F1A89D-A26D-4773-BB39-EC9D15F07593}" type="slidenum">
              <a:rPr lang="pt-BR" altLang="en-US" sz="1200" smtClean="0"/>
              <a:pPr/>
              <a:t>16</a:t>
            </a:fld>
            <a:endParaRPr lang="pt-BR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1647942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7C95FC8-8934-4656-9669-3E6DB738799F}" type="slidenum">
              <a:rPr lang="pt-BR" altLang="en-US" sz="1200" smtClean="0"/>
              <a:pPr/>
              <a:t>35</a:t>
            </a:fld>
            <a:endParaRPr lang="pt-BR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510209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pt-BR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8147604-D249-41C0-A604-93C51FD4B179}" type="slidenum">
              <a:rPr lang="pt-BR" altLang="en-US" sz="1200" smtClean="0"/>
              <a:pPr/>
              <a:t>89</a:t>
            </a:fld>
            <a:endParaRPr lang="pt-BR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2222831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5AFAA-BA03-4597-9BD2-13A397700B8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558165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A7FA7-4E70-4D03-84D0-B1A97BAA729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647323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B9477-B329-43BE-8A0F-D34A98DF27EB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965541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966D0-BDBC-4834-A3D3-B54AB04F0F46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612914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7384B-EBA5-4DD4-83C8-4171C2D005B2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216871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29DF4-BBC4-45B4-A190-102D73606C06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125229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AFBAF-6C64-410F-BA3A-A8B0DFF77728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130805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45EE2-BD37-4457-9AB7-0F25DDD8295B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38152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14312-51FE-46B7-B42F-6EC64632CB3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775720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6735F-F496-4A68-8805-E3208688D732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727360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30077-D925-4617-B9FC-E3E874582AF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21322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E135F-FD97-4629-BA0E-E1D2A17E3D2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176855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5FAEC-1F85-4B2F-BE8F-1E757C194178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957252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A205F-4358-42CF-B49D-E7E4DE28796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20660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AB4BB"/>
            </a:gs>
            <a:gs pos="19000">
              <a:srgbClr val="BDE1E4"/>
            </a:gs>
            <a:gs pos="100000">
              <a:srgbClr val="D6ECEE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os estilos do texto mestre</a:t>
            </a:r>
          </a:p>
          <a:p>
            <a:pPr lvl="1"/>
            <a:r>
              <a:rPr lang="pt-BR" altLang="en-US" smtClean="0"/>
              <a:t>Segundo nível</a:t>
            </a:r>
          </a:p>
          <a:p>
            <a:pPr lvl="2"/>
            <a:r>
              <a:rPr lang="pt-BR" altLang="en-US" smtClean="0"/>
              <a:t>Terceiro nível</a:t>
            </a:r>
          </a:p>
          <a:p>
            <a:pPr lvl="3"/>
            <a:r>
              <a:rPr lang="pt-BR" altLang="en-US" smtClean="0"/>
              <a:t>Quarto nível</a:t>
            </a:r>
          </a:p>
          <a:p>
            <a:pPr lvl="4"/>
            <a:r>
              <a:rPr lang="pt-BR" altLang="en-US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6414F7A-6159-49DD-90B8-C41FDF181AA0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5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media6.m4a"/><Relationship Id="rId7" Type="http://schemas.openxmlformats.org/officeDocument/2006/relationships/image" Target="../media/image20.jpe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9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5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5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5.pn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5.pn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5.pn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3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5.pn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5.pn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5.pn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5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5.png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5.png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5.png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5.png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5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5.png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5.png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5.png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5.png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8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www.isla.com.br/cgi-bin/aprenda_dicas.cgi?id=195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hyperlink" Target="http://www.isla.com.br/cgi-bin/aprenda_dicas.cgi?id=197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la.com.br/cgi-bin/aprenda_dicas.cgi?id=201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www.isla.com.br/cgi-bin/aprenda_dicas.cgi?id=199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ctrTitle"/>
          </p:nvPr>
        </p:nvSpPr>
        <p:spPr>
          <a:xfrm>
            <a:off x="17463" y="-26988"/>
            <a:ext cx="9144000" cy="768351"/>
          </a:xfrm>
          <a:solidFill>
            <a:srgbClr val="FF0000"/>
          </a:solidFill>
        </p:spPr>
        <p:txBody>
          <a:bodyPr/>
          <a:lstStyle/>
          <a:p>
            <a:r>
              <a:rPr lang="en-US" altLang="en-US" smtClean="0"/>
              <a:t>Cultivo da melancia</a:t>
            </a:r>
            <a:endParaRPr lang="pt-BR" altLang="en-US" smtClean="0"/>
          </a:p>
        </p:txBody>
      </p:sp>
      <p:grpSp>
        <p:nvGrpSpPr>
          <p:cNvPr id="3075" name="Grupo 1"/>
          <p:cNvGrpSpPr>
            <a:grpSpLocks/>
          </p:cNvGrpSpPr>
          <p:nvPr/>
        </p:nvGrpSpPr>
        <p:grpSpPr bwMode="auto">
          <a:xfrm>
            <a:off x="9525" y="1196975"/>
            <a:ext cx="9134475" cy="4408488"/>
            <a:chOff x="2643640" y="3614774"/>
            <a:chExt cx="6491200" cy="3286125"/>
          </a:xfrm>
        </p:grpSpPr>
        <p:pic>
          <p:nvPicPr>
            <p:cNvPr id="3077" name="Picture 12" descr="crimsongian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3640" y="4485579"/>
              <a:ext cx="2222320" cy="2414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" name="Picture 7" descr="subtit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767" y="3614775"/>
              <a:ext cx="2112208" cy="966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Imagem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8103" y="3614774"/>
              <a:ext cx="4376737" cy="328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6" name="CaixaDeTexto 2"/>
          <p:cNvSpPr txBox="1">
            <a:spLocks noChangeArrowheads="1"/>
          </p:cNvSpPr>
          <p:nvPr/>
        </p:nvSpPr>
        <p:spPr bwMode="auto">
          <a:xfrm>
            <a:off x="-23813" y="5876925"/>
            <a:ext cx="90725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/>
              <a:t>Profa. Simone da Costa Mello – ESALQ/USP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ctrTitle"/>
          </p:nvPr>
        </p:nvSpPr>
        <p:spPr>
          <a:xfrm>
            <a:off x="827088" y="260350"/>
            <a:ext cx="7772400" cy="866775"/>
          </a:xfrm>
          <a:solidFill>
            <a:srgbClr val="FF0000"/>
          </a:solidFill>
        </p:spPr>
        <p:txBody>
          <a:bodyPr/>
          <a:lstStyle/>
          <a:p>
            <a:r>
              <a:rPr lang="en-US" altLang="en-US" sz="3600" b="1" smtClean="0">
                <a:solidFill>
                  <a:schemeClr val="bg1"/>
                </a:solidFill>
              </a:rPr>
              <a:t>Características desejáveis</a:t>
            </a:r>
          </a:p>
        </p:txBody>
      </p:sp>
      <p:sp>
        <p:nvSpPr>
          <p:cNvPr id="12291" name="Subtítulo 2"/>
          <p:cNvSpPr>
            <a:spLocks noGrp="1"/>
          </p:cNvSpPr>
          <p:nvPr>
            <p:ph type="subTitle" idx="1"/>
          </p:nvPr>
        </p:nvSpPr>
        <p:spPr>
          <a:xfrm>
            <a:off x="827088" y="1341438"/>
            <a:ext cx="7772400" cy="5111750"/>
          </a:xfrm>
        </p:spPr>
        <p:txBody>
          <a:bodyPr/>
          <a:lstStyle/>
          <a:p>
            <a:pPr marL="514350" indent="-514350" algn="just">
              <a:lnSpc>
                <a:spcPct val="150000"/>
              </a:lnSpc>
              <a:buFontTx/>
              <a:buAutoNum type="alphaLcParenR"/>
            </a:pPr>
            <a:r>
              <a:rPr lang="en-US" altLang="en-US" sz="2400" smtClean="0"/>
              <a:t>Ciclo precoce: 95 a 100 DAS</a:t>
            </a:r>
          </a:p>
          <a:p>
            <a:pPr marL="514350" indent="-514350" algn="just">
              <a:lnSpc>
                <a:spcPct val="150000"/>
              </a:lnSpc>
              <a:buFontTx/>
              <a:buAutoNum type="alphaLcParenR"/>
            </a:pPr>
            <a:r>
              <a:rPr lang="en-US" altLang="en-US" sz="2400" smtClean="0"/>
              <a:t>Polpa crocante com menos fibras</a:t>
            </a:r>
          </a:p>
          <a:p>
            <a:pPr marL="514350" indent="-514350" algn="just">
              <a:lnSpc>
                <a:spcPct val="150000"/>
              </a:lnSpc>
              <a:buFontTx/>
              <a:buAutoNum type="alphaLcParenR"/>
            </a:pPr>
            <a:r>
              <a:rPr lang="en-US" altLang="en-US" sz="2400" smtClean="0"/>
              <a:t>Casca flexível e resistente ao transporte</a:t>
            </a:r>
          </a:p>
          <a:p>
            <a:pPr marL="514350" indent="-514350" algn="just">
              <a:lnSpc>
                <a:spcPct val="150000"/>
              </a:lnSpc>
              <a:buFontTx/>
              <a:buAutoNum type="alphaLcParenR"/>
            </a:pPr>
            <a:r>
              <a:rPr lang="en-US" altLang="en-US" sz="2400" smtClean="0"/>
              <a:t>Frutos grandes</a:t>
            </a:r>
          </a:p>
          <a:p>
            <a:pPr marL="514350" indent="-514350" algn="just">
              <a:lnSpc>
                <a:spcPct val="150000"/>
              </a:lnSpc>
              <a:buFontTx/>
              <a:buAutoNum type="alphaLcParenR"/>
            </a:pPr>
            <a:r>
              <a:rPr lang="en-US" altLang="en-US" sz="2400" smtClean="0"/>
              <a:t>Elevado teor de sólidos solúveis: 12-13°Brix</a:t>
            </a:r>
          </a:p>
          <a:p>
            <a:pPr marL="514350" indent="-514350" algn="just">
              <a:lnSpc>
                <a:spcPct val="150000"/>
              </a:lnSpc>
              <a:buFontTx/>
              <a:buAutoNum type="alphaLcParenR"/>
            </a:pPr>
            <a:r>
              <a:rPr lang="en-US" altLang="en-US" sz="2400" smtClean="0"/>
              <a:t>Poucas sementes e pequenas </a:t>
            </a:r>
          </a:p>
          <a:p>
            <a:pPr marL="514350" indent="-514350" algn="just">
              <a:lnSpc>
                <a:spcPct val="150000"/>
              </a:lnSpc>
              <a:buFontTx/>
              <a:buAutoNum type="alphaLcParenR"/>
            </a:pPr>
            <a:r>
              <a:rPr lang="en-US" altLang="en-US" sz="2400" smtClean="0"/>
              <a:t>Polpa vermelha intensa; polpa amarela (nichos de mercado).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ctrTitle"/>
          </p:nvPr>
        </p:nvSpPr>
        <p:spPr>
          <a:xfrm>
            <a:off x="685800" y="260350"/>
            <a:ext cx="7772400" cy="866775"/>
          </a:xfrm>
          <a:solidFill>
            <a:srgbClr val="FF0000"/>
          </a:solidFill>
        </p:spPr>
        <p:txBody>
          <a:bodyPr/>
          <a:lstStyle/>
          <a:p>
            <a:r>
              <a:rPr lang="en-US" altLang="en-US" sz="3600" b="1" smtClean="0">
                <a:solidFill>
                  <a:schemeClr val="bg1"/>
                </a:solidFill>
              </a:rPr>
              <a:t>Cultivares de melancia</a:t>
            </a:r>
          </a:p>
        </p:txBody>
      </p:sp>
      <p:sp>
        <p:nvSpPr>
          <p:cNvPr id="13315" name="Subtítulo 2"/>
          <p:cNvSpPr>
            <a:spLocks noGrp="1"/>
          </p:cNvSpPr>
          <p:nvPr>
            <p:ph type="subTitle" idx="1"/>
          </p:nvPr>
        </p:nvSpPr>
        <p:spPr>
          <a:xfrm>
            <a:off x="685800" y="1773238"/>
            <a:ext cx="7772400" cy="3743325"/>
          </a:xfrm>
        </p:spPr>
        <p:txBody>
          <a:bodyPr/>
          <a:lstStyle/>
          <a:p>
            <a:pPr algn="just"/>
            <a:r>
              <a:rPr lang="en-US" altLang="en-US" smtClean="0"/>
              <a:t>Cultivares de polinização aberta (2n)</a:t>
            </a:r>
          </a:p>
          <a:p>
            <a:pPr algn="just"/>
            <a:endParaRPr lang="en-US" altLang="en-US" smtClean="0"/>
          </a:p>
          <a:p>
            <a:pPr algn="just"/>
            <a:r>
              <a:rPr lang="en-US" altLang="en-US" smtClean="0"/>
              <a:t>Híbridos diplóides (2n) </a:t>
            </a:r>
          </a:p>
          <a:p>
            <a:pPr algn="just"/>
            <a:endParaRPr lang="en-US" altLang="en-US" smtClean="0"/>
          </a:p>
          <a:p>
            <a:pPr algn="just"/>
            <a:r>
              <a:rPr lang="en-US" altLang="en-US" smtClean="0"/>
              <a:t>Híbridos triplóides (3n)</a:t>
            </a:r>
          </a:p>
        </p:txBody>
      </p:sp>
      <p:pic>
        <p:nvPicPr>
          <p:cNvPr id="1331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573463"/>
            <a:ext cx="26638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596"/>
    </mc:Choice>
    <mc:Fallback xmlns="">
      <p:transition spd="slow" advTm="110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0" y="0"/>
          <a:ext cx="9144000" cy="7513640"/>
        </p:xfrm>
        <a:graphic>
          <a:graphicData uri="http://schemas.openxmlformats.org/drawingml/2006/table">
            <a:tbl>
              <a:tblPr/>
              <a:tblGrid>
                <a:gridCol w="1331640"/>
                <a:gridCol w="658391"/>
                <a:gridCol w="758107"/>
                <a:gridCol w="852871"/>
                <a:gridCol w="1137160"/>
                <a:gridCol w="1892221"/>
                <a:gridCol w="1074888"/>
                <a:gridCol w="1438722"/>
              </a:tblGrid>
              <a:tr h="65507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Cultivar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Tipo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Ciclo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dias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Peso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fruto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 (kg)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Formato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Cor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casca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Cor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polpa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bg1"/>
                          </a:solidFill>
                        </a:rPr>
                        <a:t>Tolerância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6550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Charleston Gray 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PA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85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10-14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, sans-serif"/>
                        </a:rPr>
                        <a:t>Alongado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Verde-</a:t>
                      </a:r>
                      <a:r>
                        <a:rPr lang="en-US" sz="1400" dirty="0" err="1">
                          <a:latin typeface="Arial, sans-serif"/>
                        </a:rPr>
                        <a:t>claro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, sans-serif"/>
                        </a:rPr>
                        <a:t>Vermelho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Antracnose, Fusariose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</a:tr>
              <a:tr h="978669"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effectLst/>
                          <a:latin typeface="Arial, sans-serif"/>
                        </a:rPr>
                        <a:t>Congo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PA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90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10-14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, sans-serif"/>
                        </a:rPr>
                        <a:t>Alongado</a:t>
                      </a:r>
                      <a:r>
                        <a:rPr lang="en-US" sz="1400" dirty="0"/>
                        <a:t> </a:t>
                      </a:r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Verde-médio com listras verde-escuras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Vermelho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Antracnose, Fusariose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</a:tr>
              <a:tr h="978669"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>
                          <a:effectLst/>
                          <a:latin typeface="Arial, sans-serif"/>
                        </a:rPr>
                        <a:t>Crimson Sweet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PA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75-85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11 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, sans-serif"/>
                        </a:rPr>
                        <a:t>Elíptico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latin typeface="Arial, sans-serif"/>
                        </a:rPr>
                        <a:t>Verde-claro com listras escuras e largas</a:t>
                      </a:r>
                      <a:endParaRPr lang="pt-BR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, sans-serif"/>
                        </a:rPr>
                        <a:t>Vermelho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Antracnose, Fusarium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</a:tr>
              <a:tr h="130226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Early Jubilee (PSX 33484)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HD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87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11-14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Alongado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Verde-</a:t>
                      </a:r>
                      <a:r>
                        <a:rPr lang="en-US" sz="1400" dirty="0" err="1">
                          <a:latin typeface="Arial, sans-serif"/>
                        </a:rPr>
                        <a:t>clara</a:t>
                      </a:r>
                      <a:r>
                        <a:rPr lang="en-US" sz="1400" dirty="0">
                          <a:latin typeface="Arial, sans-serif"/>
                        </a:rPr>
                        <a:t> com </a:t>
                      </a:r>
                      <a:r>
                        <a:rPr lang="en-US" sz="1400" dirty="0" err="1">
                          <a:latin typeface="Arial, sans-serif"/>
                        </a:rPr>
                        <a:t>listras</a:t>
                      </a:r>
                      <a:r>
                        <a:rPr lang="en-US" sz="1400" dirty="0">
                          <a:latin typeface="Arial, sans-serif"/>
                        </a:rPr>
                        <a:t> </a:t>
                      </a:r>
                      <a:r>
                        <a:rPr lang="en-US" sz="1400" dirty="0" err="1">
                          <a:latin typeface="Arial, sans-serif"/>
                        </a:rPr>
                        <a:t>verde-escuras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, sans-serif"/>
                        </a:rPr>
                        <a:t>Vermelho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, sans-serif"/>
                        </a:rPr>
                        <a:t>Fusariose</a:t>
                      </a:r>
                      <a:r>
                        <a:rPr lang="en-US" sz="1400" dirty="0">
                          <a:latin typeface="Arial, sans-serif"/>
                        </a:rPr>
                        <a:t>, </a:t>
                      </a:r>
                      <a:r>
                        <a:rPr lang="en-US" sz="1400" dirty="0" err="1">
                          <a:latin typeface="Arial, sans-serif"/>
                        </a:rPr>
                        <a:t>Antracnose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</a:tr>
              <a:tr h="655073"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effectLst/>
                          <a:latin typeface="Arial, sans-serif"/>
                        </a:rPr>
                        <a:t>Jubilee II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PA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95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11-14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Alongado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Verde-claro com listras escuras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, sans-serif"/>
                        </a:rPr>
                        <a:t>Vermelho</a:t>
                      </a:r>
                      <a:r>
                        <a:rPr lang="en-US" sz="1400" dirty="0">
                          <a:latin typeface="Arial, sans-serif"/>
                        </a:rPr>
                        <a:t> </a:t>
                      </a:r>
                      <a:r>
                        <a:rPr lang="en-US" sz="1400" dirty="0" err="1">
                          <a:latin typeface="Arial, sans-serif"/>
                        </a:rPr>
                        <a:t>intenso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, sans-serif"/>
                        </a:rPr>
                        <a:t>Fusarium</a:t>
                      </a:r>
                      <a:r>
                        <a:rPr lang="en-US" sz="1400" dirty="0">
                          <a:latin typeface="Arial, sans-serif"/>
                        </a:rPr>
                        <a:t> </a:t>
                      </a:r>
                      <a:r>
                        <a:rPr lang="en-US" sz="1400" dirty="0" err="1">
                          <a:latin typeface="Arial, sans-serif"/>
                        </a:rPr>
                        <a:t>raça</a:t>
                      </a:r>
                      <a:r>
                        <a:rPr lang="en-US" sz="1400" dirty="0">
                          <a:latin typeface="Arial, sans-serif"/>
                        </a:rPr>
                        <a:t> 2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</a:tr>
              <a:tr h="6550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Shadow</a:t>
                      </a:r>
                      <a:endParaRPr lang="en-US" sz="1400" dirty="0"/>
                    </a:p>
                  </a:txBody>
                  <a:tcPr marL="30480" marR="30480" marT="30482" marB="3048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HT</a:t>
                      </a:r>
                      <a:endParaRPr lang="en-US" sz="1400" dirty="0"/>
                    </a:p>
                  </a:txBody>
                  <a:tcPr marT="45724" marB="4572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70</a:t>
                      </a:r>
                      <a:endParaRPr lang="en-US" sz="1400" dirty="0"/>
                    </a:p>
                  </a:txBody>
                  <a:tcPr marT="45724" marB="4572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ND</a:t>
                      </a:r>
                      <a:endParaRPr lang="en-US" sz="1400" dirty="0"/>
                    </a:p>
                  </a:txBody>
                  <a:tcPr marT="45724" marB="4572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Circular-</a:t>
                      </a:r>
                      <a:r>
                        <a:rPr lang="en-US" sz="1400" dirty="0" err="1" smtClean="0"/>
                        <a:t>Ovalado</a:t>
                      </a:r>
                      <a:endParaRPr lang="en-US" sz="1400" dirty="0"/>
                    </a:p>
                  </a:txBody>
                  <a:tcPr marT="45724" marB="4572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Verde-</a:t>
                      </a:r>
                      <a:r>
                        <a:rPr lang="en-US" sz="1400" dirty="0" err="1" smtClean="0"/>
                        <a:t>médio</a:t>
                      </a:r>
                      <a:r>
                        <a:rPr lang="en-US" sz="1400" baseline="0" dirty="0" smtClean="0"/>
                        <a:t> com </a:t>
                      </a:r>
                      <a:r>
                        <a:rPr lang="en-US" sz="1400" baseline="0" dirty="0" err="1" smtClean="0"/>
                        <a:t>listras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escuras</a:t>
                      </a:r>
                      <a:endParaRPr lang="en-US" sz="1400" dirty="0"/>
                    </a:p>
                  </a:txBody>
                  <a:tcPr marT="45724" marB="4572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Vermelho</a:t>
                      </a:r>
                      <a:endParaRPr lang="en-US" sz="1400" dirty="0"/>
                    </a:p>
                  </a:txBody>
                  <a:tcPr marT="45724" marB="4572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____</a:t>
                      </a:r>
                      <a:endParaRPr lang="en-US" sz="1400" dirty="0"/>
                    </a:p>
                  </a:txBody>
                  <a:tcPr marT="45724" marB="4572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</a:tr>
              <a:tr h="65507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Tiffany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HT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75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6-10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Redondo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Verde-</a:t>
                      </a:r>
                      <a:r>
                        <a:rPr lang="en-US" sz="1400" dirty="0" err="1">
                          <a:latin typeface="Arial, sans-serif"/>
                        </a:rPr>
                        <a:t>claro</a:t>
                      </a:r>
                      <a:r>
                        <a:rPr lang="en-US" sz="1400" dirty="0">
                          <a:latin typeface="Arial, sans-serif"/>
                        </a:rPr>
                        <a:t> com </a:t>
                      </a:r>
                      <a:r>
                        <a:rPr lang="en-US" sz="1400" dirty="0" err="1">
                          <a:latin typeface="Arial, sans-serif"/>
                        </a:rPr>
                        <a:t>listras</a:t>
                      </a:r>
                      <a:r>
                        <a:rPr lang="en-US" sz="1400" dirty="0">
                          <a:latin typeface="Arial, sans-serif"/>
                        </a:rPr>
                        <a:t> </a:t>
                      </a:r>
                      <a:r>
                        <a:rPr lang="en-US" sz="1400" dirty="0" err="1">
                          <a:latin typeface="Arial, sans-serif"/>
                        </a:rPr>
                        <a:t>escuras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Arial, sans-serif"/>
                        </a:rPr>
                        <a:t>Vermelho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____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</a:tr>
              <a:tr h="97866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TopGun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HD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70-80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7-8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Globular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Arial, sans-serif"/>
                        </a:rPr>
                        <a:t>Verde-claro com listras escuras e largas</a:t>
                      </a:r>
                      <a:endParaRPr lang="pt-BR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Arial, sans-serif"/>
                        </a:rPr>
                        <a:t>Vermelho</a:t>
                      </a:r>
                      <a:endParaRPr lang="en-US" sz="140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, sans-serif"/>
                        </a:rPr>
                        <a:t>____</a:t>
                      </a:r>
                      <a:endParaRPr lang="en-US" sz="1400" dirty="0"/>
                    </a:p>
                  </a:txBody>
                  <a:tcPr marL="2597" marR="2597" marT="2597" marB="259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0FF"/>
                    </a:solidFill>
                  </a:tcPr>
                </a:tc>
              </a:tr>
            </a:tbl>
          </a:graphicData>
        </a:graphic>
      </p:graphicFrame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69"/>
    </mc:Choice>
    <mc:Fallback xmlns="">
      <p:transition spd="slow" advTm="15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2" descr="charliegi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85750"/>
            <a:ext cx="22288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CaixaDeTexto 3"/>
          <p:cNvSpPr txBox="1">
            <a:spLocks noChangeArrowheads="1"/>
          </p:cNvSpPr>
          <p:nvPr/>
        </p:nvSpPr>
        <p:spPr bwMode="auto">
          <a:xfrm>
            <a:off x="3214688" y="785813"/>
            <a:ext cx="52149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Charleston  Gray: adaptada em condição úmida</a:t>
            </a:r>
            <a:endParaRPr lang="pt-BR" altLang="en-US" sz="2800"/>
          </a:p>
        </p:txBody>
      </p:sp>
      <p:pic>
        <p:nvPicPr>
          <p:cNvPr id="19460" name="Picture 7" descr="rubi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286125"/>
            <a:ext cx="24828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CaixaDeTexto 5"/>
          <p:cNvSpPr txBox="1">
            <a:spLocks noChangeArrowheads="1"/>
          </p:cNvSpPr>
          <p:nvPr/>
        </p:nvSpPr>
        <p:spPr bwMode="auto">
          <a:xfrm>
            <a:off x="3286125" y="3786188"/>
            <a:ext cx="3357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Jubilee</a:t>
            </a:r>
            <a:endParaRPr lang="pt-BR" altLang="en-US" sz="280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67"/>
    </mc:Choice>
    <mc:Fallback xmlns="">
      <p:transition spd="slow" advTm="14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Variedades</a:t>
            </a:r>
            <a:endParaRPr lang="pt-BR" altLang="en-US" smtClean="0"/>
          </a:p>
        </p:txBody>
      </p:sp>
      <p:pic>
        <p:nvPicPr>
          <p:cNvPr id="20483" name="Picture 19" descr="hybrid3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785938"/>
            <a:ext cx="2360613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CaixaDeTexto 3"/>
          <p:cNvSpPr txBox="1">
            <a:spLocks noChangeArrowheads="1"/>
          </p:cNvSpPr>
          <p:nvPr/>
        </p:nvSpPr>
        <p:spPr bwMode="auto">
          <a:xfrm>
            <a:off x="3857625" y="2000250"/>
            <a:ext cx="47148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Crimson Sweet: produtiva, susceptível ao WMV  (vírus do mosaico da melancia) e PRSV-W (</a:t>
            </a:r>
            <a:r>
              <a:rPr lang="pt-BR" altLang="en-US" sz="2400" b="1"/>
              <a:t>Vírus da mancha anelar do mamoeiro, estirpe melancia)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"/>
    </mc:Choice>
    <mc:Fallback xmlns="">
      <p:transition spd="slow" advTm="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Melancia sem semente</a:t>
            </a:r>
            <a:endParaRPr lang="pt-BR" altLang="en-US" smtClean="0"/>
          </a:p>
        </p:txBody>
      </p:sp>
      <p:pic>
        <p:nvPicPr>
          <p:cNvPr id="3" name="Picture 22" descr="DSC02780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214563"/>
            <a:ext cx="2530475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CaixaDeTexto 3"/>
          <p:cNvSpPr txBox="1">
            <a:spLocks noChangeArrowheads="1"/>
          </p:cNvSpPr>
          <p:nvPr/>
        </p:nvSpPr>
        <p:spPr bwMode="auto">
          <a:xfrm>
            <a:off x="3708400" y="2643188"/>
            <a:ext cx="464978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Melancia triplóide (3n)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Híbrido Tiffany (6 a 12 kg)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Híbrido Smile (2 a 3 kg) </a:t>
            </a:r>
            <a:endParaRPr lang="pt-BR" altLang="en-US" sz="280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27"/>
    </mc:Choice>
    <mc:Fallback xmlns="">
      <p:transition spd="slow" advTm="46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13" y="5445125"/>
            <a:ext cx="1839912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blackmagi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32600" y="4694238"/>
            <a:ext cx="1530350" cy="1687512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CaixaDeTexto 3"/>
          <p:cNvSpPr txBox="1">
            <a:spLocks noChangeArrowheads="1"/>
          </p:cNvSpPr>
          <p:nvPr/>
        </p:nvSpPr>
        <p:spPr bwMode="auto">
          <a:xfrm>
            <a:off x="2171700" y="476250"/>
            <a:ext cx="2039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Parental</a:t>
            </a:r>
            <a:r>
              <a:rPr lang="en-US" altLang="en-US" sz="2400"/>
              <a:t> (2n)  </a:t>
            </a:r>
          </a:p>
        </p:txBody>
      </p:sp>
      <p:sp>
        <p:nvSpPr>
          <p:cNvPr id="5" name="Elipse 4"/>
          <p:cNvSpPr/>
          <p:nvPr/>
        </p:nvSpPr>
        <p:spPr>
          <a:xfrm>
            <a:off x="4392613" y="587375"/>
            <a:ext cx="215900" cy="21748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9" name="Conector reto 8"/>
          <p:cNvCxnSpPr/>
          <p:nvPr/>
        </p:nvCxnSpPr>
        <p:spPr>
          <a:xfrm>
            <a:off x="4500563" y="804863"/>
            <a:ext cx="0" cy="250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4392613" y="930275"/>
            <a:ext cx="215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>
            <a:off x="4865688" y="1268413"/>
            <a:ext cx="14351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5" name="CaixaDeTexto 16"/>
          <p:cNvSpPr txBox="1">
            <a:spLocks noChangeArrowheads="1"/>
          </p:cNvSpPr>
          <p:nvPr/>
        </p:nvSpPr>
        <p:spPr bwMode="auto">
          <a:xfrm>
            <a:off x="4819650" y="804863"/>
            <a:ext cx="1552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Colchicina</a:t>
            </a:r>
          </a:p>
        </p:txBody>
      </p:sp>
      <p:sp>
        <p:nvSpPr>
          <p:cNvPr id="14346" name="Retângulo 17"/>
          <p:cNvSpPr>
            <a:spLocks noChangeArrowheads="1"/>
          </p:cNvSpPr>
          <p:nvPr/>
        </p:nvSpPr>
        <p:spPr bwMode="auto">
          <a:xfrm>
            <a:off x="6084888" y="555625"/>
            <a:ext cx="2201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Parental</a:t>
            </a:r>
            <a:r>
              <a:rPr lang="en-US" altLang="en-US" sz="2400"/>
              <a:t> (4n)  </a:t>
            </a:r>
          </a:p>
        </p:txBody>
      </p:sp>
      <p:sp>
        <p:nvSpPr>
          <p:cNvPr id="19" name="Elipse 18"/>
          <p:cNvSpPr/>
          <p:nvPr/>
        </p:nvSpPr>
        <p:spPr>
          <a:xfrm>
            <a:off x="8213725" y="666750"/>
            <a:ext cx="215900" cy="2159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20" name="Conector reto 19"/>
          <p:cNvCxnSpPr/>
          <p:nvPr/>
        </p:nvCxnSpPr>
        <p:spPr>
          <a:xfrm>
            <a:off x="8213725" y="1001713"/>
            <a:ext cx="215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>
            <a:off x="8321675" y="906463"/>
            <a:ext cx="0" cy="2524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0" name="CaixaDeTexto 23"/>
          <p:cNvSpPr txBox="1">
            <a:spLocks noChangeArrowheads="1"/>
          </p:cNvSpPr>
          <p:nvPr/>
        </p:nvSpPr>
        <p:spPr bwMode="auto">
          <a:xfrm>
            <a:off x="468313" y="2368550"/>
            <a:ext cx="4248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Parental</a:t>
            </a:r>
            <a:r>
              <a:rPr lang="en-US" altLang="en-US" sz="2400"/>
              <a:t> (2n)                        x  </a:t>
            </a:r>
          </a:p>
        </p:txBody>
      </p:sp>
      <p:sp>
        <p:nvSpPr>
          <p:cNvPr id="14351" name="Retângulo 24"/>
          <p:cNvSpPr>
            <a:spLocks noChangeArrowheads="1"/>
          </p:cNvSpPr>
          <p:nvPr/>
        </p:nvSpPr>
        <p:spPr bwMode="auto">
          <a:xfrm>
            <a:off x="5637213" y="2433638"/>
            <a:ext cx="2203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Parental</a:t>
            </a:r>
            <a:r>
              <a:rPr lang="en-US" altLang="en-US" sz="2400"/>
              <a:t> (4n)  </a:t>
            </a:r>
          </a:p>
        </p:txBody>
      </p:sp>
      <p:sp>
        <p:nvSpPr>
          <p:cNvPr id="26" name="Elipse 25"/>
          <p:cNvSpPr/>
          <p:nvPr/>
        </p:nvSpPr>
        <p:spPr>
          <a:xfrm>
            <a:off x="7823200" y="2511425"/>
            <a:ext cx="215900" cy="2159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27" name="Conector reto 26"/>
          <p:cNvCxnSpPr/>
          <p:nvPr/>
        </p:nvCxnSpPr>
        <p:spPr>
          <a:xfrm>
            <a:off x="7934325" y="2727325"/>
            <a:ext cx="0" cy="250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>
            <a:off x="7823200" y="2843213"/>
            <a:ext cx="2159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/>
          <p:cNvCxnSpPr/>
          <p:nvPr/>
        </p:nvCxnSpPr>
        <p:spPr>
          <a:xfrm>
            <a:off x="7185025" y="1198563"/>
            <a:ext cx="0" cy="11953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ipse 30"/>
          <p:cNvSpPr/>
          <p:nvPr/>
        </p:nvSpPr>
        <p:spPr>
          <a:xfrm>
            <a:off x="2582863" y="2511425"/>
            <a:ext cx="215900" cy="2159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33" name="Conector de seta reta 32"/>
          <p:cNvCxnSpPr/>
          <p:nvPr/>
        </p:nvCxnSpPr>
        <p:spPr>
          <a:xfrm flipV="1">
            <a:off x="2732088" y="2346325"/>
            <a:ext cx="133350" cy="1603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7"/>
          <p:cNvCxnSpPr/>
          <p:nvPr/>
        </p:nvCxnSpPr>
        <p:spPr>
          <a:xfrm>
            <a:off x="4513263" y="2895600"/>
            <a:ext cx="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59" name="Imagem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2838450"/>
            <a:ext cx="162083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0" descr="uniflavo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336550"/>
            <a:ext cx="1306512" cy="14398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aixaDeTexto 42"/>
          <p:cNvSpPr txBox="1"/>
          <p:nvPr/>
        </p:nvSpPr>
        <p:spPr>
          <a:xfrm>
            <a:off x="6735763" y="3721100"/>
            <a:ext cx="1693862" cy="7080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err="1"/>
              <a:t>Polinizador</a:t>
            </a:r>
            <a:r>
              <a:rPr lang="en-US" sz="2000" dirty="0"/>
              <a:t> (2n)</a:t>
            </a:r>
          </a:p>
        </p:txBody>
      </p:sp>
      <p:sp>
        <p:nvSpPr>
          <p:cNvPr id="47" name="CaixaDeTexto 46"/>
          <p:cNvSpPr txBox="1"/>
          <p:nvPr/>
        </p:nvSpPr>
        <p:spPr>
          <a:xfrm>
            <a:off x="3686175" y="3490913"/>
            <a:ext cx="2058988" cy="8302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err="1"/>
              <a:t>Sementes</a:t>
            </a:r>
            <a:r>
              <a:rPr lang="en-US" sz="2400" b="1" dirty="0"/>
              <a:t> </a:t>
            </a:r>
            <a:r>
              <a:rPr lang="en-US" sz="2400" b="1" dirty="0" err="1"/>
              <a:t>híbridas</a:t>
            </a:r>
            <a:r>
              <a:rPr lang="en-US" sz="2400" b="1" dirty="0"/>
              <a:t> (3n)</a:t>
            </a:r>
          </a:p>
        </p:txBody>
      </p:sp>
      <p:cxnSp>
        <p:nvCxnSpPr>
          <p:cNvPr id="51" name="Conector de seta reta 50"/>
          <p:cNvCxnSpPr/>
          <p:nvPr/>
        </p:nvCxnSpPr>
        <p:spPr>
          <a:xfrm>
            <a:off x="4608513" y="4503738"/>
            <a:ext cx="0" cy="7254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de seta reta 52"/>
          <p:cNvCxnSpPr/>
          <p:nvPr/>
        </p:nvCxnSpPr>
        <p:spPr>
          <a:xfrm flipH="1">
            <a:off x="4932363" y="4865688"/>
            <a:ext cx="15113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96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961"/>
    </mc:Choice>
    <mc:Fallback xmlns="">
      <p:transition spd="slow" advTm="174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9787"/>
          </a:xfrm>
          <a:solidFill>
            <a:srgbClr val="FF0000"/>
          </a:solidFill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</a:rPr>
              <a:t>Melancia Triplóide</a:t>
            </a:r>
          </a:p>
        </p:txBody>
      </p:sp>
      <p:pic>
        <p:nvPicPr>
          <p:cNvPr id="16387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628775"/>
            <a:ext cx="193516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-306388" y="1435100"/>
            <a:ext cx="7142163" cy="544195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just" eaLnBrk="1" hangingPunct="1">
              <a:lnSpc>
                <a:spcPct val="150000"/>
              </a:lnSpc>
              <a:defRPr/>
            </a:pPr>
            <a:r>
              <a:rPr lang="pt-BR" altLang="en-US" sz="1800" b="1" dirty="0">
                <a:latin typeface="+mn-lt"/>
              </a:rPr>
              <a:t>a) Obtenção de linhas </a:t>
            </a:r>
            <a:r>
              <a:rPr lang="pt-BR" altLang="en-US" sz="1800" b="1" dirty="0" err="1">
                <a:latin typeface="+mn-lt"/>
              </a:rPr>
              <a:t>tetraplóides</a:t>
            </a:r>
            <a:r>
              <a:rPr lang="pt-BR" altLang="en-US" sz="1800" b="1" dirty="0">
                <a:latin typeface="+mn-lt"/>
              </a:rPr>
              <a:t> (4n) através da duplicação de cromossomos de plantas 2n com a utilização de </a:t>
            </a:r>
            <a:r>
              <a:rPr lang="pt-BR" altLang="en-US" sz="1800" b="1" dirty="0" err="1">
                <a:latin typeface="+mn-lt"/>
              </a:rPr>
              <a:t>colchicina</a:t>
            </a:r>
            <a:r>
              <a:rPr lang="pt-BR" altLang="en-US" sz="1800" b="1" dirty="0">
                <a:latin typeface="+mn-lt"/>
              </a:rPr>
              <a:t>;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pt-BR" altLang="en-US" sz="1800" b="1" dirty="0">
                <a:latin typeface="+mn-lt"/>
              </a:rPr>
              <a:t> </a:t>
            </a:r>
          </a:p>
          <a:p>
            <a:pPr lvl="1" algn="just" eaLnBrk="1" hangingPunct="1">
              <a:lnSpc>
                <a:spcPct val="150000"/>
              </a:lnSpc>
              <a:defRPr/>
            </a:pPr>
            <a:r>
              <a:rPr lang="pt-BR" altLang="en-US" sz="1800" b="1" dirty="0">
                <a:latin typeface="+mn-lt"/>
              </a:rPr>
              <a:t>b) Cruzamentos entre uma linha </a:t>
            </a:r>
            <a:r>
              <a:rPr lang="pt-BR" altLang="en-US" sz="1800" b="1" dirty="0" err="1">
                <a:latin typeface="+mn-lt"/>
              </a:rPr>
              <a:t>tetraplóide</a:t>
            </a:r>
            <a:r>
              <a:rPr lang="pt-BR" altLang="en-US" sz="1800" b="1" dirty="0">
                <a:latin typeface="+mn-lt"/>
              </a:rPr>
              <a:t> (4n), usada como parental </a:t>
            </a:r>
            <a:r>
              <a:rPr lang="pt-BR" altLang="en-US" sz="1800" b="1" dirty="0">
                <a:latin typeface="+mn-lt"/>
                <a:cs typeface="Arial" panose="020B0604020202020204" pitchFamily="34" charset="0"/>
              </a:rPr>
              <a:t>♀</a:t>
            </a:r>
            <a:r>
              <a:rPr lang="pt-BR" altLang="en-US" sz="1800" b="1" dirty="0">
                <a:latin typeface="+mn-lt"/>
              </a:rPr>
              <a:t> e  uma linha </a:t>
            </a:r>
            <a:r>
              <a:rPr lang="pt-BR" altLang="en-US" sz="1800" b="1" dirty="0" err="1">
                <a:latin typeface="+mn-lt"/>
              </a:rPr>
              <a:t>diplóide</a:t>
            </a:r>
            <a:r>
              <a:rPr lang="pt-BR" altLang="en-US" sz="1800" b="1" dirty="0">
                <a:latin typeface="+mn-lt"/>
              </a:rPr>
              <a:t> (2n), usada como polinizadora;</a:t>
            </a:r>
          </a:p>
          <a:p>
            <a:pPr lvl="1" algn="just" eaLnBrk="1" hangingPunct="1">
              <a:lnSpc>
                <a:spcPct val="150000"/>
              </a:lnSpc>
              <a:defRPr/>
            </a:pPr>
            <a:endParaRPr lang="pt-BR" altLang="en-US" sz="1800" b="1" dirty="0">
              <a:latin typeface="+mn-lt"/>
            </a:endParaRPr>
          </a:p>
          <a:p>
            <a:pPr lvl="1" algn="just" eaLnBrk="1" hangingPunct="1">
              <a:lnSpc>
                <a:spcPct val="150000"/>
              </a:lnSpc>
              <a:defRPr/>
            </a:pPr>
            <a:r>
              <a:rPr lang="pt-BR" altLang="en-US" sz="1800" b="1" dirty="0">
                <a:latin typeface="+mn-lt"/>
              </a:rPr>
              <a:t>c) híbridos </a:t>
            </a:r>
            <a:r>
              <a:rPr lang="pt-BR" altLang="en-US" sz="1800" b="1" dirty="0" err="1">
                <a:latin typeface="+mn-lt"/>
              </a:rPr>
              <a:t>triplóides</a:t>
            </a:r>
            <a:r>
              <a:rPr lang="pt-BR" altLang="en-US" sz="1800" b="1" dirty="0">
                <a:latin typeface="+mn-lt"/>
              </a:rPr>
              <a:t> (3n) são estéreis e não produzem sementes viáveis. Os frutos podem conter um número variável de rudimentos de sementes pequenas e de cor branca; ocasionalmente pode aparecer um pequeno número de sementes viáveis.  </a:t>
            </a:r>
          </a:p>
        </p:txBody>
      </p:sp>
      <p:sp>
        <p:nvSpPr>
          <p:cNvPr id="16389" name="CaixaDeTexto 4"/>
          <p:cNvSpPr txBox="1">
            <a:spLocks noChangeArrowheads="1"/>
          </p:cNvSpPr>
          <p:nvPr/>
        </p:nvSpPr>
        <p:spPr bwMode="auto">
          <a:xfrm>
            <a:off x="6835775" y="3500438"/>
            <a:ext cx="23034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i="1"/>
              <a:t>Colchicum autumnale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9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36"/>
    </mc:Choice>
    <mc:Fallback xmlns="">
      <p:transition spd="slow" advTm="57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Cultivo de melancia triplóide</a:t>
            </a:r>
          </a:p>
        </p:txBody>
      </p:sp>
      <p:pic>
        <p:nvPicPr>
          <p:cNvPr id="17411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512888"/>
            <a:ext cx="3384550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535113"/>
            <a:ext cx="4689475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CaixaDeTexto 4"/>
          <p:cNvSpPr txBox="1">
            <a:spLocks noChangeArrowheads="1"/>
          </p:cNvSpPr>
          <p:nvPr/>
        </p:nvSpPr>
        <p:spPr bwMode="auto">
          <a:xfrm>
            <a:off x="611188" y="6403975"/>
            <a:ext cx="5256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Dias et al. (2010) – Embrapa Semiárido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1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1"/>
    </mc:Choice>
    <mc:Fallback xmlns="">
      <p:transition spd="slow" advTm="10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/>
          <p:cNvSpPr>
            <a:spLocks noGrp="1"/>
          </p:cNvSpPr>
          <p:nvPr>
            <p:ph type="ctrTitle"/>
          </p:nvPr>
        </p:nvSpPr>
        <p:spPr>
          <a:xfrm>
            <a:off x="571500" y="285750"/>
            <a:ext cx="7772400" cy="766763"/>
          </a:xfrm>
          <a:solidFill>
            <a:srgbClr val="FF0000"/>
          </a:solidFill>
        </p:spPr>
        <p:txBody>
          <a:bodyPr/>
          <a:lstStyle/>
          <a:p>
            <a:pPr>
              <a:defRPr/>
            </a:pPr>
            <a:r>
              <a:rPr lang="en-US" altLang="en-US" b="1" dirty="0" err="1" smtClean="0">
                <a:solidFill>
                  <a:schemeClr val="bg1">
                    <a:lumMod val="95000"/>
                  </a:schemeClr>
                </a:solidFill>
              </a:rPr>
              <a:t>Cultivo</a:t>
            </a:r>
            <a:r>
              <a:rPr lang="en-US" alt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b="1" dirty="0" err="1" smtClean="0">
                <a:solidFill>
                  <a:schemeClr val="bg1">
                    <a:lumMod val="95000"/>
                  </a:schemeClr>
                </a:solidFill>
              </a:rPr>
              <a:t>rasteiro</a:t>
            </a:r>
            <a:endParaRPr lang="pt-BR" altLang="en-US" b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531" name="Subtítulo 2"/>
          <p:cNvSpPr>
            <a:spLocks noGrp="1"/>
          </p:cNvSpPr>
          <p:nvPr>
            <p:ph type="subTitle" idx="1"/>
          </p:nvPr>
        </p:nvSpPr>
        <p:spPr>
          <a:xfrm>
            <a:off x="1357313" y="1285875"/>
            <a:ext cx="6400800" cy="1285875"/>
          </a:xfrm>
        </p:spPr>
        <p:txBody>
          <a:bodyPr/>
          <a:lstStyle/>
          <a:p>
            <a:r>
              <a:rPr lang="en-US" altLang="en-US" smtClean="0"/>
              <a:t>Planta rastejante e trepadeira, com gavinhas</a:t>
            </a:r>
            <a:endParaRPr lang="pt-BR" altLang="en-US" smtClean="0"/>
          </a:p>
        </p:txBody>
      </p:sp>
      <p:pic>
        <p:nvPicPr>
          <p:cNvPr id="22532" name="Picture 7" descr="subtit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1763"/>
            <a:ext cx="9144000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59"/>
    </mc:Choice>
    <mc:Fallback xmlns="">
      <p:transition spd="slow" advTm="107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ctrTitle"/>
          </p:nvPr>
        </p:nvSpPr>
        <p:spPr>
          <a:xfrm>
            <a:off x="714375" y="500063"/>
            <a:ext cx="7772400" cy="1155700"/>
          </a:xfrm>
        </p:spPr>
        <p:txBody>
          <a:bodyPr/>
          <a:lstStyle/>
          <a:p>
            <a:r>
              <a:rPr lang="en-US" altLang="en-US" smtClean="0"/>
              <a:t>Classificação botânica</a:t>
            </a:r>
            <a:endParaRPr lang="pt-BR" altLang="en-US" smtClean="0"/>
          </a:p>
        </p:txBody>
      </p:sp>
      <p:sp>
        <p:nvSpPr>
          <p:cNvPr id="4099" name="Subtítulo 2"/>
          <p:cNvSpPr>
            <a:spLocks noGrp="1"/>
          </p:cNvSpPr>
          <p:nvPr>
            <p:ph type="subTitle" idx="1"/>
          </p:nvPr>
        </p:nvSpPr>
        <p:spPr>
          <a:xfrm>
            <a:off x="1285875" y="1857375"/>
            <a:ext cx="6400800" cy="1752600"/>
          </a:xfrm>
        </p:spPr>
        <p:txBody>
          <a:bodyPr/>
          <a:lstStyle/>
          <a:p>
            <a:r>
              <a:rPr lang="en-US" altLang="en-US" smtClean="0"/>
              <a:t>Família: </a:t>
            </a:r>
            <a:r>
              <a:rPr lang="en-US" altLang="en-US" i="1" smtClean="0"/>
              <a:t>Cucurbitaceae</a:t>
            </a:r>
          </a:p>
          <a:p>
            <a:r>
              <a:rPr lang="en-US" altLang="en-US" smtClean="0"/>
              <a:t>Espécie: </a:t>
            </a:r>
            <a:r>
              <a:rPr lang="en-US" altLang="en-US" i="1" smtClean="0"/>
              <a:t>Citrullus lanatus</a:t>
            </a:r>
          </a:p>
          <a:p>
            <a:r>
              <a:rPr lang="en-US" altLang="en-US" smtClean="0"/>
              <a:t>Variedade botânica: </a:t>
            </a:r>
            <a:r>
              <a:rPr lang="en-US" altLang="en-US" i="1" smtClean="0"/>
              <a:t>lanatus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3"/>
          <p:cNvSpPr>
            <a:spLocks noGrp="1"/>
          </p:cNvSpPr>
          <p:nvPr>
            <p:ph type="ctrTitle"/>
          </p:nvPr>
        </p:nvSpPr>
        <p:spPr>
          <a:xfrm>
            <a:off x="684213" y="188913"/>
            <a:ext cx="7772400" cy="623887"/>
          </a:xfrm>
        </p:spPr>
        <p:txBody>
          <a:bodyPr/>
          <a:lstStyle/>
          <a:p>
            <a:r>
              <a:rPr lang="en-US" altLang="en-US" sz="3600" b="1" smtClean="0">
                <a:solidFill>
                  <a:schemeClr val="bg1"/>
                </a:solidFill>
              </a:rPr>
              <a:t>Cultivo vertical</a:t>
            </a:r>
            <a:endParaRPr lang="pt-BR" altLang="en-US" sz="3600" b="1" smtClean="0">
              <a:solidFill>
                <a:schemeClr val="bg1"/>
              </a:solidFill>
            </a:endParaRP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987425"/>
            <a:ext cx="7748588" cy="589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71"/>
    </mc:Choice>
    <mc:Fallback xmlns="">
      <p:transition spd="slow" advTm="52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ítulo 1"/>
          <p:cNvSpPr>
            <a:spLocks noGrp="1"/>
          </p:cNvSpPr>
          <p:nvPr>
            <p:ph type="ctrTitle"/>
          </p:nvPr>
        </p:nvSpPr>
        <p:spPr>
          <a:xfrm>
            <a:off x="685800" y="188913"/>
            <a:ext cx="7772400" cy="792162"/>
          </a:xfrm>
        </p:spPr>
        <p:txBody>
          <a:bodyPr/>
          <a:lstStyle/>
          <a:p>
            <a:r>
              <a:rPr lang="en-US" altLang="en-US" sz="3600" b="1" smtClean="0">
                <a:solidFill>
                  <a:schemeClr val="bg1"/>
                </a:solidFill>
              </a:rPr>
              <a:t>Cultivo no Sistema rasteiro</a:t>
            </a:r>
          </a:p>
        </p:txBody>
      </p:sp>
      <p:pic>
        <p:nvPicPr>
          <p:cNvPr id="24579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5"/>
    </mc:Choice>
    <mc:Fallback xmlns="">
      <p:transition spd="slow" advTm="5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1188" y="404813"/>
            <a:ext cx="7772400" cy="793750"/>
          </a:xfrm>
          <a:solidFill>
            <a:schemeClr val="accent5">
              <a:lumMod val="10000"/>
            </a:schemeClr>
          </a:solidFill>
        </p:spPr>
        <p:txBody>
          <a:bodyPr/>
          <a:lstStyle/>
          <a:p>
            <a:pPr>
              <a:defRPr/>
            </a:pPr>
            <a:r>
              <a:rPr lang="en-US" b="1" dirty="0" err="1" smtClean="0">
                <a:solidFill>
                  <a:schemeClr val="bg1"/>
                </a:solidFill>
              </a:rPr>
              <a:t>Semeadura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direta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1844675"/>
            <a:ext cx="9144000" cy="1752600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/>
              <a:t>2</a:t>
            </a:r>
            <a:r>
              <a:rPr lang="en-US" b="1" dirty="0" smtClean="0"/>
              <a:t> a 3 </a:t>
            </a:r>
            <a:r>
              <a:rPr lang="en-US" b="1" dirty="0" err="1" smtClean="0"/>
              <a:t>sementes</a:t>
            </a:r>
            <a:r>
              <a:rPr lang="en-US" b="1" dirty="0" smtClean="0"/>
              <a:t>/</a:t>
            </a:r>
            <a:r>
              <a:rPr lang="en-US" b="1" dirty="0" err="1" smtClean="0"/>
              <a:t>cova</a:t>
            </a:r>
            <a:endParaRPr lang="en-US" b="1" dirty="0" smtClean="0"/>
          </a:p>
          <a:p>
            <a:pPr algn="l">
              <a:defRPr/>
            </a:pPr>
            <a:endParaRPr lang="en-US" b="1" dirty="0" smtClean="0"/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 err="1" smtClean="0"/>
              <a:t>Desbaste</a:t>
            </a:r>
            <a:r>
              <a:rPr lang="en-US" b="1" dirty="0" smtClean="0"/>
              <a:t>: 10 a 15 </a:t>
            </a:r>
            <a:r>
              <a:rPr lang="en-US" b="1" dirty="0" err="1" smtClean="0"/>
              <a:t>dias</a:t>
            </a:r>
            <a:r>
              <a:rPr lang="en-US" b="1" dirty="0" smtClean="0"/>
              <a:t> </a:t>
            </a:r>
            <a:r>
              <a:rPr lang="en-US" b="1" dirty="0" err="1" smtClean="0"/>
              <a:t>após</a:t>
            </a:r>
            <a:r>
              <a:rPr lang="en-US" b="1" dirty="0" smtClean="0"/>
              <a:t> a </a:t>
            </a:r>
            <a:r>
              <a:rPr lang="en-US" b="1" dirty="0" err="1" smtClean="0"/>
              <a:t>germinação</a:t>
            </a:r>
            <a:r>
              <a:rPr lang="en-US" b="1" dirty="0" smtClean="0"/>
              <a:t>; </a:t>
            </a:r>
            <a:r>
              <a:rPr lang="en-US" b="1" dirty="0" err="1" smtClean="0"/>
              <a:t>deixar</a:t>
            </a:r>
            <a:r>
              <a:rPr lang="en-US" b="1" dirty="0" smtClean="0"/>
              <a:t> 1 a 2 </a:t>
            </a:r>
            <a:r>
              <a:rPr lang="en-US" b="1" dirty="0" err="1" smtClean="0"/>
              <a:t>plantas</a:t>
            </a:r>
            <a:r>
              <a:rPr lang="en-US" b="1" dirty="0" smtClean="0"/>
              <a:t> </a:t>
            </a:r>
            <a:r>
              <a:rPr lang="en-US" b="1" dirty="0" err="1" smtClean="0"/>
              <a:t>por</a:t>
            </a:r>
            <a:r>
              <a:rPr lang="en-US" b="1" dirty="0" smtClean="0"/>
              <a:t> </a:t>
            </a:r>
            <a:r>
              <a:rPr lang="en-US" b="1" dirty="0" err="1" smtClean="0"/>
              <a:t>cova</a:t>
            </a:r>
            <a:endParaRPr lang="en-US" b="1" dirty="0" smtClean="0"/>
          </a:p>
          <a:p>
            <a:pPr algn="l">
              <a:defRPr/>
            </a:pPr>
            <a:endParaRPr lang="en-US" b="1" dirty="0" smtClean="0"/>
          </a:p>
          <a:p>
            <a:pPr marL="457200" indent="-457200" algn="l">
              <a:buFont typeface="Arial" panose="020B0604020202020204" pitchFamily="34" charset="0"/>
              <a:buChar char="•"/>
              <a:defRPr/>
            </a:pPr>
            <a:r>
              <a:rPr lang="en-US" b="1" dirty="0" err="1"/>
              <a:t>S</a:t>
            </a:r>
            <a:r>
              <a:rPr lang="en-US" b="1" dirty="0" err="1" smtClean="0"/>
              <a:t>ementes</a:t>
            </a:r>
            <a:r>
              <a:rPr lang="en-US" b="1" dirty="0" smtClean="0"/>
              <a:t> </a:t>
            </a:r>
            <a:r>
              <a:rPr lang="en-US" b="1" dirty="0" err="1" smtClean="0"/>
              <a:t>por</a:t>
            </a:r>
            <a:r>
              <a:rPr lang="en-US" b="1" dirty="0" smtClean="0"/>
              <a:t> ha: 500 a 800 g</a:t>
            </a:r>
          </a:p>
          <a:p>
            <a:pPr algn="l">
              <a:defRPr/>
            </a:pPr>
            <a:endParaRPr lang="en-US" dirty="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32"/>
    </mc:Choice>
    <mc:Fallback xmlns="">
      <p:transition spd="slow" advTm="33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solidFill>
            <a:srgbClr val="FF0000"/>
          </a:solidFill>
        </p:spPr>
        <p:txBody>
          <a:bodyPr/>
          <a:lstStyle/>
          <a:p>
            <a:pPr>
              <a:defRPr/>
            </a:pPr>
            <a:r>
              <a:rPr lang="en-US" altLang="en-US" sz="3600" b="1" dirty="0" err="1" smtClean="0">
                <a:solidFill>
                  <a:schemeClr val="bg1">
                    <a:lumMod val="95000"/>
                  </a:schemeClr>
                </a:solidFill>
              </a:rPr>
              <a:t>Produção</a:t>
            </a:r>
            <a:r>
              <a:rPr lang="en-US" altLang="en-US" sz="3600" b="1" dirty="0" smtClean="0">
                <a:solidFill>
                  <a:schemeClr val="bg1">
                    <a:lumMod val="95000"/>
                  </a:schemeClr>
                </a:solidFill>
              </a:rPr>
              <a:t> de </a:t>
            </a:r>
            <a:r>
              <a:rPr lang="en-US" altLang="en-US" sz="3600" b="1" dirty="0" err="1" smtClean="0">
                <a:solidFill>
                  <a:schemeClr val="bg1">
                    <a:lumMod val="95000"/>
                  </a:schemeClr>
                </a:solidFill>
              </a:rPr>
              <a:t>mudas</a:t>
            </a:r>
            <a:endParaRPr lang="pt-BR" altLang="en-US" sz="3600" b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6627" name="Imagem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493838"/>
            <a:ext cx="7085013" cy="53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75"/>
    </mc:Choice>
    <mc:Fallback xmlns="">
      <p:transition spd="slow" advTm="69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/>
          <p:cNvSpPr>
            <a:spLocks noGrp="1"/>
          </p:cNvSpPr>
          <p:nvPr>
            <p:ph type="ctrTitle"/>
          </p:nvPr>
        </p:nvSpPr>
        <p:spPr>
          <a:xfrm>
            <a:off x="857250" y="357188"/>
            <a:ext cx="7772400" cy="839787"/>
          </a:xfrm>
          <a:solidFill>
            <a:schemeClr val="accent5">
              <a:lumMod val="10000"/>
            </a:schemeClr>
          </a:solidFill>
        </p:spPr>
        <p:txBody>
          <a:bodyPr/>
          <a:lstStyle/>
          <a:p>
            <a:pPr>
              <a:defRPr/>
            </a:pPr>
            <a:r>
              <a:rPr lang="en-US" altLang="en-US" dirty="0" err="1" smtClean="0">
                <a:solidFill>
                  <a:schemeClr val="bg1"/>
                </a:solidFill>
              </a:rPr>
              <a:t>Temperatura</a:t>
            </a:r>
            <a:endParaRPr lang="pt-BR" altLang="en-US" dirty="0" smtClean="0">
              <a:solidFill>
                <a:schemeClr val="bg1"/>
              </a:solidFill>
            </a:endParaRPr>
          </a:p>
        </p:txBody>
      </p:sp>
      <p:sp>
        <p:nvSpPr>
          <p:cNvPr id="27651" name="Subtítulo 2"/>
          <p:cNvSpPr>
            <a:spLocks noGrp="1"/>
          </p:cNvSpPr>
          <p:nvPr>
            <p:ph type="subTitle" idx="1"/>
          </p:nvPr>
        </p:nvSpPr>
        <p:spPr>
          <a:xfrm>
            <a:off x="539750" y="1785938"/>
            <a:ext cx="7961313" cy="1787525"/>
          </a:xfrm>
        </p:spPr>
        <p:txBody>
          <a:bodyPr/>
          <a:lstStyle/>
          <a:p>
            <a:pPr algn="just"/>
            <a:r>
              <a:rPr lang="en-US" altLang="en-US" b="1" smtClean="0"/>
              <a:t>Germinação: 24 a 32°C</a:t>
            </a:r>
          </a:p>
          <a:p>
            <a:pPr algn="just"/>
            <a:endParaRPr lang="en-US" altLang="en-US" b="1" smtClean="0"/>
          </a:p>
          <a:p>
            <a:pPr algn="just"/>
            <a:r>
              <a:rPr lang="en-US" altLang="en-US" b="1" smtClean="0"/>
              <a:t>Crescimento: 18 a 22°C noite e 23 a 30°C dia.</a:t>
            </a:r>
          </a:p>
          <a:p>
            <a:pPr algn="just"/>
            <a:endParaRPr lang="en-US" altLang="en-US" b="1" smtClean="0"/>
          </a:p>
          <a:p>
            <a:pPr algn="just"/>
            <a:r>
              <a:rPr lang="en-US" altLang="en-US" b="1" smtClean="0"/>
              <a:t>Ciclo: 75 a 90 dias após o transplante</a:t>
            </a:r>
          </a:p>
          <a:p>
            <a:pPr algn="just"/>
            <a:r>
              <a:rPr lang="en-US" altLang="en-US" b="1" smtClean="0"/>
              <a:t>Ciclo: 90 a 120 dias após a semeadura</a:t>
            </a:r>
            <a:endParaRPr lang="pt-BR" altLang="en-US" b="1" smtClean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19"/>
    </mc:Choice>
    <mc:Fallback xmlns="">
      <p:transition spd="slow" advTm="64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9"/>
          <p:cNvSpPr txBox="1">
            <a:spLocks noChangeArrowheads="1"/>
          </p:cNvSpPr>
          <p:nvPr/>
        </p:nvSpPr>
        <p:spPr bwMode="auto">
          <a:xfrm>
            <a:off x="468313" y="1484313"/>
            <a:ext cx="36718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/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498475" y="1412875"/>
            <a:ext cx="8281988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 ideal: 5,0-6,8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Tipo de solo ideal: textura média ou arenosa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Espaçamento: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Melancia tradicional: 2-3m x 0,8-2,0m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Mini melancia: 1,0-2,0m x 0,3-1m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pt-BR" altLang="en-US" sz="2400" b="1"/>
          </a:p>
        </p:txBody>
      </p:sp>
      <p:sp>
        <p:nvSpPr>
          <p:cNvPr id="28676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1143001"/>
          </a:xfrm>
          <a:noFill/>
        </p:spPr>
        <p:txBody>
          <a:bodyPr/>
          <a:lstStyle/>
          <a:p>
            <a:r>
              <a:rPr lang="pt-BR" altLang="en-US" b="1" smtClean="0"/>
              <a:t>Manejo da cultura</a:t>
            </a:r>
          </a:p>
        </p:txBody>
      </p:sp>
      <p:sp>
        <p:nvSpPr>
          <p:cNvPr id="28677" name="Line 16"/>
          <p:cNvSpPr>
            <a:spLocks noChangeShapeType="1"/>
          </p:cNvSpPr>
          <p:nvPr/>
        </p:nvSpPr>
        <p:spPr bwMode="auto">
          <a:xfrm>
            <a:off x="0" y="981075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96"/>
    </mc:Choice>
    <mc:Fallback xmlns="">
      <p:transition spd="slow" advTm="105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99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en-US" altLang="en-US" sz="3600" b="1" smtClean="0">
                <a:solidFill>
                  <a:schemeClr val="bg1"/>
                </a:solidFill>
              </a:rPr>
              <a:t>Hábito de crescimento</a:t>
            </a:r>
          </a:p>
        </p:txBody>
      </p:sp>
      <p:pic>
        <p:nvPicPr>
          <p:cNvPr id="29699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99"/>
    </mc:Choice>
    <mc:Fallback xmlns="">
      <p:transition spd="slow" advTm="67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</a:rPr>
              <a:t>Frutos</a:t>
            </a:r>
          </a:p>
        </p:txBody>
      </p:sp>
      <p:pic>
        <p:nvPicPr>
          <p:cNvPr id="3072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9144000" cy="54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625"/>
    </mc:Choice>
    <mc:Fallback xmlns="">
      <p:transition spd="slow" advTm="149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ítulo 1"/>
          <p:cNvSpPr>
            <a:spLocks noGrp="1"/>
          </p:cNvSpPr>
          <p:nvPr>
            <p:ph type="ctrTitle"/>
          </p:nvPr>
        </p:nvSpPr>
        <p:spPr>
          <a:xfrm>
            <a:off x="785813" y="500063"/>
            <a:ext cx="7772400" cy="1470025"/>
          </a:xfrm>
        </p:spPr>
        <p:txBody>
          <a:bodyPr/>
          <a:lstStyle/>
          <a:p>
            <a:r>
              <a:rPr lang="en-US" altLang="en-US" smtClean="0"/>
              <a:t>Temperatura</a:t>
            </a:r>
            <a:endParaRPr lang="pt-BR" altLang="en-US" smtClean="0"/>
          </a:p>
        </p:txBody>
      </p:sp>
      <p:sp>
        <p:nvSpPr>
          <p:cNvPr id="31747" name="Subtítulo 2"/>
          <p:cNvSpPr>
            <a:spLocks noGrp="1"/>
          </p:cNvSpPr>
          <p:nvPr>
            <p:ph type="subTitle" idx="1"/>
          </p:nvPr>
        </p:nvSpPr>
        <p:spPr>
          <a:xfrm>
            <a:off x="1500188" y="1928813"/>
            <a:ext cx="6400800" cy="1752600"/>
          </a:xfrm>
        </p:spPr>
        <p:txBody>
          <a:bodyPr/>
          <a:lstStyle/>
          <a:p>
            <a:r>
              <a:rPr lang="en-US" altLang="en-US" smtClean="0"/>
              <a:t>Muda a expressão do sexo</a:t>
            </a:r>
          </a:p>
          <a:p>
            <a:endParaRPr lang="en-US" altLang="en-US" smtClean="0"/>
          </a:p>
          <a:p>
            <a:r>
              <a:rPr lang="en-US" altLang="en-US" smtClean="0"/>
              <a:t>Flores masculinas aumentam com aumento da temperatura</a:t>
            </a:r>
          </a:p>
          <a:p>
            <a:endParaRPr lang="en-US" altLang="en-US" smtClean="0"/>
          </a:p>
          <a:p>
            <a:r>
              <a:rPr lang="en-US" altLang="en-US" smtClean="0"/>
              <a:t>Flores femininas aumentam com a diminuição da temperatura</a:t>
            </a:r>
          </a:p>
          <a:p>
            <a:endParaRPr lang="en-US" altLang="en-US" smtClean="0"/>
          </a:p>
          <a:p>
            <a:r>
              <a:rPr lang="en-US" altLang="en-US" smtClean="0"/>
              <a:t> </a:t>
            </a:r>
            <a:endParaRPr lang="pt-BR" altLang="en-US" smtClean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1"/>
    </mc:Choice>
    <mc:Fallback xmlns="">
      <p:transition spd="slow" advTm="4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637"/>
          </a:xfrm>
        </p:spPr>
        <p:txBody>
          <a:bodyPr/>
          <a:lstStyle/>
          <a:p>
            <a:r>
              <a:rPr lang="en-US" altLang="en-US" smtClean="0"/>
              <a:t>Reprodução</a:t>
            </a:r>
            <a:endParaRPr lang="pt-BR" altLang="en-US" smtClean="0"/>
          </a:p>
        </p:txBody>
      </p:sp>
      <p:pic>
        <p:nvPicPr>
          <p:cNvPr id="32771" name="Picture 10" descr="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39"/>
    </mc:Choice>
    <mc:Fallback xmlns="">
      <p:transition spd="slow" advTm="20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Centros de origem</a:t>
            </a:r>
          </a:p>
        </p:txBody>
      </p:sp>
      <p:pic>
        <p:nvPicPr>
          <p:cNvPr id="5123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341438"/>
            <a:ext cx="91821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2" descr="crimsongi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155950"/>
            <a:ext cx="4667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2" descr="crimsongi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076700"/>
            <a:ext cx="5318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</a:rPr>
              <a:t>Flor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</a:rPr>
              <a:t>feminina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  <a:t> e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</a:rPr>
              <a:t>masculina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</a:rPr>
              <a:t>em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1">
                    <a:lumMod val="95000"/>
                  </a:schemeClr>
                </a:solidFill>
              </a:rPr>
              <a:t>melancia</a:t>
            </a:r>
            <a:endParaRPr lang="en-US" sz="3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3795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133600"/>
            <a:ext cx="435610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2205038"/>
            <a:ext cx="4343400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7"/>
    </mc:Choice>
    <mc:Fallback xmlns="">
      <p:transition spd="slow" advTm="3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4213" y="333375"/>
            <a:ext cx="7772400" cy="722313"/>
          </a:xfrm>
        </p:spPr>
        <p:txBody>
          <a:bodyPr/>
          <a:lstStyle/>
          <a:p>
            <a:pPr>
              <a:defRPr/>
            </a:pP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Polinização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por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abelhas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4819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1700213"/>
            <a:ext cx="9167813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/>
          <p:cNvSpPr/>
          <p:nvPr/>
        </p:nvSpPr>
        <p:spPr>
          <a:xfrm>
            <a:off x="3924300" y="2924175"/>
            <a:ext cx="1871663" cy="187325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34"/>
    </mc:Choice>
    <mc:Fallback xmlns="">
      <p:transition spd="slow" advTm="39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CaixaDeTexto 3"/>
          <p:cNvSpPr txBox="1">
            <a:spLocks noChangeArrowheads="1"/>
          </p:cNvSpPr>
          <p:nvPr/>
        </p:nvSpPr>
        <p:spPr bwMode="auto">
          <a:xfrm>
            <a:off x="1187450" y="404813"/>
            <a:ext cx="6264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Desbaste de frutos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33"/>
    </mc:Choice>
    <mc:Fallback xmlns="">
      <p:transition spd="slow" advTm="66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Frutos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/planta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6867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3"/>
    </mc:Choice>
    <mc:Fallback xmlns="">
      <p:transition spd="slow" advTm="10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pt-BR" altLang="en-US" sz="4000" b="1" dirty="0" smtClean="0">
                <a:solidFill>
                  <a:schemeClr val="bg1">
                    <a:lumMod val="95000"/>
                  </a:schemeClr>
                </a:solidFill>
              </a:rPr>
              <a:t>Manejo da cultura</a:t>
            </a:r>
          </a:p>
        </p:txBody>
      </p:sp>
      <p:pic>
        <p:nvPicPr>
          <p:cNvPr id="37891" name="Picture 5" descr="102-0273_IM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7213" y="835025"/>
            <a:ext cx="8029575" cy="6022975"/>
          </a:xfrm>
          <a:noFill/>
        </p:spPr>
      </p:pic>
      <p:sp>
        <p:nvSpPr>
          <p:cNvPr id="37892" name="Line 10"/>
          <p:cNvSpPr>
            <a:spLocks noChangeShapeType="1"/>
          </p:cNvSpPr>
          <p:nvPr/>
        </p:nvSpPr>
        <p:spPr bwMode="auto">
          <a:xfrm>
            <a:off x="0" y="836613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32"/>
    </mc:Choice>
    <mc:Fallback xmlns="">
      <p:transition spd="slow" advTm="17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3600" b="1" dirty="0" err="1" smtClean="0">
                <a:solidFill>
                  <a:schemeClr val="bg1">
                    <a:lumMod val="95000"/>
                  </a:schemeClr>
                </a:solidFill>
              </a:rPr>
              <a:t>Produção</a:t>
            </a:r>
            <a:r>
              <a:rPr lang="en-US" altLang="en-US" sz="3600" b="1" dirty="0" smtClean="0">
                <a:solidFill>
                  <a:schemeClr val="bg1">
                    <a:lumMod val="95000"/>
                  </a:schemeClr>
                </a:solidFill>
              </a:rPr>
              <a:t> de </a:t>
            </a:r>
            <a:r>
              <a:rPr lang="en-US" altLang="en-US" sz="3600" b="1" dirty="0" err="1" smtClean="0">
                <a:solidFill>
                  <a:schemeClr val="bg1">
                    <a:lumMod val="95000"/>
                  </a:schemeClr>
                </a:solidFill>
              </a:rPr>
              <a:t>melancia</a:t>
            </a:r>
            <a:r>
              <a:rPr lang="en-US" altLang="en-US" sz="36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3600" b="1" dirty="0" err="1" smtClean="0">
                <a:solidFill>
                  <a:schemeClr val="bg1">
                    <a:lumMod val="95000"/>
                  </a:schemeClr>
                </a:solidFill>
              </a:rPr>
              <a:t>em</a:t>
            </a:r>
            <a:r>
              <a:rPr lang="en-US" altLang="en-US" sz="36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en-US" sz="3600" b="1" dirty="0" err="1" smtClean="0">
                <a:solidFill>
                  <a:schemeClr val="bg1">
                    <a:lumMod val="95000"/>
                  </a:schemeClr>
                </a:solidFill>
              </a:rPr>
              <a:t>Tocantis</a:t>
            </a:r>
            <a:endParaRPr lang="en-US" altLang="en-US" sz="3600" b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8915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8" y="3141663"/>
            <a:ext cx="3852862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Image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557338"/>
            <a:ext cx="5276850" cy="350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126"/>
    </mc:Choice>
    <mc:Fallback xmlns="">
      <p:transition spd="slow" advTm="143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612"/>
          </a:xfrm>
          <a:solidFill>
            <a:schemeClr val="accent5">
              <a:lumMod val="10000"/>
            </a:schemeClr>
          </a:solidFill>
        </p:spPr>
        <p:txBody>
          <a:bodyPr/>
          <a:lstStyle/>
          <a:p>
            <a:pPr>
              <a:defRPr/>
            </a:pP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Contato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do </a:t>
            </a:r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fruto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com o solo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096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7163"/>
            <a:ext cx="5138738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915988"/>
            <a:ext cx="546735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271"/>
    </mc:Choice>
    <mc:Fallback xmlns="">
      <p:transition spd="slow" advTm="94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10000"/>
            </a:schemeClr>
          </a:solidFill>
        </p:spPr>
        <p:txBody>
          <a:bodyPr/>
          <a:lstStyle/>
          <a:p>
            <a:pPr>
              <a:defRPr/>
            </a:pP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</a:rPr>
              <a:t>Cobertura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</a:rPr>
              <a:t> do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</a:rPr>
              <a:t>frutos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</a:rPr>
              <a:t> para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</a:rPr>
              <a:t>evitar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</a:rPr>
              <a:t>exposição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bg1">
                    <a:lumMod val="95000"/>
                  </a:schemeClr>
                </a:solidFill>
              </a:rPr>
              <a:t>ao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</a:rPr>
              <a:t> sol</a:t>
            </a:r>
            <a:endParaRPr lang="en-US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1987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8"/>
    </mc:Choice>
    <mc:Fallback xmlns="">
      <p:transition spd="slow" advTm="1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ítulo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</a:rPr>
              <a:t>Penteamento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"/>
    </mc:Choice>
    <mc:Fallback xmlns="">
      <p:transition spd="slow" advTm="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3"/>
          <p:cNvSpPr>
            <a:spLocks noGrp="1"/>
          </p:cNvSpPr>
          <p:nvPr>
            <p:ph type="ctrTitle"/>
          </p:nvPr>
        </p:nvSpPr>
        <p:spPr>
          <a:xfrm>
            <a:off x="714375" y="500063"/>
            <a:ext cx="7772400" cy="714375"/>
          </a:xfrm>
        </p:spPr>
        <p:txBody>
          <a:bodyPr/>
          <a:lstStyle/>
          <a:p>
            <a:r>
              <a:rPr lang="en-US" altLang="en-US" smtClean="0"/>
              <a:t>Cultivo vertical</a:t>
            </a:r>
            <a:endParaRPr lang="pt-BR" altLang="en-US" smtClean="0"/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484313"/>
            <a:ext cx="7064375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4"/>
    </mc:Choice>
    <mc:Fallback xmlns="">
      <p:transition spd="slow" advTm="1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1"/>
          <p:cNvSpPr>
            <a:spLocks noGrp="1"/>
          </p:cNvSpPr>
          <p:nvPr>
            <p:ph type="ctrTitle"/>
          </p:nvPr>
        </p:nvSpPr>
        <p:spPr>
          <a:xfrm>
            <a:off x="611188" y="333375"/>
            <a:ext cx="7772400" cy="792163"/>
          </a:xfrm>
          <a:solidFill>
            <a:srgbClr val="FF0000"/>
          </a:solidFill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</a:rPr>
              <a:t>Melancia como alimento</a:t>
            </a:r>
          </a:p>
        </p:txBody>
      </p:sp>
      <p:sp>
        <p:nvSpPr>
          <p:cNvPr id="6147" name="Subtítulo 2"/>
          <p:cNvSpPr>
            <a:spLocks noGrp="1"/>
          </p:cNvSpPr>
          <p:nvPr>
            <p:ph type="subTitle" idx="1"/>
          </p:nvPr>
        </p:nvSpPr>
        <p:spPr>
          <a:xfrm>
            <a:off x="755650" y="1484313"/>
            <a:ext cx="7920038" cy="4608512"/>
          </a:xfrm>
        </p:spPr>
        <p:txBody>
          <a:bodyPr/>
          <a:lstStyle/>
          <a:p>
            <a:pPr marL="457200" indent="-457200" algn="just">
              <a:lnSpc>
                <a:spcPct val="150000"/>
              </a:lnSpc>
              <a:buFontTx/>
              <a:buChar char="•"/>
            </a:pPr>
            <a:r>
              <a:rPr lang="en-US" altLang="en-US" smtClean="0"/>
              <a:t>Fonte de água (vitamin C, K, licopeno)</a:t>
            </a:r>
          </a:p>
          <a:p>
            <a:pPr marL="457200" indent="-457200" algn="just">
              <a:lnSpc>
                <a:spcPct val="150000"/>
              </a:lnSpc>
              <a:buFontTx/>
              <a:buChar char="•"/>
            </a:pPr>
            <a:r>
              <a:rPr lang="en-US" altLang="en-US" smtClean="0"/>
              <a:t>Óleos para fins culinários</a:t>
            </a:r>
          </a:p>
          <a:p>
            <a:pPr marL="457200" indent="-457200" algn="just">
              <a:lnSpc>
                <a:spcPct val="150000"/>
              </a:lnSpc>
              <a:buFontTx/>
              <a:buChar char="•"/>
            </a:pPr>
            <a:r>
              <a:rPr lang="en-US" altLang="en-US" smtClean="0"/>
              <a:t>Farinha de sementes</a:t>
            </a:r>
          </a:p>
          <a:p>
            <a:pPr marL="457200" indent="-457200" algn="just">
              <a:lnSpc>
                <a:spcPct val="150000"/>
              </a:lnSpc>
              <a:buFontTx/>
              <a:buChar char="•"/>
            </a:pPr>
            <a:r>
              <a:rPr lang="en-US" altLang="en-US" smtClean="0"/>
              <a:t>Sementes torradas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Vasos de 5 litros com fibra da casca de coco</a:t>
            </a:r>
            <a:endParaRPr lang="pt-BR" altLang="en-US" smtClean="0"/>
          </a:p>
        </p:txBody>
      </p:sp>
      <p:pic>
        <p:nvPicPr>
          <p:cNvPr id="45059" name="Imagem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2047875"/>
            <a:ext cx="6253162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1"/>
    </mc:Choice>
    <mc:Fallback xmlns="">
      <p:transition spd="slow" advTm="8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Condução no fitilho</a:t>
            </a:r>
            <a:endParaRPr lang="pt-BR" altLang="en-US" smtClean="0"/>
          </a:p>
        </p:txBody>
      </p:sp>
      <p:pic>
        <p:nvPicPr>
          <p:cNvPr id="46083" name="Imagem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446213"/>
            <a:ext cx="7224712" cy="541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5"/>
    </mc:Choice>
    <mc:Fallback xmlns="">
      <p:transition spd="slow" advTm="2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428625" y="622300"/>
          <a:ext cx="8072439" cy="4664076"/>
        </p:xfrm>
        <a:graphic>
          <a:graphicData uri="http://schemas.openxmlformats.org/drawingml/2006/table">
            <a:tbl>
              <a:tblPr/>
              <a:tblGrid>
                <a:gridCol w="2549910"/>
                <a:gridCol w="1840843"/>
                <a:gridCol w="1840843"/>
                <a:gridCol w="1840843"/>
              </a:tblGrid>
              <a:tr h="36581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Fertilizantes</a:t>
                      </a:r>
                      <a:endParaRPr lang="pt-BR" sz="24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Fase I</a:t>
                      </a:r>
                      <a:endParaRPr lang="pt-BR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Fase II</a:t>
                      </a:r>
                      <a:endParaRPr lang="pt-BR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Fase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III</a:t>
                      </a:r>
                      <a:endParaRPr lang="pt-BR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FCA2"/>
                    </a:solidFill>
                  </a:tcPr>
                </a:tc>
              </a:tr>
              <a:tr h="36581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 1000 L</a:t>
                      </a:r>
                      <a:r>
                        <a:rPr lang="pt-PT" sz="2400" b="1" baseline="300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-1</a:t>
                      </a:r>
                      <a:endParaRPr lang="pt-BR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24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8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KNO</a:t>
                      </a:r>
                      <a:r>
                        <a:rPr lang="pt-PT" sz="2400" baseline="-250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pt-BR" sz="24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222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222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528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8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</a:t>
                      </a:r>
                      <a:r>
                        <a:rPr lang="pt-PT" sz="2400" baseline="-250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pt-PT" sz="2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SO</a:t>
                      </a:r>
                      <a:r>
                        <a:rPr lang="pt-PT" sz="2400" baseline="-250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pt-BR" sz="24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99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209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8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CaNO</a:t>
                      </a:r>
                      <a:r>
                        <a:rPr lang="pt-PT" sz="2400" baseline="-250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pt-BR" sz="24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470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470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400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8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MAP</a:t>
                      </a:r>
                      <a:endParaRPr lang="pt-BR" sz="24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284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284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211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8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MgSO</a:t>
                      </a:r>
                      <a:r>
                        <a:rPr lang="pt-PT" sz="2400" baseline="-250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pt-BR" sz="24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230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230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230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8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MgNO3</a:t>
                      </a:r>
                      <a:endParaRPr lang="pt-BR" sz="24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249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8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Libfer (6% Fe)</a:t>
                      </a:r>
                      <a:endParaRPr lang="pt-BR" sz="24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17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800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Conmicros Standard  (Fe 7,26%; Cu 1,82%; Zn 0,73%; Mn 1,82%; B 1,82%; Mo 0,36%; Ni 0,36%)</a:t>
                      </a:r>
                      <a:endParaRPr lang="pt-BR" sz="18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PT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PT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2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t-BR" sz="2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3306" name="CaixaDeTexto 5"/>
          <p:cNvSpPr txBox="1">
            <a:spLocks noChangeArrowheads="1"/>
          </p:cNvSpPr>
          <p:nvPr/>
        </p:nvSpPr>
        <p:spPr bwMode="auto">
          <a:xfrm>
            <a:off x="285750" y="5649913"/>
            <a:ext cx="7858125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Fase I: até 20 dias após o transplante</a:t>
            </a:r>
          </a:p>
          <a:p>
            <a:pPr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Fase II: dos 20 DAT até 30 dias DAT</a:t>
            </a:r>
          </a:p>
          <a:p>
            <a:pPr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n-US" altLang="en-US" sz="2000"/>
              <a:t>Fase III: até o final do cultivo</a:t>
            </a:r>
            <a:endParaRPr lang="pt-BR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b="1" dirty="0" smtClean="0">
                <a:solidFill>
                  <a:schemeClr val="bg1">
                    <a:lumMod val="95000"/>
                  </a:schemeClr>
                </a:solidFill>
              </a:rPr>
              <a:t>-Ca</a:t>
            </a:r>
            <a:endParaRPr lang="pt-BR" altLang="en-US" b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427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1700213"/>
            <a:ext cx="9167813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mtClean="0">
                <a:solidFill>
                  <a:srgbClr val="FF0000"/>
                </a:solidFill>
              </a:rPr>
              <a:t>- Mg</a:t>
            </a:r>
          </a:p>
        </p:txBody>
      </p:sp>
      <p:graphicFrame>
        <p:nvGraphicFramePr>
          <p:cNvPr id="55299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2143125" y="1285875"/>
          <a:ext cx="5043488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3" name="PI3" r:id="rId3" imgW="6069841" imgH="5447619" progId="PI3.Image">
                  <p:embed/>
                </p:oleObj>
              </mc:Choice>
              <mc:Fallback>
                <p:oleObj name="PI3" r:id="rId3" imgW="6069841" imgH="5447619" progId="PI3.Imag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25" y="1285875"/>
                        <a:ext cx="5043488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mtClean="0">
                <a:solidFill>
                  <a:srgbClr val="FF0000"/>
                </a:solidFill>
              </a:rPr>
              <a:t>-B</a:t>
            </a:r>
          </a:p>
        </p:txBody>
      </p:sp>
      <p:graphicFrame>
        <p:nvGraphicFramePr>
          <p:cNvPr id="56323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500063" y="1571625"/>
          <a:ext cx="4038600" cy="385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2" name="PI3" r:id="rId3" imgW="5752381" imgH="5485714" progId="PI3.Image">
                  <p:embed/>
                </p:oleObj>
              </mc:Choice>
              <mc:Fallback>
                <p:oleObj name="PI3" r:id="rId3" imgW="5752381" imgH="5485714" progId="PI3.Imag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1571625"/>
                        <a:ext cx="4038600" cy="3851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4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4714875" y="1571625"/>
          <a:ext cx="4038600" cy="385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3" name="PI3" r:id="rId5" imgW="5752381" imgH="5485714" progId="PI3.Image">
                  <p:embed/>
                </p:oleObj>
              </mc:Choice>
              <mc:Fallback>
                <p:oleObj name="PI3" r:id="rId5" imgW="5752381" imgH="5485714" progId="PI3.Imag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5" y="1571625"/>
                        <a:ext cx="4038600" cy="3851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642938" y="5715000"/>
            <a:ext cx="2089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800"/>
              <a:t>Yara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ítulo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en-US" altLang="en-US" b="1" smtClean="0">
                <a:solidFill>
                  <a:schemeClr val="bg1"/>
                </a:solidFill>
              </a:rPr>
              <a:t>Desordens fisiológicas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Podridão apical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Polinização deficiente</a:t>
            </a:r>
          </a:p>
        </p:txBody>
      </p:sp>
      <p:pic>
        <p:nvPicPr>
          <p:cNvPr id="59395" name="Picture 6" descr="falta de pol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916113"/>
            <a:ext cx="5184775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Rachaduras </a:t>
            </a:r>
          </a:p>
        </p:txBody>
      </p:sp>
      <p:pic>
        <p:nvPicPr>
          <p:cNvPr id="60419" name="Picture 4" descr="hollowheart-melanc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1403350"/>
            <a:ext cx="6624638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CaixaDeTexto 5"/>
          <p:cNvSpPr txBox="1">
            <a:spLocks noChangeArrowheads="1"/>
          </p:cNvSpPr>
          <p:nvPr/>
        </p:nvSpPr>
        <p:spPr bwMode="auto">
          <a:xfrm>
            <a:off x="1308100" y="6140450"/>
            <a:ext cx="3025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P.C. Mello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  <a:solidFill>
            <a:srgbClr val="FF0000"/>
          </a:solidFill>
        </p:spPr>
        <p:txBody>
          <a:bodyPr/>
          <a:lstStyle/>
          <a:p>
            <a:pPr>
              <a:defRPr/>
            </a:pPr>
            <a:r>
              <a:rPr lang="en-US" altLang="en-US" b="1" dirty="0" smtClean="0">
                <a:solidFill>
                  <a:schemeClr val="bg1">
                    <a:lumMod val="95000"/>
                  </a:schemeClr>
                </a:solidFill>
              </a:rPr>
              <a:t>Dados </a:t>
            </a:r>
            <a:r>
              <a:rPr lang="en-US" altLang="en-US" b="1" dirty="0" err="1" smtClean="0">
                <a:solidFill>
                  <a:schemeClr val="bg1">
                    <a:lumMod val="95000"/>
                  </a:schemeClr>
                </a:solidFill>
              </a:rPr>
              <a:t>econômicos</a:t>
            </a:r>
            <a:endParaRPr lang="en-US" altLang="en-US" b="1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33851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26568"/>
                <a:gridCol w="1872208"/>
                <a:gridCol w="1872208"/>
                <a:gridCol w="2458616"/>
              </a:tblGrid>
              <a:tr h="37094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País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Área</a:t>
                      </a:r>
                      <a:r>
                        <a:rPr lang="en-US" sz="1800" baseline="0" dirty="0" smtClean="0"/>
                        <a:t> (ha)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Produção</a:t>
                      </a:r>
                      <a:r>
                        <a:rPr lang="en-US" sz="1800" dirty="0" smtClean="0"/>
                        <a:t> (t/ha)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Produção</a:t>
                      </a:r>
                      <a:r>
                        <a:rPr lang="en-US" sz="1800" dirty="0" smtClean="0"/>
                        <a:t> annual</a:t>
                      </a:r>
                      <a:r>
                        <a:rPr lang="en-US" sz="1800" baseline="0" dirty="0" smtClean="0"/>
                        <a:t> (t)</a:t>
                      </a:r>
                      <a:endParaRPr lang="en-U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n-US" sz="1800" dirty="0" smtClean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33" marB="45733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China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1.859.683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42,74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79.486.961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Turquia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95.514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41,99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4.011.313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Irã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136.190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29,81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4.059.786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Brasil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105.064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22,03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1.859.683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Egito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54.673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31,28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1.709.964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EUA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43.670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42,19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1.842.360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1" marB="0" anchor="b"/>
                </a:tc>
              </a:tr>
              <a:tr h="370946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Total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3.477.285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34,05</a:t>
                      </a:r>
                      <a:endParaRPr lang="en-U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118.413.465</a:t>
                      </a:r>
                      <a:endParaRPr lang="en-US" sz="1800" dirty="0"/>
                    </a:p>
                  </a:txBody>
                  <a:tcPr marT="45733" marB="45733"/>
                </a:tc>
              </a:tr>
            </a:tbl>
          </a:graphicData>
        </a:graphic>
      </p:graphicFrame>
      <p:sp>
        <p:nvSpPr>
          <p:cNvPr id="7223" name="CaixaDeTexto 4"/>
          <p:cNvSpPr txBox="1">
            <a:spLocks noChangeArrowheads="1"/>
          </p:cNvSpPr>
          <p:nvPr/>
        </p:nvSpPr>
        <p:spPr bwMode="auto">
          <a:xfrm>
            <a:off x="395288" y="5229225"/>
            <a:ext cx="4032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FAOSTAT,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Colheita e Produtividade</a:t>
            </a:r>
            <a:endParaRPr lang="pt-BR" altLang="en-US" smtClean="0"/>
          </a:p>
        </p:txBody>
      </p:sp>
      <p:sp>
        <p:nvSpPr>
          <p:cNvPr id="6144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30 a 40 dias após a abertura da flor</a:t>
            </a:r>
          </a:p>
          <a:p>
            <a:r>
              <a:rPr lang="en-US" altLang="en-US" smtClean="0"/>
              <a:t>Secamento da gavinha</a:t>
            </a:r>
          </a:p>
          <a:p>
            <a:r>
              <a:rPr lang="en-US" altLang="en-US" smtClean="0"/>
              <a:t>O fruto emite um som oco</a:t>
            </a:r>
          </a:p>
          <a:p>
            <a:r>
              <a:rPr lang="en-US" altLang="en-US" smtClean="0"/>
              <a:t>Produtividade: 30 a 70 t/ha</a:t>
            </a:r>
            <a:endParaRPr lang="pt-BR" altLang="en-US" smtClean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ítulo 3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560388"/>
          </a:xfrm>
        </p:spPr>
        <p:txBody>
          <a:bodyPr/>
          <a:lstStyle/>
          <a:p>
            <a:r>
              <a:rPr lang="en-US" altLang="en-US" smtClean="0"/>
              <a:t>CEAGESP</a:t>
            </a:r>
            <a:endParaRPr lang="pt-BR" altLang="en-US" smtClean="0"/>
          </a:p>
        </p:txBody>
      </p:sp>
      <p:pic>
        <p:nvPicPr>
          <p:cNvPr id="62467" name="Picture 2" descr="I:\FOTOS\Comercialização de hortaliças\Ceasa 2007 (3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071563"/>
            <a:ext cx="719931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I:\FOTOS\Comercialização de hortaliças\Ceasa 2007 (4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agem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53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58813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PRODUÇÃO DE PEPINO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pt-BR" altLang="pt-BR" smtClean="0"/>
              <a:t>Produção mundial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País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Produção (t)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Área (ha)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>
                          <a:solidFill>
                            <a:schemeClr val="tx1"/>
                          </a:solidFill>
                        </a:rPr>
                        <a:t>Produt</a:t>
                      </a:r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. (t/ha)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05832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China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64.874.595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1237358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52,4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err="1" smtClean="0">
                          <a:solidFill>
                            <a:schemeClr val="tx1"/>
                          </a:solidFill>
                        </a:rPr>
                        <a:t>Irãn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1.981.139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77.829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25,5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Rússia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1.940.010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64.487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30,0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Turquia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1.827.782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37.695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48,5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USA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1.012.378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50.019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20,2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83.753.861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2.271.260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36,87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772400" cy="609600"/>
          </a:xfrm>
        </p:spPr>
        <p:txBody>
          <a:bodyPr/>
          <a:lstStyle/>
          <a:p>
            <a:r>
              <a:rPr lang="pt-BR" altLang="en-US" sz="1800" b="1" smtClean="0">
                <a:latin typeface="Verdana" panose="020B0604030504040204" pitchFamily="34" charset="0"/>
              </a:rPr>
              <a:t>Distribuição da cultura do pepino no Estado de São Paulo </a:t>
            </a:r>
            <a:endParaRPr lang="pt-PT" altLang="en-US" sz="1800" b="1" smtClean="0">
              <a:latin typeface="Verdana" panose="020B0604030504040204" pitchFamily="34" charset="0"/>
            </a:endParaRPr>
          </a:p>
        </p:txBody>
      </p:sp>
      <p:pic>
        <p:nvPicPr>
          <p:cNvPr id="67587" name="Picture 4" descr="pepino2.gif (20071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308975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9000">
              <a:srgbClr val="FFFFFF"/>
            </a:gs>
            <a:gs pos="28999">
              <a:srgbClr val="FFFFFF"/>
            </a:gs>
            <a:gs pos="100000">
              <a:srgbClr val="FFFFFF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3"/>
          <p:cNvSpPr txBox="1">
            <a:spLocks noChangeArrowheads="1"/>
          </p:cNvSpPr>
          <p:nvPr/>
        </p:nvSpPr>
        <p:spPr bwMode="auto">
          <a:xfrm>
            <a:off x="1692275" y="133350"/>
            <a:ext cx="5975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pt-BR" sz="2000"/>
              <a:t>Produção paulista de pepino IEA 2017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692275" y="855663"/>
          <a:ext cx="5975350" cy="6002337"/>
        </p:xfrm>
        <a:graphic>
          <a:graphicData uri="http://schemas.openxmlformats.org/drawingml/2006/table">
            <a:tbl>
              <a:tblPr/>
              <a:tblGrid>
                <a:gridCol w="1583827"/>
                <a:gridCol w="1025729"/>
                <a:gridCol w="969263"/>
                <a:gridCol w="1192940"/>
                <a:gridCol w="1203590"/>
              </a:tblGrid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REGIÃO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Área (ha)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Produção (t)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Área (ha)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Produção (t)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2017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4" marR="4754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2015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4" marR="4754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ANDRADINA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ARAÇATUBA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ARARAQUARA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AVARÉ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3710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BARRETOS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2679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1734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BAURU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19,8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31,1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BOTUCATU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BRAGANÇA PAULISTA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25,8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CAMPINAS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1134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1354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DRACENA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ITAPETININGA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13634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10532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ITAPEVA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11658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7825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JABOTICABAL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57,2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2683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58,7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2753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JALES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6792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84,7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5753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JAÚ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LINS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94,8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4673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87,83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4329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MARÍLIA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8,3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MOGI DAS CRUZES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9355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9606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MOGI-MIRIM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1122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31,1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OURINHOS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1090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20,5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1442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PINDAMONHANGABA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15,86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34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P. 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PRUDENTE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23,6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7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P.</a:t>
                      </a:r>
                      <a:r>
                        <a:rPr lang="pt-BR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VENCESLAU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16,1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REGISTRO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599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S. J. </a:t>
                      </a: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 BOA VISTA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52,1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1450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53,1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1478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970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SÃO </a:t>
                      </a:r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J.</a:t>
                      </a:r>
                      <a:r>
                        <a:rPr lang="pt-BR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R. </a:t>
                      </a:r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PRETO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SÃO PAULO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sng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1566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28,5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1116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SOROCABA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FA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202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F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8566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FA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FA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8396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EFAF"/>
                    </a:solidFill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TUPÃ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18,8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1756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17,1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1597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VOTUPORANGA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333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12,04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SUB-TOTAL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9C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Área (ha)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Produção (t)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38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1640,96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78124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1428,37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66755</a:t>
                      </a:r>
                    </a:p>
                  </a:txBody>
                  <a:tcPr marL="4753" marR="4753" marT="47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549275"/>
            <a:ext cx="5327650" cy="6477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3600" b="1" smtClean="0">
                <a:solidFill>
                  <a:srgbClr val="FFFF00"/>
                </a:solidFill>
              </a:rPr>
              <a:t>Classificação botânica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44675"/>
            <a:ext cx="7772400" cy="4114800"/>
          </a:xfrm>
          <a:solidFill>
            <a:srgbClr val="FFFF99"/>
          </a:solidFill>
        </p:spPr>
        <p:txBody>
          <a:bodyPr/>
          <a:lstStyle/>
          <a:p>
            <a:r>
              <a:rPr lang="pt-BR" altLang="en-US" smtClean="0"/>
              <a:t>Divisão: Angiospermae</a:t>
            </a:r>
          </a:p>
          <a:p>
            <a:r>
              <a:rPr lang="pt-BR" altLang="en-US" smtClean="0"/>
              <a:t>Classe: Dicotyledoneae</a:t>
            </a:r>
          </a:p>
          <a:p>
            <a:r>
              <a:rPr lang="pt-BR" altLang="en-US" smtClean="0"/>
              <a:t>Família: Cucurbitaceae</a:t>
            </a:r>
          </a:p>
          <a:p>
            <a:r>
              <a:rPr lang="pt-BR" altLang="en-US" smtClean="0"/>
              <a:t>Gênero: </a:t>
            </a:r>
            <a:r>
              <a:rPr lang="pt-BR" altLang="en-US" i="1" smtClean="0"/>
              <a:t>Cucumis</a:t>
            </a:r>
          </a:p>
          <a:p>
            <a:r>
              <a:rPr lang="pt-BR" altLang="en-US" smtClean="0"/>
              <a:t>Espécie: </a:t>
            </a:r>
            <a:r>
              <a:rPr lang="pt-BR" altLang="en-US" i="1" smtClean="0"/>
              <a:t>Cucumis sativus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  <a:solidFill>
            <a:schemeClr val="accent1"/>
          </a:solidFill>
        </p:spPr>
        <p:txBody>
          <a:bodyPr/>
          <a:lstStyle/>
          <a:p>
            <a:r>
              <a:rPr lang="en-US" altLang="en-US" smtClean="0"/>
              <a:t>Flor masculina e feminina</a:t>
            </a:r>
          </a:p>
        </p:txBody>
      </p:sp>
      <p:pic>
        <p:nvPicPr>
          <p:cNvPr id="70659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1268413"/>
            <a:ext cx="311467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5472113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en-US" altLang="en-US" smtClean="0">
                <a:solidFill>
                  <a:srgbClr val="CC3300"/>
                </a:solidFill>
              </a:rPr>
              <a:t>Produção por região-2018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26828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7400"/>
                <a:gridCol w="2129408"/>
                <a:gridCol w="1985392"/>
                <a:gridCol w="2057400"/>
              </a:tblGrid>
              <a:tr h="457308"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 smtClean="0"/>
                        <a:t>Regiões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 smtClean="0"/>
                        <a:t>Área</a:t>
                      </a:r>
                      <a:r>
                        <a:rPr lang="en-US" sz="2400" dirty="0" smtClean="0"/>
                        <a:t> (ha)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smtClean="0"/>
                        <a:t>(</a:t>
                      </a:r>
                      <a:r>
                        <a:rPr lang="en-US" sz="2400" dirty="0" err="1" smtClean="0"/>
                        <a:t>Produção</a:t>
                      </a:r>
                      <a:r>
                        <a:rPr lang="en-US" sz="2400" dirty="0" smtClean="0"/>
                        <a:t>)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 smtClean="0">
                          <a:solidFill>
                            <a:schemeClr val="bg1"/>
                          </a:solidFill>
                        </a:rPr>
                        <a:t>Produt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 t/ha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T="45731" marB="45731"/>
                </a:tc>
              </a:tr>
              <a:tr h="370928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Norte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dirty="0" smtClean="0">
                          <a:latin typeface="+mn-lt"/>
                        </a:rPr>
                        <a:t>23163</a:t>
                      </a:r>
                      <a:endParaRPr lang="pt-BR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800" dirty="0" smtClean="0">
                          <a:latin typeface="+mn-lt"/>
                        </a:rPr>
                        <a:t>458782</a:t>
                      </a:r>
                      <a:endParaRPr lang="pt-BR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19,81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</a:tr>
              <a:tr h="370928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 smtClean="0">
                          <a:latin typeface="+mn-lt"/>
                        </a:rPr>
                        <a:t>Nordeste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36864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663458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17,98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</a:tr>
              <a:tr h="370928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 smtClean="0">
                          <a:latin typeface="+mn-lt"/>
                        </a:rPr>
                        <a:t>Sudeste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12434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328032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26,38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</a:tr>
              <a:tr h="370928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 smtClean="0">
                          <a:latin typeface="+mn-lt"/>
                        </a:rPr>
                        <a:t>Sul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21793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504868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23,17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</a:tr>
              <a:tr h="370928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Centro</a:t>
                      </a:r>
                      <a:r>
                        <a:rPr lang="en-US" sz="1800" baseline="0" dirty="0" smtClean="0">
                          <a:latin typeface="+mn-lt"/>
                        </a:rPr>
                        <a:t> </a:t>
                      </a:r>
                      <a:r>
                        <a:rPr lang="en-US" sz="1800" baseline="0" dirty="0" err="1" smtClean="0">
                          <a:latin typeface="+mn-lt"/>
                        </a:rPr>
                        <a:t>Oeste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10.810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399560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n-lt"/>
                        </a:rPr>
                        <a:t>33,26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</a:tr>
              <a:tr h="370928">
                <a:tc>
                  <a:txBody>
                    <a:bodyPr/>
                    <a:lstStyle/>
                    <a:p>
                      <a:pPr algn="l"/>
                      <a:r>
                        <a:rPr lang="en-US" sz="1800" dirty="0" err="1" smtClean="0">
                          <a:latin typeface="+mn-lt"/>
                        </a:rPr>
                        <a:t>Brasil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T="45731" marB="4573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105.064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3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1.856.683</a:t>
                      </a:r>
                    </a:p>
                  </a:txBody>
                  <a:tcPr marL="7620" marR="7620" marT="762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22,03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3" marB="0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80"/>
          <p:cNvSpPr>
            <a:spLocks noChangeArrowheads="1"/>
          </p:cNvSpPr>
          <p:nvPr/>
        </p:nvSpPr>
        <p:spPr bwMode="auto">
          <a:xfrm>
            <a:off x="50800" y="242888"/>
            <a:ext cx="8702675" cy="257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PT" altLang="en-US" sz="4000" b="1" i="1">
                <a:latin typeface="Verdana" panose="020B0604030504040204" pitchFamily="34" charset="0"/>
              </a:rPr>
              <a:t>Morfologia</a:t>
            </a:r>
            <a:r>
              <a:rPr lang="pt-PT" altLang="en-US" sz="4000" b="1">
                <a:latin typeface="Verdana" panose="020B0604030504040204" pitchFamily="34" charset="0"/>
              </a:rPr>
              <a:t/>
            </a:r>
            <a:br>
              <a:rPr lang="pt-PT" altLang="en-US" sz="4000" b="1">
                <a:latin typeface="Verdana" panose="020B0604030504040204" pitchFamily="34" charset="0"/>
              </a:rPr>
            </a:br>
            <a:endParaRPr lang="pt-PT" altLang="en-US" sz="4000"/>
          </a:p>
          <a:p>
            <a:pPr>
              <a:spcBef>
                <a:spcPct val="0"/>
              </a:spcBef>
              <a:buFontTx/>
              <a:buNone/>
            </a:pPr>
            <a:r>
              <a:rPr lang="pt-PT" altLang="en-US" sz="1800"/>
              <a:t>                                                                                                   </a:t>
            </a:r>
            <a:r>
              <a:rPr lang="pt-PT" altLang="en-US" sz="4000"/>
              <a:t>            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PT" altLang="en-US" sz="4000"/>
              <a:t>  </a:t>
            </a:r>
            <a:r>
              <a:rPr lang="pt-PT" altLang="en-US" sz="9100"/>
              <a:t> </a:t>
            </a:r>
            <a:r>
              <a:rPr lang="pt-PT" altLang="en-US" sz="4000"/>
              <a:t>                                                                                                          </a:t>
            </a:r>
          </a:p>
        </p:txBody>
      </p:sp>
      <p:pic>
        <p:nvPicPr>
          <p:cNvPr id="71683" name="Picture 81" descr="morfolog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412875"/>
            <a:ext cx="666115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82" descr="morfologi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221163"/>
            <a:ext cx="6129337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en-US" sz="3200" smtClean="0"/>
              <a:t>Pepino comum (Aodai)</a:t>
            </a:r>
          </a:p>
        </p:txBody>
      </p:sp>
      <p:pic>
        <p:nvPicPr>
          <p:cNvPr id="72707" name="Picture 5" descr="p_195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44675"/>
            <a:ext cx="242093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7" descr="p_197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916113"/>
            <a:ext cx="2324100" cy="276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765175"/>
            <a:ext cx="7772400" cy="7620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smtClean="0">
                <a:latin typeface="Verdana" panose="020B0604030504040204" pitchFamily="34" charset="0"/>
              </a:rPr>
              <a:t/>
            </a:r>
            <a:br>
              <a:rPr lang="pt-BR" altLang="en-US" sz="2400" smtClean="0">
                <a:latin typeface="Verdana" panose="020B0604030504040204" pitchFamily="34" charset="0"/>
              </a:rPr>
            </a:br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CULTIVARES</a:t>
            </a:r>
            <a:b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</a:b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73731" name="Rectangle 7"/>
          <p:cNvSpPr>
            <a:spLocks noChangeArrowheads="1"/>
          </p:cNvSpPr>
          <p:nvPr/>
        </p:nvSpPr>
        <p:spPr bwMode="auto">
          <a:xfrm>
            <a:off x="612775" y="1771650"/>
            <a:ext cx="77724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>
                <a:solidFill>
                  <a:schemeClr val="tx2"/>
                </a:solidFill>
                <a:latin typeface="Times New Roman" panose="02020603050405020304" pitchFamily="18" charset="0"/>
              </a:rPr>
              <a:t>Pepino caipira</a:t>
            </a:r>
          </a:p>
        </p:txBody>
      </p:sp>
      <p:pic>
        <p:nvPicPr>
          <p:cNvPr id="73732" name="Picture 8" descr="pepino_safi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924175"/>
            <a:ext cx="283845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9" descr="p_20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997200"/>
            <a:ext cx="2505075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en-US" sz="3200" smtClean="0"/>
              <a:t>Pepino conserva</a:t>
            </a:r>
          </a:p>
        </p:txBody>
      </p:sp>
      <p:pic>
        <p:nvPicPr>
          <p:cNvPr id="74755" name="Picture 8" descr="p_199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44675"/>
            <a:ext cx="2360613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10" descr="pepino_itape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844675"/>
            <a:ext cx="280670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12" descr="pepino_suprem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916113"/>
            <a:ext cx="25288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Text Box 13"/>
          <p:cNvSpPr txBox="1">
            <a:spLocks noChangeArrowheads="1"/>
          </p:cNvSpPr>
          <p:nvPr/>
        </p:nvSpPr>
        <p:spPr bwMode="auto">
          <a:xfrm>
            <a:off x="468313" y="4941888"/>
            <a:ext cx="4032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pt-BR" altLang="en-US" sz="40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Pepino japonês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pic>
        <p:nvPicPr>
          <p:cNvPr id="75779" name="Picture 6" descr="C:\Simone Backup\Meus documentos\Backup\Minhas Fotografias\pepino\fotografia2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81200"/>
            <a:ext cx="3124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7" descr="C:\Simone Backup\Meus documentos\Backup\Minhas Fotografias\pepino\fotografia2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38400"/>
            <a:ext cx="40195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260350"/>
            <a:ext cx="7772400" cy="941388"/>
          </a:xfrm>
        </p:spPr>
        <p:txBody>
          <a:bodyPr/>
          <a:lstStyle/>
          <a:p>
            <a:r>
              <a:rPr lang="pt-BR" altLang="en-US" smtClean="0"/>
              <a:t>Pepino Holandês</a:t>
            </a:r>
          </a:p>
        </p:txBody>
      </p:sp>
      <p:pic>
        <p:nvPicPr>
          <p:cNvPr id="7680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28775"/>
            <a:ext cx="3436937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Pepino cocktail </a:t>
            </a:r>
          </a:p>
        </p:txBody>
      </p:sp>
      <p:pic>
        <p:nvPicPr>
          <p:cNvPr id="77827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00213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950" y="2060575"/>
            <a:ext cx="4487863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ítulo 1"/>
          <p:cNvSpPr>
            <a:spLocks noGrp="1"/>
          </p:cNvSpPr>
          <p:nvPr>
            <p:ph type="ctrTitle"/>
          </p:nvPr>
        </p:nvSpPr>
        <p:spPr>
          <a:xfrm>
            <a:off x="685800" y="188913"/>
            <a:ext cx="7772400" cy="792162"/>
          </a:xfrm>
          <a:solidFill>
            <a:srgbClr val="FFFF00"/>
          </a:solidFill>
        </p:spPr>
        <p:txBody>
          <a:bodyPr/>
          <a:lstStyle/>
          <a:p>
            <a:r>
              <a:rPr lang="en-US" altLang="en-US" smtClean="0"/>
              <a:t>Expressão do sexo</a:t>
            </a:r>
          </a:p>
        </p:txBody>
      </p:sp>
      <p:sp>
        <p:nvSpPr>
          <p:cNvPr id="78851" name="Subtítulo 4"/>
          <p:cNvSpPr>
            <a:spLocks noGrp="1"/>
          </p:cNvSpPr>
          <p:nvPr>
            <p:ph type="subTitle" idx="1"/>
          </p:nvPr>
        </p:nvSpPr>
        <p:spPr>
          <a:xfrm>
            <a:off x="1371600" y="1268413"/>
            <a:ext cx="6400800" cy="1752600"/>
          </a:xfrm>
        </p:spPr>
        <p:txBody>
          <a:bodyPr/>
          <a:lstStyle/>
          <a:p>
            <a:r>
              <a:rPr lang="en-US" altLang="en-US" smtClean="0"/>
              <a:t>Plantas monóicas: flores femininas e marculinas na mesma planta</a:t>
            </a:r>
          </a:p>
          <a:p>
            <a:endParaRPr lang="en-US" altLang="en-US" smtClean="0"/>
          </a:p>
          <a:p>
            <a:r>
              <a:rPr lang="en-US" altLang="en-US" smtClean="0"/>
              <a:t>Plantas ginóicas: produz somente flores femininas </a:t>
            </a:r>
          </a:p>
          <a:p>
            <a:endParaRPr lang="en-US" altLang="en-US" smtClean="0"/>
          </a:p>
          <a:p>
            <a:r>
              <a:rPr lang="en-US" altLang="en-US" smtClean="0"/>
              <a:t>Plantas ginóicas partenocárpicas:produção de frutos sem sementes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ítulo 1"/>
          <p:cNvSpPr>
            <a:spLocks noGrp="1"/>
          </p:cNvSpPr>
          <p:nvPr>
            <p:ph type="ctrTitle"/>
          </p:nvPr>
        </p:nvSpPr>
        <p:spPr>
          <a:xfrm>
            <a:off x="685800" y="260350"/>
            <a:ext cx="7772400" cy="1470025"/>
          </a:xfrm>
        </p:spPr>
        <p:txBody>
          <a:bodyPr/>
          <a:lstStyle/>
          <a:p>
            <a:r>
              <a:rPr lang="en-US" altLang="en-US" smtClean="0"/>
              <a:t>Sistema de produção</a:t>
            </a:r>
          </a:p>
        </p:txBody>
      </p:sp>
      <p:sp>
        <p:nvSpPr>
          <p:cNvPr id="79875" name="Subtítulo 2"/>
          <p:cNvSpPr>
            <a:spLocks noGrp="1"/>
          </p:cNvSpPr>
          <p:nvPr>
            <p:ph type="subTitle" idx="1"/>
          </p:nvPr>
        </p:nvSpPr>
        <p:spPr>
          <a:xfrm>
            <a:off x="1371600" y="1628775"/>
            <a:ext cx="6400800" cy="1752600"/>
          </a:xfrm>
        </p:spPr>
        <p:txBody>
          <a:bodyPr/>
          <a:lstStyle/>
          <a:p>
            <a:r>
              <a:rPr lang="en-US" altLang="en-US" smtClean="0"/>
              <a:t>Campo:</a:t>
            </a:r>
          </a:p>
          <a:p>
            <a:r>
              <a:rPr lang="en-US" altLang="en-US" smtClean="0"/>
              <a:t>Pepino tipo industria, pepino tipo Aodai, tipo caipira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28600"/>
            <a:ext cx="7772400" cy="4572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Exigências climáticas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11318" name="Group 54"/>
          <p:cNvGraphicFramePr>
            <a:graphicFrameLocks noGrp="1"/>
          </p:cNvGraphicFramePr>
          <p:nvPr/>
        </p:nvGraphicFramePr>
        <p:xfrm>
          <a:off x="1524000" y="990600"/>
          <a:ext cx="6096000" cy="5224463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</a:tblGrid>
              <a:tr h="40641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Fases de desenvolvimento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Temperatura ótima em 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°C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0641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Germinação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25-30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0641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Crescimento de mudas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27-30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9496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Crescimento vegetativo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27-30 dia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18-19 noite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9496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Floração e Frutificação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27-28 dia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18-19 noite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4010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Temperatura anual (média mensal)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18-24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4010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Temperatura anual (média mínima)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4010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Temperatura anual (média máxima)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9496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Temperatura média mínima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24 dia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 noite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80931" name="Text Box 51"/>
          <p:cNvSpPr txBox="1">
            <a:spLocks noChangeArrowheads="1"/>
          </p:cNvSpPr>
          <p:nvPr/>
        </p:nvSpPr>
        <p:spPr bwMode="auto">
          <a:xfrm>
            <a:off x="1600200" y="6400800"/>
            <a:ext cx="441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1200"/>
              <a:t>Adapatado de Sonnenberg, 1985 e Sganzerla, 1995, citado por Goto &amp; Tivelli, 1998</a:t>
            </a:r>
            <a:endParaRPr lang="pt-PT" altLang="en-US" sz="1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Principais regiões produtoras</a:t>
            </a:r>
            <a:endParaRPr lang="pt-BR" altLang="en-US" smtClean="0"/>
          </a:p>
        </p:txBody>
      </p:sp>
      <p:pic>
        <p:nvPicPr>
          <p:cNvPr id="9219" name="Picture 6" descr="mapa-BRASIL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89138"/>
            <a:ext cx="4402137" cy="45085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12" descr="crimsongi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3554413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2" descr="crimsongi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5500688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2" descr="crimsongi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3643313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2" descr="crimsongi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143375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2" descr="crimsongi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5214938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2" descr="crimsongi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4714875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CaixaDeTexto 9"/>
          <p:cNvSpPr txBox="1">
            <a:spLocks noChangeArrowheads="1"/>
          </p:cNvSpPr>
          <p:nvPr/>
        </p:nvSpPr>
        <p:spPr bwMode="auto">
          <a:xfrm>
            <a:off x="5292725" y="2500313"/>
            <a:ext cx="3851275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rgbClr val="FF0000"/>
                </a:solidFill>
              </a:rPr>
              <a:t>Rio Grande do Sul – 18,7%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rgbClr val="FF0000"/>
                </a:solidFill>
              </a:rPr>
              <a:t>Goiás -14,4%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rgbClr val="FF0000"/>
                </a:solidFill>
              </a:rPr>
              <a:t>Tocantis 12,5%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rgbClr val="FF0000"/>
                </a:solidFill>
              </a:rPr>
              <a:t>Bahia -12,9%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rgbClr val="FF0000"/>
                </a:solidFill>
              </a:rPr>
              <a:t>São Paulo -15,7%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rgbClr val="FF0000"/>
                </a:solidFill>
              </a:rPr>
              <a:t>Rio Grande do Norte – 10,7%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2000"/>
          </a:p>
        </p:txBody>
      </p:sp>
      <p:sp>
        <p:nvSpPr>
          <p:cNvPr id="9227" name="CaixaDeTexto 10"/>
          <p:cNvSpPr txBox="1">
            <a:spLocks noChangeArrowheads="1"/>
          </p:cNvSpPr>
          <p:nvPr/>
        </p:nvSpPr>
        <p:spPr bwMode="auto">
          <a:xfrm>
            <a:off x="571500" y="6488113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Melo, P.C.</a:t>
            </a:r>
            <a:endParaRPr lang="pt-BR" altLang="en-US" sz="1800"/>
          </a:p>
        </p:txBody>
      </p:sp>
      <p:sp>
        <p:nvSpPr>
          <p:cNvPr id="9228" name="CaixaDeTexto 1"/>
          <p:cNvSpPr txBox="1">
            <a:spLocks noChangeArrowheads="1"/>
          </p:cNvSpPr>
          <p:nvPr/>
        </p:nvSpPr>
        <p:spPr bwMode="auto">
          <a:xfrm>
            <a:off x="5364163" y="6021388"/>
            <a:ext cx="2736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IBGE, 2018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096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Produção de mudas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pic>
        <p:nvPicPr>
          <p:cNvPr id="81923" name="Picture 3" descr="D:\a 0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027" descr="mudpi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3238"/>
            <a:ext cx="4348163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1028" descr="mudasmelaon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4463"/>
            <a:ext cx="404495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609600" y="304800"/>
            <a:ext cx="7772400" cy="5334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2400">
                <a:solidFill>
                  <a:schemeClr val="tx2"/>
                </a:solidFill>
                <a:latin typeface="Verdana" panose="020B0604030504040204" pitchFamily="34" charset="0"/>
              </a:rPr>
              <a:t/>
            </a:r>
            <a:br>
              <a:rPr lang="pt-BR" altLang="en-US" sz="2400">
                <a:solidFill>
                  <a:schemeClr val="tx2"/>
                </a:solidFill>
                <a:latin typeface="Verdana" panose="020B0604030504040204" pitchFamily="34" charset="0"/>
              </a:rPr>
            </a:br>
            <a:r>
              <a:rPr lang="pt-BR" altLang="en-US" sz="2400" b="1">
                <a:solidFill>
                  <a:srgbClr val="FFFF00"/>
                </a:solidFill>
                <a:latin typeface="Verdana" panose="020B0604030504040204" pitchFamily="34" charset="0"/>
              </a:rPr>
              <a:t>Enxertia por encostia</a:t>
            </a:r>
            <a:r>
              <a:rPr lang="pt-BR" altLang="en-US" sz="2400" b="1">
                <a:solidFill>
                  <a:schemeClr val="tx2"/>
                </a:solidFill>
                <a:latin typeface="Verdana" panose="020B0604030504040204" pitchFamily="34" charset="0"/>
              </a:rPr>
              <a:t/>
            </a:r>
            <a:br>
              <a:rPr lang="pt-BR" altLang="en-US" sz="2400" b="1">
                <a:solidFill>
                  <a:schemeClr val="tx2"/>
                </a:solidFill>
                <a:latin typeface="Verdana" panose="020B0604030504040204" pitchFamily="34" charset="0"/>
              </a:rPr>
            </a:br>
            <a:endParaRPr lang="pt-PT" altLang="en-US" sz="2400" b="1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pic>
        <p:nvPicPr>
          <p:cNvPr id="83971" name="Picture 3" descr="C:\My Documents\esalq\PHOTO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6096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6096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ENXERTIA</a:t>
            </a:r>
            <a:r>
              <a:rPr lang="pt-BR" altLang="en-US" sz="2400">
                <a:solidFill>
                  <a:schemeClr val="tx2"/>
                </a:solidFill>
                <a:latin typeface="Times New Roman" panose="02020603050405020304" pitchFamily="18" charset="0"/>
              </a:rPr>
              <a:t> </a:t>
            </a:r>
            <a:endParaRPr lang="pt-PT" altLang="en-US" sz="2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4995" name="Picture 5" descr="Minhas fotos 1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4249738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6" descr="Minhas fotos 1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205038"/>
            <a:ext cx="41402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Minhas fotos 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4176713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5" descr="Minhas fotos 1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765175"/>
            <a:ext cx="4246562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Planta enxertada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pic>
        <p:nvPicPr>
          <p:cNvPr id="87043" name="Picture 3" descr="PHOTO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908050"/>
            <a:ext cx="3633787" cy="544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" descr="Pepino enxerta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96975"/>
            <a:ext cx="4105275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ítulo 1"/>
          <p:cNvSpPr>
            <a:spLocks noGrp="1"/>
          </p:cNvSpPr>
          <p:nvPr>
            <p:ph type="ctrTitle"/>
          </p:nvPr>
        </p:nvSpPr>
        <p:spPr>
          <a:xfrm>
            <a:off x="611188" y="549275"/>
            <a:ext cx="7772400" cy="5762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altLang="pt-BR" smtClean="0"/>
              <a:t/>
            </a:r>
            <a:br>
              <a:rPr lang="pt-BR" altLang="pt-BR" smtClean="0"/>
            </a:br>
            <a:r>
              <a:rPr lang="pt-BR" altLang="pt-BR" smtClean="0"/>
              <a:t/>
            </a:r>
            <a:br>
              <a:rPr lang="pt-BR" altLang="pt-BR" smtClean="0"/>
            </a:br>
            <a:r>
              <a:rPr lang="pt-BR" altLang="pt-BR" smtClean="0"/>
              <a:t/>
            </a:r>
            <a:br>
              <a:rPr lang="pt-BR" altLang="pt-BR" smtClean="0"/>
            </a:br>
            <a:r>
              <a:rPr lang="pt-BR" altLang="pt-BR" smtClean="0"/>
              <a:t/>
            </a:r>
            <a:br>
              <a:rPr lang="pt-BR" altLang="pt-BR" smtClean="0"/>
            </a:br>
            <a:r>
              <a:rPr lang="pt-BR" altLang="pt-BR" smtClean="0"/>
              <a:t/>
            </a:r>
            <a:br>
              <a:rPr lang="pt-BR" altLang="pt-BR" smtClean="0"/>
            </a:br>
            <a:r>
              <a:rPr lang="pt-BR" altLang="pt-BR" smtClean="0"/>
              <a:t/>
            </a:r>
            <a:br>
              <a:rPr lang="pt-BR" altLang="pt-BR" smtClean="0"/>
            </a:br>
            <a:r>
              <a:rPr lang="pt-BR" altLang="pt-BR" smtClean="0"/>
              <a:t>Objetivos da enxertia</a:t>
            </a:r>
            <a:br>
              <a:rPr lang="pt-BR" altLang="pt-BR" smtClean="0"/>
            </a:br>
            <a:r>
              <a:rPr lang="pt-BR" altLang="pt-BR" smtClean="0"/>
              <a:t/>
            </a:r>
            <a:br>
              <a:rPr lang="pt-BR" altLang="pt-BR" smtClean="0"/>
            </a:br>
            <a:r>
              <a:rPr lang="pt-BR" altLang="pt-BR" sz="2000" smtClean="0"/>
              <a:t>Sistema radicular mais eficiente. Resistência a patógenos de solo; Fusarioses e bactérias; </a:t>
            </a:r>
            <a:br>
              <a:rPr lang="pt-BR" altLang="pt-BR" sz="2000" smtClean="0"/>
            </a:br>
            <a:r>
              <a:rPr lang="pt-BR" altLang="pt-BR" sz="2000" smtClean="0"/>
              <a:t>Melhorar a qualidade dos frutos (maior brilho); </a:t>
            </a:r>
            <a:br>
              <a:rPr lang="pt-BR" altLang="pt-BR" sz="2000" smtClean="0"/>
            </a:br>
            <a:r>
              <a:rPr lang="pt-BR" altLang="pt-BR" sz="2000" smtClean="0"/>
              <a:t>Menor cerosidade nos frutos; </a:t>
            </a:r>
            <a:br>
              <a:rPr lang="pt-BR" altLang="pt-BR" sz="2000" smtClean="0"/>
            </a:br>
            <a:r>
              <a:rPr lang="pt-BR" altLang="pt-BR" sz="2000" smtClean="0"/>
              <a:t>Aumentar o vigor das plantas; </a:t>
            </a:r>
            <a:br>
              <a:rPr lang="pt-BR" altLang="pt-BR" sz="2000" smtClean="0"/>
            </a:br>
            <a:r>
              <a:rPr lang="pt-BR" altLang="pt-BR" sz="2000" smtClean="0"/>
              <a:t>Maior período de colheita; </a:t>
            </a:r>
            <a:br>
              <a:rPr lang="pt-BR" altLang="pt-BR" sz="2000" smtClean="0"/>
            </a:br>
            <a:r>
              <a:rPr lang="pt-BR" altLang="pt-BR" sz="2000" smtClean="0"/>
              <a:t>Aumentar a produtividade; </a:t>
            </a:r>
            <a:br>
              <a:rPr lang="pt-BR" altLang="pt-BR" sz="2000" smtClean="0"/>
            </a:br>
            <a:r>
              <a:rPr lang="pt-BR" altLang="pt-BR" sz="2000" smtClean="0"/>
              <a:t>Melhorar o aproveitamento de água e nutrientes. </a:t>
            </a:r>
            <a:br>
              <a:rPr lang="pt-BR" altLang="pt-BR" sz="2000" smtClean="0"/>
            </a:br>
            <a:r>
              <a:rPr lang="pt-BR" altLang="pt-BR" sz="2000" smtClean="0"/>
              <a:t/>
            </a:r>
            <a:br>
              <a:rPr lang="pt-BR" altLang="pt-BR" sz="2000" smtClean="0"/>
            </a:br>
            <a:endParaRPr lang="pt-BR" altLang="pt-BR" sz="2000" smtClean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ítulo 1"/>
          <p:cNvSpPr>
            <a:spLocks noGrp="1"/>
          </p:cNvSpPr>
          <p:nvPr>
            <p:ph type="ctrTitle"/>
          </p:nvPr>
        </p:nvSpPr>
        <p:spPr>
          <a:xfrm>
            <a:off x="539750" y="692150"/>
            <a:ext cx="7772400" cy="1011238"/>
          </a:xfrm>
          <a:solidFill>
            <a:srgbClr val="FFC000"/>
          </a:solidFill>
        </p:spPr>
        <p:txBody>
          <a:bodyPr/>
          <a:lstStyle/>
          <a:p>
            <a:r>
              <a:rPr lang="pt-BR" altLang="pt-BR" sz="3200" b="1" smtClean="0"/>
              <a:t/>
            </a:r>
            <a:br>
              <a:rPr lang="pt-BR" altLang="pt-BR" sz="3200" b="1" smtClean="0"/>
            </a:br>
            <a:r>
              <a:rPr lang="pt-BR" altLang="pt-BR" sz="3200" b="1" smtClean="0"/>
              <a:t>PORTA-ENXERTO PARA PEPINO </a:t>
            </a:r>
            <a:r>
              <a:rPr lang="pt-BR" altLang="pt-BR" smtClean="0"/>
              <a:t/>
            </a:r>
            <a:br>
              <a:rPr lang="pt-BR" altLang="pt-BR" smtClean="0"/>
            </a:br>
            <a:endParaRPr lang="pt-BR" altLang="pt-BR" smtClean="0"/>
          </a:p>
        </p:txBody>
      </p:sp>
      <p:sp>
        <p:nvSpPr>
          <p:cNvPr id="89091" name="Subtítulo 2"/>
          <p:cNvSpPr>
            <a:spLocks noGrp="1"/>
          </p:cNvSpPr>
          <p:nvPr>
            <p:ph type="subTitle" idx="1"/>
          </p:nvPr>
        </p:nvSpPr>
        <p:spPr>
          <a:xfrm>
            <a:off x="1331913" y="2133600"/>
            <a:ext cx="6400800" cy="4103688"/>
          </a:xfrm>
        </p:spPr>
        <p:txBody>
          <a:bodyPr/>
          <a:lstStyle/>
          <a:p>
            <a:endParaRPr lang="pt-BR" altLang="pt-BR" smtClean="0"/>
          </a:p>
          <a:p>
            <a:endParaRPr lang="pt-BR" altLang="pt-BR" smtClean="0"/>
          </a:p>
          <a:p>
            <a:r>
              <a:rPr lang="pt-BR" altLang="pt-BR" sz="2400" smtClean="0"/>
              <a:t>•Abobora Tropical – Vantagens: </a:t>
            </a:r>
          </a:p>
          <a:p>
            <a:r>
              <a:rPr lang="pt-BR" altLang="pt-BR" sz="2400" smtClean="0"/>
              <a:t>–Alto vigor de raiz; </a:t>
            </a:r>
          </a:p>
          <a:p>
            <a:r>
              <a:rPr lang="pt-BR" altLang="pt-BR" sz="2400" smtClean="0"/>
              <a:t>–Melhor brotação do enxerto; </a:t>
            </a:r>
          </a:p>
          <a:p>
            <a:r>
              <a:rPr lang="pt-BR" altLang="pt-BR" sz="2400" smtClean="0"/>
              <a:t>–Melhor Brilho no fruto (menor cerosidade); </a:t>
            </a:r>
          </a:p>
          <a:p>
            <a:r>
              <a:rPr lang="pt-BR" altLang="pt-BR" sz="2400" smtClean="0"/>
              <a:t>–Maior produtividade. </a:t>
            </a:r>
          </a:p>
          <a:p>
            <a:endParaRPr lang="pt-BR" altLang="pt-BR" smtClean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6858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IMPLANTAÇÃO DA CULTURA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1600200"/>
            <a:ext cx="6400800" cy="2667000"/>
          </a:xfrm>
          <a:solidFill>
            <a:srgbClr val="FFFF99"/>
          </a:solidFill>
        </p:spPr>
        <p:txBody>
          <a:bodyPr/>
          <a:lstStyle/>
          <a:p>
            <a:pPr algn="l">
              <a:buFontTx/>
              <a:buChar char="•"/>
            </a:pPr>
            <a:r>
              <a:rPr lang="pt-BR" altLang="en-US" sz="2000" smtClean="0">
                <a:latin typeface="Verdana" panose="020B0604030504040204" pitchFamily="34" charset="0"/>
              </a:rPr>
              <a:t> Plantio de mudas enxertadas ou não</a:t>
            </a:r>
          </a:p>
          <a:p>
            <a:pPr algn="l">
              <a:buFontTx/>
              <a:buChar char="•"/>
            </a:pPr>
            <a:r>
              <a:rPr lang="pt-BR" altLang="en-US" sz="2000" smtClean="0">
                <a:latin typeface="Verdana" panose="020B0604030504040204" pitchFamily="34" charset="0"/>
              </a:rPr>
              <a:t> Canteiros: 0,80 a 1,20 m de largura e 0,7 m entre canteiros</a:t>
            </a:r>
          </a:p>
          <a:p>
            <a:pPr algn="l">
              <a:buFontTx/>
              <a:buChar char="•"/>
            </a:pPr>
            <a:r>
              <a:rPr lang="pt-BR" altLang="en-US" sz="2000" smtClean="0">
                <a:latin typeface="Verdana" panose="020B0604030504040204" pitchFamily="34" charset="0"/>
              </a:rPr>
              <a:t> Espaçamento entre plantas: 0,3 a 0,5 m</a:t>
            </a:r>
          </a:p>
          <a:p>
            <a:pPr algn="l">
              <a:buFontTx/>
              <a:buChar char="•"/>
            </a:pPr>
            <a:r>
              <a:rPr lang="pt-BR" altLang="en-US" sz="2000" smtClean="0">
                <a:latin typeface="Verdana" panose="020B0604030504040204" pitchFamily="34" charset="0"/>
              </a:rPr>
              <a:t> Cobertura do solo: polietileno </a:t>
            </a:r>
          </a:p>
          <a:p>
            <a:pPr algn="l">
              <a:buFontTx/>
              <a:buChar char="•"/>
            </a:pPr>
            <a:r>
              <a:rPr lang="pt-BR" altLang="en-US" sz="2000" smtClean="0">
                <a:latin typeface="Verdana" panose="020B0604030504040204" pitchFamily="34" charset="0"/>
              </a:rPr>
              <a:t> Irrigação: gotejamento</a:t>
            </a:r>
          </a:p>
          <a:p>
            <a:pPr algn="l">
              <a:buFontTx/>
              <a:buChar char="•"/>
            </a:pPr>
            <a:endParaRPr lang="pt-PT" altLang="en-US" sz="2000" smtClean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7620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NUTRIÇÃO MINERAL, CALAGEM E ADUBAÇÃO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91139" name="Rectangle 1029"/>
          <p:cNvSpPr>
            <a:spLocks noChangeArrowheads="1"/>
          </p:cNvSpPr>
          <p:nvPr/>
        </p:nvSpPr>
        <p:spPr bwMode="auto">
          <a:xfrm>
            <a:off x="755650" y="1844675"/>
            <a:ext cx="7391400" cy="424815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>
                <a:latin typeface="Verdana" panose="020B0604030504040204" pitchFamily="34" charset="0"/>
              </a:rPr>
              <a:t>a) Macronutrientes primários: N, P e K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en-US">
              <a:latin typeface="Verdan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>
                <a:latin typeface="Verdana" panose="020B0604030504040204" pitchFamily="34" charset="0"/>
              </a:rPr>
              <a:t>b) Macronutrientes secundários: Ca, Mg e S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en-US">
              <a:latin typeface="Verdan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>
                <a:latin typeface="Verdana" panose="020B0604030504040204" pitchFamily="34" charset="0"/>
              </a:rPr>
              <a:t>c) Micronutrientes: B, Zn, Mo, Fe / Mn e Cu</a:t>
            </a:r>
          </a:p>
          <a:p>
            <a:pPr>
              <a:buFontTx/>
              <a:buNone/>
            </a:pPr>
            <a:endParaRPr lang="pt-BR" altLang="en-US" sz="400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tângulo 3"/>
          <p:cNvSpPr>
            <a:spLocks noChangeArrowheads="1"/>
          </p:cNvSpPr>
          <p:nvPr/>
        </p:nvSpPr>
        <p:spPr bwMode="auto">
          <a:xfrm>
            <a:off x="971550" y="5103813"/>
            <a:ext cx="6840538" cy="12001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FFFF00"/>
                </a:solidFill>
              </a:rPr>
              <a:t>Presidente Prudente-16,5%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FFFF00"/>
                </a:solidFill>
              </a:rPr>
              <a:t>Itapetininga – 8,7%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FFFF00"/>
                </a:solidFill>
              </a:rPr>
              <a:t>Marília – 18.95%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rgbClr val="FFFF00"/>
                </a:solidFill>
              </a:rPr>
              <a:t>Bauru – 30,56%</a:t>
            </a:r>
            <a:endParaRPr lang="en-US" altLang="en-US" sz="1800"/>
          </a:p>
        </p:txBody>
      </p:sp>
      <p:pic>
        <p:nvPicPr>
          <p:cNvPr id="10244" name="Picture 12" descr="crimsongi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2316163"/>
            <a:ext cx="254000" cy="2746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12" descr="crimsongi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4005263"/>
            <a:ext cx="254000" cy="2746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12" descr="crimsongi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452688"/>
            <a:ext cx="254000" cy="2746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12" descr="crimsongi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016125"/>
            <a:ext cx="254000" cy="2746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685800" y="228600"/>
            <a:ext cx="7467600" cy="7620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2600" b="1">
                <a:latin typeface="Verdana" panose="020B0604030504040204" pitchFamily="34" charset="0"/>
              </a:rPr>
              <a:t/>
            </a:r>
            <a:br>
              <a:rPr lang="pt-BR" altLang="en-US" sz="2600" b="1">
                <a:latin typeface="Verdana" panose="020B0604030504040204" pitchFamily="34" charset="0"/>
              </a:rPr>
            </a:br>
            <a:r>
              <a:rPr lang="pt-BR" altLang="en-US" sz="2600" b="1">
                <a:latin typeface="Verdana" panose="020B0604030504040204" pitchFamily="34" charset="0"/>
              </a:rPr>
              <a:t/>
            </a:r>
            <a:br>
              <a:rPr lang="pt-BR" altLang="en-US" sz="2600" b="1">
                <a:latin typeface="Verdana" panose="020B0604030504040204" pitchFamily="34" charset="0"/>
              </a:rPr>
            </a:br>
            <a:r>
              <a:rPr lang="pt-BR" altLang="en-US" sz="2400" b="1">
                <a:solidFill>
                  <a:srgbClr val="FFFF00"/>
                </a:solidFill>
                <a:latin typeface="Verdana" panose="020B0604030504040204" pitchFamily="34" charset="0"/>
              </a:rPr>
              <a:t>Quantidade extraída</a:t>
            </a:r>
            <a:r>
              <a:rPr lang="pt-BR" altLang="en-US" sz="2400">
                <a:solidFill>
                  <a:srgbClr val="FFFF00"/>
                </a:solidFill>
                <a:latin typeface="Verdana" panose="020B0604030504040204" pitchFamily="34" charset="0"/>
              </a:rPr>
              <a:t/>
            </a:r>
            <a:br>
              <a:rPr lang="pt-BR" altLang="en-US" sz="2400">
                <a:solidFill>
                  <a:srgbClr val="FFFF00"/>
                </a:solidFill>
                <a:latin typeface="Verdana" panose="020B0604030504040204" pitchFamily="34" charset="0"/>
              </a:rPr>
            </a:br>
            <a:endParaRPr lang="pt-BR" altLang="en-US" sz="240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92163" name="Text Box 65"/>
          <p:cNvSpPr txBox="1">
            <a:spLocks noChangeArrowheads="1"/>
          </p:cNvSpPr>
          <p:nvPr/>
        </p:nvSpPr>
        <p:spPr bwMode="auto">
          <a:xfrm>
            <a:off x="1676400" y="1524000"/>
            <a:ext cx="6934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1400" b="1">
                <a:latin typeface="Verdana" panose="020B0604030504040204" pitchFamily="34" charset="0"/>
              </a:rPr>
              <a:t>Quantidade de nutrientes extraídas pelo pepino para uma produtividade de 60 t/ha, com 11.000 plantas/ha.</a:t>
            </a:r>
          </a:p>
        </p:txBody>
      </p:sp>
      <p:graphicFrame>
        <p:nvGraphicFramePr>
          <p:cNvPr id="16530" name="Group 146"/>
          <p:cNvGraphicFramePr>
            <a:graphicFrameLocks noGrp="1"/>
          </p:cNvGraphicFramePr>
          <p:nvPr/>
        </p:nvGraphicFramePr>
        <p:xfrm>
          <a:off x="1600200" y="2362200"/>
          <a:ext cx="6096000" cy="3657600"/>
        </p:xfrm>
        <a:graphic>
          <a:graphicData uri="http://schemas.openxmlformats.org/drawingml/2006/table">
            <a:tbl>
              <a:tblPr/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6096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Ca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Mg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09600">
                <a:tc gridSpan="6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-------------------------------Kg/ha------------------------------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160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235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175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096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Cu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Fe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Mn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Zn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09600">
                <a:tc gridSpan="6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---------------------------g/ha----------------------------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096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188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438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277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166</a:t>
                      </a:r>
                      <a:endParaRPr kumimoji="0" lang="pt-PT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66"/>
          <p:cNvSpPr>
            <a:spLocks noChangeArrowheads="1"/>
          </p:cNvSpPr>
          <p:nvPr/>
        </p:nvSpPr>
        <p:spPr bwMode="auto">
          <a:xfrm>
            <a:off x="685800" y="457200"/>
            <a:ext cx="7772400" cy="6096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rgbClr val="FFFF00"/>
                </a:solidFill>
                <a:latin typeface="Verdana" panose="020B0604030504040204" pitchFamily="34" charset="0"/>
              </a:rPr>
              <a:t>Época de aplicação</a:t>
            </a:r>
          </a:p>
        </p:txBody>
      </p:sp>
      <p:sp>
        <p:nvSpPr>
          <p:cNvPr id="93187" name="Rectangle 69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1676400"/>
            <a:ext cx="6400800" cy="1295400"/>
          </a:xfrm>
          <a:solidFill>
            <a:srgbClr val="FF9900"/>
          </a:solidFill>
        </p:spPr>
        <p:txBody>
          <a:bodyPr/>
          <a:lstStyle/>
          <a:p>
            <a:pPr algn="l"/>
            <a:r>
              <a:rPr lang="pt-BR" altLang="en-US" sz="2000" smtClean="0">
                <a:latin typeface="Verdana" panose="020B0604030504040204" pitchFamily="34" charset="0"/>
              </a:rPr>
              <a:t>Plantio:3/3 P e micronutrientes</a:t>
            </a:r>
          </a:p>
          <a:p>
            <a:pPr algn="l"/>
            <a:r>
              <a:rPr lang="pt-BR" altLang="en-US" sz="2000" smtClean="0">
                <a:latin typeface="Verdana" panose="020B0604030504040204" pitchFamily="34" charset="0"/>
              </a:rPr>
              <a:t>Cobertura: N e K</a:t>
            </a:r>
          </a:p>
          <a:p>
            <a:pPr algn="l"/>
            <a:r>
              <a:rPr lang="pt-BR" altLang="en-US" sz="2000" smtClean="0">
                <a:latin typeface="Verdana" panose="020B0604030504040204" pitchFamily="34" charset="0"/>
              </a:rPr>
              <a:t>	</a:t>
            </a:r>
            <a:endParaRPr lang="pt-PT" altLang="en-US" sz="2000" smtClean="0">
              <a:latin typeface="Verdana" panose="020B0604030504040204" pitchFamily="34" charset="0"/>
            </a:endParaRPr>
          </a:p>
        </p:txBody>
      </p:sp>
      <p:sp>
        <p:nvSpPr>
          <p:cNvPr id="93188" name="Rectangle 71"/>
          <p:cNvSpPr>
            <a:spLocks noChangeArrowheads="1"/>
          </p:cNvSpPr>
          <p:nvPr/>
        </p:nvSpPr>
        <p:spPr bwMode="auto">
          <a:xfrm>
            <a:off x="838200" y="3581400"/>
            <a:ext cx="7772400" cy="779463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rgbClr val="FFFF00"/>
                </a:solidFill>
                <a:latin typeface="Verdana" panose="020B0604030504040204" pitchFamily="34" charset="0"/>
              </a:rPr>
              <a:t>Forma de aplicação </a:t>
            </a:r>
            <a:br>
              <a:rPr lang="pt-BR" altLang="en-US" sz="2400" b="1">
                <a:solidFill>
                  <a:srgbClr val="FFFF00"/>
                </a:solidFill>
                <a:latin typeface="Verdana" panose="020B0604030504040204" pitchFamily="34" charset="0"/>
              </a:rPr>
            </a:br>
            <a:endParaRPr lang="pt-BR" altLang="en-US" sz="2400" b="1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93189" name="Rectangle 72"/>
          <p:cNvSpPr>
            <a:spLocks noChangeArrowheads="1"/>
          </p:cNvSpPr>
          <p:nvPr/>
        </p:nvSpPr>
        <p:spPr bwMode="auto">
          <a:xfrm>
            <a:off x="1600200" y="5029200"/>
            <a:ext cx="6400800" cy="1447800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2000">
                <a:latin typeface="Verdana" panose="020B0604030504040204" pitchFamily="34" charset="0"/>
              </a:rPr>
              <a:t>Calagem: área total ou em canteiros</a:t>
            </a:r>
          </a:p>
          <a:p>
            <a:r>
              <a:rPr lang="pt-BR" altLang="en-US" sz="2000">
                <a:latin typeface="Verdana" panose="020B0604030504040204" pitchFamily="34" charset="0"/>
              </a:rPr>
              <a:t>Adubação de plantio: área total do canteiro</a:t>
            </a:r>
          </a:p>
          <a:p>
            <a:r>
              <a:rPr lang="pt-BR" altLang="en-US" sz="2000">
                <a:latin typeface="Verdana" panose="020B0604030504040204" pitchFamily="34" charset="0"/>
              </a:rPr>
              <a:t>Adubação de cobertura: aplicação localizada via água de irrigação (gotejamento)</a:t>
            </a:r>
          </a:p>
          <a:p>
            <a:endParaRPr lang="pt-BR" altLang="en-US" sz="200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457200"/>
            <a:ext cx="7772400" cy="6858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000" b="1" smtClean="0">
                <a:solidFill>
                  <a:srgbClr val="FFFF00"/>
                </a:solidFill>
                <a:latin typeface="Verdana" panose="020B0604030504040204" pitchFamily="34" charset="0"/>
              </a:rPr>
              <a:t>FERTIRRIGAÇÃO</a:t>
            </a:r>
            <a:endParaRPr lang="pt-PT" altLang="en-US" sz="20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1447800"/>
            <a:ext cx="6400800" cy="685800"/>
          </a:xfrm>
        </p:spPr>
        <p:txBody>
          <a:bodyPr/>
          <a:lstStyle/>
          <a:p>
            <a:pPr algn="l"/>
            <a:r>
              <a:rPr lang="pt-BR" altLang="en-US" sz="2000" smtClean="0">
                <a:latin typeface="Verdana" panose="020B0604030504040204" pitchFamily="34" charset="0"/>
              </a:rPr>
              <a:t>Recomendação de nutrientes para o pepino sob cultivo protegido para a Região de Santa Cruz do Rio Pardo (SP)</a:t>
            </a:r>
            <a:endParaRPr lang="pt-PT" altLang="en-US" sz="2000" smtClean="0">
              <a:latin typeface="Verdana" panose="020B0604030504040204" pitchFamily="34" charset="0"/>
            </a:endParaRPr>
          </a:p>
        </p:txBody>
      </p:sp>
      <p:graphicFrame>
        <p:nvGraphicFramePr>
          <p:cNvPr id="21625" name="Group 121"/>
          <p:cNvGraphicFramePr>
            <a:graphicFrameLocks noGrp="1"/>
          </p:cNvGraphicFramePr>
          <p:nvPr/>
        </p:nvGraphicFramePr>
        <p:xfrm>
          <a:off x="1066800" y="2514600"/>
          <a:ext cx="6629400" cy="3806825"/>
        </p:xfrm>
        <a:graphic>
          <a:graphicData uri="http://schemas.openxmlformats.org/drawingml/2006/table">
            <a:tbl>
              <a:tblPr/>
              <a:tblGrid>
                <a:gridCol w="1828800"/>
                <a:gridCol w="584200"/>
                <a:gridCol w="330200"/>
                <a:gridCol w="685800"/>
                <a:gridCol w="228600"/>
                <a:gridCol w="787400"/>
                <a:gridCol w="182563"/>
                <a:gridCol w="833437"/>
                <a:gridCol w="182563"/>
                <a:gridCol w="985837"/>
              </a:tblGrid>
              <a:tr h="40011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Dias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9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Quantidade de nutrientes por dia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011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</a:t>
                      </a:r>
                      <a:r>
                        <a:rPr kumimoji="0" lang="pt-BR" altLang="en-US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r>
                        <a:rPr kumimoji="0" lang="pt-BR" altLang="en-US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kumimoji="0" lang="pt-PT" altLang="en-US" sz="1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</a:t>
                      </a:r>
                      <a:r>
                        <a:rPr kumimoji="0" lang="pt-BR" altLang="en-US" sz="1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Ca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Mg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011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9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----------------------------Kg/ha-------------------------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011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 a 21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0,75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0,80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1,10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0,80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0,25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0011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22 a 42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1,70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1,30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2,40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1,20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0,35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6582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43 a 63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3,00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1,20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4,00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1,60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0,45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0011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64 a 83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4,50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0,80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5,00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2,00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0,50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0011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84 a 120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4,80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0,50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6,50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1,80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0,50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4018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Total de nutrientes por ha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382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104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497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182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51</a:t>
                      </a:r>
                      <a:endParaRPr kumimoji="0" lang="pt-PT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</a:tbl>
          </a:graphicData>
        </a:graphic>
      </p:graphicFrame>
      <p:sp>
        <p:nvSpPr>
          <p:cNvPr id="94280" name="Text Box 118"/>
          <p:cNvSpPr txBox="1">
            <a:spLocks noChangeArrowheads="1"/>
          </p:cNvSpPr>
          <p:nvPr/>
        </p:nvSpPr>
        <p:spPr bwMode="auto">
          <a:xfrm>
            <a:off x="228600" y="6521450"/>
            <a:ext cx="571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1600"/>
              <a:t>Basseto Junior, 2003, citado por Trani &amp; Carrijo</a:t>
            </a:r>
            <a:endParaRPr lang="pt-PT" altLang="en-US" sz="160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667" name="Group 139"/>
          <p:cNvGraphicFramePr>
            <a:graphicFrameLocks noGrp="1"/>
          </p:cNvGraphicFramePr>
          <p:nvPr/>
        </p:nvGraphicFramePr>
        <p:xfrm>
          <a:off x="1676400" y="1371600"/>
          <a:ext cx="5867400" cy="4535488"/>
        </p:xfrm>
        <a:graphic>
          <a:graphicData uri="http://schemas.openxmlformats.org/drawingml/2006/table">
            <a:tbl>
              <a:tblPr/>
              <a:tblGrid>
                <a:gridCol w="2209800"/>
                <a:gridCol w="2209800"/>
                <a:gridCol w="1447800"/>
              </a:tblGrid>
              <a:tr h="64008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Fertilizante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Teor do elemento (%)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Solubilidade 20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°C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6576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Nitrato de amônio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1950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6576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Nitrato de cálcio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15(N) e 20 (Ca)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1220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6576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Nitrato de potássio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13(N) e 44 (K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O)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6576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Ácido fosfórico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55(P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460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6576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Fosfato bipotássico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40(P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 e 53(K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O)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1670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9495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Fosfato monopotássico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51(P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 e 33(K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O)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230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4008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Fosfato monoamônico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10(N) e 52(P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 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230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6576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Fosfato diamônico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17(N) e 44(P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r>
                        <a:rPr kumimoji="0" lang="pt-BR" altLang="en-US" sz="18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 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430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6576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Ácido bórico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  <a:endParaRPr kumimoji="0" lang="pt-PT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95280" name="Text Box 105"/>
          <p:cNvSpPr txBox="1">
            <a:spLocks noChangeArrowheads="1"/>
          </p:cNvSpPr>
          <p:nvPr/>
        </p:nvSpPr>
        <p:spPr bwMode="auto">
          <a:xfrm>
            <a:off x="1295400" y="381000"/>
            <a:ext cx="7010400" cy="4572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4000" b="1">
                <a:solidFill>
                  <a:srgbClr val="FFFF00"/>
                </a:solidFill>
              </a:rPr>
              <a:t>Fertilizantes comerciais usados em fertirrigação</a:t>
            </a:r>
            <a:endParaRPr lang="pt-PT" altLang="en-US" sz="4000" b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 smtClean="0"/>
              <a:t>Deficiência de N</a:t>
            </a:r>
          </a:p>
        </p:txBody>
      </p:sp>
      <p:pic>
        <p:nvPicPr>
          <p:cNvPr id="96259" name="Picture 2" descr="N defic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1844675"/>
            <a:ext cx="511175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 smtClean="0"/>
              <a:t>Deficiência de P</a:t>
            </a:r>
          </a:p>
        </p:txBody>
      </p:sp>
      <p:pic>
        <p:nvPicPr>
          <p:cNvPr id="97283" name="Picture 2" descr="P deficient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844675"/>
            <a:ext cx="4557712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 smtClean="0"/>
              <a:t>Deficiência de K</a:t>
            </a:r>
          </a:p>
        </p:txBody>
      </p:sp>
      <p:pic>
        <p:nvPicPr>
          <p:cNvPr id="98307" name="Picture 4" descr="K deficient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1525588"/>
            <a:ext cx="4652962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6" descr="K deficient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5" y="1525588"/>
            <a:ext cx="4452938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8" descr="K deficient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4640263"/>
            <a:ext cx="4462463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 smtClean="0"/>
              <a:t>Deficiência de Ca</a:t>
            </a:r>
          </a:p>
        </p:txBody>
      </p:sp>
      <p:pic>
        <p:nvPicPr>
          <p:cNvPr id="99331" name="Picture 2" descr="Ca defici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971675"/>
            <a:ext cx="6088063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 smtClean="0"/>
              <a:t>Deficiência de Mg</a:t>
            </a:r>
          </a:p>
        </p:txBody>
      </p:sp>
      <p:pic>
        <p:nvPicPr>
          <p:cNvPr id="10035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4176713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232025"/>
            <a:ext cx="4289425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3087"/>
          </a:xfrm>
        </p:spPr>
        <p:txBody>
          <a:bodyPr/>
          <a:lstStyle/>
          <a:p>
            <a:r>
              <a:rPr lang="en-US" altLang="pt-BR" sz="3600" smtClean="0"/>
              <a:t>Deficiência de Micronutrientes</a:t>
            </a:r>
          </a:p>
        </p:txBody>
      </p:sp>
      <p:pic>
        <p:nvPicPr>
          <p:cNvPr id="101379" name="Picture 2" descr="Mn deficienc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1390650"/>
            <a:ext cx="2763838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ure 4" descr="Fe deficiency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1390650"/>
            <a:ext cx="36512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6" descr="B deficiency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840163"/>
            <a:ext cx="3886200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Picture 8" descr="B deficiency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3854450"/>
            <a:ext cx="3632200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3" name="TextBox 2"/>
          <p:cNvSpPr txBox="1">
            <a:spLocks noChangeArrowheads="1"/>
          </p:cNvSpPr>
          <p:nvPr/>
        </p:nvSpPr>
        <p:spPr bwMode="auto">
          <a:xfrm>
            <a:off x="1765300" y="3392488"/>
            <a:ext cx="1044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2400"/>
              <a:t>Mn</a:t>
            </a:r>
          </a:p>
        </p:txBody>
      </p:sp>
      <p:sp>
        <p:nvSpPr>
          <p:cNvPr id="101384" name="TextBox 8"/>
          <p:cNvSpPr txBox="1">
            <a:spLocks noChangeArrowheads="1"/>
          </p:cNvSpPr>
          <p:nvPr/>
        </p:nvSpPr>
        <p:spPr bwMode="auto">
          <a:xfrm>
            <a:off x="1692275" y="6477000"/>
            <a:ext cx="1042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2400"/>
              <a:t>B</a:t>
            </a:r>
          </a:p>
        </p:txBody>
      </p:sp>
      <p:sp>
        <p:nvSpPr>
          <p:cNvPr id="101385" name="TextBox 9"/>
          <p:cNvSpPr txBox="1">
            <a:spLocks noChangeArrowheads="1"/>
          </p:cNvSpPr>
          <p:nvPr/>
        </p:nvSpPr>
        <p:spPr bwMode="auto">
          <a:xfrm>
            <a:off x="5435600" y="3376613"/>
            <a:ext cx="1044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2400"/>
              <a:t>Fe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Cultivares</a:t>
            </a:r>
            <a:endParaRPr lang="pt-BR" altLang="en-US" smtClean="0"/>
          </a:p>
        </p:txBody>
      </p:sp>
      <p:pic>
        <p:nvPicPr>
          <p:cNvPr id="11267" name="Picture 6" descr="hybrid3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071938"/>
            <a:ext cx="24447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6" descr="ns23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643063"/>
            <a:ext cx="26098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 descr="earlyfue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571625"/>
            <a:ext cx="21621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1" descr="newque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643063"/>
            <a:ext cx="2447925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0" descr="jubile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4143375"/>
            <a:ext cx="2265363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1" descr="wm0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4143375"/>
            <a:ext cx="1414462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900"/>
          </a:xfrm>
        </p:spPr>
        <p:txBody>
          <a:bodyPr/>
          <a:lstStyle/>
          <a:p>
            <a:r>
              <a:rPr lang="en-US" altLang="pt-BR" sz="3600" smtClean="0"/>
              <a:t>Sintomas de toxicidade</a:t>
            </a:r>
          </a:p>
        </p:txBody>
      </p:sp>
      <p:pic>
        <p:nvPicPr>
          <p:cNvPr id="103427" name="Picture 2" descr="Excess sal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255713"/>
            <a:ext cx="2335212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6" descr="Excess C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262063"/>
            <a:ext cx="3252788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9" name="TextBox 6"/>
          <p:cNvSpPr txBox="1">
            <a:spLocks noChangeArrowheads="1"/>
          </p:cNvSpPr>
          <p:nvPr/>
        </p:nvSpPr>
        <p:spPr bwMode="auto">
          <a:xfrm>
            <a:off x="684213" y="4868863"/>
            <a:ext cx="27892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3600"/>
              <a:t>Salinidade</a:t>
            </a:r>
          </a:p>
        </p:txBody>
      </p:sp>
      <p:sp>
        <p:nvSpPr>
          <p:cNvPr id="103430" name="TextBox 7"/>
          <p:cNvSpPr txBox="1">
            <a:spLocks noChangeArrowheads="1"/>
          </p:cNvSpPr>
          <p:nvPr/>
        </p:nvSpPr>
        <p:spPr bwMode="auto">
          <a:xfrm>
            <a:off x="11410950" y="8075613"/>
            <a:ext cx="1298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3600"/>
              <a:t>Cl</a:t>
            </a:r>
            <a:r>
              <a:rPr lang="en-US" altLang="pt-BR" sz="3600" baseline="30000"/>
              <a:t>-</a:t>
            </a:r>
            <a:endParaRPr lang="en-US" altLang="pt-BR" sz="3600"/>
          </a:p>
        </p:txBody>
      </p:sp>
      <p:sp>
        <p:nvSpPr>
          <p:cNvPr id="103431" name="TextBox 9"/>
          <p:cNvSpPr txBox="1">
            <a:spLocks noChangeArrowheads="1"/>
          </p:cNvSpPr>
          <p:nvPr/>
        </p:nvSpPr>
        <p:spPr bwMode="auto">
          <a:xfrm>
            <a:off x="6300788" y="4076700"/>
            <a:ext cx="11509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t-BR" sz="3600"/>
              <a:t>Cl</a:t>
            </a:r>
            <a:r>
              <a:rPr lang="en-US" altLang="pt-BR" sz="3600" baseline="30000"/>
              <a:t>-1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6858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MANEJO DA IRRIGAÇAO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1371600"/>
            <a:ext cx="6400800" cy="1752600"/>
          </a:xfrm>
        </p:spPr>
        <p:txBody>
          <a:bodyPr/>
          <a:lstStyle/>
          <a:p>
            <a:r>
              <a:rPr lang="pt-BR" altLang="en-US" sz="2000" b="1" smtClean="0">
                <a:latin typeface="Verdana" panose="020B0604030504040204" pitchFamily="34" charset="0"/>
              </a:rPr>
              <a:t>Método da tensão de água no solo</a:t>
            </a:r>
          </a:p>
          <a:p>
            <a:endParaRPr lang="pt-PT" altLang="en-US" sz="2000" b="1" smtClean="0">
              <a:latin typeface="Verdana" panose="020B0604030504040204" pitchFamily="34" charset="0"/>
            </a:endParaRPr>
          </a:p>
        </p:txBody>
      </p:sp>
      <p:sp>
        <p:nvSpPr>
          <p:cNvPr id="104452" name="Rectangle 6"/>
          <p:cNvSpPr>
            <a:spLocks noChangeArrowheads="1"/>
          </p:cNvSpPr>
          <p:nvPr/>
        </p:nvSpPr>
        <p:spPr bwMode="auto">
          <a:xfrm>
            <a:off x="1905000" y="1981200"/>
            <a:ext cx="533400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2000">
                <a:latin typeface="Verdana" panose="020B0604030504040204" pitchFamily="34" charset="0"/>
              </a:rPr>
              <a:t>Irrigar quando o tensiômetro atingir tensões de: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pt-BR" altLang="en-US" sz="2000">
                <a:latin typeface="Verdana" panose="020B0604030504040204" pitchFamily="34" charset="0"/>
              </a:rPr>
              <a:t>5 a 10 KPa (solos de textura arenosa)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pt-BR" altLang="en-US" sz="2000">
                <a:latin typeface="Verdana" panose="020B0604030504040204" pitchFamily="34" charset="0"/>
              </a:rPr>
              <a:t>10 a 15 KPa  (solos de textura média)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pt-BR" altLang="en-US" sz="2000">
                <a:latin typeface="Verdana" panose="020B0604030504040204" pitchFamily="34" charset="0"/>
              </a:rPr>
              <a:t>15 a 20 KPa  (solos de textura argilosa)</a:t>
            </a:r>
            <a:endParaRPr lang="pt-PT" altLang="en-US" sz="200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:\My Documents\esalq\PHOTO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36575"/>
            <a:ext cx="5029200" cy="632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762000"/>
            <a:ext cx="5943600" cy="6858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Condução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pic>
        <p:nvPicPr>
          <p:cNvPr id="106499" name="Picture 4" descr="C:\Simone Backup\Meus documentos\Backup\Minhas Fotografias\PHOTO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38400"/>
            <a:ext cx="3276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5" descr="C:\Simone Backup\Meus documentos\Backup\Minhas Fotografias\pepino\fotografia3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362200"/>
            <a:ext cx="4038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DSCN157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503238"/>
            <a:ext cx="3900488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3" descr="DSCN15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455988"/>
            <a:ext cx="3900487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2003_0731_101339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573463"/>
            <a:ext cx="4175125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Picture 3" descr="2003_0731_101259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4175125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4" descr="2003_0731_101306A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33375"/>
            <a:ext cx="4175125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304800"/>
            <a:ext cx="7772400" cy="6096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Poda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sp>
        <p:nvSpPr>
          <p:cNvPr id="10957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295400"/>
            <a:ext cx="6400800" cy="4191000"/>
          </a:xfrm>
          <a:solidFill>
            <a:srgbClr val="FFFF99"/>
          </a:solidFill>
        </p:spPr>
        <p:txBody>
          <a:bodyPr/>
          <a:lstStyle/>
          <a:p>
            <a:pPr marL="609600" indent="-609600" algn="l"/>
            <a:r>
              <a:rPr lang="pt-BR" altLang="en-US" sz="2000" b="1" smtClean="0">
                <a:latin typeface="Verdana" panose="020B0604030504040204" pitchFamily="34" charset="0"/>
              </a:rPr>
              <a:t>PODA</a:t>
            </a:r>
          </a:p>
          <a:p>
            <a:pPr marL="609600" indent="-609600" algn="l">
              <a:buFontTx/>
              <a:buChar char="•"/>
            </a:pPr>
            <a:endParaRPr lang="pt-BR" altLang="en-US" sz="2000" b="1" smtClean="0">
              <a:latin typeface="Verdana" panose="020B0604030504040204" pitchFamily="34" charset="0"/>
            </a:endParaRPr>
          </a:p>
          <a:p>
            <a:pPr marL="609600" indent="-609600" algn="l"/>
            <a:r>
              <a:rPr lang="pt-BR" altLang="en-US" sz="2000" smtClean="0">
                <a:latin typeface="Verdana" panose="020B0604030504040204" pitchFamily="34" charset="0"/>
              </a:rPr>
              <a:t>	Poda da haste principal acima da quarta ou quinta folha definitiva, deixando desenvolver três ramos laterais, que serão despontados na altura da oitava folha.</a:t>
            </a:r>
          </a:p>
          <a:p>
            <a:pPr marL="609600" indent="-609600" algn="l">
              <a:buFontTx/>
              <a:buChar char="•"/>
            </a:pPr>
            <a:endParaRPr lang="pt-BR" altLang="en-US" sz="2000" smtClean="0">
              <a:latin typeface="Verdana" panose="020B0604030504040204" pitchFamily="34" charset="0"/>
            </a:endParaRPr>
          </a:p>
          <a:p>
            <a:pPr marL="609600" indent="-609600" algn="l"/>
            <a:r>
              <a:rPr lang="pt-BR" altLang="en-US" sz="2000" b="1" smtClean="0">
                <a:latin typeface="Verdana" panose="020B0604030504040204" pitchFamily="34" charset="0"/>
              </a:rPr>
              <a:t>CAPAÇÃO</a:t>
            </a:r>
          </a:p>
          <a:p>
            <a:pPr marL="609600" indent="-609600" algn="l"/>
            <a:endParaRPr lang="pt-BR" altLang="en-US" sz="2000" b="1" smtClean="0">
              <a:latin typeface="Verdana" panose="020B0604030504040204" pitchFamily="34" charset="0"/>
            </a:endParaRPr>
          </a:p>
          <a:p>
            <a:pPr marL="609600" indent="-609600" algn="l"/>
            <a:r>
              <a:rPr lang="pt-BR" altLang="en-US" sz="2000" smtClean="0">
                <a:latin typeface="Verdana" panose="020B0604030504040204" pitchFamily="34" charset="0"/>
              </a:rPr>
              <a:t>	Retirada da gema apical entre 18</a:t>
            </a:r>
            <a:r>
              <a:rPr lang="pt-BR" altLang="en-US" sz="2000" smtClean="0">
                <a:latin typeface="Verdana" panose="020B0604030504040204" pitchFamily="34" charset="0"/>
                <a:cs typeface="Times New Roman" panose="02020603050405020304" pitchFamily="18" charset="0"/>
              </a:rPr>
              <a:t>° e 22° internódios</a:t>
            </a:r>
            <a:endParaRPr lang="pt-BR" altLang="en-US" sz="2000" smtClean="0">
              <a:latin typeface="Verdana" panose="020B0604030504040204" pitchFamily="34" charset="0"/>
            </a:endParaRPr>
          </a:p>
          <a:p>
            <a:pPr marL="609600" indent="-609600" algn="l">
              <a:buFontTx/>
              <a:buChar char="•"/>
            </a:pPr>
            <a:endParaRPr lang="pt-BR" altLang="en-US" sz="2000" smtClean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28600"/>
            <a:ext cx="7772400" cy="685800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Distúrbios fisiológicos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pic>
        <p:nvPicPr>
          <p:cNvPr id="110595" name="Picture 5" descr="PHOTO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205038"/>
            <a:ext cx="2286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ext Box 7"/>
          <p:cNvSpPr txBox="1">
            <a:spLocks noChangeArrowheads="1"/>
          </p:cNvSpPr>
          <p:nvPr/>
        </p:nvSpPr>
        <p:spPr bwMode="auto">
          <a:xfrm>
            <a:off x="827088" y="4221163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4000"/>
              <a:t>Frutos com cintura</a:t>
            </a:r>
            <a:endParaRPr lang="pt-PT" altLang="en-US" sz="4000"/>
          </a:p>
        </p:txBody>
      </p:sp>
      <p:pic>
        <p:nvPicPr>
          <p:cNvPr id="110597" name="Picture 10" descr="peptort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349500"/>
            <a:ext cx="3167062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8" name="Text Box 11"/>
          <p:cNvSpPr txBox="1">
            <a:spLocks noChangeArrowheads="1"/>
          </p:cNvSpPr>
          <p:nvPr/>
        </p:nvSpPr>
        <p:spPr bwMode="auto">
          <a:xfrm>
            <a:off x="4859338" y="4149725"/>
            <a:ext cx="2592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pt-BR" altLang="en-US" sz="4000"/>
              <a:t>Fruto torto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31838"/>
          </a:xfrm>
          <a:solidFill>
            <a:srgbClr val="008000"/>
          </a:solidFill>
        </p:spPr>
        <p:txBody>
          <a:bodyPr/>
          <a:lstStyle/>
          <a:p>
            <a:r>
              <a:rPr lang="pt-BR" altLang="en-US" sz="2400" b="1" smtClean="0">
                <a:solidFill>
                  <a:srgbClr val="FFFF00"/>
                </a:solidFill>
                <a:latin typeface="Verdana" panose="020B0604030504040204" pitchFamily="34" charset="0"/>
              </a:rPr>
              <a:t>Colheita, classificação e embalagem</a:t>
            </a:r>
            <a:endParaRPr lang="pt-PT" altLang="en-US" sz="2400" b="1" smtClean="0">
              <a:solidFill>
                <a:srgbClr val="FFFF00"/>
              </a:solidFill>
              <a:latin typeface="Verdana" panose="020B0604030504040204" pitchFamily="34" charset="0"/>
            </a:endParaRPr>
          </a:p>
        </p:txBody>
      </p:sp>
      <p:pic>
        <p:nvPicPr>
          <p:cNvPr id="111619" name="Picture 5" descr="Minhas fotos 1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844675"/>
            <a:ext cx="5472113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1.3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8073</TotalTime>
  <Words>1801</Words>
  <Application>Microsoft Office PowerPoint</Application>
  <PresentationFormat>Apresentação na tela (4:3)</PresentationFormat>
  <Paragraphs>721</Paragraphs>
  <Slides>98</Slides>
  <Notes>3</Notes>
  <HiddenSlides>0</HiddenSlides>
  <MMClips>31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98</vt:i4>
      </vt:variant>
    </vt:vector>
  </HeadingPairs>
  <TitlesOfParts>
    <vt:vector size="105" baseType="lpstr">
      <vt:lpstr>Arial</vt:lpstr>
      <vt:lpstr>Arial, sans-serif</vt:lpstr>
      <vt:lpstr>Calibri</vt:lpstr>
      <vt:lpstr>Times New Roman</vt:lpstr>
      <vt:lpstr>Verdana</vt:lpstr>
      <vt:lpstr>Design padrão</vt:lpstr>
      <vt:lpstr>PI3</vt:lpstr>
      <vt:lpstr>Cultivo da melancia</vt:lpstr>
      <vt:lpstr>Classificação botânica</vt:lpstr>
      <vt:lpstr>Centros de origem</vt:lpstr>
      <vt:lpstr>Melancia como alimento</vt:lpstr>
      <vt:lpstr>Dados econômicos</vt:lpstr>
      <vt:lpstr>Produção por região-2018</vt:lpstr>
      <vt:lpstr>Principais regiões produtoras</vt:lpstr>
      <vt:lpstr>Apresentação do PowerPoint</vt:lpstr>
      <vt:lpstr>Cultivares</vt:lpstr>
      <vt:lpstr>Características desejáveis</vt:lpstr>
      <vt:lpstr>Cultivares de melancia</vt:lpstr>
      <vt:lpstr>Apresentação do PowerPoint</vt:lpstr>
      <vt:lpstr>Apresentação do PowerPoint</vt:lpstr>
      <vt:lpstr>Variedades</vt:lpstr>
      <vt:lpstr>Melancia sem semente</vt:lpstr>
      <vt:lpstr>Apresentação do PowerPoint</vt:lpstr>
      <vt:lpstr>Melancia Triplóide</vt:lpstr>
      <vt:lpstr>Cultivo de melancia triplóide</vt:lpstr>
      <vt:lpstr>Cultivo rasteiro</vt:lpstr>
      <vt:lpstr>Cultivo vertical</vt:lpstr>
      <vt:lpstr>Cultivo no Sistema rasteiro</vt:lpstr>
      <vt:lpstr>Semeadura direta</vt:lpstr>
      <vt:lpstr>Produção de mudas</vt:lpstr>
      <vt:lpstr>Temperatura</vt:lpstr>
      <vt:lpstr>Manejo da cultura</vt:lpstr>
      <vt:lpstr>Hábito de crescimento</vt:lpstr>
      <vt:lpstr>Frutos</vt:lpstr>
      <vt:lpstr>Temperatura</vt:lpstr>
      <vt:lpstr>Reprodução</vt:lpstr>
      <vt:lpstr>Flor feminina e masculina em melancia</vt:lpstr>
      <vt:lpstr>Polinização por abelhas</vt:lpstr>
      <vt:lpstr>Apresentação do PowerPoint</vt:lpstr>
      <vt:lpstr>Frutos/planta</vt:lpstr>
      <vt:lpstr>Manejo da cultura</vt:lpstr>
      <vt:lpstr>Produção de melancia em Tocantis</vt:lpstr>
      <vt:lpstr>Contato do fruto com o solo</vt:lpstr>
      <vt:lpstr>Cobertura do frutos para evitar exposição ao sol</vt:lpstr>
      <vt:lpstr>Penteamento</vt:lpstr>
      <vt:lpstr>Cultivo vertical</vt:lpstr>
      <vt:lpstr>Vasos de 5 litros com fibra da casca de coco</vt:lpstr>
      <vt:lpstr>Condução no fitilho</vt:lpstr>
      <vt:lpstr>Apresentação do PowerPoint</vt:lpstr>
      <vt:lpstr>-Ca</vt:lpstr>
      <vt:lpstr>- Mg</vt:lpstr>
      <vt:lpstr>-B</vt:lpstr>
      <vt:lpstr>Desordens fisiológicas</vt:lpstr>
      <vt:lpstr>Podridão apical</vt:lpstr>
      <vt:lpstr>Polinização deficiente</vt:lpstr>
      <vt:lpstr>Rachaduras </vt:lpstr>
      <vt:lpstr>Colheita e Produtividade</vt:lpstr>
      <vt:lpstr>CEAGESP</vt:lpstr>
      <vt:lpstr>Apresentação do PowerPoint</vt:lpstr>
      <vt:lpstr>Apresentação do PowerPoint</vt:lpstr>
      <vt:lpstr>PRODUÇÃO DE PEPINO</vt:lpstr>
      <vt:lpstr>Produção mundial</vt:lpstr>
      <vt:lpstr>Distribuição da cultura do pepino no Estado de São Paulo </vt:lpstr>
      <vt:lpstr>Apresentação do PowerPoint</vt:lpstr>
      <vt:lpstr>Classificação botânica</vt:lpstr>
      <vt:lpstr>Flor masculina e feminina</vt:lpstr>
      <vt:lpstr>Apresentação do PowerPoint</vt:lpstr>
      <vt:lpstr>Pepino comum (Aodai)</vt:lpstr>
      <vt:lpstr> CULTIVARES </vt:lpstr>
      <vt:lpstr>Pepino conserva</vt:lpstr>
      <vt:lpstr>Pepino japonês</vt:lpstr>
      <vt:lpstr>Pepino Holandês</vt:lpstr>
      <vt:lpstr>Pepino cocktail </vt:lpstr>
      <vt:lpstr>Expressão do sexo</vt:lpstr>
      <vt:lpstr>Sistema de produção</vt:lpstr>
      <vt:lpstr>Exigências climáticas</vt:lpstr>
      <vt:lpstr>Produção de mudas</vt:lpstr>
      <vt:lpstr>Apresentação do PowerPoint</vt:lpstr>
      <vt:lpstr>Apresentação do PowerPoint</vt:lpstr>
      <vt:lpstr>Apresentação do PowerPoint</vt:lpstr>
      <vt:lpstr>Apresentação do PowerPoint</vt:lpstr>
      <vt:lpstr>Planta enxertada</vt:lpstr>
      <vt:lpstr>      Objetivos da enxertia  Sistema radicular mais eficiente. Resistência a patógenos de solo; Fusarioses e bactérias;  Melhorar a qualidade dos frutos (maior brilho);  Menor cerosidade nos frutos;  Aumentar o vigor das plantas;  Maior período de colheita;  Aumentar a produtividade;  Melhorar o aproveitamento de água e nutrientes.   </vt:lpstr>
      <vt:lpstr> PORTA-ENXERTO PARA PEPINO  </vt:lpstr>
      <vt:lpstr>IMPLANTAÇÃO DA CULTURA</vt:lpstr>
      <vt:lpstr>NUTRIÇÃO MINERAL, CALAGEM E ADUBAÇÃO</vt:lpstr>
      <vt:lpstr>Apresentação do PowerPoint</vt:lpstr>
      <vt:lpstr>Apresentação do PowerPoint</vt:lpstr>
      <vt:lpstr>FERTIRRIGAÇÃO</vt:lpstr>
      <vt:lpstr>Apresentação do PowerPoint</vt:lpstr>
      <vt:lpstr>Deficiência de N</vt:lpstr>
      <vt:lpstr>Deficiência de P</vt:lpstr>
      <vt:lpstr>Deficiência de K</vt:lpstr>
      <vt:lpstr>Deficiência de Ca</vt:lpstr>
      <vt:lpstr>Deficiência de Mg</vt:lpstr>
      <vt:lpstr>Deficiência de Micronutrientes</vt:lpstr>
      <vt:lpstr>Sintomas de toxicidade</vt:lpstr>
      <vt:lpstr>MANEJO DA IRRIGAÇAO</vt:lpstr>
      <vt:lpstr>Apresentação do PowerPoint</vt:lpstr>
      <vt:lpstr>Condução</vt:lpstr>
      <vt:lpstr>Apresentação do PowerPoint</vt:lpstr>
      <vt:lpstr>Apresentação do PowerPoint</vt:lpstr>
      <vt:lpstr>Poda</vt:lpstr>
      <vt:lpstr>Distúrbios fisiológicos</vt:lpstr>
      <vt:lpstr>Colheita, classificação e embalagem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Cultivo do melão</dc:title>
  <dc:creator>SIMONE</dc:creator>
  <cp:lastModifiedBy>Usuario</cp:lastModifiedBy>
  <cp:revision>233</cp:revision>
  <dcterms:created xsi:type="dcterms:W3CDTF">2006-01-24T17:23:12Z</dcterms:created>
  <dcterms:modified xsi:type="dcterms:W3CDTF">2020-03-25T21:27:35Z</dcterms:modified>
</cp:coreProperties>
</file>