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2"/>
    <p:sldId id="321" r:id="rId3"/>
    <p:sldId id="322" r:id="rId4"/>
    <p:sldId id="32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01" r:id="rId15"/>
    <p:sldId id="302" r:id="rId16"/>
    <p:sldId id="303" r:id="rId17"/>
    <p:sldId id="273" r:id="rId18"/>
    <p:sldId id="324" r:id="rId19"/>
    <p:sldId id="325" r:id="rId20"/>
    <p:sldId id="32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313" r:id="rId41"/>
    <p:sldId id="314" r:id="rId42"/>
    <p:sldId id="315" r:id="rId43"/>
    <p:sldId id="316" r:id="rId44"/>
    <p:sldId id="305" r:id="rId45"/>
    <p:sldId id="306" r:id="rId46"/>
    <p:sldId id="307" r:id="rId47"/>
    <p:sldId id="308" r:id="rId48"/>
    <p:sldId id="309" r:id="rId49"/>
    <p:sldId id="317" r:id="rId50"/>
    <p:sldId id="318" r:id="rId51"/>
    <p:sldId id="319" r:id="rId52"/>
    <p:sldId id="320" r:id="rId53"/>
    <p:sldId id="310" r:id="rId54"/>
    <p:sldId id="311" r:id="rId55"/>
    <p:sldId id="312" r:id="rId56"/>
    <p:sldId id="300" r:id="rId5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1CB"/>
          </a:solidFill>
        </a:fill>
      </a:tcStyle>
    </a:wholeTbl>
    <a:band2H>
      <a:tcTxStyle/>
      <a:tcStyle>
        <a:tcBdr/>
        <a:fill>
          <a:solidFill>
            <a:srgbClr val="F2E9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6D0"/>
          </a:solidFill>
        </a:fill>
      </a:tcStyle>
    </a:wholeTbl>
    <a:band2H>
      <a:tcTxStyle/>
      <a:tcStyle>
        <a:tcBdr/>
        <a:fill>
          <a:solidFill>
            <a:srgbClr val="EDEC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4D0"/>
          </a:solidFill>
        </a:fill>
      </a:tcStyle>
    </a:wholeTbl>
    <a:band2H>
      <a:tcTxStyle/>
      <a:tcStyle>
        <a:tcBdr/>
        <a:fill>
          <a:solidFill>
            <a:srgbClr val="EAEB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24" autoAdjust="0"/>
  </p:normalViewPr>
  <p:slideViewPr>
    <p:cSldViewPr snapToGrid="0" snapToObjects="1">
      <p:cViewPr varScale="1">
        <p:scale>
          <a:sx n="104" d="100"/>
          <a:sy n="104" d="100"/>
        </p:scale>
        <p:origin x="360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8013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Garamond"/>
      </a:defRPr>
    </a:lvl1pPr>
    <a:lvl2pPr indent="228600" defTabSz="457200" latinLnBrk="0">
      <a:defRPr sz="1200">
        <a:latin typeface="+mj-lt"/>
        <a:ea typeface="+mj-ea"/>
        <a:cs typeface="+mj-cs"/>
        <a:sym typeface="Garamond"/>
      </a:defRPr>
    </a:lvl2pPr>
    <a:lvl3pPr indent="457200" defTabSz="457200" latinLnBrk="0">
      <a:defRPr sz="1200">
        <a:latin typeface="+mj-lt"/>
        <a:ea typeface="+mj-ea"/>
        <a:cs typeface="+mj-cs"/>
        <a:sym typeface="Garamond"/>
      </a:defRPr>
    </a:lvl3pPr>
    <a:lvl4pPr indent="685800" defTabSz="457200" latinLnBrk="0">
      <a:defRPr sz="1200">
        <a:latin typeface="+mj-lt"/>
        <a:ea typeface="+mj-ea"/>
        <a:cs typeface="+mj-cs"/>
        <a:sym typeface="Garamond"/>
      </a:defRPr>
    </a:lvl4pPr>
    <a:lvl5pPr indent="914400" defTabSz="457200" latinLnBrk="0">
      <a:defRPr sz="1200">
        <a:latin typeface="+mj-lt"/>
        <a:ea typeface="+mj-ea"/>
        <a:cs typeface="+mj-cs"/>
        <a:sym typeface="Garamond"/>
      </a:defRPr>
    </a:lvl5pPr>
    <a:lvl6pPr indent="1143000" defTabSz="457200" latinLnBrk="0">
      <a:defRPr sz="1200">
        <a:latin typeface="+mj-lt"/>
        <a:ea typeface="+mj-ea"/>
        <a:cs typeface="+mj-cs"/>
        <a:sym typeface="Garamond"/>
      </a:defRPr>
    </a:lvl6pPr>
    <a:lvl7pPr indent="1371600" defTabSz="457200" latinLnBrk="0">
      <a:defRPr sz="1200">
        <a:latin typeface="+mj-lt"/>
        <a:ea typeface="+mj-ea"/>
        <a:cs typeface="+mj-cs"/>
        <a:sym typeface="Garamond"/>
      </a:defRPr>
    </a:lvl7pPr>
    <a:lvl8pPr indent="1600200" defTabSz="457200" latinLnBrk="0">
      <a:defRPr sz="1200">
        <a:latin typeface="+mj-lt"/>
        <a:ea typeface="+mj-ea"/>
        <a:cs typeface="+mj-cs"/>
        <a:sym typeface="Garamond"/>
      </a:defRPr>
    </a:lvl8pPr>
    <a:lvl9pPr indent="1828800" defTabSz="457200" latinLnBrk="0">
      <a:defRPr sz="1200">
        <a:latin typeface="+mj-lt"/>
        <a:ea typeface="+mj-ea"/>
        <a:cs typeface="+mj-cs"/>
        <a:sym typeface="Garamond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9"/>
          <p:cNvGrpSpPr/>
          <p:nvPr/>
        </p:nvGrpSpPr>
        <p:grpSpPr>
          <a:xfrm>
            <a:off x="0" y="0"/>
            <a:ext cx="12188825" cy="6872227"/>
            <a:chOff x="0" y="0"/>
            <a:chExt cx="12188825" cy="6872226"/>
          </a:xfrm>
        </p:grpSpPr>
        <p:pic>
          <p:nvPicPr>
            <p:cNvPr id="16" name="Picture 8" descr="Pictur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Rectangle 25"/>
            <p:cNvSpPr/>
            <p:nvPr/>
          </p:nvSpPr>
          <p:spPr>
            <a:xfrm>
              <a:off x="2328331" y="1540930"/>
              <a:ext cx="7543804" cy="383540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8" name="Picture 16" descr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" r="47673"/>
            <a:stretch>
              <a:fillRect/>
            </a:stretch>
          </p:blipFill>
          <p:spPr>
            <a:xfrm rot="5400000">
              <a:off x="5245268" y="530352"/>
              <a:ext cx="1673352" cy="612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icture 17" descr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8819"/>
            <a:stretch>
              <a:fillRect/>
            </a:stretch>
          </p:blipFill>
          <p:spPr>
            <a:xfrm rot="5400000">
              <a:off x="5263555" y="5747514"/>
              <a:ext cx="1636778" cy="612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2692398" y="1871130"/>
            <a:ext cx="6815670" cy="1515534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692398" y="3657596"/>
            <a:ext cx="6815670" cy="132080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Straight Connector 14"/>
          <p:cNvSpPr/>
          <p:nvPr/>
        </p:nvSpPr>
        <p:spPr>
          <a:xfrm>
            <a:off x="2692399" y="3522131"/>
            <a:ext cx="6815668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9284864" y="5055443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144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46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9" name="Texto do Título"/>
          <p:cNvSpPr txBox="1">
            <a:spLocks noGrp="1"/>
          </p:cNvSpPr>
          <p:nvPr>
            <p:ph type="title"/>
          </p:nvPr>
        </p:nvSpPr>
        <p:spPr>
          <a:xfrm>
            <a:off x="1295400" y="4815414"/>
            <a:ext cx="960966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do Título</a:t>
            </a:r>
          </a:p>
        </p:txBody>
      </p:sp>
      <p:sp>
        <p:nvSpPr>
          <p:cNvPr id="150" name="Picture Placeholder 2"/>
          <p:cNvSpPr>
            <a:spLocks noGrp="1"/>
          </p:cNvSpPr>
          <p:nvPr>
            <p:ph type="pic" idx="13"/>
          </p:nvPr>
        </p:nvSpPr>
        <p:spPr>
          <a:xfrm>
            <a:off x="1041426" y="1041398"/>
            <a:ext cx="10105974" cy="3335870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1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95400" y="5382152"/>
            <a:ext cx="9609668" cy="49371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400"/>
            </a:lvl1pPr>
            <a:lvl2pPr marL="0" indent="457200" algn="ctr">
              <a:buClrTx/>
              <a:buSzTx/>
              <a:buFontTx/>
              <a:buNone/>
              <a:defRPr sz="1400"/>
            </a:lvl2pPr>
            <a:lvl3pPr marL="0" indent="914400" algn="ctr">
              <a:buClrTx/>
              <a:buSzTx/>
              <a:buFontTx/>
              <a:buNone/>
              <a:defRPr sz="1400"/>
            </a:lvl3pPr>
            <a:lvl4pPr marL="0" indent="1371600" algn="ctr">
              <a:buClrTx/>
              <a:buSzTx/>
              <a:buFontTx/>
              <a:buNone/>
              <a:defRPr sz="1400"/>
            </a:lvl4pPr>
            <a:lvl5pPr marL="0" indent="1828800" algn="ctr">
              <a:buClrTx/>
              <a:buSzTx/>
              <a:buFontTx/>
              <a:buNone/>
              <a:defRPr sz="1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5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159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0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61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4" name="Texto do Título"/>
          <p:cNvSpPr txBox="1">
            <a:spLocks noGrp="1"/>
          </p:cNvSpPr>
          <p:nvPr>
            <p:ph type="title"/>
          </p:nvPr>
        </p:nvSpPr>
        <p:spPr>
          <a:xfrm>
            <a:off x="1303867" y="982132"/>
            <a:ext cx="9592734" cy="29548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165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303867" y="4343398"/>
            <a:ext cx="9592734" cy="153246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66" name="Straight Connector 14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174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76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9" name="Texto do Título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9" cy="237066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18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674811" y="3352800"/>
            <a:ext cx="8839204" cy="584200"/>
          </a:xfrm>
          <a:prstGeom prst="rect">
            <a:avLst/>
          </a:prstGeom>
        </p:spPr>
        <p:txBody>
          <a:bodyPr anchor="ctr"/>
          <a:lstStyle>
            <a:lvl1pPr marL="0" indent="0" algn="r">
              <a:buClrTx/>
              <a:buSzTx/>
              <a:buFontTx/>
              <a:buNone/>
              <a:defRPr sz="2000"/>
            </a:lvl1pPr>
            <a:lvl2pPr marL="0" indent="457200" algn="r">
              <a:buClrTx/>
              <a:buSzTx/>
              <a:buFontTx/>
              <a:buNone/>
              <a:defRPr sz="2000"/>
            </a:lvl2pPr>
            <a:lvl3pPr marL="0" indent="914400" algn="r">
              <a:buClrTx/>
              <a:buSzTx/>
              <a:buFontTx/>
              <a:buNone/>
              <a:defRPr sz="2000"/>
            </a:lvl3pPr>
            <a:lvl4pPr marL="0" indent="1371600" algn="r">
              <a:buClrTx/>
              <a:buSzTx/>
              <a:buFontTx/>
              <a:buNone/>
              <a:defRPr sz="2000"/>
            </a:lvl4pPr>
            <a:lvl5pPr marL="0" indent="1828800" algn="r">
              <a:buClrTx/>
              <a:buSzTx/>
              <a:buFontTx/>
              <a:buNone/>
              <a:defRPr sz="20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5400" y="4343398"/>
            <a:ext cx="9609668" cy="153246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2" name="TextBox 13"/>
          <p:cNvSpPr txBox="1"/>
          <p:nvPr/>
        </p:nvSpPr>
        <p:spPr>
          <a:xfrm>
            <a:off x="862012" y="555129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/>
            </a:lvl1pPr>
          </a:lstStyle>
          <a:p>
            <a:r>
              <a:t>“</a:t>
            </a:r>
          </a:p>
        </p:txBody>
      </p:sp>
      <p:sp>
        <p:nvSpPr>
          <p:cNvPr id="183" name="TextBox 14"/>
          <p:cNvSpPr txBox="1"/>
          <p:nvPr/>
        </p:nvSpPr>
        <p:spPr>
          <a:xfrm>
            <a:off x="10600266" y="2503038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/>
            </a:lvl1pPr>
          </a:lstStyle>
          <a:p>
            <a:r>
              <a:t>”</a:t>
            </a:r>
          </a:p>
        </p:txBody>
      </p:sp>
      <p:sp>
        <p:nvSpPr>
          <p:cNvPr id="184" name="Straight Connector 18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192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94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7" name="Texto do Título"/>
          <p:cNvSpPr txBox="1">
            <a:spLocks noGrp="1"/>
          </p:cNvSpPr>
          <p:nvPr>
            <p:ph type="title"/>
          </p:nvPr>
        </p:nvSpPr>
        <p:spPr>
          <a:xfrm>
            <a:off x="1295402" y="3308580"/>
            <a:ext cx="9609668" cy="1468801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19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95400" y="4777380"/>
            <a:ext cx="96096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9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206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08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1" name="Texto do Título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9" cy="224366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2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95400" y="3639311"/>
            <a:ext cx="9609669" cy="88696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5400" y="4529666"/>
            <a:ext cx="9609670" cy="1346201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4" name="TextBox 11"/>
          <p:cNvSpPr txBox="1"/>
          <p:nvPr/>
        </p:nvSpPr>
        <p:spPr>
          <a:xfrm>
            <a:off x="862012" y="555129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/>
            </a:lvl1pPr>
          </a:lstStyle>
          <a:p>
            <a:r>
              <a:t>“</a:t>
            </a:r>
          </a:p>
        </p:txBody>
      </p:sp>
      <p:sp>
        <p:nvSpPr>
          <p:cNvPr id="215" name="TextBox 12"/>
          <p:cNvSpPr txBox="1"/>
          <p:nvPr/>
        </p:nvSpPr>
        <p:spPr>
          <a:xfrm>
            <a:off x="10600266" y="2274428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/>
            </a:lvl1pPr>
          </a:lstStyle>
          <a:p>
            <a:r>
              <a:t>”</a:t>
            </a:r>
          </a:p>
        </p:txBody>
      </p:sp>
      <p:sp>
        <p:nvSpPr>
          <p:cNvPr id="216" name="Straight Connector 25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224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26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9" name="Texto do Título"/>
          <p:cNvSpPr txBox="1">
            <a:spLocks noGrp="1"/>
          </p:cNvSpPr>
          <p:nvPr>
            <p:ph type="title"/>
          </p:nvPr>
        </p:nvSpPr>
        <p:spPr>
          <a:xfrm>
            <a:off x="1295400" y="982132"/>
            <a:ext cx="9609668" cy="2243669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95400" y="3630167"/>
            <a:ext cx="9609669" cy="841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5399" y="4470398"/>
            <a:ext cx="9609672" cy="140546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32" name="Straight Connector 14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240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42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Texto do Título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46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1295400" y="2556931"/>
            <a:ext cx="9601198" cy="33189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47" name="Straight Connector 13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255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6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57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0" name="Texto do Título"/>
          <p:cNvSpPr txBox="1">
            <a:spLocks noGrp="1"/>
          </p:cNvSpPr>
          <p:nvPr>
            <p:ph type="title"/>
          </p:nvPr>
        </p:nvSpPr>
        <p:spPr>
          <a:xfrm>
            <a:off x="8999356" y="982131"/>
            <a:ext cx="1890896" cy="4893736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61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295397" y="982132"/>
            <a:ext cx="7433027" cy="4893734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62" name="Straight Connector 13"/>
          <p:cNvSpPr/>
          <p:nvPr/>
        </p:nvSpPr>
        <p:spPr>
          <a:xfrm flipH="1">
            <a:off x="8863889" y="990600"/>
            <a:ext cx="1" cy="487680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6"/>
          <p:cNvGrpSpPr/>
          <p:nvPr/>
        </p:nvGrpSpPr>
        <p:grpSpPr>
          <a:xfrm>
            <a:off x="0" y="-3"/>
            <a:ext cx="12188825" cy="6856218"/>
            <a:chOff x="0" y="-1"/>
            <a:chExt cx="12188825" cy="6856217"/>
          </a:xfrm>
        </p:grpSpPr>
        <p:pic>
          <p:nvPicPr>
            <p:cNvPr id="270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2"/>
              <a:ext cx="12188825" cy="685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1" name="Rectangle 8"/>
            <p:cNvSpPr/>
            <p:nvPr/>
          </p:nvSpPr>
          <p:spPr>
            <a:xfrm>
              <a:off x="608011" y="609598"/>
              <a:ext cx="10972802" cy="563880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pic>
          <p:nvPicPr>
            <p:cNvPr id="272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2"/>
            <a:stretch>
              <a:fillRect/>
            </a:stretch>
          </p:blipFill>
          <p:spPr>
            <a:xfrm rot="5400000">
              <a:off x="5706469" y="76263"/>
              <a:ext cx="758956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2"/>
            <a:stretch>
              <a:fillRect/>
            </a:stretch>
          </p:blipFill>
          <p:spPr>
            <a:xfrm rot="5400000">
              <a:off x="5706468" y="6173525"/>
              <a:ext cx="758955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5" name="Straight Connector 6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6" name="Texto do Título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Texto do Título</a:t>
            </a:r>
          </a:p>
        </p:txBody>
      </p:sp>
      <p:sp>
        <p:nvSpPr>
          <p:cNvPr id="27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 lIns="45718" tIns="45718" rIns="45718" bIns="45718"/>
          <a:lstStyle>
            <a:lvl5pPr marL="2122714" indent="-293914"/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7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0673398" y="5986780"/>
            <a:ext cx="223202" cy="2438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31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33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" name="Straight Connector 6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" name="Texto do Título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8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1295400" y="2556931"/>
            <a:ext cx="9601198" cy="33189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46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48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Texto do Título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9" cy="1822514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5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015066" y="3846050"/>
            <a:ext cx="8158692" cy="954548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3" name="Straight Connector 15"/>
          <p:cNvSpPr/>
          <p:nvPr/>
        </p:nvSpPr>
        <p:spPr>
          <a:xfrm>
            <a:off x="2012723" y="3710585"/>
            <a:ext cx="8163381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61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63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98447" y="2560320"/>
            <a:ext cx="4718305" cy="3310129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Straight Connector 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76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78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" name="Texto do Título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8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95400" y="2658533"/>
            <a:ext cx="4718304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80671" y="2658533"/>
            <a:ext cx="4718305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84" name="Straight Connector 1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92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94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7" name="Texto do Título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98" name="Straight Connector 13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113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15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8" name="Texto do Título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do Título</a:t>
            </a:r>
          </a:p>
        </p:txBody>
      </p:sp>
      <p:sp>
        <p:nvSpPr>
          <p:cNvPr id="11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418668" y="982131"/>
            <a:ext cx="5469467" cy="4893736"/>
          </a:xfrm>
          <a:prstGeom prst="rect">
            <a:avLst/>
          </a:prstGeom>
        </p:spPr>
        <p:txBody>
          <a:bodyPr anchor="ctr"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93811" y="3031064"/>
            <a:ext cx="3718455" cy="2438406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121" name="Straight Connector 15"/>
          <p:cNvSpPr/>
          <p:nvPr/>
        </p:nvSpPr>
        <p:spPr>
          <a:xfrm>
            <a:off x="1396169" y="2912533"/>
            <a:ext cx="3514498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129" name="Picture 7" descr="Picture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31" name="Picture 9" descr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Picture 10" descr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4" name="Texto do Título"/>
          <p:cNvSpPr txBox="1">
            <a:spLocks noGrp="1"/>
          </p:cNvSpPr>
          <p:nvPr>
            <p:ph type="title"/>
          </p:nvPr>
        </p:nvSpPr>
        <p:spPr>
          <a:xfrm>
            <a:off x="1295399" y="1883831"/>
            <a:ext cx="6241816" cy="1371601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t>Texto do Título</a:t>
            </a:r>
          </a:p>
        </p:txBody>
      </p:sp>
      <p:sp>
        <p:nvSpPr>
          <p:cNvPr id="13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94830" y="1041400"/>
            <a:ext cx="3063348" cy="4775200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6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95399" y="3255431"/>
            <a:ext cx="6241816" cy="18288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800"/>
            </a:lvl1pPr>
            <a:lvl2pPr marL="0" indent="457200" algn="ctr">
              <a:buClrTx/>
              <a:buSzTx/>
              <a:buFontTx/>
              <a:buNone/>
              <a:defRPr sz="1800"/>
            </a:lvl2pPr>
            <a:lvl3pPr marL="0" indent="914400" algn="ctr">
              <a:buClrTx/>
              <a:buSzTx/>
              <a:buFontTx/>
              <a:buNone/>
              <a:defRPr sz="1800"/>
            </a:lvl3pPr>
            <a:lvl4pPr marL="0" indent="1371600" algn="ctr">
              <a:buClrTx/>
              <a:buSzTx/>
              <a:buFontTx/>
              <a:buNone/>
              <a:defRPr sz="1800"/>
            </a:lvl4pPr>
            <a:lvl5pPr marL="0" indent="1828800" algn="ctr">
              <a:buClrTx/>
              <a:buSzTx/>
              <a:buFontTx/>
              <a:buNone/>
              <a:defRPr sz="1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-1"/>
            <a:ext cx="12188825" cy="6856216"/>
            <a:chOff x="0" y="0"/>
            <a:chExt cx="12188825" cy="6856214"/>
          </a:xfrm>
        </p:grpSpPr>
        <p:pic>
          <p:nvPicPr>
            <p:cNvPr id="2" name="Picture 7" descr="Picture 7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0" y="-1"/>
              <a:ext cx="12188825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Rectangle 8"/>
            <p:cNvSpPr/>
            <p:nvPr/>
          </p:nvSpPr>
          <p:spPr>
            <a:xfrm>
              <a:off x="608011" y="609599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4" name="Picture 9" descr="Picture 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76264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Picture 10" descr="Picture 1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69" y="6173525"/>
              <a:ext cx="758954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exto do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8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0673395" y="5986779"/>
            <a:ext cx="223204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1pPr>
      <a:lvl2pPr marL="8001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2pPr>
      <a:lvl3pPr marL="12954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3pPr>
      <a:lvl4pPr marL="1628775" marR="0" indent="-25717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4pPr>
      <a:lvl5pPr marL="21227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5pPr>
      <a:lvl6pPr marL="26778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6pPr>
      <a:lvl7pPr marL="31350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7pPr>
      <a:lvl8pPr marL="35922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8pPr>
      <a:lvl9pPr marL="40494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ítulo 1"/>
          <p:cNvSpPr txBox="1">
            <a:spLocks noGrp="1"/>
          </p:cNvSpPr>
          <p:nvPr>
            <p:ph type="ctrTitle"/>
          </p:nvPr>
        </p:nvSpPr>
        <p:spPr>
          <a:xfrm>
            <a:off x="2692398" y="1871130"/>
            <a:ext cx="6815669" cy="1515534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r>
              <a:t>Harmonia</a:t>
            </a:r>
          </a:p>
        </p:txBody>
      </p:sp>
      <p:sp>
        <p:nvSpPr>
          <p:cNvPr id="288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2692398" y="3657596"/>
            <a:ext cx="6815669" cy="1320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Walter Piston</a:t>
            </a:r>
          </a:p>
        </p:txBody>
      </p:sp>
      <p:pic>
        <p:nvPicPr>
          <p:cNvPr id="28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1" y="5963048"/>
            <a:ext cx="2663016" cy="778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10" descr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519" y="5812971"/>
            <a:ext cx="1037677" cy="778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ítulo 1"/>
          <p:cNvSpPr txBox="1">
            <a:spLocks noGrp="1"/>
          </p:cNvSpPr>
          <p:nvPr>
            <p:ph type="title"/>
          </p:nvPr>
        </p:nvSpPr>
        <p:spPr>
          <a:xfrm>
            <a:off x="1295401" y="575731"/>
            <a:ext cx="9601198" cy="1303869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r>
              <a:t>Distância máxima entre vozes adjacentes</a:t>
            </a:r>
          </a:p>
        </p:txBody>
      </p:sp>
      <p:sp>
        <p:nvSpPr>
          <p:cNvPr id="347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1295401" y="1634064"/>
            <a:ext cx="9601198" cy="3318938"/>
          </a:xfrm>
          <a:prstGeom prst="rect">
            <a:avLst/>
          </a:prstGeom>
        </p:spPr>
        <p:txBody>
          <a:bodyPr/>
          <a:lstStyle/>
          <a:p>
            <a:r>
              <a:t>Intervalos maiores que oitava são evitados entre pares de vozes próximas (Soprano/Contralto e Contralto/Tenor), exceto entre Tenor e Baixo.</a:t>
            </a:r>
          </a:p>
          <a:p>
            <a:endParaRPr/>
          </a:p>
          <a:p>
            <a:r>
              <a:t>Exemplo:</a:t>
            </a:r>
          </a:p>
        </p:txBody>
      </p:sp>
      <p:pic>
        <p:nvPicPr>
          <p:cNvPr id="34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1993" y="2602726"/>
            <a:ext cx="7336597" cy="331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Picture 2" descr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382" t="4429" r="24610" b="72482"/>
          <a:stretch>
            <a:fillRect/>
          </a:stretch>
        </p:blipFill>
        <p:spPr>
          <a:xfrm>
            <a:off x="2881993" y="2910371"/>
            <a:ext cx="1101014" cy="766322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Retângulo 3"/>
          <p:cNvSpPr/>
          <p:nvPr/>
        </p:nvSpPr>
        <p:spPr>
          <a:xfrm>
            <a:off x="4865615" y="5050172"/>
            <a:ext cx="276837" cy="721454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1" name="Retângulo 8"/>
          <p:cNvSpPr/>
          <p:nvPr/>
        </p:nvSpPr>
        <p:spPr>
          <a:xfrm rot="5400000">
            <a:off x="6578041" y="1259588"/>
            <a:ext cx="1223442" cy="6057651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2" name="TextBox 9"/>
          <p:cNvSpPr txBox="1"/>
          <p:nvPr/>
        </p:nvSpPr>
        <p:spPr>
          <a:xfrm>
            <a:off x="732244" y="652187"/>
            <a:ext cx="494068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2/10 – Giovanna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ítulo 1"/>
          <p:cNvSpPr txBox="1">
            <a:spLocks noGrp="1"/>
          </p:cNvSpPr>
          <p:nvPr>
            <p:ph type="title"/>
          </p:nvPr>
        </p:nvSpPr>
        <p:spPr>
          <a:xfrm>
            <a:off x="1303173" y="1056776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Posições “aberta” e “fechada” em acordes</a:t>
            </a:r>
          </a:p>
        </p:txBody>
      </p:sp>
      <p:sp>
        <p:nvSpPr>
          <p:cNvPr id="355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1118119" y="2482286"/>
            <a:ext cx="9601198" cy="3318938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defRPr sz="2000"/>
            </a:pPr>
            <a:r>
              <a:t>Quando as três vozes mais agudas (Soprano, Contralto, Tenor) ocupam os intervalos intervalos mais próximos possíveis (</a:t>
            </a:r>
            <a:r>
              <a:rPr u="sng"/>
              <a:t>dentro de uma mesma oitava</a:t>
            </a:r>
            <a:r>
              <a:t>), diz-se que estão na “</a:t>
            </a:r>
            <a:r>
              <a:rPr u="sng"/>
              <a:t>posição fechada</a:t>
            </a:r>
            <a:r>
              <a:t>” (Baixo poderá duplicar a fundamental)</a:t>
            </a:r>
          </a:p>
          <a:p>
            <a:pPr marL="0" lvl="1" indent="457200">
              <a:buSzTx/>
              <a:buNone/>
              <a:defRPr sz="2000"/>
            </a:pPr>
            <a:endParaRPr/>
          </a:p>
          <a:p>
            <a:pPr marL="742950" lvl="1" indent="-285750">
              <a:defRPr sz="2000"/>
            </a:pPr>
            <a:r>
              <a:t>Quando as </a:t>
            </a:r>
            <a:r>
              <a:rPr u="sng"/>
              <a:t>3 vozes mais agudas</a:t>
            </a:r>
            <a:r>
              <a:t> ocupam intervalos que </a:t>
            </a:r>
            <a:r>
              <a:rPr u="sng"/>
              <a:t>excedem</a:t>
            </a:r>
            <a:r>
              <a:t> a distância de </a:t>
            </a:r>
            <a:r>
              <a:rPr u="sng"/>
              <a:t>uma oitava</a:t>
            </a:r>
            <a:r>
              <a:t>, diz-se que estão na “</a:t>
            </a:r>
            <a:r>
              <a:rPr u="sng"/>
              <a:t>posição aberta</a:t>
            </a:r>
            <a:r>
              <a:t>”.</a:t>
            </a:r>
          </a:p>
        </p:txBody>
      </p:sp>
      <p:sp>
        <p:nvSpPr>
          <p:cNvPr id="356" name="TextBox 4"/>
          <p:cNvSpPr txBox="1"/>
          <p:nvPr/>
        </p:nvSpPr>
        <p:spPr>
          <a:xfrm>
            <a:off x="732244" y="652187"/>
            <a:ext cx="494068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2/10 – Giovanna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ítulo 1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r>
              <a:t>Posição Fechada X Posição Aberta</a:t>
            </a:r>
          </a:p>
        </p:txBody>
      </p:sp>
      <p:pic>
        <p:nvPicPr>
          <p:cNvPr id="359" name="Imagem 3" descr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8159" y="2761861"/>
            <a:ext cx="5429121" cy="2780524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Título 1"/>
          <p:cNvSpPr txBox="1"/>
          <p:nvPr/>
        </p:nvSpPr>
        <p:spPr>
          <a:xfrm>
            <a:off x="-1227880" y="5083974"/>
            <a:ext cx="9601198" cy="130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2400">
                <a:solidFill>
                  <a:srgbClr val="262626"/>
                </a:solidFill>
              </a:defRPr>
            </a:lvl1pPr>
          </a:lstStyle>
          <a:p>
            <a:r>
              <a:t>Excerto de “Missa Choralis” de Liszt</a:t>
            </a:r>
          </a:p>
        </p:txBody>
      </p:sp>
      <p:pic>
        <p:nvPicPr>
          <p:cNvPr id="361" name="Imagem 6" descr="Imagem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362" name="Imagem 7" descr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2593" y="3148731"/>
            <a:ext cx="5124061" cy="1935245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Título 1"/>
          <p:cNvSpPr txBox="1"/>
          <p:nvPr/>
        </p:nvSpPr>
        <p:spPr>
          <a:xfrm>
            <a:off x="4114024" y="4661246"/>
            <a:ext cx="9601197" cy="130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2400">
                <a:solidFill>
                  <a:srgbClr val="262626"/>
                </a:solidFill>
              </a:defRPr>
            </a:lvl1pPr>
          </a:lstStyle>
          <a:p>
            <a:r>
              <a:t>Excerto de “Concerto Grosso” de Häendel</a:t>
            </a:r>
          </a:p>
        </p:txBody>
      </p:sp>
      <p:sp>
        <p:nvSpPr>
          <p:cNvPr id="364" name="TextBox 10"/>
          <p:cNvSpPr txBox="1"/>
          <p:nvPr/>
        </p:nvSpPr>
        <p:spPr>
          <a:xfrm>
            <a:off x="732244" y="652187"/>
            <a:ext cx="494068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2/10 – Giovanna </a:t>
            </a:r>
          </a:p>
        </p:txBody>
      </p:sp>
      <p:sp>
        <p:nvSpPr>
          <p:cNvPr id="365" name="Retângulo 2"/>
          <p:cNvSpPr/>
          <p:nvPr/>
        </p:nvSpPr>
        <p:spPr>
          <a:xfrm>
            <a:off x="10374200" y="2940897"/>
            <a:ext cx="247653" cy="183515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6" name="Retângulo 9"/>
          <p:cNvSpPr/>
          <p:nvPr/>
        </p:nvSpPr>
        <p:spPr>
          <a:xfrm>
            <a:off x="7524747" y="3148731"/>
            <a:ext cx="311154" cy="1576943"/>
          </a:xfrm>
          <a:prstGeom prst="rect">
            <a:avLst/>
          </a:prstGeom>
          <a:ln w="571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7" name="Retângulo 11"/>
          <p:cNvSpPr/>
          <p:nvPr/>
        </p:nvSpPr>
        <p:spPr>
          <a:xfrm>
            <a:off x="7523573" y="3175189"/>
            <a:ext cx="312329" cy="1856317"/>
          </a:xfrm>
          <a:prstGeom prst="rect">
            <a:avLst/>
          </a:prstGeom>
          <a:ln w="5715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ítulo 1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r>
              <a:t>Notação</a:t>
            </a:r>
          </a:p>
        </p:txBody>
      </p:sp>
      <p:sp>
        <p:nvSpPr>
          <p:cNvPr id="370" name="TextBox 10"/>
          <p:cNvSpPr txBox="1"/>
          <p:nvPr/>
        </p:nvSpPr>
        <p:spPr>
          <a:xfrm>
            <a:off x="730250" y="656165"/>
            <a:ext cx="49406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2/10 – Giovanna </a:t>
            </a:r>
          </a:p>
        </p:txBody>
      </p:sp>
      <p:pic>
        <p:nvPicPr>
          <p:cNvPr id="371" name="Imagem 8" descr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5402" y="2604559"/>
            <a:ext cx="8302208" cy="273074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Título 1"/>
          <p:cNvSpPr txBox="1"/>
          <p:nvPr/>
        </p:nvSpPr>
        <p:spPr>
          <a:xfrm>
            <a:off x="8994778" y="2998047"/>
            <a:ext cx="2139947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700">
                <a:solidFill>
                  <a:srgbClr val="FF0000"/>
                </a:solidFill>
              </a:defRPr>
            </a:pPr>
            <a:r>
              <a:t>Soprano</a:t>
            </a:r>
            <a:endParaRPr sz="4400">
              <a:solidFill>
                <a:srgbClr val="262626"/>
              </a:solidFill>
            </a:endParaRPr>
          </a:p>
          <a:p>
            <a:pPr algn="ctr">
              <a:defRPr sz="1700">
                <a:solidFill>
                  <a:srgbClr val="FFC000"/>
                </a:solidFill>
              </a:defRPr>
            </a:pPr>
            <a:r>
              <a:t>Contralto</a:t>
            </a:r>
            <a:endParaRPr sz="4400">
              <a:solidFill>
                <a:srgbClr val="262626"/>
              </a:solidFill>
            </a:endParaRPr>
          </a:p>
          <a:p>
            <a:pPr algn="ctr">
              <a:defRPr sz="1700">
                <a:solidFill>
                  <a:srgbClr val="00B050"/>
                </a:solidFill>
              </a:defRPr>
            </a:pPr>
            <a:r>
              <a:t>Tenor</a:t>
            </a:r>
            <a:r>
              <a:rPr>
                <a:solidFill>
                  <a:srgbClr val="262626"/>
                </a:solidFill>
              </a:rPr>
              <a:t> </a:t>
            </a:r>
            <a:endParaRPr sz="4400">
              <a:solidFill>
                <a:srgbClr val="262626"/>
              </a:solidFill>
            </a:endParaRPr>
          </a:p>
          <a:p>
            <a:pPr algn="ctr">
              <a:defRPr sz="1700">
                <a:solidFill>
                  <a:srgbClr val="00B0F0"/>
                </a:solidFill>
              </a:defRPr>
            </a:pPr>
            <a:r>
              <a:t>Baixo</a:t>
            </a:r>
          </a:p>
        </p:txBody>
      </p:sp>
      <p:sp>
        <p:nvSpPr>
          <p:cNvPr id="373" name="Título 1"/>
          <p:cNvSpPr txBox="1"/>
          <p:nvPr/>
        </p:nvSpPr>
        <p:spPr>
          <a:xfrm>
            <a:off x="-1703917" y="5090583"/>
            <a:ext cx="9601197" cy="130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2400">
                <a:solidFill>
                  <a:srgbClr val="262626"/>
                </a:solidFill>
              </a:defRPr>
            </a:lvl1pPr>
          </a:lstStyle>
          <a:p>
            <a:r>
              <a:t>Excerto de um Coral de Bach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Cambria"/>
                <a:cs typeface="Cambria"/>
              </a:rPr>
              <a:t>Progressão Harmônica</a:t>
            </a:r>
            <a:br>
              <a:rPr lang="bg-BG" dirty="0">
                <a:latin typeface="Cambria"/>
                <a:cs typeface="Cambria"/>
              </a:rPr>
            </a:br>
            <a:r>
              <a:rPr lang="bg-BG" sz="2400" dirty="0">
                <a:latin typeface="Cambria"/>
                <a:cs typeface="Cambria"/>
              </a:rPr>
              <a:t>(Modo Maior)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>
                <a:latin typeface="Cambria"/>
                <a:cs typeface="Cambria"/>
              </a:rPr>
              <a:t>Progressão harmônica é uma </a:t>
            </a:r>
            <a:r>
              <a:rPr lang="pt-BR" sz="2000" b="1" dirty="0">
                <a:latin typeface="Cambria"/>
                <a:cs typeface="Cambria"/>
              </a:rPr>
              <a:t>sucessão de acordes</a:t>
            </a:r>
            <a:r>
              <a:rPr lang="pt-BR" sz="2000" dirty="0">
                <a:latin typeface="Cambria"/>
                <a:cs typeface="Cambria"/>
              </a:rPr>
              <a:t> </a:t>
            </a:r>
            <a:r>
              <a:rPr lang="bg-BG" sz="2000" b="1" dirty="0">
                <a:latin typeface="Cambria"/>
                <a:cs typeface="Cambria"/>
              </a:rPr>
              <a:t>ordenada</a:t>
            </a:r>
            <a:r>
              <a:rPr lang="bg-BG" sz="2000" dirty="0">
                <a:latin typeface="Cambria"/>
                <a:cs typeface="Cambria"/>
              </a:rPr>
              <a:t> que </a:t>
            </a:r>
            <a:r>
              <a:rPr lang="pt-BR" sz="2000" dirty="0">
                <a:latin typeface="Cambria"/>
                <a:cs typeface="Cambria"/>
              </a:rPr>
              <a:t>envolve:</a:t>
            </a:r>
          </a:p>
          <a:p>
            <a:pPr lvl="1"/>
            <a:r>
              <a:rPr lang="pt-BR" sz="2000" b="1" dirty="0">
                <a:latin typeface="Cambria"/>
                <a:cs typeface="Cambria"/>
              </a:rPr>
              <a:t>Escolha</a:t>
            </a:r>
            <a:r>
              <a:rPr lang="pt-BR" sz="2000" dirty="0">
                <a:latin typeface="Cambria"/>
                <a:cs typeface="Cambria"/>
              </a:rPr>
              <a:t> do </a:t>
            </a:r>
            <a:r>
              <a:rPr lang="pt-BR" sz="2000" b="1" dirty="0">
                <a:latin typeface="Cambria"/>
                <a:cs typeface="Cambria"/>
              </a:rPr>
              <a:t>acorde</a:t>
            </a:r>
            <a:r>
              <a:rPr lang="pt-BR" sz="2000" dirty="0">
                <a:latin typeface="Cambria"/>
                <a:cs typeface="Cambria"/>
              </a:rPr>
              <a:t> </a:t>
            </a:r>
            <a:r>
              <a:rPr lang="pt-BR" sz="2000" b="1" dirty="0">
                <a:latin typeface="Cambria"/>
                <a:cs typeface="Cambria"/>
              </a:rPr>
              <a:t>seguinte</a:t>
            </a:r>
          </a:p>
          <a:p>
            <a:pPr lvl="1"/>
            <a:r>
              <a:rPr lang="bg-BG" sz="2000" b="1" dirty="0">
                <a:latin typeface="Cambria"/>
                <a:cs typeface="Cambria"/>
              </a:rPr>
              <a:t>Procedimento </a:t>
            </a:r>
            <a:r>
              <a:rPr lang="pt-BR" sz="2000" dirty="0">
                <a:latin typeface="Cambria"/>
                <a:cs typeface="Cambria"/>
              </a:rPr>
              <a:t>de </a:t>
            </a:r>
            <a:r>
              <a:rPr lang="pt-BR" sz="2000" b="1" dirty="0">
                <a:latin typeface="Cambria"/>
                <a:cs typeface="Cambria"/>
              </a:rPr>
              <a:t>conexão</a:t>
            </a:r>
            <a:r>
              <a:rPr lang="pt-BR" sz="2000" dirty="0">
                <a:latin typeface="Cambria"/>
                <a:cs typeface="Cambria"/>
              </a:rPr>
              <a:t> dos dois acordes</a:t>
            </a:r>
          </a:p>
          <a:p>
            <a:pPr>
              <a:spcBef>
                <a:spcPts val="1200"/>
              </a:spcBef>
            </a:pPr>
            <a:r>
              <a:rPr lang="pt-BR" sz="2000" dirty="0">
                <a:latin typeface="Cambria"/>
                <a:cs typeface="Cambria"/>
              </a:rPr>
              <a:t>A </a:t>
            </a:r>
            <a:r>
              <a:rPr lang="pt-BR" sz="2000" b="1" dirty="0">
                <a:latin typeface="Cambria"/>
                <a:cs typeface="Cambria"/>
              </a:rPr>
              <a:t>variação</a:t>
            </a:r>
            <a:r>
              <a:rPr lang="pt-BR" sz="2000" dirty="0">
                <a:latin typeface="Cambria"/>
                <a:cs typeface="Cambria"/>
              </a:rPr>
              <a:t> dos acordes (inversões) tem </a:t>
            </a:r>
            <a:r>
              <a:rPr lang="pt-BR" sz="2000" b="1" dirty="0">
                <a:latin typeface="Cambria"/>
                <a:cs typeface="Cambria"/>
              </a:rPr>
              <a:t>importância secundária </a:t>
            </a:r>
            <a:r>
              <a:rPr lang="pt-BR" sz="2000" dirty="0">
                <a:latin typeface="Cambria"/>
                <a:cs typeface="Cambria"/>
              </a:rPr>
              <a:t>numa progressão harmônica</a:t>
            </a:r>
            <a:r>
              <a:rPr lang="bg-BG" sz="2000" dirty="0">
                <a:latin typeface="Cambria"/>
                <a:cs typeface="Cambria"/>
              </a:rPr>
              <a:t> </a:t>
            </a:r>
            <a:r>
              <a:rPr lang="bg-BG" sz="2000" dirty="0">
                <a:latin typeface="Cambria"/>
                <a:cs typeface="Cambria"/>
                <a:sym typeface="Wingdings"/>
              </a:rPr>
              <a:t> </a:t>
            </a:r>
            <a:r>
              <a:rPr lang="bg-BG" sz="2000" b="1" dirty="0">
                <a:latin typeface="Cambria"/>
                <a:cs typeface="Cambria"/>
                <a:sym typeface="Wingdings"/>
              </a:rPr>
              <a:t>Progressão de fundamentais</a:t>
            </a:r>
            <a:endParaRPr lang="pt-BR" sz="2000" b="1" dirty="0">
              <a:latin typeface="Cambria"/>
              <a:cs typeface="Cambria"/>
            </a:endParaRPr>
          </a:p>
          <a:p>
            <a:pPr>
              <a:spcBef>
                <a:spcPts val="1200"/>
              </a:spcBef>
            </a:pPr>
            <a:r>
              <a:rPr lang="pt-BR" sz="2000" dirty="0">
                <a:latin typeface="Cambria"/>
                <a:cs typeface="Cambria"/>
              </a:rPr>
              <a:t>Acordes </a:t>
            </a:r>
            <a:r>
              <a:rPr lang="bg-BG" sz="2000" dirty="0">
                <a:latin typeface="Cambria"/>
                <a:cs typeface="Cambria"/>
              </a:rPr>
              <a:t>são </a:t>
            </a:r>
            <a:r>
              <a:rPr lang="pt-BR" sz="2000" dirty="0">
                <a:latin typeface="Cambria"/>
                <a:cs typeface="Cambria"/>
              </a:rPr>
              <a:t>identificados pelo </a:t>
            </a:r>
            <a:r>
              <a:rPr lang="pt-BR" sz="2000" b="1" dirty="0">
                <a:latin typeface="Cambria"/>
                <a:cs typeface="Cambria"/>
              </a:rPr>
              <a:t>grau da fundamental </a:t>
            </a:r>
            <a:r>
              <a:rPr lang="pt-BR" sz="2000" dirty="0">
                <a:latin typeface="Cambria"/>
                <a:cs typeface="Cambria"/>
              </a:rPr>
              <a:t>em relação ao campo harmônico (tonalidade) </a:t>
            </a:r>
            <a:r>
              <a:rPr lang="pt-BR" sz="2000" dirty="0">
                <a:latin typeface="Cambria"/>
                <a:cs typeface="Cambria"/>
                <a:sym typeface="Wingdings"/>
              </a:rPr>
              <a:t> </a:t>
            </a:r>
            <a:r>
              <a:rPr lang="bg-BG" sz="2000" b="1" dirty="0">
                <a:latin typeface="Cambria"/>
                <a:cs typeface="Cambria"/>
              </a:rPr>
              <a:t>A</a:t>
            </a:r>
            <a:r>
              <a:rPr lang="pt-BR" sz="2000" b="1" dirty="0" err="1">
                <a:latin typeface="Cambria"/>
                <a:cs typeface="Cambria"/>
              </a:rPr>
              <a:t>lgarismos</a:t>
            </a:r>
            <a:r>
              <a:rPr lang="pt-BR" sz="2000" b="1" dirty="0">
                <a:latin typeface="Cambria"/>
                <a:cs typeface="Cambria"/>
              </a:rPr>
              <a:t> romanos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244" y="652188"/>
            <a:ext cx="472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PISTON, Walter. </a:t>
            </a:r>
            <a:r>
              <a:rPr lang="bg-BG" b="1" dirty="0"/>
              <a:t>Harmony</a:t>
            </a:r>
            <a:r>
              <a:rPr lang="bg-BG" dirty="0"/>
              <a:t>.   Parte 3/10 </a:t>
            </a:r>
            <a:r>
              <a:rPr lang="mr-IN" dirty="0"/>
              <a:t>–</a:t>
            </a:r>
            <a:r>
              <a:rPr lang="bg-BG" dirty="0"/>
              <a:t> Marcio </a:t>
            </a:r>
          </a:p>
        </p:txBody>
      </p:sp>
    </p:spTree>
    <p:extLst>
      <p:ext uri="{BB962C8B-B14F-4D97-AF65-F5344CB8AC3E}">
        <p14:creationId xmlns:p14="http://schemas.microsoft.com/office/powerpoint/2010/main" val="5116391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mbria"/>
                <a:cs typeface="Cambria"/>
              </a:rPr>
              <a:t>Progressão Harmônica</a:t>
            </a:r>
            <a:r>
              <a:rPr lang="bg-BG" sz="2000" dirty="0">
                <a:latin typeface="Cambria"/>
                <a:cs typeface="Cambria"/>
              </a:rPr>
              <a:t> (cont.)</a:t>
            </a:r>
            <a:br>
              <a:rPr lang="bg-BG" dirty="0">
                <a:latin typeface="Cambria"/>
                <a:cs typeface="Cambria"/>
              </a:rPr>
            </a:br>
            <a:r>
              <a:rPr lang="bg-BG" sz="2400" dirty="0">
                <a:latin typeface="Cambria"/>
                <a:cs typeface="Cambria"/>
              </a:rPr>
              <a:t>(Modo Maior)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bg-BG" sz="2000" dirty="0">
                <a:latin typeface="Cambria"/>
                <a:cs typeface="Cambria"/>
              </a:rPr>
              <a:t>Apesar de haver inúmeras possibilidades, existem algumas </a:t>
            </a:r>
            <a:r>
              <a:rPr lang="bg-BG" sz="2000" b="1" dirty="0">
                <a:latin typeface="Cambria"/>
                <a:cs typeface="Cambria"/>
              </a:rPr>
              <a:t>progressões de acordes mais usuais: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pt-BR" b="1" dirty="0" err="1"/>
              <a:t>I</a:t>
            </a:r>
            <a:r>
              <a:rPr lang="pt-BR" b="1" dirty="0"/>
              <a:t> </a:t>
            </a:r>
            <a:r>
              <a:rPr lang="pt-BR" b="1" dirty="0">
                <a:sym typeface="Wingdings"/>
              </a:rPr>
              <a:t></a:t>
            </a:r>
            <a:r>
              <a:rPr lang="pt-BR" b="1" dirty="0"/>
              <a:t> IV ou V </a:t>
            </a:r>
            <a:r>
              <a:rPr lang="pt-BR" dirty="0"/>
              <a:t>... (às vezes VI)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pt-BR" b="1" dirty="0"/>
              <a:t>II </a:t>
            </a:r>
            <a:r>
              <a:rPr lang="pt-BR" b="1" dirty="0">
                <a:sym typeface="Wingdings"/>
              </a:rPr>
              <a:t></a:t>
            </a:r>
            <a:r>
              <a:rPr lang="pt-BR" b="1" dirty="0"/>
              <a:t> V </a:t>
            </a:r>
            <a:r>
              <a:rPr lang="pt-BR" dirty="0"/>
              <a:t>... (às vezes VI)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pt-BR" b="1" dirty="0"/>
              <a:t>III </a:t>
            </a:r>
            <a:r>
              <a:rPr lang="pt-BR" b="1" dirty="0">
                <a:sym typeface="Wingdings"/>
              </a:rPr>
              <a:t></a:t>
            </a:r>
            <a:r>
              <a:rPr lang="pt-BR" b="1" dirty="0"/>
              <a:t> VI </a:t>
            </a:r>
            <a:r>
              <a:rPr lang="pt-BR" dirty="0"/>
              <a:t>... (às vezes IV)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pt-BR" b="1" dirty="0"/>
              <a:t>IV </a:t>
            </a:r>
            <a:r>
              <a:rPr lang="pt-BR" b="1" dirty="0">
                <a:sym typeface="Wingdings"/>
              </a:rPr>
              <a:t></a:t>
            </a:r>
            <a:r>
              <a:rPr lang="pt-BR" b="1" dirty="0"/>
              <a:t> V </a:t>
            </a:r>
            <a:r>
              <a:rPr lang="pt-BR" dirty="0"/>
              <a:t>... (às vezes </a:t>
            </a:r>
            <a:r>
              <a:rPr lang="pt-BR" dirty="0" err="1"/>
              <a:t>I</a:t>
            </a:r>
            <a:r>
              <a:rPr lang="pt-BR" dirty="0"/>
              <a:t> ou II)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pt-BR" b="1" dirty="0"/>
              <a:t>V </a:t>
            </a:r>
            <a:r>
              <a:rPr lang="pt-BR" b="1" dirty="0">
                <a:sym typeface="Wingdings"/>
              </a:rPr>
              <a:t></a:t>
            </a:r>
            <a:r>
              <a:rPr lang="pt-BR" b="1" dirty="0"/>
              <a:t> </a:t>
            </a:r>
            <a:r>
              <a:rPr lang="pt-BR" b="1" dirty="0" err="1"/>
              <a:t>I</a:t>
            </a:r>
            <a:r>
              <a:rPr lang="pt-BR" b="1" dirty="0"/>
              <a:t> </a:t>
            </a:r>
            <a:r>
              <a:rPr lang="pt-BR" dirty="0"/>
              <a:t>... (às vezes VI ou IV) 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pt-BR" b="1" dirty="0"/>
              <a:t>VI </a:t>
            </a:r>
            <a:r>
              <a:rPr lang="pt-BR" b="1" dirty="0">
                <a:sym typeface="Wingdings"/>
              </a:rPr>
              <a:t></a:t>
            </a:r>
            <a:r>
              <a:rPr lang="pt-BR" b="1" dirty="0"/>
              <a:t> II ou V </a:t>
            </a:r>
            <a:r>
              <a:rPr lang="pt-BR" dirty="0"/>
              <a:t>... (às vezes III ou IV)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pt-BR" b="1" dirty="0"/>
              <a:t>VII </a:t>
            </a:r>
            <a:r>
              <a:rPr lang="pt-BR" b="1" dirty="0">
                <a:sym typeface="Wingdings"/>
              </a:rPr>
              <a:t></a:t>
            </a:r>
            <a:r>
              <a:rPr lang="pt-BR" b="1" dirty="0"/>
              <a:t> III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244" y="652188"/>
            <a:ext cx="472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PISTON, Walter. </a:t>
            </a:r>
            <a:r>
              <a:rPr lang="bg-BG" b="1" dirty="0"/>
              <a:t>Harmony</a:t>
            </a:r>
            <a:r>
              <a:rPr lang="bg-BG" dirty="0"/>
              <a:t>.   Parte 3/10 </a:t>
            </a:r>
            <a:r>
              <a:rPr lang="mr-IN" dirty="0"/>
              <a:t>–</a:t>
            </a:r>
            <a:r>
              <a:rPr lang="bg-BG" dirty="0"/>
              <a:t> Marcio </a:t>
            </a:r>
          </a:p>
        </p:txBody>
      </p:sp>
    </p:spTree>
    <p:extLst>
      <p:ext uri="{BB962C8B-B14F-4D97-AF65-F5344CB8AC3E}">
        <p14:creationId xmlns:p14="http://schemas.microsoft.com/office/powerpoint/2010/main" val="374064547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mbria"/>
                <a:cs typeface="Cambria"/>
              </a:rPr>
              <a:t>Progressão Harmônica</a:t>
            </a:r>
            <a:r>
              <a:rPr lang="bg-BG" sz="2000" dirty="0">
                <a:latin typeface="Cambria"/>
                <a:cs typeface="Cambria"/>
              </a:rPr>
              <a:t> (cont.)</a:t>
            </a:r>
            <a:br>
              <a:rPr lang="bg-BG" dirty="0">
                <a:latin typeface="Cambria"/>
                <a:cs typeface="Cambria"/>
              </a:rPr>
            </a:br>
            <a:r>
              <a:rPr lang="bg-BG" sz="2400" dirty="0">
                <a:latin typeface="Cambria"/>
                <a:cs typeface="Cambria"/>
              </a:rPr>
              <a:t>(Modo Maior)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77126" cy="3318936"/>
          </a:xfrm>
        </p:spPr>
        <p:txBody>
          <a:bodyPr>
            <a:noAutofit/>
          </a:bodyPr>
          <a:lstStyle/>
          <a:p>
            <a:r>
              <a:rPr lang="bg-BG" sz="2000" b="1" dirty="0"/>
              <a:t>Progressões</a:t>
            </a:r>
            <a:r>
              <a:rPr lang="bg-BG" sz="2000" dirty="0"/>
              <a:t> e suas “</a:t>
            </a:r>
            <a:r>
              <a:rPr lang="bg-BG" sz="2000" b="1" dirty="0"/>
              <a:t>qualidades</a:t>
            </a:r>
            <a:r>
              <a:rPr lang="bg-BG" sz="2000" dirty="0"/>
              <a:t>” podem ser agrupados em </a:t>
            </a:r>
            <a:r>
              <a:rPr lang="bg-BG" sz="2000" b="1" dirty="0"/>
              <a:t>categorias</a:t>
            </a:r>
            <a:r>
              <a:rPr lang="bg-BG" sz="2000" dirty="0"/>
              <a:t>:</a:t>
            </a:r>
            <a:endParaRPr lang="en-US" sz="2000" dirty="0"/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bg-BG" sz="2000" u="sng" dirty="0"/>
              <a:t>Intervalo de </a:t>
            </a:r>
            <a:r>
              <a:rPr lang="pt-BR" sz="2000" u="sng" dirty="0"/>
              <a:t>5</a:t>
            </a:r>
            <a:r>
              <a:rPr lang="pt-BR" sz="2000" u="sng" baseline="30000" dirty="0"/>
              <a:t>a</a:t>
            </a:r>
            <a:r>
              <a:rPr lang="pt-BR" sz="2000" dirty="0"/>
              <a:t> </a:t>
            </a:r>
            <a:r>
              <a:rPr lang="bg-BG" sz="2000" dirty="0"/>
              <a:t>(</a:t>
            </a:r>
            <a:r>
              <a:rPr lang="bg-BG" sz="2000" u="sng" dirty="0"/>
              <a:t>ou 4</a:t>
            </a:r>
            <a:r>
              <a:rPr lang="pt-BR" sz="2000" u="sng" baseline="30000" dirty="0"/>
              <a:t>a</a:t>
            </a:r>
            <a:r>
              <a:rPr lang="bg-BG" sz="2000" u="sng" dirty="0"/>
              <a:t> inv.)</a:t>
            </a:r>
            <a:r>
              <a:rPr lang="bg-BG" sz="2000" dirty="0"/>
              <a:t> </a:t>
            </a:r>
            <a:r>
              <a:rPr lang="pt-BR" sz="2000" dirty="0">
                <a:sym typeface="Wingdings"/>
              </a:rPr>
              <a:t></a:t>
            </a:r>
            <a:r>
              <a:rPr lang="pt-BR" sz="2000" dirty="0"/>
              <a:t> </a:t>
            </a:r>
            <a:r>
              <a:rPr lang="pt-BR" sz="2000" b="1" u="sng" dirty="0"/>
              <a:t>V–</a:t>
            </a:r>
            <a:r>
              <a:rPr lang="pt-BR" sz="2000" b="1" u="sng" dirty="0" err="1"/>
              <a:t>I</a:t>
            </a:r>
            <a:r>
              <a:rPr lang="pt-BR" sz="2000" dirty="0"/>
              <a:t> (G-C) ou </a:t>
            </a:r>
            <a:r>
              <a:rPr lang="pt-BR" sz="2000" b="1" u="sng" dirty="0" err="1"/>
              <a:t>I</a:t>
            </a:r>
            <a:r>
              <a:rPr lang="pt-BR" sz="2000" b="1" u="sng" dirty="0"/>
              <a:t>–IV</a:t>
            </a:r>
            <a:r>
              <a:rPr lang="pt-BR" sz="2000" dirty="0"/>
              <a:t> (C-F):</a:t>
            </a:r>
            <a:r>
              <a:rPr lang="bg-BG" sz="2000" dirty="0"/>
              <a:t> </a:t>
            </a:r>
            <a:br>
              <a:rPr lang="bg-BG" sz="2000" dirty="0"/>
            </a:br>
            <a:r>
              <a:rPr lang="pt-BR" sz="2000" dirty="0"/>
              <a:t>sensação de satisfação, senso </a:t>
            </a:r>
            <a:r>
              <a:rPr lang="bg-BG" sz="2000" dirty="0"/>
              <a:t>intuitivo </a:t>
            </a:r>
            <a:r>
              <a:rPr lang="pt-BR" sz="2000" dirty="0"/>
              <a:t>de resposta</a:t>
            </a:r>
            <a:r>
              <a:rPr lang="bg-BG" sz="2000" dirty="0"/>
              <a:t> (uma só nota permanece)</a:t>
            </a:r>
            <a:endParaRPr lang="en-US" sz="2000" dirty="0"/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bg-BG" sz="2000" u="sng" dirty="0"/>
              <a:t>Intervalo de </a:t>
            </a:r>
            <a:r>
              <a:rPr lang="pt-BR" sz="2000" u="sng" dirty="0"/>
              <a:t>3</a:t>
            </a:r>
            <a:r>
              <a:rPr lang="pt-BR" sz="2000" u="sng" baseline="30000" dirty="0"/>
              <a:t>a</a:t>
            </a:r>
            <a:r>
              <a:rPr lang="bg-BG" sz="2000" baseline="30000" dirty="0"/>
              <a:t> </a:t>
            </a:r>
            <a:r>
              <a:rPr lang="bg-BG" sz="2000" dirty="0"/>
              <a:t>(</a:t>
            </a:r>
            <a:r>
              <a:rPr lang="bg-BG" sz="2000" u="sng" dirty="0"/>
              <a:t>ou 6</a:t>
            </a:r>
            <a:r>
              <a:rPr lang="pt-BR" sz="2000" u="sng" baseline="30000" dirty="0"/>
              <a:t>a</a:t>
            </a:r>
            <a:r>
              <a:rPr lang="bg-BG" sz="2000" u="sng" dirty="0"/>
              <a:t> inv.)</a:t>
            </a:r>
            <a:r>
              <a:rPr lang="bg-BG" sz="2000" dirty="0"/>
              <a:t> </a:t>
            </a:r>
            <a:r>
              <a:rPr lang="pt-BR" sz="2000" dirty="0">
                <a:sym typeface="Wingdings"/>
              </a:rPr>
              <a:t></a:t>
            </a:r>
            <a:r>
              <a:rPr lang="pt-BR" sz="2000" dirty="0"/>
              <a:t> </a:t>
            </a:r>
            <a:r>
              <a:rPr lang="pt-BR" sz="2000" b="1" u="sng" dirty="0" err="1"/>
              <a:t>I</a:t>
            </a:r>
            <a:r>
              <a:rPr lang="pt-BR" sz="2000" b="1" u="sng" dirty="0"/>
              <a:t>–</a:t>
            </a:r>
            <a:r>
              <a:rPr lang="pt-BR" sz="2000" b="1" u="sng" dirty="0" err="1"/>
              <a:t>iii</a:t>
            </a:r>
            <a:r>
              <a:rPr lang="pt-BR" sz="2000" dirty="0"/>
              <a:t> (</a:t>
            </a:r>
            <a:r>
              <a:rPr lang="pt-BR" sz="2000" dirty="0" err="1"/>
              <a:t>C-Em</a:t>
            </a:r>
            <a:r>
              <a:rPr lang="pt-BR" sz="2000" dirty="0"/>
              <a:t>), </a:t>
            </a:r>
            <a:r>
              <a:rPr lang="pt-BR" sz="2000" b="1" u="sng" dirty="0"/>
              <a:t>IV–vi</a:t>
            </a:r>
            <a:r>
              <a:rPr lang="pt-BR" sz="2000" dirty="0"/>
              <a:t> (</a:t>
            </a:r>
            <a:r>
              <a:rPr lang="pt-BR" sz="2000" dirty="0" err="1"/>
              <a:t>F-Am</a:t>
            </a:r>
            <a:r>
              <a:rPr lang="pt-BR" sz="2000" dirty="0"/>
              <a:t>) ou </a:t>
            </a:r>
            <a:r>
              <a:rPr lang="pt-BR" sz="2000" b="1" u="sng" dirty="0"/>
              <a:t>vi–</a:t>
            </a:r>
            <a:r>
              <a:rPr lang="pt-BR" sz="2000" b="1" u="sng" dirty="0" err="1"/>
              <a:t>I</a:t>
            </a:r>
            <a:r>
              <a:rPr lang="pt-BR" sz="2000" dirty="0"/>
              <a:t> (</a:t>
            </a:r>
            <a:r>
              <a:rPr lang="pt-BR" sz="2000" dirty="0" err="1"/>
              <a:t>Am</a:t>
            </a:r>
            <a:r>
              <a:rPr lang="pt-BR" sz="2000" dirty="0"/>
              <a:t>-C): </a:t>
            </a:r>
            <a:br>
              <a:rPr lang="bg-BG" sz="2000" dirty="0"/>
            </a:br>
            <a:r>
              <a:rPr lang="pt-BR" sz="2000" dirty="0"/>
              <a:t>efeito muito sutil (duas notas permanecem</a:t>
            </a:r>
            <a:r>
              <a:rPr lang="bg-BG" sz="2000" dirty="0"/>
              <a:t>; só uma nota muda</a:t>
            </a:r>
            <a:r>
              <a:rPr lang="pt-BR" sz="2000" dirty="0"/>
              <a:t>)</a:t>
            </a:r>
            <a:endParaRPr lang="en-US" sz="2000" dirty="0"/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bg-BG" sz="2000" u="sng" dirty="0"/>
              <a:t>Intervalo de 2</a:t>
            </a:r>
            <a:r>
              <a:rPr lang="pt-BR" sz="2000" u="sng" baseline="30000" dirty="0"/>
              <a:t>a</a:t>
            </a:r>
            <a:r>
              <a:rPr lang="bg-BG" sz="2000" dirty="0"/>
              <a:t> (</a:t>
            </a:r>
            <a:r>
              <a:rPr lang="bg-BG" sz="2000" u="sng" dirty="0"/>
              <a:t>ou 7</a:t>
            </a:r>
            <a:r>
              <a:rPr lang="pt-BR" sz="2000" u="sng" baseline="30000" dirty="0"/>
              <a:t>a</a:t>
            </a:r>
            <a:r>
              <a:rPr lang="bg-BG" sz="2000" u="sng" dirty="0"/>
              <a:t> inv.)</a:t>
            </a:r>
            <a:r>
              <a:rPr lang="bg-BG" sz="2000" dirty="0"/>
              <a:t> </a:t>
            </a:r>
            <a:r>
              <a:rPr lang="pt-BR" sz="2000" dirty="0">
                <a:sym typeface="Wingdings"/>
              </a:rPr>
              <a:t></a:t>
            </a:r>
            <a:r>
              <a:rPr lang="pt-BR" sz="2000" dirty="0"/>
              <a:t> </a:t>
            </a:r>
            <a:r>
              <a:rPr lang="pt-BR" sz="2000" b="1" u="sng" dirty="0"/>
              <a:t>IV–V</a:t>
            </a:r>
            <a:r>
              <a:rPr lang="pt-BR" sz="2000" dirty="0"/>
              <a:t> (F-G), </a:t>
            </a:r>
            <a:r>
              <a:rPr lang="pt-BR" sz="2000" b="1" u="sng" dirty="0" err="1"/>
              <a:t>iii</a:t>
            </a:r>
            <a:r>
              <a:rPr lang="pt-BR" sz="2000" b="1" u="sng" dirty="0"/>
              <a:t>–IV</a:t>
            </a:r>
            <a:r>
              <a:rPr lang="pt-BR" sz="2000" dirty="0"/>
              <a:t> (Em-</a:t>
            </a:r>
            <a:r>
              <a:rPr lang="pt-BR" sz="2000" dirty="0" err="1"/>
              <a:t>F</a:t>
            </a:r>
            <a:r>
              <a:rPr lang="pt-BR" sz="2000" dirty="0"/>
              <a:t>)</a:t>
            </a:r>
            <a:r>
              <a:rPr lang="bg-BG" sz="2000" dirty="0"/>
              <a:t>,</a:t>
            </a:r>
            <a:r>
              <a:rPr lang="pt-BR" sz="2000" dirty="0"/>
              <a:t> </a:t>
            </a:r>
            <a:r>
              <a:rPr lang="pt-BR" sz="2000" b="1" u="sng" dirty="0"/>
              <a:t>vi–V</a:t>
            </a:r>
            <a:r>
              <a:rPr lang="pt-BR" sz="2000" dirty="0"/>
              <a:t> (</a:t>
            </a:r>
            <a:r>
              <a:rPr lang="pt-BR" sz="2000" dirty="0" err="1"/>
              <a:t>Am-G</a:t>
            </a:r>
            <a:r>
              <a:rPr lang="pt-BR" sz="2000" dirty="0"/>
              <a:t>)</a:t>
            </a:r>
            <a:r>
              <a:rPr lang="bg-BG" sz="2000" dirty="0"/>
              <a:t> ou </a:t>
            </a:r>
            <a:r>
              <a:rPr lang="bg-BG" sz="2000" b="1" u="sng" dirty="0"/>
              <a:t>I</a:t>
            </a:r>
            <a:r>
              <a:rPr lang="pt-BR" sz="2000" b="1" u="sng" dirty="0"/>
              <a:t>–</a:t>
            </a:r>
            <a:r>
              <a:rPr lang="pt-BR" sz="2000" b="1" u="sng" dirty="0" err="1"/>
              <a:t>vii</a:t>
            </a:r>
            <a:r>
              <a:rPr lang="pt-BR" sz="2000" b="1" u="sng" baseline="30000" dirty="0" err="1"/>
              <a:t>O</a:t>
            </a:r>
            <a:r>
              <a:rPr lang="pt-BR" sz="2000" dirty="0"/>
              <a:t> (</a:t>
            </a:r>
            <a:r>
              <a:rPr lang="bg-BG" sz="2000" dirty="0"/>
              <a:t>C-</a:t>
            </a:r>
            <a:r>
              <a:rPr lang="pt-BR" sz="2000" dirty="0" err="1"/>
              <a:t>B</a:t>
            </a:r>
            <a:r>
              <a:rPr lang="pt-BR" sz="2000" baseline="30000" dirty="0" err="1"/>
              <a:t>dim</a:t>
            </a:r>
            <a:r>
              <a:rPr lang="pt-BR" sz="2000" dirty="0"/>
              <a:t>): </a:t>
            </a:r>
            <a:br>
              <a:rPr lang="bg-BG" sz="2000" dirty="0"/>
            </a:br>
            <a:r>
              <a:rPr lang="pt-BR" sz="2000" dirty="0"/>
              <a:t>sensação de “colorido” harmônico (todas as notas mudam</a:t>
            </a:r>
            <a:r>
              <a:rPr lang="bg-BG" sz="2000" dirty="0"/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32244" y="652188"/>
            <a:ext cx="472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PISTON, Walter. </a:t>
            </a:r>
            <a:r>
              <a:rPr lang="bg-BG" b="1" dirty="0"/>
              <a:t>Harmony</a:t>
            </a:r>
            <a:r>
              <a:rPr lang="bg-BG" dirty="0"/>
              <a:t>.   Parte 3/10 </a:t>
            </a:r>
            <a:r>
              <a:rPr lang="mr-IN" dirty="0"/>
              <a:t>–</a:t>
            </a:r>
            <a:r>
              <a:rPr lang="bg-BG" dirty="0"/>
              <a:t> Marcio </a:t>
            </a:r>
          </a:p>
        </p:txBody>
      </p:sp>
    </p:spTree>
    <p:extLst>
      <p:ext uri="{BB962C8B-B14F-4D97-AF65-F5344CB8AC3E}">
        <p14:creationId xmlns:p14="http://schemas.microsoft.com/office/powerpoint/2010/main" val="165425581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ítulo 1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r>
              <a:t>Som Comum Entre Acordes</a:t>
            </a:r>
            <a:br/>
            <a:r>
              <a:rPr sz="2400"/>
              <a:t>(Regras de Ouro 1 e 2)</a:t>
            </a:r>
          </a:p>
        </p:txBody>
      </p:sp>
      <p:sp>
        <p:nvSpPr>
          <p:cNvPr id="388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651588" y="2556931"/>
            <a:ext cx="9601198" cy="3318937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Quando há: tríades consecutivas com notas iguais devem manter tais notas na mesma voz, enquanto as notas diferentes devem fazer a menor movimentação possível (exceção: caso ii-V (Dm-G), no qual as três vozes mais altas descem.</a:t>
            </a:r>
          </a:p>
          <a:p>
            <a:pPr>
              <a:defRPr sz="2200"/>
            </a:pPr>
            <a:endParaRPr/>
          </a:p>
          <a:p>
            <a:pPr>
              <a:defRPr sz="2200"/>
            </a:pPr>
            <a:r>
              <a:t>Quando não há: tríades sem notas em comum devem mover as 3 vozes mais agudas devem ir na direção do Baixo, para a nota mais próxima possível, fazendo transição suave (exceção: caso V-ii (G-Am), no qual a voz soprano precisa subir)</a:t>
            </a:r>
          </a:p>
        </p:txBody>
      </p:sp>
      <p:pic>
        <p:nvPicPr>
          <p:cNvPr id="389" name="Imagem 3" descr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61892" y="2285999"/>
            <a:ext cx="1538558" cy="1390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m 4" descr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50147" y="4216400"/>
            <a:ext cx="1250304" cy="1226714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TextBox 6"/>
          <p:cNvSpPr txBox="1"/>
          <p:nvPr/>
        </p:nvSpPr>
        <p:spPr>
          <a:xfrm>
            <a:off x="732244" y="652187"/>
            <a:ext cx="447198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4/10 – João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ítulo 1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r>
              <a:t>Movimentação das vozes</a:t>
            </a:r>
          </a:p>
        </p:txBody>
      </p:sp>
      <p:sp>
        <p:nvSpPr>
          <p:cNvPr id="398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1295400" y="2482286"/>
            <a:ext cx="9601198" cy="3318938"/>
          </a:xfrm>
          <a:prstGeom prst="rect">
            <a:avLst/>
          </a:prstGeom>
        </p:spPr>
        <p:txBody>
          <a:bodyPr/>
          <a:lstStyle/>
          <a:p>
            <a:r>
              <a:t>A maior parte dos movimentos de uma voz devem ser conjuntos (intervalos de 2ª maior ou menor), reservando os saltos disjuntos para a voz Baixo.</a:t>
            </a:r>
          </a:p>
          <a:p>
            <a:endParaRPr/>
          </a:p>
          <a:p>
            <a:r>
              <a:t>Exemplo:</a:t>
            </a:r>
          </a:p>
        </p:txBody>
      </p:sp>
      <p:sp>
        <p:nvSpPr>
          <p:cNvPr id="399" name="Título 1"/>
          <p:cNvSpPr txBox="1"/>
          <p:nvPr/>
        </p:nvSpPr>
        <p:spPr>
          <a:xfrm>
            <a:off x="3836439" y="5397879"/>
            <a:ext cx="9601197" cy="130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2000">
                <a:solidFill>
                  <a:srgbClr val="262626"/>
                </a:solidFill>
              </a:defRPr>
            </a:lvl1pPr>
          </a:lstStyle>
          <a:p>
            <a:r>
              <a:t>Excerto de “Sicut Cervus” de Palestrina</a:t>
            </a:r>
          </a:p>
        </p:txBody>
      </p:sp>
      <p:pic>
        <p:nvPicPr>
          <p:cNvPr id="400" name="Imagem 6" descr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862" y="3240496"/>
            <a:ext cx="7131831" cy="2675954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Elipse 7"/>
          <p:cNvSpPr/>
          <p:nvPr/>
        </p:nvSpPr>
        <p:spPr>
          <a:xfrm>
            <a:off x="8549523" y="5339707"/>
            <a:ext cx="607791" cy="599633"/>
          </a:xfrm>
          <a:prstGeom prst="ellipse">
            <a:avLst/>
          </a:prstGeom>
          <a:ln w="158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2" name="Elipse 8"/>
          <p:cNvSpPr/>
          <p:nvPr/>
        </p:nvSpPr>
        <p:spPr>
          <a:xfrm>
            <a:off x="7226397" y="5324459"/>
            <a:ext cx="889601" cy="599633"/>
          </a:xfrm>
          <a:prstGeom prst="ellipse">
            <a:avLst/>
          </a:prstGeom>
          <a:ln w="158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3" name="Elipse 9"/>
          <p:cNvSpPr/>
          <p:nvPr/>
        </p:nvSpPr>
        <p:spPr>
          <a:xfrm>
            <a:off x="4336924" y="5441827"/>
            <a:ext cx="774861" cy="554903"/>
          </a:xfrm>
          <a:prstGeom prst="ellipse">
            <a:avLst/>
          </a:prstGeom>
          <a:ln w="158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4" name="Elipse 10"/>
          <p:cNvSpPr/>
          <p:nvPr/>
        </p:nvSpPr>
        <p:spPr>
          <a:xfrm>
            <a:off x="4772819" y="5360766"/>
            <a:ext cx="889601" cy="599631"/>
          </a:xfrm>
          <a:prstGeom prst="ellipse">
            <a:avLst/>
          </a:prstGeom>
          <a:ln w="158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5" name="Elipse 11"/>
          <p:cNvSpPr/>
          <p:nvPr/>
        </p:nvSpPr>
        <p:spPr>
          <a:xfrm>
            <a:off x="5913689" y="5378582"/>
            <a:ext cx="468615" cy="422643"/>
          </a:xfrm>
          <a:prstGeom prst="ellipse">
            <a:avLst/>
          </a:prstGeom>
          <a:ln w="158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6" name="TextBox 13"/>
          <p:cNvSpPr txBox="1"/>
          <p:nvPr/>
        </p:nvSpPr>
        <p:spPr>
          <a:xfrm>
            <a:off x="732244" y="652187"/>
            <a:ext cx="483561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t">
            <a:spAutoFit/>
          </a:bodyPr>
          <a:lstStyle/>
          <a:p>
            <a:r>
              <a:rPr dirty="0"/>
              <a:t>PISTON, Walter. </a:t>
            </a:r>
            <a:r>
              <a:rPr b="1" dirty="0"/>
              <a:t>Harmony</a:t>
            </a:r>
            <a:r>
              <a:rPr dirty="0"/>
              <a:t>.</a:t>
            </a:r>
            <a:r>
              <a:rPr lang="pt-BR" dirty="0"/>
              <a:t>  </a:t>
            </a:r>
            <a:r>
              <a:rPr dirty="0"/>
              <a:t> </a:t>
            </a:r>
            <a:r>
              <a:rPr dirty="0" err="1"/>
              <a:t>Parte</a:t>
            </a:r>
            <a:r>
              <a:rPr dirty="0"/>
              <a:t> 5/10 – </a:t>
            </a:r>
            <a:r>
              <a:rPr lang="pt-BR" dirty="0"/>
              <a:t>Willian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815593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itle 1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Regras de movimentação das vozes</a:t>
            </a:r>
            <a:endParaRPr dirty="0"/>
          </a:p>
        </p:txBody>
      </p:sp>
      <p:sp>
        <p:nvSpPr>
          <p:cNvPr id="410" name="TextBox 3"/>
          <p:cNvSpPr txBox="1"/>
          <p:nvPr/>
        </p:nvSpPr>
        <p:spPr>
          <a:xfrm>
            <a:off x="732244" y="652187"/>
            <a:ext cx="460157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t">
            <a:spAutoFit/>
          </a:bodyPr>
          <a:lstStyle/>
          <a:p>
            <a:r>
              <a:rPr dirty="0"/>
              <a:t>PISTON, Walter. </a:t>
            </a:r>
            <a:r>
              <a:rPr b="1" dirty="0"/>
              <a:t>Harmony</a:t>
            </a:r>
            <a:r>
              <a:rPr dirty="0"/>
              <a:t>.</a:t>
            </a:r>
            <a:r>
              <a:rPr lang="pt-BR" dirty="0"/>
              <a:t>  </a:t>
            </a:r>
            <a:r>
              <a:rPr dirty="0"/>
              <a:t> </a:t>
            </a:r>
            <a:r>
              <a:rPr dirty="0" err="1"/>
              <a:t>Parte</a:t>
            </a:r>
            <a:r>
              <a:rPr dirty="0"/>
              <a:t> </a:t>
            </a:r>
            <a:r>
              <a:rPr lang="pt-BR" dirty="0"/>
              <a:t>5/10 Willian </a:t>
            </a:r>
            <a:endParaRPr dirty="0"/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FDB3B497-772F-4FA6-9BBC-F209DFBD9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92" y="2482850"/>
            <a:ext cx="6034616" cy="36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938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 1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r>
              <a:t>Triades</a:t>
            </a:r>
            <a:r>
              <a:rPr sz="2400"/>
              <a:t> (cont.)</a:t>
            </a:r>
          </a:p>
        </p:txBody>
      </p:sp>
      <p:sp>
        <p:nvSpPr>
          <p:cNvPr id="29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/>
          <a:lstStyle/>
          <a:p>
            <a:r>
              <a:t>Há </a:t>
            </a:r>
            <a:r>
              <a:rPr u="sng"/>
              <a:t>quatro tipos de tríades</a:t>
            </a:r>
            <a:r>
              <a:t>, em função da natureza dos intervalos sobrepostos:</a:t>
            </a:r>
          </a:p>
          <a:p>
            <a:pPr marL="742950" lvl="1" indent="-285750">
              <a:defRPr sz="2000"/>
            </a:pPr>
            <a:r>
              <a:t>Tríade </a:t>
            </a:r>
            <a:r>
              <a:rPr u="sng"/>
              <a:t>maior</a:t>
            </a:r>
            <a:r>
              <a:t>: fundamental + 3</a:t>
            </a:r>
            <a:r>
              <a:rPr baseline="30000"/>
              <a:t>a</a:t>
            </a:r>
            <a:r>
              <a:t> maior + 5</a:t>
            </a:r>
            <a:r>
              <a:rPr baseline="30000"/>
              <a:t>a</a:t>
            </a:r>
            <a:r>
              <a:t> justa (pilha: 3</a:t>
            </a:r>
            <a:r>
              <a:rPr baseline="30000"/>
              <a:t>a</a:t>
            </a:r>
            <a:r>
              <a:t> maior + 3</a:t>
            </a:r>
            <a:r>
              <a:rPr baseline="30000"/>
              <a:t>a</a:t>
            </a:r>
            <a:r>
              <a:t> menor)</a:t>
            </a:r>
          </a:p>
          <a:p>
            <a:pPr marL="742950" lvl="1" indent="-285750">
              <a:defRPr sz="2000"/>
            </a:pPr>
            <a:r>
              <a:t>Tríade </a:t>
            </a:r>
            <a:r>
              <a:rPr u="sng"/>
              <a:t>menor</a:t>
            </a:r>
            <a:r>
              <a:t>: fundamental + 3</a:t>
            </a:r>
            <a:r>
              <a:rPr baseline="30000"/>
              <a:t>a</a:t>
            </a:r>
            <a:r>
              <a:t> menor + 5</a:t>
            </a:r>
            <a:r>
              <a:rPr baseline="30000"/>
              <a:t>a</a:t>
            </a:r>
            <a:r>
              <a:t> justa (3</a:t>
            </a:r>
            <a:r>
              <a:rPr baseline="30000"/>
              <a:t>a</a:t>
            </a:r>
            <a:r>
              <a:t> menor + 3</a:t>
            </a:r>
            <a:r>
              <a:rPr baseline="30000"/>
              <a:t>a</a:t>
            </a:r>
            <a:r>
              <a:t> maior)</a:t>
            </a:r>
          </a:p>
          <a:p>
            <a:pPr marL="742950" lvl="1" indent="-285750">
              <a:defRPr sz="2000"/>
            </a:pPr>
            <a:r>
              <a:t>Tríade </a:t>
            </a:r>
            <a:r>
              <a:rPr u="sng"/>
              <a:t>aumentada</a:t>
            </a:r>
            <a:r>
              <a:t>: fundamental + 3</a:t>
            </a:r>
            <a:r>
              <a:rPr baseline="30000"/>
              <a:t>a</a:t>
            </a:r>
            <a:r>
              <a:t> maior + 5</a:t>
            </a:r>
            <a:r>
              <a:rPr baseline="30000"/>
              <a:t>a</a:t>
            </a:r>
            <a:r>
              <a:t> aumentada (duas 3</a:t>
            </a:r>
            <a:r>
              <a:rPr baseline="30000"/>
              <a:t>as</a:t>
            </a:r>
            <a:r>
              <a:t> menores)</a:t>
            </a:r>
          </a:p>
          <a:p>
            <a:pPr marL="742950" lvl="1" indent="-285750">
              <a:defRPr sz="2000"/>
            </a:pPr>
            <a:r>
              <a:t>Tríade </a:t>
            </a:r>
            <a:r>
              <a:rPr u="sng"/>
              <a:t>diminuta</a:t>
            </a:r>
            <a:r>
              <a:t>: fundamental + 3</a:t>
            </a:r>
            <a:r>
              <a:rPr baseline="30000"/>
              <a:t>a</a:t>
            </a:r>
            <a:r>
              <a:t> menor + 5</a:t>
            </a:r>
            <a:r>
              <a:rPr baseline="30000"/>
              <a:t>a</a:t>
            </a:r>
            <a:r>
              <a:t> diminuta (duas 3</a:t>
            </a:r>
            <a:r>
              <a:rPr baseline="30000"/>
              <a:t>as</a:t>
            </a:r>
            <a:r>
              <a:t> maiores)</a:t>
            </a:r>
          </a:p>
        </p:txBody>
      </p:sp>
      <p:sp>
        <p:nvSpPr>
          <p:cNvPr id="298" name="TextBox 4"/>
          <p:cNvSpPr txBox="1"/>
          <p:nvPr/>
        </p:nvSpPr>
        <p:spPr>
          <a:xfrm>
            <a:off x="732243" y="652187"/>
            <a:ext cx="464600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1/10 – Bruno </a:t>
            </a:r>
          </a:p>
        </p:txBody>
      </p:sp>
    </p:spTree>
    <p:extLst>
      <p:ext uri="{BB962C8B-B14F-4D97-AF65-F5344CB8AC3E}">
        <p14:creationId xmlns:p14="http://schemas.microsoft.com/office/powerpoint/2010/main" val="350102475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ítulo 1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r>
              <a:t>Movimentos paralelos de 1ª, 5ª e 8ª</a:t>
            </a:r>
          </a:p>
        </p:txBody>
      </p:sp>
      <p:sp>
        <p:nvSpPr>
          <p:cNvPr id="413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/>
          <a:lstStyle/>
          <a:p>
            <a:r>
              <a:t>O movimento relativo das vozes deve ser planejado de forma a preservar a independência de cada voz separadamente, devendo-se evitar vozes em movimento similar repetitivo (como se uma fosse mero acompanhamento da outra)</a:t>
            </a:r>
          </a:p>
          <a:p>
            <a:r>
              <a:t>O movimento similar de 5</a:t>
            </a:r>
            <a:r>
              <a:rPr baseline="30000"/>
              <a:t>a</a:t>
            </a:r>
            <a:r>
              <a:t> e 8</a:t>
            </a:r>
            <a:r>
              <a:rPr baseline="30000"/>
              <a:t>a</a:t>
            </a:r>
            <a:r>
              <a:t> tem sido usado cautelosamente por compositores, mas quando utilizado, os intervalos harmônicos iniciais são menores do que os intervalos harmônicos finais de 5</a:t>
            </a:r>
            <a:r>
              <a:rPr baseline="30000"/>
              <a:t>a</a:t>
            </a:r>
            <a:r>
              <a:t> ou 8</a:t>
            </a:r>
            <a:r>
              <a:rPr baseline="30000"/>
              <a:t>ª.</a:t>
            </a:r>
          </a:p>
        </p:txBody>
      </p:sp>
      <p:sp>
        <p:nvSpPr>
          <p:cNvPr id="414" name="TextBox 4"/>
          <p:cNvSpPr txBox="1"/>
          <p:nvPr/>
        </p:nvSpPr>
        <p:spPr>
          <a:xfrm>
            <a:off x="732244" y="652187"/>
            <a:ext cx="471699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t">
            <a:spAutoFit/>
          </a:bodyPr>
          <a:lstStyle/>
          <a:p>
            <a:r>
              <a:rPr dirty="0"/>
              <a:t>PISTON, Walter. </a:t>
            </a:r>
            <a:r>
              <a:rPr b="1" dirty="0"/>
              <a:t>Harmony</a:t>
            </a:r>
            <a:r>
              <a:rPr dirty="0"/>
              <a:t>.</a:t>
            </a:r>
            <a:r>
              <a:rPr lang="pt-BR" dirty="0"/>
              <a:t>  </a:t>
            </a:r>
            <a:r>
              <a:rPr dirty="0"/>
              <a:t> </a:t>
            </a:r>
            <a:r>
              <a:rPr dirty="0" err="1"/>
              <a:t>Parte</a:t>
            </a:r>
            <a:r>
              <a:rPr dirty="0"/>
              <a:t> 5/10 – </a:t>
            </a:r>
            <a:r>
              <a:rPr lang="pt-BR" dirty="0"/>
              <a:t>Willian</a:t>
            </a:r>
            <a:endParaRPr dirty="0"/>
          </a:p>
        </p:txBody>
      </p:sp>
      <p:pic>
        <p:nvPicPr>
          <p:cNvPr id="2" name="Imagem 2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6087507A-448A-4E89-8A5D-F2191CC32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983" y="5324478"/>
            <a:ext cx="5759869" cy="6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978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Oitavas e Quintas Ocultas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Oitavas e Quintas Ocultas</a:t>
            </a:r>
          </a:p>
        </p:txBody>
      </p:sp>
      <p:sp>
        <p:nvSpPr>
          <p:cNvPr id="417" name="Compositores no período da prática comum tinham muito cuidado com qualquer aproximação de 8a ou 5aJ com movimento similar."/>
          <p:cNvSpPr txBox="1">
            <a:spLocks noGrp="1"/>
          </p:cNvSpPr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Compositores no período da prática comum tinham muito cuidado com qualquer aproximação de 8</a:t>
            </a:r>
            <a:r>
              <a:rPr baseline="30000"/>
              <a:t>a </a:t>
            </a:r>
            <a:r>
              <a:t>ou 5</a:t>
            </a:r>
            <a:r>
              <a:rPr baseline="30000"/>
              <a:t>a</a:t>
            </a:r>
            <a:r>
              <a:t>J com movimento similar.</a:t>
            </a:r>
          </a:p>
        </p:txBody>
      </p:sp>
      <p:sp>
        <p:nvSpPr>
          <p:cNvPr id="418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itavas e Quintas Ocultas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Oitavas e Quintas Ocultas</a:t>
            </a:r>
          </a:p>
        </p:txBody>
      </p:sp>
      <p:sp>
        <p:nvSpPr>
          <p:cNvPr id="421" name="Compositores no período da prática comum tinham muito cuidado com qualquer aproximação de 8a ou 5aJ com movimento similar (ambas vozes se movem na mesma direção).…"/>
          <p:cNvSpPr txBox="1">
            <a:spLocks noGrp="1"/>
          </p:cNvSpPr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Compositores no período da prática comum tinham muito cuidado com qualquer aproximação de 8</a:t>
            </a:r>
            <a:r>
              <a:rPr baseline="30000"/>
              <a:t>a</a:t>
            </a:r>
            <a:r>
              <a:t> ou 5</a:t>
            </a:r>
            <a:r>
              <a:rPr baseline="30000"/>
              <a:t>a</a:t>
            </a:r>
            <a:r>
              <a:t>J com movimento similar (ambas vozes se movem na mesma direção).</a:t>
            </a:r>
          </a:p>
          <a:p>
            <a:r>
              <a:t>Piston adota o termo “Quintas/Oitavas Diretas”, mencionando que "alguns textos” adotam os termos “Ocultas" ou “Cobertas".</a:t>
            </a:r>
          </a:p>
        </p:txBody>
      </p:sp>
      <p:sp>
        <p:nvSpPr>
          <p:cNvPr id="422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Oitavas e Quintas Ocultas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Oitavas e Quintas Ocultas</a:t>
            </a:r>
          </a:p>
        </p:txBody>
      </p:sp>
      <p:sp>
        <p:nvSpPr>
          <p:cNvPr id="425" name="Compositores no período da prática comum tinham muito cuidado com qualquer aproximação de 8a ou 5aJ com movimento similar.…"/>
          <p:cNvSpPr txBox="1">
            <a:spLocks noGrp="1"/>
          </p:cNvSpPr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Compositores no período da prática comum tinham muito cuidado com qualquer aproximação de 8</a:t>
            </a:r>
            <a:r>
              <a:rPr baseline="30000"/>
              <a:t>a</a:t>
            </a:r>
            <a:r>
              <a:t> ou 5</a:t>
            </a:r>
            <a:r>
              <a:rPr baseline="30000"/>
              <a:t>a</a:t>
            </a:r>
            <a:r>
              <a:t>J com movimento similar.</a:t>
            </a:r>
          </a:p>
          <a:p>
            <a:r>
              <a:t>Piston adota o termo “Quintas/Oitavas Diretas”, mencionando que "alguns textos” adotam os termos “Ocultas" ou “Cobertas”.</a:t>
            </a:r>
          </a:p>
          <a:p>
            <a:r>
              <a:t>Importante no estudo de Contraponto. Requer atenção especial em Harmonia Elementar - especialmente quando localizada entre as vozes baixo e soprano.</a:t>
            </a:r>
          </a:p>
        </p:txBody>
      </p:sp>
      <p:sp>
        <p:nvSpPr>
          <p:cNvPr id="426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Oitavas e Quintas Ocultas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Oitavas e Quintas Ocultas</a:t>
            </a:r>
          </a:p>
        </p:txBody>
      </p:sp>
      <p:sp>
        <p:nvSpPr>
          <p:cNvPr id="429" name="Regra: Uma 8a  ou 5aJ normalmente não é aproximada por movimento similar com saltos em ambas as vozes."/>
          <p:cNvSpPr txBox="1">
            <a:spLocks noGrp="1"/>
          </p:cNvSpPr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Regra: Uma 8</a:t>
            </a:r>
            <a:r>
              <a:rPr baseline="30000"/>
              <a:t>a </a:t>
            </a:r>
            <a:r>
              <a:t> ou 5</a:t>
            </a:r>
            <a:r>
              <a:rPr baseline="30000"/>
              <a:t>a</a:t>
            </a:r>
            <a:r>
              <a:t>J normalmente não é aproximada por movimento similar com saltos em ambas as vozes.</a:t>
            </a:r>
          </a:p>
        </p:txBody>
      </p:sp>
      <p:pic>
        <p:nvPicPr>
          <p:cNvPr id="430" name="IMG_0483 2.jpg" descr="IMG_0483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741" y="3360354"/>
            <a:ext cx="3112519" cy="2613772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Oitavas e Quintas Ocultas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Oitavas e Quintas Ocultas</a:t>
            </a:r>
          </a:p>
        </p:txBody>
      </p:sp>
      <p:sp>
        <p:nvSpPr>
          <p:cNvPr id="434" name="Exceção 1: Ao mudar o espaçamento da mesma harmonia, quintas ocultas aproximadas por salto podem ser usadas livremente."/>
          <p:cNvSpPr txBox="1">
            <a:spLocks noGrp="1"/>
          </p:cNvSpPr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Exceção 1: Ao mudar o espaçamento da mesma harmonia, quintas ocultas aproximadas por salto podem ser usadas livremente.</a:t>
            </a:r>
          </a:p>
        </p:txBody>
      </p:sp>
      <p:pic>
        <p:nvPicPr>
          <p:cNvPr id="435" name="IMG_0484.jpg" descr="IMG_04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268" y="3375986"/>
            <a:ext cx="2853463" cy="2674173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Oitavas e Quintas Ocultas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Oitavas e Quintas Ocultas</a:t>
            </a:r>
          </a:p>
        </p:txBody>
      </p:sp>
      <p:sp>
        <p:nvSpPr>
          <p:cNvPr id="439" name="Exceção 2: Na progressão V-I, particularmente na cadência final, a quinta oculta pode ser usada quando a sensível salta para baixo até o quinto grau - mas apenas quando a sensível estiver numa voz interna (alto ou tenor)."/>
          <p:cNvSpPr txBox="1">
            <a:spLocks noGrp="1"/>
          </p:cNvSpPr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Exceção 2: Na progressão V-I, particularmente na cadência final, a quinta oculta pode ser usada quando a </a:t>
            </a:r>
            <a:r>
              <a:rPr u="sng"/>
              <a:t>sensível</a:t>
            </a:r>
            <a:r>
              <a:t> salta para baixo até o quinto grau - mas apenas quando a </a:t>
            </a:r>
            <a:r>
              <a:rPr u="sng"/>
              <a:t>sensível</a:t>
            </a:r>
            <a:r>
              <a:t> estiver numa voz interna (alto ou tenor).</a:t>
            </a:r>
          </a:p>
        </p:txBody>
      </p:sp>
      <p:pic>
        <p:nvPicPr>
          <p:cNvPr id="440" name="IMG_0485.jpg" descr="IMG_048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303" y="3699912"/>
            <a:ext cx="4443393" cy="2366977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Oitavas e Quintas Ocultas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Oitavas e Quintas Ocultas</a:t>
            </a:r>
          </a:p>
        </p:txBody>
      </p:sp>
      <p:sp>
        <p:nvSpPr>
          <p:cNvPr id="444" name="Quando o movimento oculto ocorre nota por nota numa voz e por salto em outra - várias combinações possíveis."/>
          <p:cNvSpPr txBox="1">
            <a:spLocks noGrp="1"/>
          </p:cNvSpPr>
          <p:nvPr>
            <p:ph type="body" sz="half" idx="1"/>
          </p:nvPr>
        </p:nvSpPr>
        <p:spPr>
          <a:xfrm>
            <a:off x="1295400" y="25696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Quando o movimento oculto ocorre nota por nota numa voz e por salto em outra - várias combinações possíveis.</a:t>
            </a:r>
          </a:p>
        </p:txBody>
      </p:sp>
      <p:sp>
        <p:nvSpPr>
          <p:cNvPr id="445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Oitavas e Quintas Ocultas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Oitavas e Quintas Ocultas</a:t>
            </a:r>
          </a:p>
        </p:txBody>
      </p:sp>
      <p:sp>
        <p:nvSpPr>
          <p:cNvPr id="448" name="Quando o movimento oculto procede nota por nota numa voz e por salto em outra - várias combinações possíveis.…"/>
          <p:cNvSpPr txBox="1">
            <a:spLocks noGrp="1"/>
          </p:cNvSpPr>
          <p:nvPr>
            <p:ph type="body" sz="half" idx="1"/>
          </p:nvPr>
        </p:nvSpPr>
        <p:spPr>
          <a:xfrm>
            <a:off x="1295400" y="25696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Quando o movimento oculto procede nota por nota numa voz e por salto em outra - várias combinações possíveis.</a:t>
            </a:r>
          </a:p>
          <a:p>
            <a:r>
              <a:t>5</a:t>
            </a:r>
            <a:r>
              <a:rPr baseline="30000"/>
              <a:t>as </a:t>
            </a:r>
            <a:r>
              <a:t>e 8</a:t>
            </a:r>
            <a:r>
              <a:rPr baseline="30000"/>
              <a:t>as</a:t>
            </a:r>
            <a:r>
              <a:t> ocultas são permitidas entre soprano e baixo quando a soprano se move nota por nota e o baixo por salto.</a:t>
            </a:r>
          </a:p>
        </p:txBody>
      </p:sp>
      <p:pic>
        <p:nvPicPr>
          <p:cNvPr id="449" name="IMG_0486.jpg" descr="IMG_048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301" y="3733291"/>
            <a:ext cx="2337009" cy="2467319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Oitavas e Quintas Ocultas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Oitavas e Quintas Ocultas</a:t>
            </a:r>
          </a:p>
        </p:txBody>
      </p:sp>
      <p:sp>
        <p:nvSpPr>
          <p:cNvPr id="453" name="No movimento ascendente, a aproximação preferencial a uma 8a oculta é com a soprano se movendo uma segunda menor, agindo como uma sensível."/>
          <p:cNvSpPr txBox="1">
            <a:spLocks noGrp="1"/>
          </p:cNvSpPr>
          <p:nvPr>
            <p:ph type="body" sz="half" idx="1"/>
          </p:nvPr>
        </p:nvSpPr>
        <p:spPr>
          <a:xfrm>
            <a:off x="1295400" y="25696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No movimento ascendente, a aproximação preferencial a uma 8</a:t>
            </a:r>
            <a:r>
              <a:rPr baseline="30000"/>
              <a:t>a</a:t>
            </a:r>
            <a:r>
              <a:t> oculta é com a </a:t>
            </a:r>
            <a:r>
              <a:rPr u="sng"/>
              <a:t>soprano</a:t>
            </a:r>
            <a:r>
              <a:t> se movendo uma </a:t>
            </a:r>
            <a:r>
              <a:rPr u="sng"/>
              <a:t>segunda menor</a:t>
            </a:r>
            <a:r>
              <a:t>, agindo como uma </a:t>
            </a:r>
            <a:r>
              <a:rPr u="sng"/>
              <a:t>sensível</a:t>
            </a:r>
            <a:r>
              <a:t>.</a:t>
            </a:r>
          </a:p>
        </p:txBody>
      </p:sp>
      <p:pic>
        <p:nvPicPr>
          <p:cNvPr id="454" name="IMG_0488.jpg" descr="IMG_04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996" y="3362557"/>
            <a:ext cx="1816009" cy="2839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G_0494.jpg" descr="IMG_049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841" y="3631717"/>
            <a:ext cx="986666" cy="2195812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ítulo 1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t>Tríades</a:t>
            </a:r>
            <a:br/>
            <a:r>
              <a:t> Inversão</a:t>
            </a:r>
          </a:p>
        </p:txBody>
      </p:sp>
      <p:sp>
        <p:nvSpPr>
          <p:cNvPr id="301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/>
          <a:lstStyle/>
          <a:p>
            <a:r>
              <a:t>Uma tríade com sua fundamental com seu tom mais grave é dita estar no </a:t>
            </a:r>
            <a:r>
              <a:rPr u="sng"/>
              <a:t>estado fundamental</a:t>
            </a:r>
          </a:p>
          <a:p>
            <a:r>
              <a:t>Uma tríade com sua terça como tom mais grave está na </a:t>
            </a:r>
            <a:r>
              <a:rPr u="sng"/>
              <a:t>primeira inversão.</a:t>
            </a:r>
          </a:p>
          <a:p>
            <a:r>
              <a:t>Uma tríade com sua quinta como tom mais grave está na </a:t>
            </a:r>
            <a:r>
              <a:rPr u="sng"/>
              <a:t>segunda inversão</a:t>
            </a:r>
            <a:r>
              <a:t>.</a:t>
            </a:r>
          </a:p>
          <a:p>
            <a:r>
              <a:t>Exemplo:</a:t>
            </a:r>
          </a:p>
        </p:txBody>
      </p:sp>
      <p:pic>
        <p:nvPicPr>
          <p:cNvPr id="302" name="Imagem 3" descr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7943" y="4366726"/>
            <a:ext cx="2416629" cy="1646494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TextBox 4"/>
          <p:cNvSpPr txBox="1"/>
          <p:nvPr/>
        </p:nvSpPr>
        <p:spPr>
          <a:xfrm>
            <a:off x="732243" y="652187"/>
            <a:ext cx="464600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1/10 – Bruno </a:t>
            </a:r>
          </a:p>
        </p:txBody>
      </p:sp>
    </p:spTree>
    <p:extLst>
      <p:ext uri="{BB962C8B-B14F-4D97-AF65-F5344CB8AC3E}">
        <p14:creationId xmlns:p14="http://schemas.microsoft.com/office/powerpoint/2010/main" val="86190345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Oitavas e Quintas Ocultas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Oitavas e Quintas Ocultas</a:t>
            </a:r>
          </a:p>
        </p:txBody>
      </p:sp>
      <p:sp>
        <p:nvSpPr>
          <p:cNvPr id="459" name="Embora em alguns casos o movimento da soprano em um tom inteiro é bem aceitável."/>
          <p:cNvSpPr txBox="1">
            <a:spLocks noGrp="1"/>
          </p:cNvSpPr>
          <p:nvPr>
            <p:ph type="body" sz="half" idx="1"/>
          </p:nvPr>
        </p:nvSpPr>
        <p:spPr>
          <a:xfrm>
            <a:off x="1295400" y="25696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Embora em alguns casos o movimento da soprano em um tom inteiro é bem aceitável.</a:t>
            </a:r>
          </a:p>
        </p:txBody>
      </p:sp>
      <p:pic>
        <p:nvPicPr>
          <p:cNvPr id="460" name="IMG_0489.jpg" descr="IMG_048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878" y="3152001"/>
            <a:ext cx="1898241" cy="3056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G_0490.jpg" descr="IMG_049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984" y="3156567"/>
            <a:ext cx="1836225" cy="3047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G_0494.jpg" descr="IMG_049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825" y="3400018"/>
            <a:ext cx="1107780" cy="2465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G_0494.jpg" descr="IMG_049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709" y="3449851"/>
            <a:ext cx="1062996" cy="2365686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Oitavas e Quintas Ocultas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Oitavas e Quintas Ocultas</a:t>
            </a:r>
          </a:p>
        </p:txBody>
      </p:sp>
      <p:sp>
        <p:nvSpPr>
          <p:cNvPr id="467" name="No entanto, a 5a e 8a ou oculta atingida por salto na soprano e nota por nota no baixo geralmente é evitado - dá destaque indevido ao intervalo justo."/>
          <p:cNvSpPr txBox="1">
            <a:spLocks noGrp="1"/>
          </p:cNvSpPr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No entanto, a 5</a:t>
            </a:r>
            <a:r>
              <a:rPr baseline="30000"/>
              <a:t>a </a:t>
            </a:r>
            <a:r>
              <a:t>e 8</a:t>
            </a:r>
            <a:r>
              <a:rPr baseline="30000"/>
              <a:t>a</a:t>
            </a:r>
            <a:r>
              <a:t> ou oculta atingida por salto na soprano e nota por nota no baixo geralmente é evitado - dá destaque indevido ao intervalo justo.</a:t>
            </a:r>
          </a:p>
        </p:txBody>
      </p:sp>
      <p:pic>
        <p:nvPicPr>
          <p:cNvPr id="468" name="IMG_0491.jpg" descr="IMG_049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150" y="3418333"/>
            <a:ext cx="4743700" cy="2562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G_0494.jpg" descr="IMG_049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961" y="3651175"/>
            <a:ext cx="884644" cy="196876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Oitavas e Quintas Ocultas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Oitavas e Quintas Ocultas</a:t>
            </a:r>
          </a:p>
        </p:txBody>
      </p:sp>
      <p:sp>
        <p:nvSpPr>
          <p:cNvPr id="473" name="5as e 8as ocultas com salto em uma voz e nota por nota em outra voz, que não a baixo/soprano, são livremente empregadas."/>
          <p:cNvSpPr txBox="1">
            <a:spLocks noGrp="1"/>
          </p:cNvSpPr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5</a:t>
            </a:r>
            <a:r>
              <a:rPr baseline="30000"/>
              <a:t>as </a:t>
            </a:r>
            <a:r>
              <a:t>e 8</a:t>
            </a:r>
            <a:r>
              <a:rPr baseline="30000"/>
              <a:t>as</a:t>
            </a:r>
            <a:r>
              <a:t> ocultas com salto em uma voz e nota por nota em outra voz, que não a baixo/soprano, são livremente empregadas.</a:t>
            </a:r>
          </a:p>
        </p:txBody>
      </p:sp>
      <p:sp>
        <p:nvSpPr>
          <p:cNvPr id="474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ratamento da Sensível (Modo Maior)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Tratamento da Sensível (Modo Maior)</a:t>
            </a:r>
          </a:p>
        </p:txBody>
      </p:sp>
      <p:sp>
        <p:nvSpPr>
          <p:cNvPr id="477" name="Sensível: Quando a distância do sétimo grau à tônica for meio tom, como na escala maior e escala menor melódica ascendente. Diferentemente de qualquer outro grau da escala, a sensível tem uma tendência audível de se mover acima, para a tônica."/>
          <p:cNvSpPr txBox="1">
            <a:spLocks noGrp="1"/>
          </p:cNvSpPr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Sensível: Quando a distância do sétimo grau à tônica for meio tom, como na escala maior e escala menor melódica ascendente. Diferentemente de qualquer outro grau da escala, a </a:t>
            </a:r>
            <a:r>
              <a:rPr u="sng"/>
              <a:t>sensível</a:t>
            </a:r>
            <a:r>
              <a:t> tem uma tendência audível de se mover acima, para a tônica.</a:t>
            </a:r>
          </a:p>
        </p:txBody>
      </p:sp>
      <p:sp>
        <p:nvSpPr>
          <p:cNvPr id="478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ratamento da Sensível (Modo Maior)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Tratamento da Sensível (Modo Maior)</a:t>
            </a:r>
          </a:p>
        </p:txBody>
      </p:sp>
      <p:sp>
        <p:nvSpPr>
          <p:cNvPr id="481" name="Sensível: Quando a distância do sétimo grau à tônica for meio tom, como na escala maior e escala menor melódica ascendente. Diferentemente de qualquer outro grau da escala, a sensível tem uma tendência audível de se mover acima, para a tônica.…"/>
          <p:cNvSpPr txBox="1">
            <a:spLocks noGrp="1"/>
          </p:cNvSpPr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Sensível: Quando a distância do sétimo grau à tônica for meio tom, como na escala maior e escala menor melódica ascendente. Diferentemente de qualquer outro grau da escala, a </a:t>
            </a:r>
            <a:r>
              <a:rPr u="sng"/>
              <a:t>sensível</a:t>
            </a:r>
            <a:r>
              <a:t> tem uma tendência audível de se mover acima, para a tônica.</a:t>
            </a:r>
          </a:p>
          <a:p>
            <a:r>
              <a:t>Assim, esta propriedade requer tratamento especial quando a </a:t>
            </a:r>
            <a:r>
              <a:rPr u="sng"/>
              <a:t>sensível</a:t>
            </a:r>
            <a:r>
              <a:t> se encontrar na voz soprano.</a:t>
            </a:r>
          </a:p>
        </p:txBody>
      </p:sp>
      <p:sp>
        <p:nvSpPr>
          <p:cNvPr id="482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ratamento da Sensível (Modo Maior)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Tratamento da Sensível (Modo Maior)</a:t>
            </a:r>
          </a:p>
        </p:txBody>
      </p:sp>
      <p:sp>
        <p:nvSpPr>
          <p:cNvPr id="485" name="Sensível: Quando a distância do sétimo grau à tônica for meio tom, como na escala maior e escala menor melódica ascendente. Diferentemente de qualquer outro grau da escala, a sensível tem uma tendência audível de se mover acima, para a tônica.…"/>
          <p:cNvSpPr txBox="1">
            <a:spLocks noGrp="1"/>
          </p:cNvSpPr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2892" indent="-282892" defTabSz="452627">
              <a:spcBef>
                <a:spcPts val="500"/>
              </a:spcBef>
              <a:defRPr sz="2300"/>
            </a:pPr>
            <a:r>
              <a:t>Sensível: Quando a distância do sétimo grau à tônica for meio tom, como na escala maior e escala menor melódica ascendente. Diferentemente de qualquer outro grau da escala, a </a:t>
            </a:r>
            <a:r>
              <a:rPr u="sng"/>
              <a:t>sensível</a:t>
            </a:r>
            <a:r>
              <a:t> tem uma tendência audível de se mover acima, para a tônica.</a:t>
            </a:r>
          </a:p>
          <a:p>
            <a:pPr marL="282892" indent="-282892" defTabSz="452627">
              <a:spcBef>
                <a:spcPts val="500"/>
              </a:spcBef>
              <a:defRPr sz="2300"/>
            </a:pPr>
            <a:r>
              <a:t>Assim, esta propriedade requer tratamento especial quando a </a:t>
            </a:r>
            <a:r>
              <a:rPr u="sng"/>
              <a:t>sensível</a:t>
            </a:r>
            <a:r>
              <a:t> se encontrar na voz soprano.</a:t>
            </a:r>
          </a:p>
          <a:p>
            <a:pPr marL="282892" indent="-282892" defTabSz="452627">
              <a:spcBef>
                <a:spcPts val="500"/>
              </a:spcBef>
              <a:defRPr sz="2300"/>
            </a:pPr>
            <a:r>
              <a:t>A tríade da sensível é raramente utilizada no estado fundamental, de ocorrência frequente em inversão. Dessa forma, a </a:t>
            </a:r>
            <a:r>
              <a:rPr u="sng"/>
              <a:t>sensível</a:t>
            </a:r>
            <a:r>
              <a:t> não aparece no baixo com progressão no estado fundamental.</a:t>
            </a:r>
          </a:p>
        </p:txBody>
      </p:sp>
      <p:sp>
        <p:nvSpPr>
          <p:cNvPr id="486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ratamento da Sensível (Modo Maior)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Tratamento da Sensível (Modo Maior)</a:t>
            </a:r>
          </a:p>
        </p:txBody>
      </p:sp>
      <p:sp>
        <p:nvSpPr>
          <p:cNvPr id="489" name="V-I e V-VI: como regra, se  a sensível estiver na soprano irá levar à tônica no acorde seguinte."/>
          <p:cNvSpPr txBox="1">
            <a:spLocks noGrp="1"/>
          </p:cNvSpPr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V-I e V-VI: como regra, se  a sensível estiver na soprano irá levar à tônica no acorde seguinte.</a:t>
            </a:r>
          </a:p>
        </p:txBody>
      </p:sp>
      <p:pic>
        <p:nvPicPr>
          <p:cNvPr id="490" name="IMG_0492.jpg" descr="IMG_04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394" y="3347625"/>
            <a:ext cx="6041212" cy="2700780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ratamento da Sensível (Modo Maior)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8" cy="1303868"/>
          </a:xfrm>
          <a:prstGeom prst="rect">
            <a:avLst/>
          </a:prstGeom>
        </p:spPr>
        <p:txBody>
          <a:bodyPr/>
          <a:lstStyle/>
          <a:p>
            <a:r>
              <a:t>Tratamento da Sensível (Modo Maior)</a:t>
            </a:r>
          </a:p>
        </p:txBody>
      </p:sp>
      <p:sp>
        <p:nvSpPr>
          <p:cNvPr id="494" name="Se a sensível estiver numa voz interna ela pode subir à tônica, ou descer."/>
          <p:cNvSpPr txBox="1">
            <a:spLocks noGrp="1"/>
          </p:cNvSpPr>
          <p:nvPr>
            <p:ph type="body" sz="half" idx="1"/>
          </p:nvPr>
        </p:nvSpPr>
        <p:spPr>
          <a:xfrm>
            <a:off x="1295400" y="2556930"/>
            <a:ext cx="9601198" cy="3318940"/>
          </a:xfrm>
          <a:prstGeom prst="rect">
            <a:avLst/>
          </a:prstGeom>
        </p:spPr>
        <p:txBody>
          <a:bodyPr/>
          <a:lstStyle/>
          <a:p>
            <a:r>
              <a:t>Se a sensível estiver numa voz interna ela pode subir à tônica, ou descer.</a:t>
            </a:r>
          </a:p>
        </p:txBody>
      </p:sp>
      <p:pic>
        <p:nvPicPr>
          <p:cNvPr id="495" name="IMG_0493.jpg" descr="IMG_049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045" y="3069424"/>
            <a:ext cx="4617910" cy="280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G_0494.jpg" descr="IMG_049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798" y="3352381"/>
            <a:ext cx="858007" cy="1909485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TextBox 4"/>
          <p:cNvSpPr txBox="1"/>
          <p:nvPr/>
        </p:nvSpPr>
        <p:spPr>
          <a:xfrm>
            <a:off x="732244" y="652188"/>
            <a:ext cx="4795798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6/10 – Eduardo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ítulo 1"/>
          <p:cNvSpPr txBox="1">
            <a:spLocks noGrp="1"/>
          </p:cNvSpPr>
          <p:nvPr>
            <p:ph type="title"/>
          </p:nvPr>
        </p:nvSpPr>
        <p:spPr>
          <a:xfrm>
            <a:off x="653969" y="5223933"/>
            <a:ext cx="9601198" cy="13038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t>Excerto de Prelúdio ao Ato 2 de Siegfried de Wagner</a:t>
            </a:r>
          </a:p>
        </p:txBody>
      </p:sp>
      <p:sp>
        <p:nvSpPr>
          <p:cNvPr id="500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1236677" y="2438398"/>
            <a:ext cx="9601198" cy="3318938"/>
          </a:xfrm>
          <a:prstGeom prst="rect">
            <a:avLst/>
          </a:prstGeom>
        </p:spPr>
        <p:txBody>
          <a:bodyPr/>
          <a:lstStyle/>
          <a:p>
            <a:r>
              <a:t>Intervalo de 4ªAumentada (enarmonia: 5ªDiminuta) .</a:t>
            </a:r>
          </a:p>
          <a:p>
            <a:r>
              <a:t>Exemplo:</a:t>
            </a:r>
          </a:p>
        </p:txBody>
      </p:sp>
      <p:pic>
        <p:nvPicPr>
          <p:cNvPr id="501" name="Picture 2" descr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1832" y="2438399"/>
            <a:ext cx="2386240" cy="1471129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Título 1"/>
          <p:cNvSpPr txBox="1"/>
          <p:nvPr/>
        </p:nvSpPr>
        <p:spPr>
          <a:xfrm>
            <a:off x="1447801" y="1134531"/>
            <a:ext cx="9601198" cy="1303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rgbClr val="262626"/>
                </a:solidFill>
              </a:defRPr>
            </a:lvl1pPr>
          </a:lstStyle>
          <a:p>
            <a:r>
              <a:t>Trítono: “diabolus in music’</a:t>
            </a:r>
          </a:p>
        </p:txBody>
      </p:sp>
      <p:pic>
        <p:nvPicPr>
          <p:cNvPr id="50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9126" y="2906085"/>
            <a:ext cx="6195297" cy="2701150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Elipse 3"/>
          <p:cNvSpPr/>
          <p:nvPr/>
        </p:nvSpPr>
        <p:spPr>
          <a:xfrm>
            <a:off x="5117884" y="3039982"/>
            <a:ext cx="527909" cy="542119"/>
          </a:xfrm>
          <a:prstGeom prst="ellipse">
            <a:avLst/>
          </a:prstGeom>
          <a:ln w="158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5" name="Imagem 4" descr="Imagem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8270" y="3048456"/>
            <a:ext cx="542592" cy="560882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Elipse 9"/>
          <p:cNvSpPr/>
          <p:nvPr/>
        </p:nvSpPr>
        <p:spPr>
          <a:xfrm>
            <a:off x="6096000" y="5179290"/>
            <a:ext cx="780662" cy="578045"/>
          </a:xfrm>
          <a:prstGeom prst="ellipse">
            <a:avLst/>
          </a:prstGeom>
          <a:ln w="158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7" name="TextBox 11"/>
          <p:cNvSpPr txBox="1"/>
          <p:nvPr/>
        </p:nvSpPr>
        <p:spPr>
          <a:xfrm>
            <a:off x="732243" y="652187"/>
            <a:ext cx="476465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7/10 – Carolina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itle 1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/>
          <a:lstStyle/>
          <a:p>
            <a:r>
              <a:t>Overlaping and crossing</a:t>
            </a:r>
          </a:p>
          <a:p>
            <a:r>
              <a:t>Similar motion in Four voices</a:t>
            </a:r>
          </a:p>
        </p:txBody>
      </p:sp>
      <p:sp>
        <p:nvSpPr>
          <p:cNvPr id="511" name="TextBox 3"/>
          <p:cNvSpPr txBox="1"/>
          <p:nvPr/>
        </p:nvSpPr>
        <p:spPr>
          <a:xfrm>
            <a:off x="732243" y="652187"/>
            <a:ext cx="476465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7/10 – Carolina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1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r>
              <a:t>Triades </a:t>
            </a:r>
            <a:r>
              <a:rPr sz="2400"/>
              <a:t>(cont.)</a:t>
            </a:r>
          </a:p>
        </p:txBody>
      </p:sp>
      <p:sp>
        <p:nvSpPr>
          <p:cNvPr id="30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/>
          <a:lstStyle/>
          <a:p>
            <a:r>
              <a:t>Os dois primeiros tipos são ditos </a:t>
            </a:r>
            <a:r>
              <a:rPr u="sng"/>
              <a:t>acordes consonantes</a:t>
            </a:r>
            <a:r>
              <a:t> (formados por intervalos consonantes) e os dois últimos, </a:t>
            </a:r>
            <a:r>
              <a:rPr u="sng"/>
              <a:t>acordes dissonantes</a:t>
            </a:r>
            <a:r>
              <a:t> (presença de intervalo dissonante)</a:t>
            </a:r>
          </a:p>
          <a:p>
            <a:r>
              <a:t>Triades no modo maior</a:t>
            </a:r>
          </a:p>
        </p:txBody>
      </p:sp>
      <p:sp>
        <p:nvSpPr>
          <p:cNvPr id="307" name="TextBox 4"/>
          <p:cNvSpPr txBox="1"/>
          <p:nvPr/>
        </p:nvSpPr>
        <p:spPr>
          <a:xfrm>
            <a:off x="732243" y="652187"/>
            <a:ext cx="464600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1/10 – Bruno </a:t>
            </a:r>
          </a:p>
        </p:txBody>
      </p:sp>
    </p:spTree>
    <p:extLst>
      <p:ext uri="{BB962C8B-B14F-4D97-AF65-F5344CB8AC3E}">
        <p14:creationId xmlns:p14="http://schemas.microsoft.com/office/powerpoint/2010/main" val="1013635271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Superposição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duas</a:t>
            </a:r>
            <a:r>
              <a:rPr lang="en-US" dirty="0"/>
              <a:t> </a:t>
            </a:r>
            <a:r>
              <a:rPr lang="en-US" dirty="0" err="1"/>
              <a:t>vozes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movimento</a:t>
            </a:r>
            <a:r>
              <a:rPr lang="en-US" dirty="0"/>
              <a:t> </a:t>
            </a:r>
            <a:r>
              <a:rPr lang="en-US" dirty="0" err="1"/>
              <a:t>direto</a:t>
            </a:r>
            <a:r>
              <a:rPr lang="en-US" dirty="0"/>
              <a:t> </a:t>
            </a:r>
            <a:r>
              <a:rPr lang="en-US" dirty="0" err="1"/>
              <a:t>ascendente</a:t>
            </a:r>
            <a:r>
              <a:rPr lang="en-US" dirty="0"/>
              <a:t>, a </a:t>
            </a:r>
            <a:r>
              <a:rPr lang="en-US" dirty="0" err="1"/>
              <a:t>voz</a:t>
            </a:r>
            <a:r>
              <a:rPr lang="en-US" dirty="0"/>
              <a:t> inferior NÃO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subir</a:t>
            </a:r>
            <a:r>
              <a:rPr lang="en-US" dirty="0"/>
              <a:t> para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posição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do que a que </a:t>
            </a:r>
            <a:r>
              <a:rPr lang="en-US" dirty="0" err="1"/>
              <a:t>acaba</a:t>
            </a:r>
            <a:r>
              <a:rPr lang="en-US" dirty="0"/>
              <a:t> de </a:t>
            </a:r>
            <a:r>
              <a:rPr lang="en-US" dirty="0" err="1"/>
              <a:t>deixar</a:t>
            </a:r>
            <a:r>
              <a:rPr lang="en-US" dirty="0"/>
              <a:t> a </a:t>
            </a:r>
            <a:r>
              <a:rPr lang="en-US" dirty="0" err="1"/>
              <a:t>voz</a:t>
            </a:r>
            <a:r>
              <a:rPr lang="en-US" dirty="0"/>
              <a:t> superior. </a:t>
            </a:r>
          </a:p>
          <a:p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acontecer</a:t>
            </a:r>
            <a:r>
              <a:rPr lang="en-US" dirty="0"/>
              <a:t>, </a:t>
            </a:r>
            <a:r>
              <a:rPr lang="en-US" dirty="0" err="1"/>
              <a:t>dizemos</a:t>
            </a:r>
            <a:r>
              <a:rPr lang="en-US" dirty="0"/>
              <a:t> que as </a:t>
            </a:r>
            <a:r>
              <a:rPr lang="en-US" dirty="0" err="1"/>
              <a:t>vozes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u="sng" dirty="0" err="1"/>
              <a:t>superpostas</a:t>
            </a:r>
            <a:r>
              <a:rPr lang="en-US" u="sng" dirty="0"/>
              <a:t>, </a:t>
            </a:r>
            <a:r>
              <a:rPr lang="en-US" dirty="0" err="1"/>
              <a:t>podendo</a:t>
            </a:r>
            <a:r>
              <a:rPr lang="en-US" dirty="0"/>
              <a:t> </a:t>
            </a:r>
            <a:r>
              <a:rPr lang="en-US" dirty="0" err="1"/>
              <a:t>levar</a:t>
            </a:r>
            <a:r>
              <a:rPr lang="en-US" dirty="0"/>
              <a:t> o </a:t>
            </a:r>
            <a:r>
              <a:rPr lang="en-US" dirty="0" err="1"/>
              <a:t>ouvinte</a:t>
            </a:r>
            <a:r>
              <a:rPr lang="en-US" dirty="0"/>
              <a:t> a </a:t>
            </a:r>
            <a:r>
              <a:rPr lang="en-US" dirty="0" err="1"/>
              <a:t>seguir</a:t>
            </a:r>
            <a:r>
              <a:rPr lang="en-US" dirty="0"/>
              <a:t> a </a:t>
            </a:r>
            <a:r>
              <a:rPr lang="en-US" dirty="0" err="1"/>
              <a:t>progressão</a:t>
            </a:r>
            <a:r>
              <a:rPr lang="en-US" dirty="0"/>
              <a:t> </a:t>
            </a:r>
            <a:r>
              <a:rPr lang="en-US" dirty="0" err="1"/>
              <a:t>aparente</a:t>
            </a:r>
            <a:r>
              <a:rPr lang="en-US" dirty="0"/>
              <a:t> entre as </a:t>
            </a:r>
            <a:r>
              <a:rPr lang="en-US" dirty="0" err="1"/>
              <a:t>vozes</a:t>
            </a:r>
            <a:r>
              <a:rPr lang="en-US" dirty="0"/>
              <a:t>.</a:t>
            </a:r>
          </a:p>
          <a:p>
            <a:r>
              <a:rPr lang="en-US" dirty="0"/>
              <a:t>O </a:t>
            </a:r>
            <a:r>
              <a:rPr lang="en-US" dirty="0" err="1"/>
              <a:t>mesmo</a:t>
            </a:r>
            <a:r>
              <a:rPr lang="en-US" dirty="0"/>
              <a:t> se </a:t>
            </a:r>
            <a:r>
              <a:rPr lang="en-US" dirty="0" err="1"/>
              <a:t>aplica</a:t>
            </a:r>
            <a:r>
              <a:rPr lang="en-US" dirty="0"/>
              <a:t> no </a:t>
            </a:r>
            <a:r>
              <a:rPr lang="en-US" dirty="0" err="1"/>
              <a:t>movimento</a:t>
            </a:r>
            <a:r>
              <a:rPr lang="en-US" dirty="0"/>
              <a:t> </a:t>
            </a:r>
            <a:r>
              <a:rPr lang="en-US" dirty="0" err="1"/>
              <a:t>direto</a:t>
            </a:r>
            <a:r>
              <a:rPr lang="en-US" dirty="0"/>
              <a:t> </a:t>
            </a:r>
            <a:r>
              <a:rPr lang="en-US" dirty="0" err="1"/>
              <a:t>descendente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244" y="652188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PISTON, Walter. </a:t>
            </a:r>
            <a:r>
              <a:rPr kumimoji="0" lang="bg-BG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Harmony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.   Parte 7/10 </a:t>
            </a:r>
            <a:r>
              <a:rPr kumimoji="0" lang="mr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–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 Carolina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2B51738-0F65-4068-8EB1-DE79F5DB6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251" y="3289489"/>
            <a:ext cx="1477561" cy="10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0673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B0FDE-B928-428E-A443-D7188FAB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Cruzamento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10816A-DC4E-4B3B-BC04-6429FD2E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737" y="2482628"/>
            <a:ext cx="3103297" cy="2795586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8726D4-05A8-4BE8-B6D9-121EA070D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5942"/>
            <a:ext cx="9601196" cy="3259925"/>
          </a:xfrm>
        </p:spPr>
        <p:txBody>
          <a:bodyPr/>
          <a:lstStyle/>
          <a:p>
            <a:r>
              <a:rPr lang="pt-BR" dirty="0"/>
              <a:t>Cruzamento é o movimento de uma voz desde uma posição abaixo de outra voz para uma posição acima desta, ou vice-versa.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Evita-se para não confundir o ouvinte quanto ao caminho de cada voz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B34AE-02FC-439A-81AB-7C1B5E9C21B5}"/>
              </a:ext>
            </a:extLst>
          </p:cNvPr>
          <p:cNvSpPr txBox="1"/>
          <p:nvPr/>
        </p:nvSpPr>
        <p:spPr>
          <a:xfrm>
            <a:off x="732244" y="652188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PISTON, Walter. </a:t>
            </a:r>
            <a:r>
              <a:rPr kumimoji="0" lang="bg-BG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Harmony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.   Parte 7/10 </a:t>
            </a:r>
            <a:r>
              <a:rPr kumimoji="0" lang="mr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–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 Carolina</a:t>
            </a:r>
          </a:p>
        </p:txBody>
      </p:sp>
    </p:spTree>
    <p:extLst>
      <p:ext uri="{BB962C8B-B14F-4D97-AF65-F5344CB8AC3E}">
        <p14:creationId xmlns:p14="http://schemas.microsoft.com/office/powerpoint/2010/main" val="2338034445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53371-8D77-444A-8FB4-B5B90AD0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Movimento direto de 4 vozes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C8DFB1-C3A9-4579-88A6-528487F7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se deve mover as 4 vozes na mesma direção se as tríades estão em estado fundamental.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Exceto em cadências finais.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0F681-A01A-473E-8D5C-6BE4D83B4F4D}"/>
              </a:ext>
            </a:extLst>
          </p:cNvPr>
          <p:cNvSpPr txBox="1"/>
          <p:nvPr/>
        </p:nvSpPr>
        <p:spPr>
          <a:xfrm>
            <a:off x="732244" y="652188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PISTON, Walter. </a:t>
            </a:r>
            <a:r>
              <a:rPr kumimoji="0" lang="bg-BG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Harmony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.   Parte 7/10 </a:t>
            </a:r>
            <a:r>
              <a:rPr kumimoji="0" lang="mr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–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 Carolina</a:t>
            </a:r>
          </a:p>
        </p:txBody>
      </p:sp>
    </p:spTree>
    <p:extLst>
      <p:ext uri="{BB962C8B-B14F-4D97-AF65-F5344CB8AC3E}">
        <p14:creationId xmlns:p14="http://schemas.microsoft.com/office/powerpoint/2010/main" val="20490955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81C92-142A-48C3-997B-7106EAE9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 das regras de movimento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DBD54E-2848-4E5B-B15C-8CC6CDBBB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2556932"/>
            <a:ext cx="10077450" cy="3318936"/>
          </a:xfrm>
        </p:spPr>
        <p:txBody>
          <a:bodyPr>
            <a:normAutofit/>
          </a:bodyPr>
          <a:lstStyle/>
          <a:p>
            <a:r>
              <a:rPr lang="pt-BR" dirty="0"/>
              <a:t>1. NÃO para paralelos de 5J, 8J e uníssono</a:t>
            </a:r>
          </a:p>
          <a:p>
            <a:r>
              <a:rPr lang="pt-BR" dirty="0"/>
              <a:t>2. NÃO para movimento direto que resultem em 5J e 8J.</a:t>
            </a:r>
          </a:p>
          <a:p>
            <a:r>
              <a:rPr lang="pt-BR" dirty="0"/>
              <a:t>3. NÃO para movimento que chegue em 5J e 8J quando ambas as vozes saltam</a:t>
            </a:r>
          </a:p>
          <a:p>
            <a:r>
              <a:rPr lang="pt-BR" dirty="0"/>
              <a:t>4. NÃO para movimento que chegue 5J e 8J entre soprano (salto) e baixo (junto)</a:t>
            </a:r>
          </a:p>
          <a:p>
            <a:r>
              <a:rPr lang="pt-BR" dirty="0"/>
              <a:t>5. NÃO para superposição e cruzamento</a:t>
            </a:r>
          </a:p>
          <a:p>
            <a:r>
              <a:rPr lang="pt-BR" dirty="0"/>
              <a:t>6. NÃO mover as 4 vozes para a mesma direção </a:t>
            </a:r>
          </a:p>
          <a:p>
            <a:r>
              <a:rPr lang="pt-BR" dirty="0"/>
              <a:t>7. A sensível no soprano sobe para a tônica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78D62-FAB1-4BD9-A358-40781CE4C57E}"/>
              </a:ext>
            </a:extLst>
          </p:cNvPr>
          <p:cNvSpPr txBox="1"/>
          <p:nvPr/>
        </p:nvSpPr>
        <p:spPr>
          <a:xfrm>
            <a:off x="732244" y="652188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PISTON, Walter. </a:t>
            </a:r>
            <a:r>
              <a:rPr kumimoji="0" lang="bg-BG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Harmony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.   Parte 7/10 </a:t>
            </a:r>
            <a:r>
              <a:rPr kumimoji="0" lang="mr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–</a:t>
            </a:r>
            <a:r>
              <a:rPr kumimoji="0" lang="bg-BG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sym typeface="Garamond"/>
              </a:rPr>
              <a:t> Carolina</a:t>
            </a:r>
          </a:p>
        </p:txBody>
      </p:sp>
    </p:spTree>
    <p:extLst>
      <p:ext uri="{BB962C8B-B14F-4D97-AF65-F5344CB8AC3E}">
        <p14:creationId xmlns:p14="http://schemas.microsoft.com/office/powerpoint/2010/main" val="185473290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Modo Menor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Diferenças </a:t>
            </a:r>
            <a:r>
              <a:rPr lang="pt-BR" dirty="0"/>
              <a:t>entre as</a:t>
            </a:r>
            <a:r>
              <a:rPr lang="bg-BG" dirty="0"/>
              <a:t> escala</a:t>
            </a:r>
            <a:r>
              <a:rPr lang="pt-BR" dirty="0"/>
              <a:t>s: n</a:t>
            </a:r>
            <a:r>
              <a:rPr lang="bg-BG" dirty="0"/>
              <a:t>atural, harm</a:t>
            </a:r>
            <a:r>
              <a:rPr lang="pt-BR" dirty="0"/>
              <a:t>ô</a:t>
            </a:r>
            <a:r>
              <a:rPr lang="bg-BG" dirty="0"/>
              <a:t>nica, mel</a:t>
            </a:r>
            <a:r>
              <a:rPr lang="pt-BR" dirty="0"/>
              <a:t>ó</a:t>
            </a:r>
            <a:r>
              <a:rPr lang="bg-BG" dirty="0"/>
              <a:t>dica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2244" y="652188"/>
            <a:ext cx="482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PISTON, Walter. </a:t>
            </a:r>
            <a:r>
              <a:rPr lang="bg-BG" b="1" dirty="0"/>
              <a:t>Harmony</a:t>
            </a:r>
            <a:r>
              <a:rPr lang="bg-BG" dirty="0"/>
              <a:t>.   Parte 8/10 </a:t>
            </a:r>
            <a:r>
              <a:rPr lang="mr-IN" dirty="0"/>
              <a:t>–</a:t>
            </a:r>
            <a:r>
              <a:rPr lang="bg-BG" dirty="0"/>
              <a:t> </a:t>
            </a:r>
            <a:r>
              <a:rPr lang="pt-BR" dirty="0"/>
              <a:t>Isabella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3646415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894533"/>
            <a:ext cx="9644274" cy="5148446"/>
          </a:xfrm>
        </p:spPr>
      </p:pic>
    </p:spTree>
    <p:extLst>
      <p:ext uri="{BB962C8B-B14F-4D97-AF65-F5344CB8AC3E}">
        <p14:creationId xmlns:p14="http://schemas.microsoft.com/office/powerpoint/2010/main" val="338405524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73" y="1945873"/>
            <a:ext cx="10575908" cy="3049796"/>
          </a:xfrm>
        </p:spPr>
      </p:pic>
    </p:spTree>
    <p:extLst>
      <p:ext uri="{BB962C8B-B14F-4D97-AF65-F5344CB8AC3E}">
        <p14:creationId xmlns:p14="http://schemas.microsoft.com/office/powerpoint/2010/main" val="2610666634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440" y="1032760"/>
            <a:ext cx="9772533" cy="4452575"/>
          </a:xfrm>
        </p:spPr>
      </p:pic>
    </p:spTree>
    <p:extLst>
      <p:ext uri="{BB962C8B-B14F-4D97-AF65-F5344CB8AC3E}">
        <p14:creationId xmlns:p14="http://schemas.microsoft.com/office/powerpoint/2010/main" val="3211238747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83" y="1493520"/>
            <a:ext cx="9470570" cy="3535679"/>
          </a:xfrm>
        </p:spPr>
      </p:pic>
    </p:spTree>
    <p:extLst>
      <p:ext uri="{BB962C8B-B14F-4D97-AF65-F5344CB8AC3E}">
        <p14:creationId xmlns:p14="http://schemas.microsoft.com/office/powerpoint/2010/main" val="5882605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itle 1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Modo</a:t>
            </a:r>
            <a:r>
              <a:rPr dirty="0"/>
              <a:t> </a:t>
            </a:r>
            <a:r>
              <a:rPr dirty="0" err="1"/>
              <a:t>menor</a:t>
            </a:r>
            <a:r>
              <a:rPr lang="pt-BR" dirty="0"/>
              <a:t> - Tríades</a:t>
            </a:r>
            <a:endParaRPr dirty="0"/>
          </a:p>
        </p:txBody>
      </p:sp>
      <p:sp>
        <p:nvSpPr>
          <p:cNvPr id="52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 lIns="45719" rIns="45719" anchor="t">
            <a:normAutofit/>
          </a:bodyPr>
          <a:lstStyle/>
          <a:p>
            <a:r>
              <a:rPr lang="pt-BR" dirty="0"/>
              <a:t>Possibilidades de tríades (escalas natural, harmônica e melódica) </a:t>
            </a:r>
          </a:p>
          <a:p>
            <a:endParaRPr lang="pt-BR" dirty="0"/>
          </a:p>
        </p:txBody>
      </p:sp>
      <p:sp>
        <p:nvSpPr>
          <p:cNvPr id="523" name="TextBox 3"/>
          <p:cNvSpPr txBox="1"/>
          <p:nvPr/>
        </p:nvSpPr>
        <p:spPr>
          <a:xfrm>
            <a:off x="732244" y="652187"/>
            <a:ext cx="4506700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10/10 – Julia</a:t>
            </a:r>
          </a:p>
        </p:txBody>
      </p:sp>
      <p:pic>
        <p:nvPicPr>
          <p:cNvPr id="2" name="Imagem 2" descr="Uma imagem contendo objeto, relógio&#10;&#10;Descrição gerada com muito alta confiança">
            <a:extLst>
              <a:ext uri="{FF2B5EF4-FFF2-40B4-BE49-F238E27FC236}">
                <a16:creationId xmlns:a16="http://schemas.microsoft.com/office/drawing/2014/main" id="{0805CCB3-D2DA-4468-B9D0-5421532C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32" y="3318931"/>
            <a:ext cx="10245974" cy="17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72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le 1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r>
              <a:t>Escrita a Quatro Vozes/Partes</a:t>
            </a:r>
          </a:p>
        </p:txBody>
      </p:sp>
      <p:sp>
        <p:nvSpPr>
          <p:cNvPr id="31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1" name="TextBox 4"/>
          <p:cNvSpPr txBox="1"/>
          <p:nvPr/>
        </p:nvSpPr>
        <p:spPr>
          <a:xfrm>
            <a:off x="732243" y="652187"/>
            <a:ext cx="494068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2/10 – Giovanna </a:t>
            </a:r>
          </a:p>
        </p:txBody>
      </p:sp>
      <p:sp>
        <p:nvSpPr>
          <p:cNvPr id="312" name="Content Placeholder 2"/>
          <p:cNvSpPr txBox="1"/>
          <p:nvPr/>
        </p:nvSpPr>
        <p:spPr>
          <a:xfrm>
            <a:off x="1284816" y="2556931"/>
            <a:ext cx="9601198" cy="331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254317" indent="-254317" defTabSz="406908">
              <a:spcBef>
                <a:spcPts val="500"/>
              </a:spcBef>
              <a:buClr>
                <a:schemeClr val="accent1"/>
              </a:buClr>
              <a:buSzPct val="115000"/>
              <a:buFont typeface="Arial"/>
              <a:buChar char="•"/>
              <a:defRPr sz="2136">
                <a:solidFill>
                  <a:srgbClr val="262626"/>
                </a:solidFill>
              </a:defRPr>
            </a:pPr>
            <a:r>
              <a:t>Padronizada a partir dos séculos XVIII e XIX.</a:t>
            </a:r>
            <a:endParaRPr i="1"/>
          </a:p>
          <a:p>
            <a:pPr marL="254317" indent="-254317" defTabSz="406908">
              <a:spcBef>
                <a:spcPts val="500"/>
              </a:spcBef>
              <a:buClr>
                <a:schemeClr val="accent1"/>
              </a:buClr>
              <a:buSzPct val="115000"/>
              <a:buFont typeface="Arial"/>
              <a:buChar char="•"/>
              <a:defRPr sz="2136">
                <a:solidFill>
                  <a:srgbClr val="262626"/>
                </a:solidFill>
              </a:defRPr>
            </a:pPr>
            <a:r>
              <a:t>Quatro tons em cada acorde e quatro partes melódicas diferentes.</a:t>
            </a:r>
          </a:p>
          <a:p>
            <a:pPr marL="254317" indent="-254317" defTabSz="406908">
              <a:spcBef>
                <a:spcPts val="500"/>
              </a:spcBef>
              <a:buClr>
                <a:schemeClr val="accent1"/>
              </a:buClr>
              <a:buSzPct val="115000"/>
              <a:buFont typeface="Arial"/>
              <a:buChar char="•"/>
              <a:defRPr sz="2136">
                <a:solidFill>
                  <a:srgbClr val="262626"/>
                </a:solidFill>
              </a:defRPr>
            </a:pPr>
            <a:r>
              <a:t>O termo "voz" refere-se a uma parte cantável, a uma linha, e não necessariamente a uma feita para ser cantada.</a:t>
            </a:r>
          </a:p>
          <a:p>
            <a:pPr marL="254317" indent="-254317" defTabSz="406908">
              <a:spcBef>
                <a:spcPts val="500"/>
              </a:spcBef>
              <a:buClr>
                <a:schemeClr val="accent1"/>
              </a:buClr>
              <a:buSzPct val="115000"/>
              <a:buFont typeface="Arial"/>
              <a:buChar char="•"/>
              <a:defRPr sz="2136">
                <a:solidFill>
                  <a:srgbClr val="262626"/>
                </a:solidFill>
              </a:defRPr>
            </a:pPr>
            <a:r>
              <a:t>Para definir tais partes, é seguida a convenção de nomear as partes como: soprano, contralto, tenor e baixo; tendo como referência as extensões vocais humanas.</a:t>
            </a:r>
          </a:p>
          <a:p>
            <a:pPr marL="254317" indent="-254317" defTabSz="406908">
              <a:spcBef>
                <a:spcPts val="500"/>
              </a:spcBef>
              <a:buClr>
                <a:schemeClr val="accent1"/>
              </a:buClr>
              <a:buSzPct val="115000"/>
              <a:buFont typeface="Arial"/>
              <a:buChar char="•"/>
              <a:defRPr sz="2136">
                <a:solidFill>
                  <a:srgbClr val="262626"/>
                </a:solidFill>
              </a:defRPr>
            </a:pPr>
            <a:endParaRPr/>
          </a:p>
          <a:p>
            <a:pPr defTabSz="406908">
              <a:spcBef>
                <a:spcPts val="500"/>
              </a:spcBef>
              <a:defRPr sz="2136">
                <a:solidFill>
                  <a:srgbClr val="262626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75DFA-87CD-42EC-822E-F3726130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Tríades menores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2D6031-1301-41A3-9009-0E001ABA9F3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 lIns="45719" rIns="45719" anchor="t">
            <a:normAutofit/>
          </a:bodyPr>
          <a:lstStyle/>
          <a:p>
            <a:r>
              <a:rPr lang="pt-BR" dirty="0"/>
              <a:t>A tríade mediante </a:t>
            </a:r>
          </a:p>
          <a:p>
            <a:r>
              <a:rPr lang="pt-BR" dirty="0"/>
              <a:t>Formas menores melódicas ascendentes da II e IV (tríades menor e maior, respectivamente)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6B036659-7813-4078-B16D-1D4FAE78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2" y="3589867"/>
            <a:ext cx="3304116" cy="233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37334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55734-9EE2-46D5-AC0F-0F3DA78C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Tríades Menores</a:t>
            </a:r>
            <a:endParaRPr lang="pt-BR" dirty="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643B5D-7190-4E1D-A27F-0F34822D3A7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 lIns="45719" rIns="45719" anchor="t">
            <a:normAutofit/>
          </a:bodyPr>
          <a:lstStyle/>
          <a:p>
            <a:r>
              <a:rPr lang="pt-BR" dirty="0"/>
              <a:t>A forma menor melódica ascendente da VI (uma tríade diminuta) é rara. </a:t>
            </a:r>
          </a:p>
          <a:p>
            <a:pPr marL="283210"/>
            <a:r>
              <a:rPr lang="pt-BR" dirty="0"/>
              <a:t> A V menor melódica descendente geralmente é utilizada em conjunção com uma progressão de escala descendente começando com a tônica menor.  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0073924C-992A-4813-B560-B791E537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231" y="3812645"/>
            <a:ext cx="6786158" cy="22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8448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6B210-2216-4DD4-A4A6-D7981C65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Tríades Menores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90CE3A-4DBD-4712-BAFC-BCE81702F1E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 lIns="45719" rIns="45719" anchor="t">
            <a:normAutofit/>
          </a:bodyPr>
          <a:lstStyle/>
          <a:p>
            <a:r>
              <a:rPr lang="pt-BR" dirty="0"/>
              <a:t>A tríade diminuta na supertônica, embora seja uma tríade dissonante, é utilizada ocasionalmente em estado fundamental (escala harmônica e natural)</a:t>
            </a:r>
          </a:p>
          <a:p>
            <a:pPr marL="283210"/>
            <a:r>
              <a:rPr lang="pt-BR" dirty="0"/>
              <a:t>A tríade diminuta na sensível é pouco utilizada em estado fundamental, sendo que funciona como um acorde incompleto de sétima dominante (escala harmônica e melódica) 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3214609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itle 1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r>
              <a:t>Modo menor (cont.)</a:t>
            </a:r>
          </a:p>
        </p:txBody>
      </p:sp>
      <p:sp>
        <p:nvSpPr>
          <p:cNvPr id="52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/>
          <a:lstStyle/>
          <a:p>
            <a:r>
              <a:rPr dirty="0"/>
              <a:t>Progress</a:t>
            </a:r>
            <a:r>
              <a:rPr lang="pt-BR" dirty="0"/>
              <a:t>ã</a:t>
            </a:r>
            <a:r>
              <a:rPr dirty="0"/>
              <a:t>o </a:t>
            </a:r>
            <a:r>
              <a:rPr lang="pt-BR" dirty="0"/>
              <a:t>H</a:t>
            </a:r>
            <a:r>
              <a:rPr dirty="0"/>
              <a:t>arm</a:t>
            </a:r>
            <a:r>
              <a:rPr lang="pt-BR" dirty="0"/>
              <a:t>ô</a:t>
            </a:r>
            <a:r>
              <a:rPr dirty="0" err="1"/>
              <a:t>nica</a:t>
            </a:r>
            <a:endParaRPr dirty="0"/>
          </a:p>
          <a:p>
            <a:r>
              <a:rPr lang="pt-BR" dirty="0" err="1"/>
              <a:t>Conduçã</a:t>
            </a:r>
            <a:r>
              <a:rPr dirty="0"/>
              <a:t>o de </a:t>
            </a:r>
            <a:r>
              <a:rPr lang="pt-BR" dirty="0"/>
              <a:t>Vozes</a:t>
            </a:r>
            <a:endParaRPr dirty="0"/>
          </a:p>
        </p:txBody>
      </p:sp>
      <p:sp>
        <p:nvSpPr>
          <p:cNvPr id="523" name="TextBox 3"/>
          <p:cNvSpPr txBox="1"/>
          <p:nvPr/>
        </p:nvSpPr>
        <p:spPr>
          <a:xfrm>
            <a:off x="732244" y="652187"/>
            <a:ext cx="494622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PISTON, Walter. </a:t>
            </a:r>
            <a:r>
              <a:rPr b="1" dirty="0"/>
              <a:t>Harmony</a:t>
            </a:r>
            <a:r>
              <a:rPr dirty="0"/>
              <a:t>.   </a:t>
            </a:r>
            <a:r>
              <a:rPr dirty="0" err="1"/>
              <a:t>Parte</a:t>
            </a:r>
            <a:r>
              <a:rPr dirty="0"/>
              <a:t> 10/10 – </a:t>
            </a:r>
            <a:r>
              <a:rPr lang="pt-BR" dirty="0"/>
              <a:t>Silvestre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6256194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C6F34-CB29-4E11-89C1-8D329E70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Progressão Harmônica (Modo Menor)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BCE660-0A54-4ECE-A5FE-51E88AC1CB9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	A tabela de Progressões de Fundamental Usuais no Modo Maior também se aplica ao modo menor, com as seguintes diferenças: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I também é frequentemente sucedida pela VII (maior).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III (maior) também é frequentemente seguida pela VII (maior).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VI (maior) é sucedida pela III, as vezes pela VI, menos frequentemente pela VII.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VII (diminuta) é seguida pela I.</a:t>
            </a:r>
          </a:p>
        </p:txBody>
      </p:sp>
    </p:spTree>
    <p:extLst>
      <p:ext uri="{BB962C8B-B14F-4D97-AF65-F5344CB8AC3E}">
        <p14:creationId xmlns:p14="http://schemas.microsoft.com/office/powerpoint/2010/main" val="3763942334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B8A4D-AE47-40C9-B39B-F6510E08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Condução de Vozes (Modo Menor)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51DE5A-B42F-4662-89A3-8E173D21E41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	A Condução de Vozes do Modo Maior também se aplica ao Modo Menor, com a diferença de alguns intervalos nas progressões.</a:t>
            </a:r>
          </a:p>
          <a:p>
            <a:pPr marL="0" indent="0">
              <a:buNone/>
            </a:pPr>
            <a:r>
              <a:rPr lang="pt-BR" dirty="0"/>
              <a:t>	Movimentos que devem ser evitados nesse caso, são os que levam à segundas aumentadas e </a:t>
            </a:r>
            <a:r>
              <a:rPr lang="pt-BR" dirty="0" err="1"/>
              <a:t>trítonos</a:t>
            </a:r>
            <a:r>
              <a:rPr lang="pt-BR" dirty="0"/>
              <a:t> em uma das partes.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2116473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ítulo 1"/>
          <p:cNvSpPr txBox="1"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r>
              <a:t>Grupo</a:t>
            </a:r>
          </a:p>
        </p:txBody>
      </p:sp>
      <p:sp>
        <p:nvSpPr>
          <p:cNvPr id="526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1295401" y="2447874"/>
            <a:ext cx="9601198" cy="3318938"/>
          </a:xfrm>
          <a:prstGeom prst="rect">
            <a:avLst/>
          </a:prstGeom>
        </p:spPr>
        <p:txBody>
          <a:bodyPr/>
          <a:lstStyle/>
          <a:p>
            <a:pPr algn="ctr">
              <a:defRPr sz="1600"/>
            </a:pPr>
            <a:r>
              <a:t>Bruno Jasponte</a:t>
            </a:r>
          </a:p>
          <a:p>
            <a:pPr algn="ctr">
              <a:defRPr sz="1600"/>
            </a:pPr>
            <a:r>
              <a:t>Carolina Scheffelmeier</a:t>
            </a:r>
          </a:p>
          <a:p>
            <a:pPr algn="ctr">
              <a:defRPr sz="1600"/>
            </a:pPr>
            <a:r>
              <a:t>Eduardo de Morais</a:t>
            </a:r>
          </a:p>
          <a:p>
            <a:pPr algn="ctr">
              <a:defRPr sz="1600"/>
            </a:pPr>
            <a:r>
              <a:t>Giovanna Elias</a:t>
            </a:r>
          </a:p>
          <a:p>
            <a:pPr algn="ctr">
              <a:defRPr sz="1600"/>
            </a:pPr>
            <a:r>
              <a:t>Isabella de Carvalho</a:t>
            </a:r>
          </a:p>
          <a:p>
            <a:pPr algn="ctr">
              <a:defRPr sz="1600"/>
            </a:pPr>
            <a:r>
              <a:t>João Bessonia</a:t>
            </a:r>
          </a:p>
          <a:p>
            <a:pPr algn="ctr">
              <a:defRPr sz="1600"/>
            </a:pPr>
            <a:r>
              <a:t>Julia Desiderio</a:t>
            </a:r>
          </a:p>
          <a:p>
            <a:pPr algn="ctr">
              <a:defRPr sz="1600"/>
            </a:pPr>
            <a:r>
              <a:t>Marcio Giachetta Paulilo</a:t>
            </a:r>
          </a:p>
          <a:p>
            <a:pPr algn="ctr">
              <a:defRPr sz="1600"/>
            </a:pPr>
            <a:r>
              <a:t>Silvestre Lonardeli</a:t>
            </a:r>
          </a:p>
          <a:p>
            <a:pPr algn="ctr">
              <a:defRPr sz="1600"/>
            </a:pPr>
            <a:r>
              <a:t>William Tamura</a:t>
            </a:r>
          </a:p>
        </p:txBody>
      </p:sp>
      <p:sp>
        <p:nvSpPr>
          <p:cNvPr id="527" name="TextBox 3"/>
          <p:cNvSpPr txBox="1"/>
          <p:nvPr/>
        </p:nvSpPr>
        <p:spPr>
          <a:xfrm>
            <a:off x="732243" y="652188"/>
            <a:ext cx="4361271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/>
            </a:pPr>
            <a:r>
              <a:t>PISTON, Walter. </a:t>
            </a:r>
            <a:r>
              <a:rPr b="1"/>
              <a:t>Harmony</a:t>
            </a:r>
            <a:r>
              <a:t>.  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m 6" descr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1311" y="470958"/>
            <a:ext cx="4743472" cy="5952539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Content Placeholder 2"/>
          <p:cNvSpPr txBox="1"/>
          <p:nvPr/>
        </p:nvSpPr>
        <p:spPr>
          <a:xfrm>
            <a:off x="888999" y="2873373"/>
            <a:ext cx="9601198" cy="331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202882" indent="-202882" defTabSz="324611">
              <a:spcBef>
                <a:spcPts val="400"/>
              </a:spcBef>
              <a:buClr>
                <a:schemeClr val="accent1"/>
              </a:buClr>
              <a:buSzPct val="115000"/>
              <a:buFont typeface="Arial"/>
              <a:buChar char="•"/>
              <a:defRPr sz="1703">
                <a:solidFill>
                  <a:srgbClr val="262626"/>
                </a:solidFill>
              </a:defRPr>
            </a:pPr>
            <a:r>
              <a:t>Exemplo:</a:t>
            </a:r>
            <a:endParaRPr i="1"/>
          </a:p>
          <a:p>
            <a:pPr marL="202882" indent="-202882" defTabSz="324611">
              <a:spcBef>
                <a:spcPts val="400"/>
              </a:spcBef>
              <a:buClr>
                <a:schemeClr val="accent1"/>
              </a:buClr>
              <a:buSzPct val="115000"/>
              <a:buFont typeface="Arial"/>
              <a:buChar char="•"/>
              <a:defRPr sz="1703">
                <a:solidFill>
                  <a:srgbClr val="262626"/>
                </a:solidFill>
              </a:defRPr>
            </a:pPr>
            <a:endParaRPr i="1"/>
          </a:p>
          <a:p>
            <a:pPr defTabSz="324611">
              <a:spcBef>
                <a:spcPts val="400"/>
              </a:spcBef>
              <a:defRPr sz="1703">
                <a:solidFill>
                  <a:srgbClr val="262626"/>
                </a:solidFill>
              </a:defRPr>
            </a:pPr>
            <a:r>
              <a:t>Acorde no tutti: G9m</a:t>
            </a:r>
          </a:p>
          <a:p>
            <a:pPr defTabSz="324611">
              <a:spcBef>
                <a:spcPts val="400"/>
              </a:spcBef>
              <a:defRPr sz="1703">
                <a:solidFill>
                  <a:srgbClr val="262626"/>
                </a:solidFill>
              </a:defRPr>
            </a:pPr>
            <a:endParaRPr/>
          </a:p>
          <a:p>
            <a:pPr marL="202882" indent="-202882" defTabSz="324611">
              <a:spcBef>
                <a:spcPts val="400"/>
              </a:spcBef>
              <a:buClr>
                <a:schemeClr val="accent1"/>
              </a:buClr>
              <a:buSzPct val="115000"/>
              <a:buFont typeface="Arial"/>
              <a:buChar char="•"/>
              <a:defRPr sz="1703">
                <a:solidFill>
                  <a:srgbClr val="262626"/>
                </a:solidFill>
              </a:defRPr>
            </a:pPr>
            <a:endParaRPr/>
          </a:p>
          <a:p>
            <a:pPr marL="202882" indent="-202882" defTabSz="324611">
              <a:spcBef>
                <a:spcPts val="400"/>
              </a:spcBef>
              <a:buClr>
                <a:schemeClr val="accent1"/>
              </a:buClr>
              <a:buSzPct val="115000"/>
              <a:buFont typeface="Arial"/>
              <a:buChar char="•"/>
              <a:defRPr sz="1703">
                <a:solidFill>
                  <a:srgbClr val="262626"/>
                </a:solidFill>
              </a:defRPr>
            </a:pPr>
            <a:endParaRPr/>
          </a:p>
          <a:p>
            <a:pPr marL="202882" indent="-202882" defTabSz="324611">
              <a:spcBef>
                <a:spcPts val="400"/>
              </a:spcBef>
              <a:buClr>
                <a:schemeClr val="accent1"/>
              </a:buClr>
              <a:buSzPct val="115000"/>
              <a:buFont typeface="Arial"/>
              <a:buChar char="•"/>
              <a:defRPr sz="1703">
                <a:solidFill>
                  <a:srgbClr val="262626"/>
                </a:solidFill>
              </a:defRPr>
            </a:pPr>
            <a:endParaRPr/>
          </a:p>
          <a:p>
            <a:pPr defTabSz="324611">
              <a:spcBef>
                <a:spcPts val="400"/>
              </a:spcBef>
              <a:defRPr sz="1703">
                <a:solidFill>
                  <a:srgbClr val="262626"/>
                </a:solidFill>
              </a:defRPr>
            </a:pPr>
            <a:endParaRPr/>
          </a:p>
          <a:p>
            <a:pPr marL="202882" indent="-202882" defTabSz="324611">
              <a:spcBef>
                <a:spcPts val="400"/>
              </a:spcBef>
              <a:buClr>
                <a:schemeClr val="accent1"/>
              </a:buClr>
              <a:buSzPct val="115000"/>
              <a:buFont typeface="Arial"/>
              <a:buChar char="•"/>
              <a:defRPr sz="1703">
                <a:solidFill>
                  <a:srgbClr val="262626"/>
                </a:solidFill>
              </a:defRPr>
            </a:pPr>
            <a:endParaRPr/>
          </a:p>
          <a:p>
            <a:pPr defTabSz="324611">
              <a:spcBef>
                <a:spcPts val="400"/>
              </a:spcBef>
              <a:defRPr sz="1703">
                <a:solidFill>
                  <a:srgbClr val="262626"/>
                </a:solidFill>
              </a:defRPr>
            </a:pPr>
            <a:endParaRPr/>
          </a:p>
        </p:txBody>
      </p:sp>
      <p:sp>
        <p:nvSpPr>
          <p:cNvPr id="316" name="Content Placeholder 2"/>
          <p:cNvSpPr txBox="1"/>
          <p:nvPr/>
        </p:nvSpPr>
        <p:spPr>
          <a:xfrm>
            <a:off x="8625419" y="5359872"/>
            <a:ext cx="2700864" cy="3113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defTabSz="320039">
              <a:spcBef>
                <a:spcPts val="400"/>
              </a:spcBef>
              <a:defRPr sz="1400">
                <a:solidFill>
                  <a:srgbClr val="262626"/>
                </a:solidFill>
              </a:defRPr>
            </a:pPr>
            <a:r>
              <a:t>Excerto de "Balalaïka" da Suíte nº1 de Stravinsky</a:t>
            </a:r>
            <a:endParaRPr i="1"/>
          </a:p>
          <a:p>
            <a:pPr marL="200025" indent="-200025" defTabSz="320039">
              <a:spcBef>
                <a:spcPts val="400"/>
              </a:spcBef>
              <a:buClr>
                <a:schemeClr val="accent1"/>
              </a:buClr>
              <a:buSzPct val="115000"/>
              <a:buFont typeface="Arial"/>
              <a:buChar char="•"/>
              <a:defRPr sz="1679">
                <a:solidFill>
                  <a:srgbClr val="262626"/>
                </a:solidFill>
              </a:defRPr>
            </a:pPr>
            <a:endParaRPr i="1"/>
          </a:p>
          <a:p>
            <a:pPr marL="200025" indent="-200025" defTabSz="320039">
              <a:spcBef>
                <a:spcPts val="400"/>
              </a:spcBef>
              <a:buClr>
                <a:schemeClr val="accent1"/>
              </a:buClr>
              <a:buSzPct val="115000"/>
              <a:buFont typeface="Arial"/>
              <a:buChar char="•"/>
              <a:defRPr sz="1679">
                <a:solidFill>
                  <a:srgbClr val="262626"/>
                </a:solidFill>
              </a:defRPr>
            </a:pPr>
            <a:endParaRPr i="1"/>
          </a:p>
          <a:p>
            <a:pPr marL="200025" indent="-200025" defTabSz="320039">
              <a:spcBef>
                <a:spcPts val="400"/>
              </a:spcBef>
              <a:buClr>
                <a:schemeClr val="accent1"/>
              </a:buClr>
              <a:buSzPct val="115000"/>
              <a:buFont typeface="Arial"/>
              <a:buChar char="•"/>
              <a:defRPr sz="1679">
                <a:solidFill>
                  <a:srgbClr val="262626"/>
                </a:solidFill>
              </a:defRPr>
            </a:pPr>
            <a:endParaRPr i="1"/>
          </a:p>
          <a:p>
            <a:pPr marL="200025" indent="-200025" defTabSz="320039">
              <a:spcBef>
                <a:spcPts val="400"/>
              </a:spcBef>
              <a:buClr>
                <a:schemeClr val="accent1"/>
              </a:buClr>
              <a:buSzPct val="115000"/>
              <a:buFont typeface="Arial"/>
              <a:buChar char="•"/>
              <a:defRPr sz="1679">
                <a:solidFill>
                  <a:srgbClr val="262626"/>
                </a:solidFill>
              </a:defRPr>
            </a:pPr>
            <a:endParaRPr i="1"/>
          </a:p>
          <a:p>
            <a:pPr marL="200025" indent="-200025" defTabSz="320039">
              <a:spcBef>
                <a:spcPts val="400"/>
              </a:spcBef>
              <a:buClr>
                <a:schemeClr val="accent1"/>
              </a:buClr>
              <a:buSzPct val="115000"/>
              <a:buFont typeface="Arial"/>
              <a:buChar char="•"/>
              <a:defRPr sz="1679">
                <a:solidFill>
                  <a:srgbClr val="262626"/>
                </a:solidFill>
              </a:defRPr>
            </a:pPr>
            <a:endParaRPr i="1"/>
          </a:p>
          <a:p>
            <a:pPr defTabSz="320039">
              <a:spcBef>
                <a:spcPts val="400"/>
              </a:spcBef>
              <a:defRPr sz="1679">
                <a:solidFill>
                  <a:srgbClr val="262626"/>
                </a:solidFill>
              </a:defRPr>
            </a:pPr>
            <a:endParaRPr i="1"/>
          </a:p>
          <a:p>
            <a:pPr marL="200025" indent="-200025" defTabSz="320039">
              <a:spcBef>
                <a:spcPts val="400"/>
              </a:spcBef>
              <a:buClr>
                <a:schemeClr val="accent1"/>
              </a:buClr>
              <a:buSzPct val="115000"/>
              <a:buFont typeface="Arial"/>
              <a:buChar char="•"/>
              <a:defRPr sz="1679">
                <a:solidFill>
                  <a:srgbClr val="262626"/>
                </a:solidFill>
              </a:defRPr>
            </a:pPr>
            <a:endParaRPr i="1"/>
          </a:p>
          <a:p>
            <a:pPr defTabSz="320039">
              <a:spcBef>
                <a:spcPts val="400"/>
              </a:spcBef>
              <a:defRPr sz="1679">
                <a:solidFill>
                  <a:srgbClr val="262626"/>
                </a:solidFill>
              </a:defRPr>
            </a:pPr>
            <a:endParaRPr i="1"/>
          </a:p>
        </p:txBody>
      </p:sp>
      <p:sp>
        <p:nvSpPr>
          <p:cNvPr id="317" name="TextBox 9"/>
          <p:cNvSpPr txBox="1"/>
          <p:nvPr/>
        </p:nvSpPr>
        <p:spPr>
          <a:xfrm>
            <a:off x="730249" y="656166"/>
            <a:ext cx="283019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2/10 – Giovanna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ítulo 1"/>
          <p:cNvSpPr txBox="1">
            <a:spLocks noGrp="1"/>
          </p:cNvSpPr>
          <p:nvPr>
            <p:ph type="title"/>
          </p:nvPr>
        </p:nvSpPr>
        <p:spPr>
          <a:xfrm>
            <a:off x="1295401" y="1198319"/>
            <a:ext cx="9601197" cy="955726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Extensão das vozes </a:t>
            </a:r>
          </a:p>
        </p:txBody>
      </p:sp>
      <p:sp>
        <p:nvSpPr>
          <p:cNvPr id="320" name="Espaço Reservado para Conteúdo 2"/>
          <p:cNvSpPr txBox="1">
            <a:spLocks noGrp="1"/>
          </p:cNvSpPr>
          <p:nvPr>
            <p:ph type="body" sz="quarter" idx="1"/>
          </p:nvPr>
        </p:nvSpPr>
        <p:spPr>
          <a:xfrm>
            <a:off x="7453607" y="1937856"/>
            <a:ext cx="3089988" cy="4381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SzTx/>
              <a:buNone/>
            </a:lvl1pPr>
          </a:lstStyle>
          <a:p>
            <a:r>
              <a:t>Segundo Walter Piston</a:t>
            </a:r>
          </a:p>
        </p:txBody>
      </p:sp>
      <p:pic>
        <p:nvPicPr>
          <p:cNvPr id="321" name="Imagem 3" descr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6110" y="2569429"/>
            <a:ext cx="8099779" cy="3430155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TextBox 6"/>
          <p:cNvSpPr txBox="1"/>
          <p:nvPr/>
        </p:nvSpPr>
        <p:spPr>
          <a:xfrm>
            <a:off x="732244" y="652187"/>
            <a:ext cx="494068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2/10 – Giovanna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ítulo 1"/>
          <p:cNvSpPr txBox="1">
            <a:spLocks noGrp="1"/>
          </p:cNvSpPr>
          <p:nvPr>
            <p:ph type="title"/>
          </p:nvPr>
        </p:nvSpPr>
        <p:spPr>
          <a:xfrm>
            <a:off x="1295401" y="664890"/>
            <a:ext cx="9601198" cy="1303869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r>
              <a:t>Dobramento</a:t>
            </a:r>
          </a:p>
        </p:txBody>
      </p:sp>
      <p:sp>
        <p:nvSpPr>
          <p:cNvPr id="325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1295401" y="1672778"/>
            <a:ext cx="9601198" cy="3318937"/>
          </a:xfrm>
          <a:prstGeom prst="rect">
            <a:avLst/>
          </a:prstGeom>
        </p:spPr>
        <p:txBody>
          <a:bodyPr/>
          <a:lstStyle/>
          <a:p>
            <a:r>
              <a:t>Duplicação da fundamental (tônica) em tríades para gerar a harmonia a 4 vozes.</a:t>
            </a:r>
          </a:p>
        </p:txBody>
      </p:sp>
      <p:pic>
        <p:nvPicPr>
          <p:cNvPr id="326" name="Imagem 3" descr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6835" y="2463281"/>
            <a:ext cx="6438330" cy="3608532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Retângulo 4"/>
          <p:cNvSpPr/>
          <p:nvPr/>
        </p:nvSpPr>
        <p:spPr>
          <a:xfrm>
            <a:off x="3926047" y="3632432"/>
            <a:ext cx="310393" cy="2139194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8" name="Retângulo 5"/>
          <p:cNvSpPr/>
          <p:nvPr/>
        </p:nvSpPr>
        <p:spPr>
          <a:xfrm>
            <a:off x="4716764" y="3556930"/>
            <a:ext cx="310393" cy="2139194"/>
          </a:xfrm>
          <a:prstGeom prst="rect">
            <a:avLst/>
          </a:prstGeom>
          <a:ln w="15875">
            <a:solidFill>
              <a:srgbClr val="00B0F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Retângulo 6"/>
          <p:cNvSpPr/>
          <p:nvPr/>
        </p:nvSpPr>
        <p:spPr>
          <a:xfrm>
            <a:off x="5916253" y="3556930"/>
            <a:ext cx="310393" cy="2139194"/>
          </a:xfrm>
          <a:prstGeom prst="rect">
            <a:avLst/>
          </a:prstGeom>
          <a:ln w="15875">
            <a:solidFill>
              <a:srgbClr val="00B0F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Retângulo 7"/>
          <p:cNvSpPr/>
          <p:nvPr/>
        </p:nvSpPr>
        <p:spPr>
          <a:xfrm>
            <a:off x="7955561" y="3556930"/>
            <a:ext cx="310393" cy="2139194"/>
          </a:xfrm>
          <a:prstGeom prst="rect">
            <a:avLst/>
          </a:prstGeom>
          <a:ln w="15875">
            <a:solidFill>
              <a:srgbClr val="00B0F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1" name="TextBox 9"/>
          <p:cNvSpPr txBox="1"/>
          <p:nvPr/>
        </p:nvSpPr>
        <p:spPr>
          <a:xfrm>
            <a:off x="732244" y="652187"/>
            <a:ext cx="494068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2/10 – Giovanna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ítulo 1"/>
          <p:cNvSpPr txBox="1">
            <a:spLocks noGrp="1"/>
          </p:cNvSpPr>
          <p:nvPr>
            <p:ph type="title"/>
          </p:nvPr>
        </p:nvSpPr>
        <p:spPr>
          <a:xfrm>
            <a:off x="1295400" y="1013881"/>
            <a:ext cx="9601198" cy="1303869"/>
          </a:xfrm>
          <a:prstGeom prst="rect">
            <a:avLst/>
          </a:prstGeom>
        </p:spPr>
        <p:txBody>
          <a:bodyPr/>
          <a:lstStyle/>
          <a:p>
            <a:r>
              <a:t>A Tríade do Sensível</a:t>
            </a:r>
          </a:p>
        </p:txBody>
      </p:sp>
      <p:sp>
        <p:nvSpPr>
          <p:cNvPr id="334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/>
          <a:lstStyle/>
          <a:p>
            <a:r>
              <a:t>Raramente encontrada em sua posição fundamental.</a:t>
            </a:r>
          </a:p>
          <a:p>
            <a:r>
              <a:t>Contém o intervalo dissonante de Quinta Diminuta.</a:t>
            </a:r>
          </a:p>
          <a:p>
            <a:r>
              <a:t>Contém o grau sensível, o qual apresenta forte tendência em direção à tônica.</a:t>
            </a:r>
          </a:p>
          <a:p>
            <a:r>
              <a:t>É evitado realizar o dobramento de sua fundamental e da terça quando há o acorde da Dominante, a qual possui o grau sensível.</a:t>
            </a:r>
          </a:p>
          <a:p>
            <a:r>
              <a:t>Exemplo:</a:t>
            </a:r>
          </a:p>
        </p:txBody>
      </p:sp>
      <p:sp>
        <p:nvSpPr>
          <p:cNvPr id="335" name="Título 1"/>
          <p:cNvSpPr txBox="1"/>
          <p:nvPr/>
        </p:nvSpPr>
        <p:spPr>
          <a:xfrm>
            <a:off x="4413249" y="1418165"/>
            <a:ext cx="9601198" cy="130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rgbClr val="262626"/>
                </a:solidFill>
              </a:defRPr>
            </a:lvl1pPr>
          </a:lstStyle>
          <a:p>
            <a:r>
              <a:t>vii</a:t>
            </a:r>
          </a:p>
        </p:txBody>
      </p:sp>
      <p:sp>
        <p:nvSpPr>
          <p:cNvPr id="336" name="Título 1"/>
          <p:cNvSpPr txBox="1"/>
          <p:nvPr/>
        </p:nvSpPr>
        <p:spPr>
          <a:xfrm>
            <a:off x="4773083" y="1221739"/>
            <a:ext cx="9601197" cy="130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2400">
                <a:solidFill>
                  <a:srgbClr val="262626"/>
                </a:solidFill>
              </a:defRPr>
            </a:lvl1pPr>
          </a:lstStyle>
          <a:p>
            <a:r>
              <a:t>o</a:t>
            </a:r>
          </a:p>
        </p:txBody>
      </p:sp>
      <p:pic>
        <p:nvPicPr>
          <p:cNvPr id="337" name="Imagem 8" descr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79455" y="4900505"/>
            <a:ext cx="4074338" cy="1312670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Conector de Seta Reta 10"/>
          <p:cNvSpPr/>
          <p:nvPr/>
        </p:nvSpPr>
        <p:spPr>
          <a:xfrm>
            <a:off x="6496050" y="5151966"/>
            <a:ext cx="914401" cy="91440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9" name="Conector de Seta Reta 12"/>
          <p:cNvSpPr/>
          <p:nvPr/>
        </p:nvSpPr>
        <p:spPr>
          <a:xfrm flipH="1">
            <a:off x="6597649" y="5112172"/>
            <a:ext cx="937684" cy="893235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0" name="Conector de Seta Reta 13"/>
          <p:cNvSpPr/>
          <p:nvPr/>
        </p:nvSpPr>
        <p:spPr>
          <a:xfrm flipH="1">
            <a:off x="8117416" y="5162551"/>
            <a:ext cx="937684" cy="893235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1" name="Conector de Seta Reta 14"/>
          <p:cNvSpPr/>
          <p:nvPr/>
        </p:nvSpPr>
        <p:spPr>
          <a:xfrm>
            <a:off x="8148081" y="5111096"/>
            <a:ext cx="914401" cy="91440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2" name="TextBox 9"/>
          <p:cNvSpPr txBox="1"/>
          <p:nvPr/>
        </p:nvSpPr>
        <p:spPr>
          <a:xfrm>
            <a:off x="730250" y="656165"/>
            <a:ext cx="4940682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PISTON, Walter. </a:t>
            </a:r>
            <a:r>
              <a:rPr b="1"/>
              <a:t>Harmony</a:t>
            </a:r>
            <a:r>
              <a:t>.   Parte 2/10 – Giovanna </a:t>
            </a:r>
          </a:p>
        </p:txBody>
      </p:sp>
      <p:pic>
        <p:nvPicPr>
          <p:cNvPr id="343" name="Imagem 9" descr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9240" y="4931833"/>
            <a:ext cx="628857" cy="311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m 9" descr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8670" y="4900507"/>
            <a:ext cx="254170" cy="307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rgânico">
  <a:themeElements>
    <a:clrScheme name="Orgânic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0000FF"/>
      </a:hlink>
      <a:folHlink>
        <a:srgbClr val="FF00FF"/>
      </a:folHlink>
    </a:clrScheme>
    <a:fontScheme name="Orgânico">
      <a:majorFont>
        <a:latin typeface="Garamond"/>
        <a:ea typeface="Garamond"/>
        <a:cs typeface="Garamond"/>
      </a:majorFont>
      <a:minorFont>
        <a:latin typeface="Helvetica"/>
        <a:ea typeface="Helvetica"/>
        <a:cs typeface="Helvetica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rgânico">
  <a:themeElements>
    <a:clrScheme name="Orgânic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0000FF"/>
      </a:hlink>
      <a:folHlink>
        <a:srgbClr val="FF00FF"/>
      </a:folHlink>
    </a:clrScheme>
    <a:fontScheme name="Orgânico">
      <a:majorFont>
        <a:latin typeface="Garamond"/>
        <a:ea typeface="Garamond"/>
        <a:cs typeface="Garamond"/>
      </a:majorFont>
      <a:minorFont>
        <a:latin typeface="Helvetica"/>
        <a:ea typeface="Helvetica"/>
        <a:cs typeface="Helvetica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2479</Words>
  <Application>Microsoft Macintosh PowerPoint</Application>
  <PresentationFormat>Widescreen</PresentationFormat>
  <Paragraphs>252</Paragraphs>
  <Slides>56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2" baseType="lpstr">
      <vt:lpstr>Arial</vt:lpstr>
      <vt:lpstr>Cambria</vt:lpstr>
      <vt:lpstr>Garamond</vt:lpstr>
      <vt:lpstr>Helvetica</vt:lpstr>
      <vt:lpstr>Wingdings</vt:lpstr>
      <vt:lpstr>Orgânico</vt:lpstr>
      <vt:lpstr>Harmonia</vt:lpstr>
      <vt:lpstr>Triades (cont.)</vt:lpstr>
      <vt:lpstr>Tríades  Inversão</vt:lpstr>
      <vt:lpstr>Triades (cont.)</vt:lpstr>
      <vt:lpstr>Escrita a Quatro Vozes/Partes</vt:lpstr>
      <vt:lpstr>Apresentação do PowerPoint</vt:lpstr>
      <vt:lpstr>Extensão das vozes </vt:lpstr>
      <vt:lpstr>Dobramento</vt:lpstr>
      <vt:lpstr>A Tríade do Sensível</vt:lpstr>
      <vt:lpstr>Distância máxima entre vozes adjacentes</vt:lpstr>
      <vt:lpstr>Posições “aberta” e “fechada” em acordes</vt:lpstr>
      <vt:lpstr>Posição Fechada X Posição Aberta</vt:lpstr>
      <vt:lpstr>Notação</vt:lpstr>
      <vt:lpstr>Progressão Harmônica (Modo Maior)</vt:lpstr>
      <vt:lpstr>Progressão Harmônica (cont.) (Modo Maior)</vt:lpstr>
      <vt:lpstr>Progressão Harmônica (cont.) (Modo Maior)</vt:lpstr>
      <vt:lpstr>Som Comum Entre Acordes (Regras de Ouro 1 e 2)</vt:lpstr>
      <vt:lpstr>Movimentação das vozes</vt:lpstr>
      <vt:lpstr>Regras de movimentação das vozes</vt:lpstr>
      <vt:lpstr>Movimentos paralelos de 1ª, 5ª e 8ª</vt:lpstr>
      <vt:lpstr>Oitavas e Quintas Ocultas</vt:lpstr>
      <vt:lpstr>Oitavas e Quintas Ocultas</vt:lpstr>
      <vt:lpstr>Oitavas e Quintas Ocultas</vt:lpstr>
      <vt:lpstr>Oitavas e Quintas Ocultas</vt:lpstr>
      <vt:lpstr>Oitavas e Quintas Ocultas</vt:lpstr>
      <vt:lpstr>Oitavas e Quintas Ocultas</vt:lpstr>
      <vt:lpstr>Oitavas e Quintas Ocultas</vt:lpstr>
      <vt:lpstr>Oitavas e Quintas Ocultas</vt:lpstr>
      <vt:lpstr>Oitavas e Quintas Ocultas</vt:lpstr>
      <vt:lpstr>Oitavas e Quintas Ocultas</vt:lpstr>
      <vt:lpstr>Oitavas e Quintas Ocultas</vt:lpstr>
      <vt:lpstr>Oitavas e Quintas Ocultas</vt:lpstr>
      <vt:lpstr>Tratamento da Sensível (Modo Maior)</vt:lpstr>
      <vt:lpstr>Tratamento da Sensível (Modo Maior)</vt:lpstr>
      <vt:lpstr>Tratamento da Sensível (Modo Maior)</vt:lpstr>
      <vt:lpstr>Tratamento da Sensível (Modo Maior)</vt:lpstr>
      <vt:lpstr>Tratamento da Sensível (Modo Maior)</vt:lpstr>
      <vt:lpstr>Excerto de Prelúdio ao Ato 2 de Siegfried de Wagner</vt:lpstr>
      <vt:lpstr>Apresentação do PowerPoint</vt:lpstr>
      <vt:lpstr>Superposição</vt:lpstr>
      <vt:lpstr>Cruzamento</vt:lpstr>
      <vt:lpstr>Movimento direto de 4 vozes</vt:lpstr>
      <vt:lpstr>Resumo das regras de movimento</vt:lpstr>
      <vt:lpstr>Modo Menor</vt:lpstr>
      <vt:lpstr>Apresentação do PowerPoint</vt:lpstr>
      <vt:lpstr>Apresentação do PowerPoint</vt:lpstr>
      <vt:lpstr>Apresentação do PowerPoint</vt:lpstr>
      <vt:lpstr>Apresentação do PowerPoint</vt:lpstr>
      <vt:lpstr>Modo menor - Tríades</vt:lpstr>
      <vt:lpstr>Tríades menores</vt:lpstr>
      <vt:lpstr>Tríades Menores</vt:lpstr>
      <vt:lpstr>Tríades Menores</vt:lpstr>
      <vt:lpstr>Modo menor (cont.)</vt:lpstr>
      <vt:lpstr>Progressão Harmônica (Modo Menor)</vt:lpstr>
      <vt:lpstr>Condução de Vozes (Modo Menor)</vt:lpstr>
      <vt:lpstr>Grupo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Harmonia</dc:title>
  <dc:creator>Isaar</dc:creator>
  <cp:lastModifiedBy>Paulo de Tarso Salles</cp:lastModifiedBy>
  <cp:revision>18</cp:revision>
  <dcterms:modified xsi:type="dcterms:W3CDTF">2018-04-09T11:20:09Z</dcterms:modified>
</cp:coreProperties>
</file>