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73" r:id="rId11"/>
    <p:sldId id="269" r:id="rId12"/>
    <p:sldId id="284" r:id="rId13"/>
    <p:sldId id="259" r:id="rId14"/>
    <p:sldId id="274" r:id="rId15"/>
    <p:sldId id="260" r:id="rId16"/>
    <p:sldId id="275" r:id="rId17"/>
    <p:sldId id="261" r:id="rId18"/>
    <p:sldId id="262" r:id="rId19"/>
    <p:sldId id="276" r:id="rId20"/>
    <p:sldId id="263" r:id="rId21"/>
    <p:sldId id="264" r:id="rId22"/>
    <p:sldId id="265" r:id="rId23"/>
    <p:sldId id="266" r:id="rId24"/>
    <p:sldId id="267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4386-B057-4D15-9CAD-1F3822A05448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B6467-ECCF-4CE0-9CD2-1D6E17AE4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8541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4386-B057-4D15-9CAD-1F3822A05448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B6467-ECCF-4CE0-9CD2-1D6E17AE4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3383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4386-B057-4D15-9CAD-1F3822A05448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B6467-ECCF-4CE0-9CD2-1D6E17AE4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8826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4386-B057-4D15-9CAD-1F3822A05448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B6467-ECCF-4CE0-9CD2-1D6E17AE4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172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4386-B057-4D15-9CAD-1F3822A05448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B6467-ECCF-4CE0-9CD2-1D6E17AE4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047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4386-B057-4D15-9CAD-1F3822A05448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B6467-ECCF-4CE0-9CD2-1D6E17AE4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551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4386-B057-4D15-9CAD-1F3822A05448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B6467-ECCF-4CE0-9CD2-1D6E17AE4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3118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4386-B057-4D15-9CAD-1F3822A05448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B6467-ECCF-4CE0-9CD2-1D6E17AE4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8626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4386-B057-4D15-9CAD-1F3822A05448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B6467-ECCF-4CE0-9CD2-1D6E17AE4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74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4386-B057-4D15-9CAD-1F3822A05448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B6467-ECCF-4CE0-9CD2-1D6E17AE4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7823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4386-B057-4D15-9CAD-1F3822A05448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B6467-ECCF-4CE0-9CD2-1D6E17AE4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9269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94386-B057-4D15-9CAD-1F3822A05448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B6467-ECCF-4CE0-9CD2-1D6E17AE4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7833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Cultura jurídica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6498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Cultura jurídica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Variável que designa as </a:t>
            </a:r>
            <a:r>
              <a:rPr lang="pt-BR" i="1" dirty="0"/>
              <a:t>atitudes, opiniões </a:t>
            </a:r>
            <a:r>
              <a:rPr lang="pt-BR" dirty="0"/>
              <a:t>e </a:t>
            </a:r>
            <a:r>
              <a:rPr lang="pt-BR" i="1" dirty="0"/>
              <a:t>comportamento</a:t>
            </a:r>
            <a:r>
              <a:rPr lang="pt-BR" dirty="0"/>
              <a:t> em relação ao direito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095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Cultura jurídica explica a influência do padrão coletivo no comportamento individual </a:t>
            </a:r>
          </a:p>
          <a:p>
            <a:pPr lvl="1"/>
            <a:r>
              <a:rPr lang="pt-BR" b="1" dirty="0"/>
              <a:t>cultura legal ocidental</a:t>
            </a:r>
            <a:endParaRPr lang="pt-BR" dirty="0"/>
          </a:p>
          <a:p>
            <a:pPr lvl="2"/>
            <a:r>
              <a:rPr lang="pt-BR" b="1" i="1" dirty="0"/>
              <a:t>característica essencial</a:t>
            </a:r>
            <a:endParaRPr lang="pt-BR" dirty="0"/>
          </a:p>
          <a:p>
            <a:pPr lvl="3"/>
            <a:r>
              <a:rPr lang="pt-BR" dirty="0"/>
              <a:t>individualista</a:t>
            </a:r>
          </a:p>
          <a:p>
            <a:pPr lvl="3"/>
            <a:r>
              <a:rPr lang="pt-BR" dirty="0"/>
              <a:t>racionalista</a:t>
            </a:r>
          </a:p>
          <a:p>
            <a:pPr lvl="1"/>
            <a:r>
              <a:rPr lang="pt-BR" b="1" i="1" dirty="0"/>
              <a:t>direito: racionalização das relações sociais, mediante normas materiais e processuais que se orientam por </a:t>
            </a:r>
            <a:endParaRPr lang="pt-BR" dirty="0"/>
          </a:p>
          <a:p>
            <a:pPr lvl="2"/>
            <a:r>
              <a:rPr lang="pt-BR" dirty="0"/>
              <a:t>princípios (como razoabilidade) </a:t>
            </a:r>
          </a:p>
          <a:p>
            <a:pPr lvl="2"/>
            <a:r>
              <a:rPr lang="pt-BR" dirty="0"/>
              <a:t>conceitos e </a:t>
            </a:r>
          </a:p>
          <a:p>
            <a:pPr lvl="2"/>
            <a:r>
              <a:rPr lang="pt-BR" dirty="0"/>
              <a:t>categorias.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4840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37AE733-9347-4641-17EF-35C9FE260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DA13BB8-C237-8444-E70C-260353AF1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b="1" dirty="0"/>
              <a:t>cultura legal asiática</a:t>
            </a:r>
            <a:endParaRPr lang="pt-BR" dirty="0"/>
          </a:p>
          <a:p>
            <a:pPr lvl="2"/>
            <a:r>
              <a:rPr lang="pt-BR" b="1" i="1" dirty="0"/>
              <a:t>característica essencial</a:t>
            </a:r>
            <a:r>
              <a:rPr lang="pt-BR" dirty="0"/>
              <a:t>: coletivista, subordinação do indivíduo ao coletivo (companhia, universidade, clubes esportivos etc.)</a:t>
            </a:r>
          </a:p>
          <a:p>
            <a:pPr lvl="2"/>
            <a:r>
              <a:rPr lang="pt-BR" b="1" i="1" dirty="0"/>
              <a:t>noção de responsabilidade coletiva</a:t>
            </a:r>
            <a:r>
              <a:rPr lang="pt-BR" dirty="0"/>
              <a:t> (comparar com a responsabilidade coletiva liberal) </a:t>
            </a:r>
          </a:p>
          <a:p>
            <a:pPr lvl="2"/>
            <a:r>
              <a:rPr lang="pt-BR" b="1" i="1" dirty="0"/>
              <a:t>princípio básico</a:t>
            </a:r>
            <a:r>
              <a:rPr lang="pt-BR" dirty="0"/>
              <a:t>: toda pessoa tem um dever em relação à ordem natural das coisas </a:t>
            </a:r>
          </a:p>
          <a:p>
            <a:pPr lvl="2"/>
            <a:r>
              <a:rPr lang="pt-BR" b="1" i="1" dirty="0"/>
              <a:t>direito</a:t>
            </a:r>
            <a:r>
              <a:rPr lang="pt-BR" dirty="0"/>
              <a:t>: atitude perante o direito, e não a matéria ou o processo, é o diferencial 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0817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Dimensões da cultura jurídica: interna e externa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pt-BR" b="1" dirty="0"/>
              <a:t>cultura jurídica interna</a:t>
            </a:r>
            <a:r>
              <a:rPr lang="pt-BR" dirty="0"/>
              <a:t>: cultura jurídica das organizações. Focalizam-se, nesse tipo de pesquisa,</a:t>
            </a:r>
          </a:p>
          <a:p>
            <a:pPr lvl="2"/>
            <a:r>
              <a:rPr lang="pt-BR" dirty="0"/>
              <a:t>papel dos juízes e de outros profissionais do direito </a:t>
            </a:r>
          </a:p>
          <a:p>
            <a:pPr lvl="2"/>
            <a:r>
              <a:rPr lang="pt-BR" dirty="0"/>
              <a:t>os elementos que dão coesão interna à cultura jurídica</a:t>
            </a:r>
          </a:p>
          <a:p>
            <a:pPr lvl="2"/>
            <a:r>
              <a:rPr lang="pt-BR" dirty="0"/>
              <a:t>interpretação da norma: interpretação feita pela comunidade de juristas, que revelam o significado do texto legal, interpretando o material probatório. Essa interpretação pode reproduzir categorias sociais, em vez de transformá-las. </a:t>
            </a:r>
          </a:p>
        </p:txBody>
      </p:sp>
    </p:spTree>
    <p:extLst>
      <p:ext uri="{BB962C8B-B14F-4D97-AF65-F5344CB8AC3E}">
        <p14:creationId xmlns:p14="http://schemas.microsoft.com/office/powerpoint/2010/main" val="2250457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pt-BR" dirty="0"/>
              <a:t>Exemplo: estupro</a:t>
            </a:r>
          </a:p>
          <a:p>
            <a:pPr lvl="4"/>
            <a:r>
              <a:rPr lang="pt-BR" dirty="0"/>
              <a:t>CP, Art. 213 Constranger alguém, mediante violência ou grave ameaça, a ter conjunção carnal ou a praticar ou permitir que com ele se pratique outro ato libidinoso</a:t>
            </a:r>
          </a:p>
          <a:p>
            <a:pPr lvl="3"/>
            <a:r>
              <a:rPr lang="pt-BR" dirty="0"/>
              <a:t>Questão: o que é violência ou grave ameaça?</a:t>
            </a:r>
          </a:p>
          <a:p>
            <a:pPr lvl="4"/>
            <a:r>
              <a:rPr lang="pt-BR" u="sng" dirty="0"/>
              <a:t>coação física</a:t>
            </a:r>
            <a:r>
              <a:rPr lang="pt-BR" dirty="0"/>
              <a:t>: interpretação corrente, que reproduz comportamento</a:t>
            </a:r>
          </a:p>
          <a:p>
            <a:pPr lvl="4"/>
            <a:r>
              <a:rPr lang="pt-BR" u="sng" dirty="0"/>
              <a:t>coação moral</a:t>
            </a:r>
            <a:r>
              <a:rPr lang="pt-BR" dirty="0"/>
              <a:t>: interpretação que alarga o conceito de violência, abrangendo situações que não reproduzem comportamento usual, consolidado na cultura jurídica interna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4684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pt-BR" b="1" dirty="0"/>
              <a:t>Cultura jurídica externa</a:t>
            </a:r>
            <a:r>
              <a:rPr lang="pt-BR" dirty="0"/>
              <a:t>: focaliza-se a </a:t>
            </a:r>
            <a:r>
              <a:rPr lang="pt-BR" b="1" u="sng" dirty="0"/>
              <a:t>atitude</a:t>
            </a:r>
            <a:r>
              <a:rPr lang="pt-BR" dirty="0"/>
              <a:t> da pessoa ou de grupos sociais perante o direito, considerando sobretudo:</a:t>
            </a:r>
          </a:p>
          <a:p>
            <a:pPr lvl="2"/>
            <a:r>
              <a:rPr lang="pt-BR" b="1" dirty="0"/>
              <a:t>o número de litígios judiciais ou o uso do direito </a:t>
            </a:r>
            <a:endParaRPr lang="pt-BR" dirty="0"/>
          </a:p>
          <a:p>
            <a:pPr lvl="2"/>
            <a:r>
              <a:rPr lang="pt-BR" b="1" dirty="0"/>
              <a:t>os acordos extrajudiciais </a:t>
            </a:r>
            <a:endParaRPr lang="pt-BR" dirty="0"/>
          </a:p>
          <a:p>
            <a:pPr lvl="2"/>
            <a:r>
              <a:rPr lang="pt-BR" b="1" dirty="0"/>
              <a:t>demandas por novas leis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6852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i="1" dirty="0"/>
              <a:t>litígios privados: baixo número no Japão e alto nos EUA</a:t>
            </a:r>
            <a:endParaRPr lang="pt-BR" dirty="0"/>
          </a:p>
          <a:p>
            <a:pPr lvl="1"/>
            <a:r>
              <a:rPr lang="pt-BR" dirty="0"/>
              <a:t>nos anos 1950, atribuía-se o baixo número de litígios no Japão à influência do confucionismo </a:t>
            </a:r>
          </a:p>
          <a:p>
            <a:pPr lvl="1"/>
            <a:r>
              <a:rPr lang="pt-BR" dirty="0"/>
              <a:t>nos anos 1970-1980, atribui-se o baixo número às barreiras estruturais existentes, como poucos advogados e poucos tribunais</a:t>
            </a:r>
          </a:p>
          <a:p>
            <a:r>
              <a:rPr lang="pt-BR" b="1" i="1" dirty="0"/>
              <a:t>ativismo: uso das leis existentes para promover mudanças sociais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82426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Elementos da cultura jurídica interna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pt-BR" dirty="0"/>
              <a:t>conceito de direito</a:t>
            </a:r>
          </a:p>
          <a:p>
            <a:pPr lvl="1"/>
            <a:r>
              <a:rPr lang="pt-BR" dirty="0"/>
              <a:t>teoria das fontes do direito</a:t>
            </a:r>
          </a:p>
          <a:p>
            <a:pPr lvl="1"/>
            <a:r>
              <a:rPr lang="pt-BR" dirty="0"/>
              <a:t>metodologia do direito</a:t>
            </a:r>
          </a:p>
          <a:p>
            <a:pPr lvl="1"/>
            <a:r>
              <a:rPr lang="pt-BR" dirty="0"/>
              <a:t>teoria da legitimação do direito </a:t>
            </a:r>
          </a:p>
          <a:p>
            <a:pPr lvl="2"/>
            <a:r>
              <a:rPr lang="pt-BR" dirty="0"/>
              <a:t>por que o direito vincula?</a:t>
            </a:r>
          </a:p>
          <a:p>
            <a:pPr lvl="2"/>
            <a:r>
              <a:rPr lang="pt-BR" dirty="0"/>
              <a:t>como resolver o conflito entre norma jurídica e norma social?</a:t>
            </a:r>
          </a:p>
          <a:p>
            <a:pPr lvl="2"/>
            <a:r>
              <a:rPr lang="pt-BR" dirty="0"/>
              <a:t>que tipo de legitimidade confere poder vinculante à norma jurídica:</a:t>
            </a:r>
          </a:p>
          <a:p>
            <a:pPr lvl="1"/>
            <a:r>
              <a:rPr lang="pt-BR" dirty="0"/>
              <a:t>valores e princípios geralmente aceitos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08384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Elementos da cultura jurídica externa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/>
              <a:t>atitudes perante o direito</a:t>
            </a:r>
            <a:r>
              <a:rPr lang="pt-BR" dirty="0"/>
              <a:t> e ao primado da lei (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rule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law</a:t>
            </a:r>
            <a:r>
              <a:rPr lang="pt-BR" dirty="0"/>
              <a:t>):</a:t>
            </a:r>
          </a:p>
          <a:p>
            <a:pPr lvl="1"/>
            <a:r>
              <a:rPr lang="pt-BR" dirty="0"/>
              <a:t>adesão total ao primado da lei (extremo 1)</a:t>
            </a:r>
          </a:p>
          <a:p>
            <a:pPr lvl="1"/>
            <a:r>
              <a:rPr lang="pt-BR" dirty="0"/>
              <a:t>admitem-se exceções, com base em noções de justiça, de </a:t>
            </a:r>
            <a:r>
              <a:rPr lang="pt-BR" dirty="0" err="1"/>
              <a:t>equity</a:t>
            </a:r>
            <a:r>
              <a:rPr lang="pt-BR" dirty="0"/>
              <a:t> etc.</a:t>
            </a:r>
          </a:p>
          <a:p>
            <a:pPr lvl="1"/>
            <a:r>
              <a:rPr lang="pt-BR" dirty="0"/>
              <a:t>o direito é para ser manipulado ou ignorado, quando se trata de promover os próprios interesses. O direito está a serviço de grupos dominantes, por isso merece descrédito (extremo 2)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26632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Elementos da cultura jurídica externa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percepções sobre o direito</a:t>
            </a:r>
            <a:r>
              <a:rPr lang="pt-BR" dirty="0"/>
              <a:t>  </a:t>
            </a:r>
          </a:p>
          <a:p>
            <a:pPr lvl="1" algn="just"/>
            <a:r>
              <a:rPr lang="pt-BR" dirty="0"/>
              <a:t>consensual e neutro. Aceita-se mais o império do direito e o absolutismo da lei</a:t>
            </a:r>
          </a:p>
          <a:p>
            <a:pPr lvl="1" algn="just"/>
            <a:r>
              <a:rPr lang="pt-BR" dirty="0"/>
              <a:t>instrumento de controle social. O direito não é neutro, pois está a serviço de grupos dominantes. O direito é um instrumento de luta política. 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1022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Objetos de comparação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t-BR" dirty="0"/>
              <a:t>grandes sistemas </a:t>
            </a:r>
          </a:p>
          <a:p>
            <a:pPr marL="514350" indent="-514350">
              <a:buAutoNum type="arabicPeriod"/>
            </a:pPr>
            <a:r>
              <a:rPr lang="pt-BR" dirty="0"/>
              <a:t>microssistemas </a:t>
            </a:r>
          </a:p>
          <a:p>
            <a:pPr marL="514350" indent="-514350">
              <a:buAutoNum type="arabicPeriod"/>
            </a:pPr>
            <a:r>
              <a:rPr lang="pt-BR" dirty="0"/>
              <a:t>função das normas</a:t>
            </a:r>
          </a:p>
          <a:p>
            <a:pPr marL="514350" indent="-514350">
              <a:buAutoNum type="arabicPeriod"/>
            </a:pPr>
            <a:r>
              <a:rPr lang="pt-BR" dirty="0"/>
              <a:t>justificativa das cortes e da administração</a:t>
            </a:r>
          </a:p>
          <a:p>
            <a:pPr marL="514350" indent="-514350">
              <a:buAutoNum type="arabicPeriod"/>
            </a:pPr>
            <a:r>
              <a:rPr lang="pt-BR" dirty="0"/>
              <a:t>cultura jurídica</a:t>
            </a:r>
          </a:p>
          <a:p>
            <a:pPr marL="514350" indent="-514350">
              <a:buAutoNum type="arabicPeriod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25581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Elementos da cultura jurídica externa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/>
              <a:t>valoração da liberdade individual</a:t>
            </a:r>
            <a:r>
              <a:rPr lang="pt-BR" dirty="0"/>
              <a:t>: </a:t>
            </a:r>
          </a:p>
          <a:p>
            <a:pPr lvl="1"/>
            <a:r>
              <a:rPr lang="pt-BR" dirty="0"/>
              <a:t>membros da sociedade dispostos a tolerar alguma desordem em favor da liberdade individual</a:t>
            </a:r>
          </a:p>
          <a:p>
            <a:pPr lvl="1"/>
            <a:r>
              <a:rPr lang="pt-BR" dirty="0"/>
              <a:t>membros da sociedade dispostos a sacrificar a liberdade individual em benefício da ordem social</a:t>
            </a:r>
          </a:p>
          <a:p>
            <a:r>
              <a:rPr lang="pt-BR" b="1" dirty="0"/>
              <a:t>uma teoria da argumentação. </a:t>
            </a:r>
            <a:endParaRPr lang="pt-BR" dirty="0"/>
          </a:p>
          <a:p>
            <a:pPr lvl="1"/>
            <a:r>
              <a:rPr lang="pt-BR" dirty="0"/>
              <a:t>que argumentos são aceitos?</a:t>
            </a:r>
          </a:p>
          <a:p>
            <a:pPr lvl="1"/>
            <a:r>
              <a:rPr lang="pt-BR" dirty="0"/>
              <a:t>quais estratégias argumentativas são permitidas?</a:t>
            </a:r>
          </a:p>
          <a:p>
            <a:pPr lvl="1"/>
            <a:r>
              <a:rPr lang="pt-BR" dirty="0"/>
              <a:t>natureza dos argumentos:</a:t>
            </a:r>
          </a:p>
          <a:p>
            <a:pPr lvl="2"/>
            <a:r>
              <a:rPr lang="pt-BR" dirty="0"/>
              <a:t>jurídico</a:t>
            </a:r>
          </a:p>
          <a:p>
            <a:pPr lvl="2"/>
            <a:r>
              <a:rPr lang="pt-BR" dirty="0"/>
              <a:t>político</a:t>
            </a:r>
          </a:p>
          <a:p>
            <a:pPr lvl="2"/>
            <a:r>
              <a:rPr lang="pt-BR" dirty="0"/>
              <a:t>econômico</a:t>
            </a:r>
          </a:p>
          <a:p>
            <a:pPr lvl="2"/>
            <a:r>
              <a:rPr lang="pt-BR" dirty="0"/>
              <a:t>social (p.ex.: normas religiosas)</a:t>
            </a:r>
          </a:p>
          <a:p>
            <a:pPr lvl="2"/>
            <a:r>
              <a:rPr lang="pt-BR" dirty="0"/>
              <a:t>ideológico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5583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Síntese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pt-BR" b="1" dirty="0"/>
              <a:t>Na abordagem do direito como cultura, três níveis podem ser comparados: </a:t>
            </a:r>
            <a:endParaRPr lang="pt-BR" dirty="0"/>
          </a:p>
          <a:p>
            <a:pPr marL="457200" lvl="1" indent="0">
              <a:buNone/>
            </a:pPr>
            <a:r>
              <a:rPr lang="pt-BR" i="1" dirty="0"/>
              <a:t>1. Sistemas legais de distintas famílias culturais</a:t>
            </a:r>
            <a:r>
              <a:rPr lang="pt-BR" dirty="0"/>
              <a:t>. Diferença entre essas famílias é marcada </a:t>
            </a:r>
          </a:p>
          <a:p>
            <a:pPr lvl="2"/>
            <a:r>
              <a:rPr lang="pt-BR" dirty="0"/>
              <a:t>pelo papel desempenhado pelo direito na sociedade </a:t>
            </a:r>
          </a:p>
          <a:p>
            <a:pPr lvl="2" algn="just"/>
            <a:r>
              <a:rPr lang="pt-BR" dirty="0"/>
              <a:t>pelas atitudes das pessoas perante o direito, que podem ser analisadas com base nos opostos: individualismo v. coletivismo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84198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lvl="1" indent="0">
              <a:buNone/>
            </a:pPr>
            <a:r>
              <a:rPr lang="pt-BR" i="1" dirty="0"/>
              <a:t>2. Comparação feita entre direitos da mesma família cultural</a:t>
            </a:r>
            <a:r>
              <a:rPr lang="pt-BR" dirty="0"/>
              <a:t>, cujos elementos básicos são</a:t>
            </a:r>
          </a:p>
          <a:p>
            <a:pPr lvl="2"/>
            <a:r>
              <a:rPr lang="pt-BR" b="1" dirty="0"/>
              <a:t>conceito de direito:</a:t>
            </a:r>
            <a:endParaRPr lang="pt-BR" dirty="0"/>
          </a:p>
          <a:p>
            <a:pPr lvl="3"/>
            <a:r>
              <a:rPr lang="pt-BR" dirty="0"/>
              <a:t>o que é direito?</a:t>
            </a:r>
          </a:p>
          <a:p>
            <a:pPr lvl="3"/>
            <a:r>
              <a:rPr lang="pt-BR" dirty="0"/>
              <a:t>qual a relação do direito com as demais normas sociais?</a:t>
            </a:r>
          </a:p>
          <a:p>
            <a:pPr lvl="2"/>
            <a:r>
              <a:rPr lang="pt-BR" b="1" dirty="0"/>
              <a:t>doutrina.</a:t>
            </a:r>
            <a:r>
              <a:rPr lang="pt-BR" dirty="0"/>
              <a:t> Uma teoria relativa a fontes do direito, que responda às seguintes perguntas:</a:t>
            </a:r>
          </a:p>
          <a:p>
            <a:pPr lvl="3"/>
            <a:r>
              <a:rPr lang="pt-BR" dirty="0"/>
              <a:t>quem tem o poder de criar o direito?</a:t>
            </a:r>
          </a:p>
          <a:p>
            <a:pPr lvl="3"/>
            <a:r>
              <a:rPr lang="pt-BR" dirty="0"/>
              <a:t>qual a hierarquia das fontes do direito?</a:t>
            </a:r>
          </a:p>
          <a:p>
            <a:pPr lvl="3"/>
            <a:r>
              <a:rPr lang="pt-BR" dirty="0"/>
              <a:t>como são resolvidos os conflitos entre normas?</a:t>
            </a:r>
          </a:p>
          <a:p>
            <a:pPr lvl="2"/>
            <a:r>
              <a:rPr lang="pt-BR" b="1" dirty="0"/>
              <a:t>textos não-legais: </a:t>
            </a:r>
            <a:r>
              <a:rPr lang="pt-BR" dirty="0"/>
              <a:t>p.ex.: texto religioso</a:t>
            </a:r>
          </a:p>
          <a:p>
            <a:pPr lvl="2"/>
            <a:r>
              <a:rPr lang="pt-BR" b="1" dirty="0"/>
              <a:t>metodologia do direito</a:t>
            </a:r>
            <a:endParaRPr lang="pt-BR" dirty="0"/>
          </a:p>
          <a:p>
            <a:pPr lvl="2"/>
            <a:r>
              <a:rPr lang="pt-BR" b="1" dirty="0"/>
              <a:t>argumentação jurídica</a:t>
            </a:r>
            <a:endParaRPr lang="pt-BR" dirty="0"/>
          </a:p>
          <a:p>
            <a:pPr lvl="2"/>
            <a:r>
              <a:rPr lang="pt-BR" b="1" dirty="0"/>
              <a:t>legitimação do direito </a:t>
            </a:r>
            <a:endParaRPr lang="pt-BR" dirty="0"/>
          </a:p>
          <a:p>
            <a:pPr lvl="2"/>
            <a:r>
              <a:rPr lang="pt-BR" b="1" dirty="0"/>
              <a:t>valores e princípios geralmente aceitos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77497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pt-BR" i="1" dirty="0"/>
              <a:t>3. Comparação de sistemas jurídicos que compartilham as mesmas teorias paradigmáticas, </a:t>
            </a:r>
            <a:r>
              <a:rPr lang="pt-BR" dirty="0"/>
              <a:t>como é o caso dos Estados continentais da UE. Aqui a comparação de leis e jurisprudência pode ser produtiva.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17289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Cuidados a tomar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pt-BR" dirty="0"/>
              <a:t>cultura algumas vezes pode denotar comunidades imaginárias</a:t>
            </a:r>
          </a:p>
          <a:p>
            <a:pPr lvl="0" algn="just"/>
            <a:r>
              <a:rPr lang="pt-BR" dirty="0"/>
              <a:t>generalização excessiva: p.ex.: orientalismo, </a:t>
            </a:r>
            <a:r>
              <a:rPr lang="pt-BR" dirty="0" err="1"/>
              <a:t>ocidentalismo</a:t>
            </a:r>
            <a:endParaRPr lang="pt-BR" dirty="0"/>
          </a:p>
          <a:p>
            <a:pPr lvl="0" algn="just"/>
            <a:r>
              <a:rPr lang="pt-BR" dirty="0"/>
              <a:t>cultura jurídica não se restringe ao Estado nacional , mas também nos níveis</a:t>
            </a:r>
          </a:p>
          <a:p>
            <a:pPr lvl="1" algn="just"/>
            <a:r>
              <a:rPr lang="pt-BR" dirty="0"/>
              <a:t>subnacional (minorias étnicas)</a:t>
            </a:r>
          </a:p>
          <a:p>
            <a:pPr lvl="1" algn="just"/>
            <a:r>
              <a:rPr lang="pt-BR" dirty="0"/>
              <a:t>internacional</a:t>
            </a:r>
          </a:p>
          <a:p>
            <a:pPr lvl="1" algn="just"/>
            <a:r>
              <a:rPr lang="pt-BR" dirty="0"/>
              <a:t>transnacional</a:t>
            </a:r>
          </a:p>
          <a:p>
            <a:pPr lvl="0" algn="just"/>
            <a:r>
              <a:rPr lang="pt-BR" dirty="0"/>
              <a:t>aquilo que é considerado natural e se acha sedimentado pode ser uma determinada dominação política</a:t>
            </a:r>
          </a:p>
          <a:p>
            <a:pPr lvl="0" algn="just"/>
            <a:r>
              <a:rPr lang="pt-BR" dirty="0"/>
              <a:t>afirmar que a coerência é elemento necessário para a formação de uma cultura jurídica significa afirmar que uma determinada </a:t>
            </a:r>
            <a:r>
              <a:rPr lang="pt-BR"/>
              <a:t>orientação deve </a:t>
            </a:r>
            <a:r>
              <a:rPr lang="pt-BR" dirty="0"/>
              <a:t>sedimentar-se no poder político </a:t>
            </a:r>
          </a:p>
        </p:txBody>
      </p:sp>
    </p:spTree>
    <p:extLst>
      <p:ext uri="{BB962C8B-B14F-4D97-AF65-F5344CB8AC3E}">
        <p14:creationId xmlns:p14="http://schemas.microsoft.com/office/powerpoint/2010/main" val="2755054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B2D80DE-EA21-C624-AB37-917682145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Finalidade do conceito “cultura jurídica”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EFBA68F-519F-3B07-1909-74E81AED7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pt-BR" b="1" dirty="0"/>
              <a:t>Finalidade de um conceito:</a:t>
            </a:r>
            <a:r>
              <a:rPr lang="pt-BR" dirty="0"/>
              <a:t> </a:t>
            </a:r>
          </a:p>
          <a:p>
            <a:pPr marL="857250" lvl="1" indent="-457200" algn="just"/>
            <a:r>
              <a:rPr lang="pt-BR" dirty="0"/>
              <a:t>sintetizar objetos da experiência. P. ex.: o conceito de “mesa” sintetiza a ideia de um objeto formado por uma tábua plana e quatro pés</a:t>
            </a:r>
          </a:p>
          <a:p>
            <a:pPr marL="857250" lvl="1" indent="-457200" algn="just"/>
            <a:r>
              <a:rPr lang="pt-BR" dirty="0"/>
              <a:t>organizar dados da experiência</a:t>
            </a:r>
          </a:p>
          <a:p>
            <a:pPr marL="514350" indent="-514350" algn="just">
              <a:buFont typeface="+mj-lt"/>
              <a:buAutoNum type="arabicPeriod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8388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50BCA9D-AED5-388B-7BAC-53688B2FB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86D2C0C-D3F2-E89C-69CD-35F48BFB0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 startAt="2"/>
            </a:pPr>
            <a:r>
              <a:rPr lang="pt-BR" b="1" dirty="0"/>
              <a:t>Finalidade do conceito “cultura jurídica”: </a:t>
            </a:r>
            <a:r>
              <a:rPr lang="pt-BR" dirty="0"/>
              <a:t>substituir o conceito de famílias jurídicas por interconexões entre direito, sociedade e cultura. Não são mais as normas jurídicas que se encontram no núcleo da comparação, mas o discurso jurídico, o modo como trabalham os operadores do direito e sua racionalidade.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875092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BEC7721-0A11-E122-BCFD-9514489CA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C23867B-4E10-22BC-59CA-EF2A2B3F3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b="1" dirty="0"/>
              <a:t>Motivo da substituição:</a:t>
            </a:r>
            <a:r>
              <a:rPr lang="pt-BR" dirty="0"/>
              <a:t> chegou-se à conclusão de que o direito somente poderia ser entendido se fosse colocado em seu contexto histórico, socioeconômico, psicológico e ideológico.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3999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D13B5AA-4056-E037-82E5-86792B729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F9680DA-199C-95E1-68EF-EC64F68B6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t-BR" b="1" dirty="0"/>
              <a:t>Síntese da mudança</a:t>
            </a:r>
            <a:endParaRPr lang="pt-BR" dirty="0"/>
          </a:p>
          <a:p>
            <a:pPr lvl="1"/>
            <a:r>
              <a:rPr lang="pt-BR" dirty="0"/>
              <a:t>direito como norma: abordagem tradicional</a:t>
            </a:r>
          </a:p>
          <a:p>
            <a:pPr lvl="1"/>
            <a:r>
              <a:rPr lang="pt-BR" dirty="0"/>
              <a:t>direito como cultura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5240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FAEC58F-1FDC-3E92-5EC2-3D339D562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Cultura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88DDD71-B8B1-CE92-45E4-D6ECCB2C6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uma </a:t>
            </a:r>
            <a:r>
              <a:rPr lang="pt-BR" i="1" dirty="0"/>
              <a:t>ordem normativa</a:t>
            </a:r>
            <a:r>
              <a:rPr lang="pt-BR" dirty="0"/>
              <a:t> formada por </a:t>
            </a:r>
          </a:p>
          <a:p>
            <a:pPr lvl="1"/>
            <a:r>
              <a:rPr lang="pt-BR" dirty="0"/>
              <a:t>ideias</a:t>
            </a:r>
          </a:p>
          <a:p>
            <a:pPr lvl="1"/>
            <a:r>
              <a:rPr lang="pt-BR" dirty="0"/>
              <a:t>valores</a:t>
            </a:r>
          </a:p>
          <a:p>
            <a:pPr lvl="1"/>
            <a:r>
              <a:rPr lang="pt-BR" dirty="0"/>
              <a:t>expectativas</a:t>
            </a:r>
          </a:p>
          <a:p>
            <a:pPr lvl="1"/>
            <a:r>
              <a:rPr lang="pt-BR" dirty="0"/>
              <a:t>atitudes ou comportamento das pessoas: “esse comportamento é incompatível com a nossa cultura”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1527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EFC8A0D-2612-9216-1923-AA68D395A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019115B-687F-5D34-B389-33DA0D8F4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um sistema unificado de significados: uma </a:t>
            </a:r>
            <a:r>
              <a:rPr lang="pt-BR" i="1" dirty="0"/>
              <a:t>comunidade coerente</a:t>
            </a:r>
            <a:endParaRPr lang="pt-BR" dirty="0"/>
          </a:p>
          <a:p>
            <a:pPr lvl="1" algn="just"/>
            <a:r>
              <a:rPr lang="pt-BR" dirty="0"/>
              <a:t>coerência obtida mediante exclusão de grupos que coloquem em cheque essa coerência, sobretudo </a:t>
            </a:r>
            <a:r>
              <a:rPr lang="pt-BR"/>
              <a:t>se </a:t>
            </a:r>
            <a:r>
              <a:rPr lang="pt-BR" smtClean="0"/>
              <a:t>for </a:t>
            </a:r>
            <a:r>
              <a:rPr lang="pt-BR" dirty="0"/>
              <a:t>orientada pela religião</a:t>
            </a:r>
          </a:p>
          <a:p>
            <a:pPr lvl="2"/>
            <a:r>
              <a:rPr lang="pt-BR" dirty="0"/>
              <a:t>mulheres</a:t>
            </a:r>
          </a:p>
          <a:p>
            <a:pPr lvl="2"/>
            <a:r>
              <a:rPr lang="pt-BR" dirty="0"/>
              <a:t>minorias raciais</a:t>
            </a:r>
          </a:p>
          <a:p>
            <a:pPr lvl="2"/>
            <a:r>
              <a:rPr lang="pt-BR" dirty="0"/>
              <a:t>LGBT etc.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1455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E8F3E2-3667-FF47-E481-64B2273F5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791741E-D217-39E9-8F25-94083D3EE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um sistema com múltiplos significados para esse conceito e várias camadas que se sobrepõem: uma </a:t>
            </a:r>
            <a:r>
              <a:rPr lang="pt-BR" i="1" dirty="0"/>
              <a:t>comunidade contraditória</a:t>
            </a:r>
            <a:r>
              <a:rPr lang="pt-BR" dirty="0"/>
              <a:t> e, por isso, tolerante e inclusiva. Se, na elaboração de um projeto de pesquisa, pressupormos uma sociedade coerente, dela excluiremos todos os que lhe forem incoerentes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55168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1158</Words>
  <Application>Microsoft Office PowerPoint</Application>
  <PresentationFormat>Apresentação na tela (4:3)</PresentationFormat>
  <Paragraphs>121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Tema do Office</vt:lpstr>
      <vt:lpstr>Cultura jurídica</vt:lpstr>
      <vt:lpstr>Objetos de comparação</vt:lpstr>
      <vt:lpstr>Finalidade do conceito “cultura jurídica”</vt:lpstr>
      <vt:lpstr>Apresentação do PowerPoint</vt:lpstr>
      <vt:lpstr>Apresentação do PowerPoint</vt:lpstr>
      <vt:lpstr>Apresentação do PowerPoint</vt:lpstr>
      <vt:lpstr>Cultura</vt:lpstr>
      <vt:lpstr>Apresentação do PowerPoint</vt:lpstr>
      <vt:lpstr>Apresentação do PowerPoint</vt:lpstr>
      <vt:lpstr>Cultura jurídica</vt:lpstr>
      <vt:lpstr>Apresentação do PowerPoint</vt:lpstr>
      <vt:lpstr>Apresentação do PowerPoint</vt:lpstr>
      <vt:lpstr>Dimensões da cultura jurídica: interna e externa</vt:lpstr>
      <vt:lpstr>Apresentação do PowerPoint</vt:lpstr>
      <vt:lpstr>Apresentação do PowerPoint</vt:lpstr>
      <vt:lpstr>Apresentação do PowerPoint</vt:lpstr>
      <vt:lpstr>Elementos da cultura jurídica interna</vt:lpstr>
      <vt:lpstr>Elementos da cultura jurídica externa</vt:lpstr>
      <vt:lpstr>Elementos da cultura jurídica externa</vt:lpstr>
      <vt:lpstr>Elementos da cultura jurídica externa</vt:lpstr>
      <vt:lpstr>Síntese</vt:lpstr>
      <vt:lpstr>Apresentação do PowerPoint</vt:lpstr>
      <vt:lpstr>Apresentação do PowerPoint</vt:lpstr>
      <vt:lpstr>Cuidados a tomar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 jurídica</dc:title>
  <dc:creator>Geraldo Miniuci</dc:creator>
  <cp:lastModifiedBy>Professores</cp:lastModifiedBy>
  <cp:revision>11</cp:revision>
  <dcterms:created xsi:type="dcterms:W3CDTF">2019-03-14T14:08:16Z</dcterms:created>
  <dcterms:modified xsi:type="dcterms:W3CDTF">2023-05-18T13:38:56Z</dcterms:modified>
</cp:coreProperties>
</file>