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60" r:id="rId4"/>
    <p:sldId id="261" r:id="rId5"/>
    <p:sldId id="262" r:id="rId6"/>
    <p:sldId id="257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C9E641-3D17-439D-A2C6-80BB636AC66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E1496F-CE67-4AE5-8045-79043E331555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529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E641-3D17-439D-A2C6-80BB636AC66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496F-CE67-4AE5-8045-79043E3315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67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E641-3D17-439D-A2C6-80BB636AC66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496F-CE67-4AE5-8045-79043E3315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90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E641-3D17-439D-A2C6-80BB636AC66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496F-CE67-4AE5-8045-79043E3315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79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C9E641-3D17-439D-A2C6-80BB636AC66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E1496F-CE67-4AE5-8045-79043E331555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80951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E641-3D17-439D-A2C6-80BB636AC66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496F-CE67-4AE5-8045-79043E3315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337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E641-3D17-439D-A2C6-80BB636AC66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496F-CE67-4AE5-8045-79043E3315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988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E641-3D17-439D-A2C6-80BB636AC66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496F-CE67-4AE5-8045-79043E3315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78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E641-3D17-439D-A2C6-80BB636AC66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496F-CE67-4AE5-8045-79043E3315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73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9C9E641-3D17-439D-A2C6-80BB636AC66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9E1496F-CE67-4AE5-8045-79043E33155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658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9C9E641-3D17-439D-A2C6-80BB636AC66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9E1496F-CE67-4AE5-8045-79043E3315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98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C9E641-3D17-439D-A2C6-80BB636AC66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9E1496F-CE67-4AE5-8045-79043E33155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5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A28A6-9739-DCC5-B2E3-A6FAE15B7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6956" y="2216488"/>
            <a:ext cx="7881548" cy="2425024"/>
          </a:xfrm>
        </p:spPr>
        <p:txBody>
          <a:bodyPr/>
          <a:lstStyle/>
          <a:p>
            <a:r>
              <a:rPr lang="pt-BR" sz="7000" dirty="0"/>
              <a:t>Evolução</a:t>
            </a:r>
            <a:br>
              <a:rPr lang="pt-BR" sz="7000" dirty="0"/>
            </a:br>
            <a:r>
              <a:rPr lang="pt-BR" sz="7000" dirty="0"/>
              <a:t>do direito penal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DDFF0C66-2EA2-4C59-8153-3B36DED07293}"/>
              </a:ext>
            </a:extLst>
          </p:cNvPr>
          <p:cNvSpPr txBox="1">
            <a:spLocks/>
          </p:cNvSpPr>
          <p:nvPr/>
        </p:nvSpPr>
        <p:spPr>
          <a:xfrm>
            <a:off x="333539" y="3915402"/>
            <a:ext cx="4941783" cy="28418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Monitor: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Lucas Henrique De Lucia Gaspar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tabLst/>
              <a:defRPr/>
            </a:pP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Professora: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Doutora Mariângela Gama de Magalhães Gomes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tabLst/>
              <a:defRPr/>
            </a:pP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Disciplina: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Teoria Geral do Direito Penal I (DPM0215) – Faculdade de Direito da Universidade de São Paulo</a:t>
            </a:r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dirty="0"/>
          </a:p>
          <a:p>
            <a:pPr algn="l"/>
            <a:endParaRPr lang="pt-BR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AB9A42BF-4AFF-05CC-E82E-F2C3ADA3FBE9}"/>
              </a:ext>
            </a:extLst>
          </p:cNvPr>
          <p:cNvSpPr txBox="1">
            <a:spLocks/>
          </p:cNvSpPr>
          <p:nvPr/>
        </p:nvSpPr>
        <p:spPr>
          <a:xfrm>
            <a:off x="9866462" y="5410200"/>
            <a:ext cx="2325538" cy="1447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Contato: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tabLst/>
              <a:defRPr/>
            </a:pPr>
            <a:r>
              <a:rPr kumimoji="0" lang="pt-BR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delucialucas@gmail</a:t>
            </a:r>
            <a:r>
              <a:rPr lang="pt-BR" sz="1500" dirty="0">
                <a:solidFill>
                  <a:schemeClr val="tx1"/>
                </a:solidFill>
                <a:latin typeface="Trebuchet MS" panose="020B0603020202020204"/>
              </a:rPr>
              <a:t>.com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tabLst/>
              <a:defRPr/>
            </a:pPr>
            <a:r>
              <a:rPr kumimoji="0" lang="pt-BR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delucialucas@usp</a:t>
            </a: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  <a:r>
              <a:rPr lang="pt-BR" sz="1500" dirty="0" err="1">
                <a:solidFill>
                  <a:schemeClr val="tx1"/>
                </a:solidFill>
                <a:latin typeface="Trebuchet MS" panose="020B0603020202020204"/>
              </a:rPr>
              <a:t>br</a:t>
            </a:r>
            <a:endParaRPr lang="pt-BR" sz="1500" dirty="0">
              <a:solidFill>
                <a:schemeClr val="tx1"/>
              </a:solidFill>
              <a:latin typeface="Trebuchet MS" panose="020B0603020202020204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@delucialucas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080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CACC7-22BD-A817-7839-A737E6A6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333" y="396425"/>
            <a:ext cx="8783706" cy="1492132"/>
          </a:xfrm>
        </p:spPr>
        <p:txBody>
          <a:bodyPr>
            <a:normAutofit fontScale="90000"/>
          </a:bodyPr>
          <a:lstStyle/>
          <a:p>
            <a:r>
              <a:rPr lang="pt-BR" dirty="0"/>
              <a:t>PERÍODO ANTERIOR e posterior</a:t>
            </a:r>
            <a:br>
              <a:rPr lang="pt-BR" dirty="0"/>
            </a:br>
            <a:r>
              <a:rPr lang="pt-BR" dirty="0"/>
              <a:t>à obra ÉDIPO REI (SÓFOCLES)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7DBF9D-F191-4930-D442-CA16EB20B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998" y="2166021"/>
            <a:ext cx="7075013" cy="4295554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/>
              <a:t>Quando ainda era bebê, Édipo recebeu uma profecia de um oráculo de Delfos: mataria seu pai e desposaria sua própria mãe, a rainha Jocasta. Por causa disso, seu pai rei </a:t>
            </a:r>
            <a:r>
              <a:rPr lang="pt-BR" dirty="0" err="1"/>
              <a:t>Laio</a:t>
            </a:r>
            <a:r>
              <a:rPr lang="pt-BR" dirty="0"/>
              <a:t> decidiu condená-lo à morte. O rei designou essa missão a um pastor, que deveria amarrar os pés de Édipo a uma árvore e deixá-lo para ser devorado pelas feras. Mas por pena, o pastor desobedeceu às ordens do rei e ficou com o menino. Em um dia, quando não tinha mais condições de criá-lo, entregou Édipo para adoção.</a:t>
            </a:r>
          </a:p>
          <a:p>
            <a:pPr algn="just"/>
            <a:r>
              <a:rPr lang="pt-BR" dirty="0"/>
              <a:t>Mudança de paradigma: verdade divina &gt; inquérito (testemunha).</a:t>
            </a:r>
          </a:p>
          <a:p>
            <a:pPr algn="just"/>
            <a:r>
              <a:rPr lang="pt-BR" dirty="0"/>
              <a:t>Movimento pendular: progresso e retrocesso.</a:t>
            </a:r>
          </a:p>
          <a:p>
            <a:pPr algn="just"/>
            <a:r>
              <a:rPr lang="pt-BR" dirty="0"/>
              <a:t>Utilização da </a:t>
            </a:r>
            <a:r>
              <a:rPr lang="pt-BR" dirty="0" err="1"/>
              <a:t>ordália</a:t>
            </a:r>
            <a:r>
              <a:rPr lang="pt-BR" dirty="0"/>
              <a:t> (Feudalismo) e retomada do inquérito (Inquisição).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1026" name="Picture 2" descr="Édipo Rei - Peça de teatro - InfoEscola">
            <a:extLst>
              <a:ext uri="{FF2B5EF4-FFF2-40B4-BE49-F238E27FC236}">
                <a16:creationId xmlns:a16="http://schemas.microsoft.com/office/drawing/2014/main" id="{104F9B9A-3815-374E-D534-4F4762DD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991" y="4619624"/>
            <a:ext cx="2238376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DA7CE5E-85DE-B17C-E168-2C18F811F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992" y="0"/>
            <a:ext cx="2238375" cy="461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1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042E8-5F89-BC87-A562-C85D0760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PERÍODO ANTERIOR E POSTERIOR À OBRA “DOS DELITOS E DAS PENAS”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7EBE7F83-837A-79ED-2674-9D1E46E2D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64416"/>
            <a:ext cx="10178322" cy="449131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Antigamente, a prisão era uma medida utilizada em caráter excepcional e transitório, para fins de guarda do preso até que viesse a ser julgado ou executado ou torturado.</a:t>
            </a:r>
          </a:p>
          <a:p>
            <a:pPr algn="just"/>
            <a:r>
              <a:rPr lang="pt-BR" dirty="0"/>
              <a:t>A regra era a aplicação de penas capitais ou corporais (mutilações e açoites) ou de trabalhos forçados.</a:t>
            </a:r>
          </a:p>
        </p:txBody>
      </p:sp>
      <p:pic>
        <p:nvPicPr>
          <p:cNvPr id="4098" name="Picture 2" descr="quais-sao-as-penas-de-morte-mais-estranhas">
            <a:extLst>
              <a:ext uri="{FF2B5EF4-FFF2-40B4-BE49-F238E27FC236}">
                <a16:creationId xmlns:a16="http://schemas.microsoft.com/office/drawing/2014/main" id="{D25A99D8-F294-8359-E191-16C43F58F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24" y="3571875"/>
            <a:ext cx="56007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3C463DD-120B-7759-357C-BB2EE884EA90}"/>
              </a:ext>
            </a:extLst>
          </p:cNvPr>
          <p:cNvSpPr txBox="1">
            <a:spLocks/>
          </p:cNvSpPr>
          <p:nvPr/>
        </p:nvSpPr>
        <p:spPr>
          <a:xfrm>
            <a:off x="1251678" y="3666565"/>
            <a:ext cx="4927246" cy="4491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Então, advém Cesare </a:t>
            </a:r>
            <a:r>
              <a:rPr lang="pt-BR" dirty="0" err="1"/>
              <a:t>Beccaria</a:t>
            </a:r>
            <a:r>
              <a:rPr lang="pt-BR" dirty="0"/>
              <a:t>, que dá ensejo ao surgimento da Escola Clássica de Direito Penal.</a:t>
            </a:r>
          </a:p>
          <a:p>
            <a:pPr algn="just"/>
            <a:r>
              <a:rPr lang="pt-BR" dirty="0"/>
              <a:t>“Dos Delitos e das Penas” (1764): compilação de ideias já existentes, mas em uma linguagem clara e acessível; divulgação em larga escala por se inserir, finalmente, em um período que estava preparado para receber tais avanços.</a:t>
            </a:r>
          </a:p>
        </p:txBody>
      </p:sp>
    </p:spTree>
    <p:extLst>
      <p:ext uri="{BB962C8B-B14F-4D97-AF65-F5344CB8AC3E}">
        <p14:creationId xmlns:p14="http://schemas.microsoft.com/office/powerpoint/2010/main" val="41612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7EBE7F83-837A-79ED-2674-9D1E46E2D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49289"/>
            <a:ext cx="6646228" cy="469974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1900" dirty="0"/>
              <a:t>Contrato social: preservar a sobrevivência da sociedade por meio de um acordo “livre”,  adotando-se o pressuposto de que há uma “igualdade absoluta entre todos os homens” e que, por isso, deve-se punir aquele que o rompe.</a:t>
            </a:r>
          </a:p>
          <a:p>
            <a:pPr algn="just"/>
            <a:r>
              <a:rPr lang="pt-BR" sz="1900" dirty="0"/>
              <a:t>O contratualismo se vale de três premissas em </a:t>
            </a:r>
            <a:r>
              <a:rPr lang="pt-BR" sz="1900" dirty="0" err="1"/>
              <a:t>Beccaria</a:t>
            </a:r>
            <a:r>
              <a:rPr lang="pt-BR" sz="1900" dirty="0"/>
              <a:t>: (i) consenso da moralidade e imutabilidade da distribuição dos bens; (</a:t>
            </a:r>
            <a:r>
              <a:rPr lang="pt-BR" sz="1900" dirty="0" err="1"/>
              <a:t>ii</a:t>
            </a:r>
            <a:r>
              <a:rPr lang="pt-BR" sz="1900" dirty="0"/>
              <a:t>) todo comportamento ilegal em um sociedade é patológico e irracional, por ser lesivo à sociedade; (</a:t>
            </a:r>
            <a:r>
              <a:rPr lang="pt-BR" sz="1900" dirty="0" err="1"/>
              <a:t>iii</a:t>
            </a:r>
            <a:r>
              <a:rPr lang="pt-BR" sz="1900" dirty="0"/>
              <a:t>) análise utilitarista da pena – prevenção geral (exemplo para o futuro) e especial (ressocialização) –, pois compreende que “é melhor prevenir delitos que castigá-los”, logo, rechaça-se a pena como medida vingativa, mas reconhece seu sentido punitivo e sancionador.</a:t>
            </a:r>
          </a:p>
          <a:p>
            <a:pPr algn="just"/>
            <a:r>
              <a:rPr lang="pt-BR" sz="1900" dirty="0"/>
              <a:t>Excelente avanço no plano ideológico, porém viabiliza o desvirtuamento no âmbito prático.</a:t>
            </a:r>
          </a:p>
          <a:p>
            <a:pPr algn="just"/>
            <a:endParaRPr lang="pt-BR" sz="1900" dirty="0"/>
          </a:p>
          <a:p>
            <a:pPr marL="0" indent="0" algn="just">
              <a:buNone/>
            </a:pPr>
            <a:endParaRPr lang="pt-BR" sz="1900" dirty="0"/>
          </a:p>
          <a:p>
            <a:pPr marL="0" indent="0" algn="just">
              <a:buNone/>
            </a:pPr>
            <a:endParaRPr lang="pt-BR" sz="1900" dirty="0"/>
          </a:p>
        </p:txBody>
      </p:sp>
      <p:pic>
        <p:nvPicPr>
          <p:cNvPr id="3074" name="Picture 2" descr="trolley_2">
            <a:extLst>
              <a:ext uri="{FF2B5EF4-FFF2-40B4-BE49-F238E27FC236}">
                <a16:creationId xmlns:a16="http://schemas.microsoft.com/office/drawing/2014/main" id="{80A8CD29-77CD-842C-11AA-052F61811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953" y="4713194"/>
            <a:ext cx="3745351" cy="213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0 que o homem perde pelo contrato social... Jean-Jacques Rousseau - Pensador">
            <a:extLst>
              <a:ext uri="{FF2B5EF4-FFF2-40B4-BE49-F238E27FC236}">
                <a16:creationId xmlns:a16="http://schemas.microsoft.com/office/drawing/2014/main" id="{3540F848-4BD4-A006-C359-7DDABD45A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952" y="2195110"/>
            <a:ext cx="3745352" cy="246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16680AE-D86B-8432-FD7F-7146DF1C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pt-BR" dirty="0"/>
              <a:t>PERÍODO ANTERIOR E POSTERIOR À OBRA “DOS DELITOS E DAS PENAS”</a:t>
            </a:r>
          </a:p>
        </p:txBody>
      </p:sp>
    </p:spTree>
    <p:extLst>
      <p:ext uri="{BB962C8B-B14F-4D97-AF65-F5344CB8AC3E}">
        <p14:creationId xmlns:p14="http://schemas.microsoft.com/office/powerpoint/2010/main" val="143892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042E8-5F89-BC87-A562-C85D0760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PERÍODO ANTERIOR E POSTERIOR À OBRA “DOS DELITOS E DAS PENAS”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7EBE7F83-837A-79ED-2674-9D1E46E2D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325" y="2483225"/>
            <a:ext cx="5695970" cy="449131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Mudança de paradigma: necessidade de humanização das sanções criminais, por meio da substituição das penas capitais e corporais pelas penas de prisão, as quais, porém, não poderiam se valer da fome, tortura e outros mecanismos de vingança.</a:t>
            </a:r>
          </a:p>
          <a:p>
            <a:pPr algn="just"/>
            <a:r>
              <a:rPr lang="pt-BR" dirty="0"/>
              <a:t>Assentamento de garantias constitucionais penais básicas, que hoje são replicadas em diversas Constituições, dentre elas, a do Brasil, como o dever de um julgamento célere, para evitar o tormento ao acusado devido à incerteza da sentença.</a:t>
            </a:r>
          </a:p>
        </p:txBody>
      </p:sp>
      <p:pic>
        <p:nvPicPr>
          <p:cNvPr id="8194" name="Picture 2" descr="Cesare Beccaria – Wikipédia, a enciclopédia livre">
            <a:extLst>
              <a:ext uri="{FF2B5EF4-FFF2-40B4-BE49-F238E27FC236}">
                <a16:creationId xmlns:a16="http://schemas.microsoft.com/office/drawing/2014/main" id="{3D5DFDF2-B806-3192-8DBC-F8C4D0BF0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387" y="2416776"/>
            <a:ext cx="190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ei-delitti-delle-pene">
            <a:extLst>
              <a:ext uri="{FF2B5EF4-FFF2-40B4-BE49-F238E27FC236}">
                <a16:creationId xmlns:a16="http://schemas.microsoft.com/office/drawing/2014/main" id="{EA2033A5-5538-E728-553C-17EEE41AF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387" y="241677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ara juiz, decisão do STF pode retomar ordem constitucional e garantia de  direitos sociais - Rede Brasil Atual">
            <a:extLst>
              <a:ext uri="{FF2B5EF4-FFF2-40B4-BE49-F238E27FC236}">
                <a16:creationId xmlns:a16="http://schemas.microsoft.com/office/drawing/2014/main" id="{D2D6E87E-27B8-977C-8429-13900EC19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387" y="4855176"/>
            <a:ext cx="4343400" cy="198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8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042E8-5F89-BC87-A562-C85D0760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Os princípios constitucionais penais em “DOS DELITOS E DAS PENAS”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7EBE7F83-837A-79ED-2674-9D1E46E2D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49131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“Toda pena, que não derive da </a:t>
            </a:r>
            <a:r>
              <a:rPr lang="pt-BR" b="1" dirty="0"/>
              <a:t>absoluta necessidade</a:t>
            </a:r>
            <a:r>
              <a:rPr lang="pt-BR" dirty="0"/>
              <a:t>, diz o grande Montesquieu, é tirânica, proposição esta que pode ser assim generalizada: todo ato de autoridade de homem para homem que não derive da absoluta necessidade é tirânico. Eis, então, sobre o que se funda o direito do soberano de punir os delitos: sobre a necessidade de defender o depósito da salvação pública das usurpações particulares. </a:t>
            </a:r>
            <a:r>
              <a:rPr lang="pt-BR" b="1" dirty="0"/>
              <a:t>Tanto mais justas são as penas quanto mais sagrada e inviolável é a segurança e maior a liberdade que o soberano dá aos súditos</a:t>
            </a:r>
            <a:r>
              <a:rPr lang="pt-BR" dirty="0"/>
              <a:t>” (</a:t>
            </a:r>
            <a:r>
              <a:rPr lang="pt-BR" dirty="0" err="1"/>
              <a:t>Beccaria</a:t>
            </a:r>
            <a:r>
              <a:rPr lang="pt-BR" dirty="0"/>
              <a:t>, Dos delitos e das penas, trad. J. </a:t>
            </a:r>
            <a:r>
              <a:rPr lang="pt-BR" dirty="0" err="1"/>
              <a:t>Cretella</a:t>
            </a:r>
            <a:r>
              <a:rPr lang="pt-BR" dirty="0"/>
              <a:t> Jr. e Agnes </a:t>
            </a:r>
            <a:r>
              <a:rPr lang="pt-BR" dirty="0" err="1"/>
              <a:t>Cretella</a:t>
            </a:r>
            <a:r>
              <a:rPr lang="pt-BR" dirty="0"/>
              <a:t>, SP: RT, p. 28).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“Se a interpretação das leis é um mal, claro que a obscuridade, que a interpretação necessariamente acarreta, é também um mal, e </a:t>
            </a:r>
            <a:r>
              <a:rPr lang="pt-BR" b="1" dirty="0"/>
              <a:t>este mal será grandíssimo se as leis forem escritas em língua estranha ao povo</a:t>
            </a:r>
            <a:r>
              <a:rPr lang="pt-BR" dirty="0"/>
              <a:t>, que o ponha na dependência de uns poucos, sem que possa julgar por si mesmo qual seria o êxito de sua liberdade, ou de seus membros, em língua que transformasse um livro, solene e público, em outro como que privado e de casa. Que deveremos pensar dos homens, quando refletimos que este é inveterado costume de boa parte da culta e esclarecida Europa! </a:t>
            </a:r>
            <a:r>
              <a:rPr lang="pt-BR" b="1" dirty="0"/>
              <a:t>Quanto maior for o número dos que entenderem e tiverem nas mãos o sagrado código das leis, tanto menos </a:t>
            </a:r>
            <a:r>
              <a:rPr lang="pt-BR" b="1" dirty="0" err="1"/>
              <a:t>freqüentes</a:t>
            </a:r>
            <a:r>
              <a:rPr lang="pt-BR" b="1" dirty="0"/>
              <a:t> serão os delitos, pois não há dúvida de que a ignorância e a incerteza das penas contribuem para a </a:t>
            </a:r>
            <a:r>
              <a:rPr lang="pt-BR" b="1" dirty="0" err="1"/>
              <a:t>eloqüência</a:t>
            </a:r>
            <a:r>
              <a:rPr lang="pt-BR" b="1" dirty="0"/>
              <a:t> das paixões</a:t>
            </a:r>
            <a:r>
              <a:rPr lang="pt-BR" dirty="0"/>
              <a:t>” (</a:t>
            </a:r>
            <a:r>
              <a:rPr lang="pt-BR" dirty="0" err="1"/>
              <a:t>Beccaria</a:t>
            </a:r>
            <a:r>
              <a:rPr lang="pt-BR" dirty="0"/>
              <a:t>, Dos delitos e das penas, trad. J. </a:t>
            </a:r>
            <a:r>
              <a:rPr lang="pt-BR" dirty="0" err="1"/>
              <a:t>Cretella</a:t>
            </a:r>
            <a:r>
              <a:rPr lang="pt-BR" dirty="0"/>
              <a:t> Jr. e Agnes </a:t>
            </a:r>
            <a:r>
              <a:rPr lang="pt-BR" dirty="0" err="1"/>
              <a:t>Cretella</a:t>
            </a:r>
            <a:r>
              <a:rPr lang="pt-BR" dirty="0"/>
              <a:t>, SP: RT, p. 35).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383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24DCB5-B295-9A3E-E721-76721BF11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39270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/>
              <a:t>“</a:t>
            </a:r>
            <a:r>
              <a:rPr lang="pt-BR" b="1" dirty="0"/>
              <a:t>A autoridade de interpretar leis penais não pode ser atribuída nem mesmo aos juízes criminais, pela simples razão de que eles não são legisladores</a:t>
            </a:r>
            <a:r>
              <a:rPr lang="pt-BR" dirty="0"/>
              <a:t>. Os juízes não receberam as leis de nossos antepassados como tradição de família, nem como testamento, que só deixasse aos pósteros a missão de obedecer, mas recebem-nas da sociedade vivente ou do soberano que a representa, como legítimo depositário do atual resultado da vontade de todos” (</a:t>
            </a:r>
            <a:r>
              <a:rPr lang="pt-BR" dirty="0" err="1"/>
              <a:t>Beccaria</a:t>
            </a:r>
            <a:r>
              <a:rPr lang="pt-BR" dirty="0"/>
              <a:t>, Dos delitos e das penas, trad. J. </a:t>
            </a:r>
            <a:r>
              <a:rPr lang="pt-BR" dirty="0" err="1"/>
              <a:t>Cretella</a:t>
            </a:r>
            <a:r>
              <a:rPr lang="pt-BR" dirty="0"/>
              <a:t> Jr. e Agnes </a:t>
            </a:r>
            <a:r>
              <a:rPr lang="pt-BR" dirty="0" err="1"/>
              <a:t>Cretella</a:t>
            </a:r>
            <a:r>
              <a:rPr lang="pt-BR" dirty="0"/>
              <a:t>, SP: RT, p. 32).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“</a:t>
            </a:r>
            <a:r>
              <a:rPr lang="pt-BR" b="1" dirty="0"/>
              <a:t>A desordem, que nasce da rigorosa observância da letra de uma lei penal, não se compara com as desordens que nascem da interpretação</a:t>
            </a:r>
            <a:r>
              <a:rPr lang="pt-BR" dirty="0"/>
              <a:t>. Tal momentâneo inconveniente leva à correção fácil e necessária das palavras da lei, causa da incerteza, mas impede a fatal licença da razão, da qual nascem as arbitrárias e venais controvérsias. </a:t>
            </a:r>
            <a:r>
              <a:rPr lang="pt-BR" b="1" dirty="0"/>
              <a:t>Quando um código fixo de leis, que devem ser observadas ad </a:t>
            </a:r>
            <a:r>
              <a:rPr lang="pt-BR" b="1" dirty="0" err="1"/>
              <a:t>litteram</a:t>
            </a:r>
            <a:r>
              <a:rPr lang="pt-BR" b="1" dirty="0"/>
              <a:t>, só deixa ao juiz a incumbência de examinar as ações dos cidadãos e de julgá-las de acordo ou não com a lei escrita</a:t>
            </a:r>
            <a:r>
              <a:rPr lang="pt-BR" dirty="0"/>
              <a:t>; quando a norma do justo e do injusto, que deve guiar tanto os atos do cidadão ignorante como os do filósofo não é questão controvertida, mas de fato, </a:t>
            </a:r>
            <a:r>
              <a:rPr lang="pt-BR" b="1" dirty="0"/>
              <a:t>então os súditos não estão sujeitos às pequenas tiranias de muitos</a:t>
            </a:r>
            <a:r>
              <a:rPr lang="pt-BR" dirty="0"/>
              <a:t>, tanto mais cruéis quanto menor é a distância entre quem sofre e quem faz sofrer; mais fatais do que as de um só, porque o despotismo de muitos somente é corrigível pelo despotismo de um só e a crueldade de um déspota é proporcional não à força, mas aos obstáculos. </a:t>
            </a:r>
            <a:r>
              <a:rPr lang="pt-BR" b="1" dirty="0"/>
              <a:t>Dessa forma, adquirem os cidadãos a própria segurança</a:t>
            </a:r>
            <a:r>
              <a:rPr lang="pt-BR" dirty="0"/>
              <a:t>, que é justa por ser o escopo pelo qual os homens vivem em sociedade e é útil porque os levam exatamente a calcular os inconvenientes de um crime” (</a:t>
            </a:r>
            <a:r>
              <a:rPr lang="pt-BR" dirty="0" err="1"/>
              <a:t>Beccaria</a:t>
            </a:r>
            <a:r>
              <a:rPr lang="pt-BR" dirty="0"/>
              <a:t>, Dos delitos e das penas, trad. J. </a:t>
            </a:r>
            <a:r>
              <a:rPr lang="pt-BR" dirty="0" err="1"/>
              <a:t>Cretella</a:t>
            </a:r>
            <a:r>
              <a:rPr lang="pt-BR" dirty="0"/>
              <a:t> Jr. e Agnes </a:t>
            </a:r>
            <a:r>
              <a:rPr lang="pt-BR" dirty="0" err="1"/>
              <a:t>Cretella</a:t>
            </a:r>
            <a:r>
              <a:rPr lang="pt-BR" dirty="0"/>
              <a:t>, SP: RT, p. 34).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25749DE-8FFD-0FC1-9425-83EF493A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</p:spPr>
        <p:txBody>
          <a:bodyPr>
            <a:normAutofit fontScale="90000"/>
          </a:bodyPr>
          <a:lstStyle/>
          <a:p>
            <a:r>
              <a:rPr lang="pt-BR" dirty="0"/>
              <a:t>Os princípios constitucionais penais em “DOS DELITOS E DAS PENAS”</a:t>
            </a:r>
          </a:p>
        </p:txBody>
      </p:sp>
    </p:spTree>
    <p:extLst>
      <p:ext uri="{BB962C8B-B14F-4D97-AF65-F5344CB8AC3E}">
        <p14:creationId xmlns:p14="http://schemas.microsoft.com/office/powerpoint/2010/main" val="45021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042E8-5F89-BC87-A562-C85D0760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Os princípios constitucionais penais em “DOS DELITOS E DAS PENAS”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7EBE7F83-837A-79ED-2674-9D1E46E2D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49131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“O fim, pois, não é outro que </a:t>
            </a:r>
            <a:r>
              <a:rPr lang="pt-BR" b="1" dirty="0"/>
              <a:t>impedir o réu de causar novos danos a seus cidadãos e afastar os demais do cometimento de outros iguais</a:t>
            </a:r>
            <a:r>
              <a:rPr lang="pt-BR" dirty="0"/>
              <a:t>. Consequentemente, devem ser escolhidas aquelas penas e aquele método de impô-las, que, </a:t>
            </a:r>
            <a:r>
              <a:rPr lang="pt-BR" b="1" dirty="0"/>
              <a:t>respeitada a proporção, causem uma impressão mais eficaz e mais durável sobre o ânimo dos homens e que seja a menos dolorosa para o corpo do réu</a:t>
            </a:r>
            <a:r>
              <a:rPr lang="pt-BR" dirty="0"/>
              <a:t>” (</a:t>
            </a:r>
            <a:r>
              <a:rPr lang="pt-BR" dirty="0" err="1"/>
              <a:t>Beccaria</a:t>
            </a:r>
            <a:r>
              <a:rPr lang="pt-BR" dirty="0"/>
              <a:t>, Dos delitos e das penas, trad. J. </a:t>
            </a:r>
            <a:r>
              <a:rPr lang="pt-BR" dirty="0" err="1"/>
              <a:t>Cretella</a:t>
            </a:r>
            <a:r>
              <a:rPr lang="pt-BR" dirty="0"/>
              <a:t> Jr. e Agnes </a:t>
            </a:r>
            <a:r>
              <a:rPr lang="pt-BR" dirty="0" err="1"/>
              <a:t>Cretella</a:t>
            </a:r>
            <a:r>
              <a:rPr lang="pt-BR" dirty="0"/>
              <a:t>, SP: RT, p. 46).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“Porque parece que no presente sistema criminal, segundo a opinião dominante, prevalece a </a:t>
            </a:r>
            <a:r>
              <a:rPr lang="pt-BR" b="1" dirty="0"/>
              <a:t>ideia da força e a prepotência da justiça</a:t>
            </a:r>
            <a:r>
              <a:rPr lang="pt-BR" dirty="0"/>
              <a:t>, porque se atiram confundidos </a:t>
            </a:r>
            <a:r>
              <a:rPr lang="pt-BR" b="1" dirty="0"/>
              <a:t>em uma mesma caverna os denunciados e os condenados</a:t>
            </a:r>
            <a:r>
              <a:rPr lang="pt-BR" dirty="0"/>
              <a:t>” (</a:t>
            </a:r>
            <a:r>
              <a:rPr lang="pt-BR" dirty="0" err="1"/>
              <a:t>Beccaria</a:t>
            </a:r>
            <a:r>
              <a:rPr lang="pt-BR" dirty="0"/>
              <a:t>, Dos delitos e das penas, trad. J. </a:t>
            </a:r>
            <a:r>
              <a:rPr lang="pt-BR" dirty="0" err="1"/>
              <a:t>Cretella</a:t>
            </a:r>
            <a:r>
              <a:rPr lang="pt-BR" dirty="0"/>
              <a:t> Jr. e Agnes </a:t>
            </a:r>
            <a:r>
              <a:rPr lang="pt-BR" dirty="0" err="1"/>
              <a:t>Cretella</a:t>
            </a:r>
            <a:r>
              <a:rPr lang="pt-BR" dirty="0"/>
              <a:t>, SP: RT, p. 82).</a:t>
            </a:r>
          </a:p>
        </p:txBody>
      </p:sp>
    </p:spTree>
    <p:extLst>
      <p:ext uri="{BB962C8B-B14F-4D97-AF65-F5344CB8AC3E}">
        <p14:creationId xmlns:p14="http://schemas.microsoft.com/office/powerpoint/2010/main" val="386570933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Selo</Template>
  <TotalTime>111</TotalTime>
  <Words>1479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Gill Sans MT</vt:lpstr>
      <vt:lpstr>Impact</vt:lpstr>
      <vt:lpstr>Trebuchet MS</vt:lpstr>
      <vt:lpstr>Wingdings 3</vt:lpstr>
      <vt:lpstr>Selo</vt:lpstr>
      <vt:lpstr>Evolução do direito penal</vt:lpstr>
      <vt:lpstr>PERÍODO ANTERIOR e posterior à obra ÉDIPO REI (SÓFOCLES)</vt:lpstr>
      <vt:lpstr>PERÍODO ANTERIOR E POSTERIOR À OBRA “DOS DELITOS E DAS PENAS”</vt:lpstr>
      <vt:lpstr>PERÍODO ANTERIOR E POSTERIOR À OBRA “DOS DELITOS E DAS PENAS”</vt:lpstr>
      <vt:lpstr>PERÍODO ANTERIOR E POSTERIOR À OBRA “DOS DELITOS E DAS PENAS”</vt:lpstr>
      <vt:lpstr>Os princípios constitucionais penais em “DOS DELITOS E DAS PENAS”</vt:lpstr>
      <vt:lpstr>Os princípios constitucionais penais em “DOS DELITOS E DAS PENAS”</vt:lpstr>
      <vt:lpstr>Os princípios constitucionais penais em “DOS DELITOS E DAS PENAS”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Evolução do direito penal</dc:title>
  <dc:creator>Lucas De Lucia</dc:creator>
  <cp:lastModifiedBy>Lucas De Lucia</cp:lastModifiedBy>
  <cp:revision>1</cp:revision>
  <dcterms:created xsi:type="dcterms:W3CDTF">2023-03-27T06:17:43Z</dcterms:created>
  <dcterms:modified xsi:type="dcterms:W3CDTF">2023-03-27T08:08:51Z</dcterms:modified>
</cp:coreProperties>
</file>