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5" autoAdjust="0"/>
    <p:restoredTop sz="94694"/>
  </p:normalViewPr>
  <p:slideViewPr>
    <p:cSldViewPr>
      <p:cViewPr varScale="1">
        <p:scale>
          <a:sx n="121" d="100"/>
          <a:sy n="121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671C0-8ED2-407B-AEEC-C74FB71B26F0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345C3-4B8C-429C-AB54-755BB302E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15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345C3-4B8C-429C-AB54-755BB302E87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88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345C3-4B8C-429C-AB54-755BB302E8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14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49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96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29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94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1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0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83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53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5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30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96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9A19-4070-405C-A552-F47652D97591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95B0D-E16A-4A25-9783-A52354014C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6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ALGUNS ASPECTOS FUNDAMENTAIS DO ESCOAMENTO EM CONDUTOS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2782844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922353"/>
            <a:ext cx="933306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PODE-SE TER VÁRIAS EXPRESSÕES PARA “</a:t>
            </a:r>
            <a:r>
              <a:rPr lang="pt-BR" sz="2800" b="1" i="1" dirty="0"/>
              <a:t>f</a:t>
            </a:r>
            <a:r>
              <a:rPr lang="pt-BR" sz="2800" b="1" dirty="0"/>
              <a:t>”, DEPENDENDO</a:t>
            </a:r>
          </a:p>
          <a:p>
            <a:r>
              <a:rPr lang="pt-BR" sz="2800" b="1" dirty="0"/>
              <a:t>DE Re e CONDIÇÕES DE RUGOSIDADE DO CONDUTO. VAMOS</a:t>
            </a:r>
          </a:p>
          <a:p>
            <a:r>
              <a:rPr lang="pt-BR" sz="2800" b="1" dirty="0"/>
              <a:t>ADMITIR QUE, PARA UMA DADA RUGOSIDADE, TAL VALOR</a:t>
            </a:r>
          </a:p>
          <a:p>
            <a:r>
              <a:rPr lang="pt-BR" sz="2800" b="1" dirty="0"/>
              <a:t>NÃO VARIA, SIGNIFICATIVAMENTE, COM Re.</a:t>
            </a:r>
          </a:p>
          <a:p>
            <a:endParaRPr lang="pt-BR" sz="2800" b="1" dirty="0"/>
          </a:p>
          <a:p>
            <a:r>
              <a:rPr lang="pt-BR" sz="2800" b="1" dirty="0"/>
              <a:t>CONHECENDO A RELAÇÃO ENTRE VELOCIDADE MÉDIA E </a:t>
            </a:r>
          </a:p>
          <a:p>
            <a:r>
              <a:rPr lang="pt-BR" sz="2800" b="1" dirty="0"/>
              <a:t>VAZÃO PARA CADA GEOMETRIA DE CONDUTO, UMA </a:t>
            </a:r>
          </a:p>
          <a:p>
            <a:r>
              <a:rPr lang="pt-BR" sz="2800" b="1" dirty="0"/>
              <a:t>ALTERNATIVA É APROXIMAR A  RELAÇÃO ANTERIOR PARA: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70582"/>
              </p:ext>
            </p:extLst>
          </p:nvPr>
        </p:nvGraphicFramePr>
        <p:xfrm>
          <a:off x="367154" y="836712"/>
          <a:ext cx="85645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3022560" imgH="177480" progId="Equation.3">
                  <p:embed/>
                </p:oleObj>
              </mc:Choice>
              <mc:Fallback>
                <p:oleObj name="Equação" r:id="rId3" imgW="3022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154" y="836712"/>
                        <a:ext cx="8564563" cy="5032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07249"/>
              </p:ext>
            </p:extLst>
          </p:nvPr>
        </p:nvGraphicFramePr>
        <p:xfrm>
          <a:off x="3275856" y="5733256"/>
          <a:ext cx="23431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774360" imgH="228600" progId="Equation.3">
                  <p:embed/>
                </p:oleObj>
              </mc:Choice>
              <mc:Fallback>
                <p:oleObj name="Equação" r:id="rId5" imgW="774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5856" y="5733256"/>
                        <a:ext cx="2343150" cy="692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49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63688" y="313236"/>
            <a:ext cx="574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ESCOAMENTO ATRAVÉS DE ORIFÍCIOS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86467"/>
            <a:ext cx="4487519" cy="185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03302"/>
            <a:ext cx="4104456" cy="209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31640" y="3094673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LAMINAR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3094673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TURBULENTO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21401" y="4201924"/>
            <a:ext cx="5168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QUEDA DE PRESSÃO NO ORIFÍCIO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4853478"/>
            <a:ext cx="83936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pt-BR" sz="2800" b="1" dirty="0"/>
              <a:t>LAMINAR: DEVIDO ÀS TENSÕES DE CISALHAMENTO</a:t>
            </a:r>
          </a:p>
          <a:p>
            <a:pPr marL="514350" indent="-514350">
              <a:buAutoNum type="arabicParenR"/>
            </a:pPr>
            <a:endParaRPr lang="pt-BR" sz="2800" b="1" dirty="0"/>
          </a:p>
          <a:p>
            <a:pPr marL="514350" indent="-514350">
              <a:buAutoNum type="arabicParenR"/>
            </a:pPr>
            <a:r>
              <a:rPr lang="pt-BR" sz="2800" b="1" dirty="0"/>
              <a:t>TURBULENTO: DEVIDO À ACELERAÇÃO QUE FORMA</a:t>
            </a:r>
          </a:p>
          <a:p>
            <a:r>
              <a:rPr lang="pt-BR" sz="2800" b="1" dirty="0"/>
              <a:t>       LOGO APÓS O ORIFÍCIO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84168" y="359943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(+ COMUM)</a:t>
            </a:r>
          </a:p>
        </p:txBody>
      </p:sp>
    </p:spTree>
    <p:extLst>
      <p:ext uri="{BB962C8B-B14F-4D97-AF65-F5344CB8AC3E}">
        <p14:creationId xmlns:p14="http://schemas.microsoft.com/office/powerpoint/2010/main" val="17979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024" y="836712"/>
            <a:ext cx="4104456" cy="209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-57661" y="313492"/>
            <a:ext cx="4411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ESCOAMENTO TURBULENTO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3212975"/>
            <a:ext cx="89089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NO MEIO DO ORIFÍFIO, ENTRE “1” E “2”, O ESCOAMENTO</a:t>
            </a:r>
          </a:p>
          <a:p>
            <a:r>
              <a:rPr lang="pt-BR" sz="2800" b="1" dirty="0"/>
              <a:t>PODE SER CONSIDERADO COMO POTENCIAL, OCORRENDO</a:t>
            </a:r>
          </a:p>
          <a:p>
            <a:r>
              <a:rPr lang="pt-BR" sz="2800" b="1" dirty="0"/>
              <a:t>SEGUNDO LINHAS DE CORRENTE. SENDO ASSIM, PODE-SE</a:t>
            </a:r>
          </a:p>
          <a:p>
            <a:r>
              <a:rPr lang="pt-BR" sz="2800" b="1" dirty="0"/>
              <a:t>APLICAR A EQUAÇÃO DE BERNOULLI: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895682"/>
              </p:ext>
            </p:extLst>
          </p:nvPr>
        </p:nvGraphicFramePr>
        <p:xfrm>
          <a:off x="1346200" y="5229225"/>
          <a:ext cx="65865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489040" imgH="380880" progId="Equation.3">
                  <p:embed/>
                </p:oleObj>
              </mc:Choice>
              <mc:Fallback>
                <p:oleObj name="Equação" r:id="rId3" imgW="24890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6200" y="5229225"/>
                        <a:ext cx="6586538" cy="10080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59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31086"/>
            <a:ext cx="8929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ALÉM DISSO, DEVE VALER A EQUAÇÃO DA CONTINUIDADE: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12651"/>
              </p:ext>
            </p:extLst>
          </p:nvPr>
        </p:nvGraphicFramePr>
        <p:xfrm>
          <a:off x="2555776" y="1196752"/>
          <a:ext cx="4495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485720" imgH="190440" progId="Equation.3">
                  <p:embed/>
                </p:oleObj>
              </mc:Choice>
              <mc:Fallback>
                <p:oleObj name="Equação" r:id="rId2" imgW="1485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55776" y="1196752"/>
                        <a:ext cx="4495800" cy="57467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75656" y="1916832"/>
            <a:ext cx="6584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(ADMITINDO-SE FLUIDO INCOMPRESSÍVEL)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3068960"/>
            <a:ext cx="7481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ADMITINDO “h</a:t>
            </a:r>
            <a:r>
              <a:rPr lang="pt-BR" sz="1600" b="1" dirty="0"/>
              <a:t>1</a:t>
            </a:r>
            <a:r>
              <a:rPr lang="pt-BR" sz="2800" b="1" dirty="0"/>
              <a:t> =</a:t>
            </a:r>
            <a:r>
              <a:rPr lang="pt-BR" sz="2800" b="1" dirty="0">
                <a:solidFill>
                  <a:prstClr val="black"/>
                </a:solidFill>
              </a:rPr>
              <a:t> h</a:t>
            </a:r>
            <a:r>
              <a:rPr lang="pt-BR" sz="1600" b="1" dirty="0">
                <a:solidFill>
                  <a:prstClr val="black"/>
                </a:solidFill>
              </a:rPr>
              <a:t>2</a:t>
            </a:r>
            <a:r>
              <a:rPr lang="pt-BR" sz="2800" b="1" dirty="0">
                <a:solidFill>
                  <a:prstClr val="black"/>
                </a:solidFill>
              </a:rPr>
              <a:t>” , E USANDO 2) EM 1), VEM: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221530"/>
              </p:ext>
            </p:extLst>
          </p:nvPr>
        </p:nvGraphicFramePr>
        <p:xfrm>
          <a:off x="2501900" y="3573463"/>
          <a:ext cx="453548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14320" imgH="457200" progId="Equation.3">
                  <p:embed/>
                </p:oleObj>
              </mc:Choice>
              <mc:Fallback>
                <p:oleObj name="Equação" r:id="rId4" imgW="171432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3573463"/>
                        <a:ext cx="4535488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15414" y="4437112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447069"/>
              </p:ext>
            </p:extLst>
          </p:nvPr>
        </p:nvGraphicFramePr>
        <p:xfrm>
          <a:off x="250825" y="5175250"/>
          <a:ext cx="866457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190760" imgH="761760" progId="Equation.3">
                  <p:embed/>
                </p:oleObj>
              </mc:Choice>
              <mc:Fallback>
                <p:oleObj name="Equação" r:id="rId6" imgW="419076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825" y="5175250"/>
                        <a:ext cx="8664575" cy="157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783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96907"/>
            <a:ext cx="8856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PODE-SE TRANSFORMAR ESSE RESULTADO EM ALGO MAIS</a:t>
            </a:r>
          </a:p>
          <a:p>
            <a:r>
              <a:rPr lang="pt-BR" sz="2800" b="1" dirty="0"/>
              <a:t>REALISTA E UTILIZÁVEL: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-108520" y="3376156"/>
            <a:ext cx="8471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a) TOMEMOS A ÁREA DO ORIFÍCIO COMO REFERÊNCIA: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56739"/>
            <a:ext cx="4104456" cy="209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768346"/>
              </p:ext>
            </p:extLst>
          </p:nvPr>
        </p:nvGraphicFramePr>
        <p:xfrm>
          <a:off x="3147941" y="4005064"/>
          <a:ext cx="329316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244520" imgH="190440" progId="Equation.3">
                  <p:embed/>
                </p:oleObj>
              </mc:Choice>
              <mc:Fallback>
                <p:oleObj name="Equação" r:id="rId3" imgW="12445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7941" y="4005064"/>
                        <a:ext cx="3293166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923630"/>
              </p:ext>
            </p:extLst>
          </p:nvPr>
        </p:nvGraphicFramePr>
        <p:xfrm>
          <a:off x="520991" y="4437112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90440" imgH="190440" progId="Equation.3">
                  <p:embed/>
                </p:oleObj>
              </mc:Choice>
              <mc:Fallback>
                <p:oleObj name="Equação" r:id="rId5" imgW="1904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991" y="4437112"/>
                        <a:ext cx="57606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32857" y="4509120"/>
            <a:ext cx="5153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É O COEFICIENTE DE CONTRAÇÃO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86251" y="5085184"/>
            <a:ext cx="86744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b) NA VERDADE, A VELOCIDADE, NA SAÍDA, É REDUZIDA</a:t>
            </a:r>
          </a:p>
          <a:p>
            <a:r>
              <a:rPr lang="pt-BR" sz="2800" b="1" dirty="0"/>
              <a:t>DEVIDO A EFEITOS VISCOSOS . ISSO É LEVADO EM CONTA</a:t>
            </a:r>
          </a:p>
          <a:p>
            <a:r>
              <a:rPr lang="pt-BR" sz="2800" b="1" dirty="0"/>
              <a:t>MULTIPLICANDO A VAZÃO PELO “COEFICIENTE DE </a:t>
            </a:r>
          </a:p>
          <a:p>
            <a:r>
              <a:rPr lang="pt-BR" sz="2800" b="1" dirty="0"/>
              <a:t>VELOCIDADE:  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70604"/>
              </p:ext>
            </p:extLst>
          </p:nvPr>
        </p:nvGraphicFramePr>
        <p:xfrm>
          <a:off x="2051521" y="6309320"/>
          <a:ext cx="5762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190440" imgH="190440" progId="Equation.3">
                  <p:embed/>
                </p:oleObj>
              </mc:Choice>
              <mc:Fallback>
                <p:oleObj name="Equação" r:id="rId7" imgW="190440" imgH="19044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521" y="6309320"/>
                        <a:ext cx="5762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15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79299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UTILIZANDO TAIS CONSIDERAÇÕES, A EXPRESSÃO 3)</a:t>
            </a:r>
          </a:p>
          <a:p>
            <a:r>
              <a:rPr lang="pt-BR" sz="2800" b="1" dirty="0"/>
              <a:t>É TRANSFORMADA PARA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71038"/>
              </p:ext>
            </p:extLst>
          </p:nvPr>
        </p:nvGraphicFramePr>
        <p:xfrm>
          <a:off x="2843808" y="1628800"/>
          <a:ext cx="3312368" cy="268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333440" imgH="1079280" progId="Equation.3">
                  <p:embed/>
                </p:oleObj>
              </mc:Choice>
              <mc:Fallback>
                <p:oleObj name="Equação" r:id="rId2" imgW="1333440" imgH="1079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43808" y="1628800"/>
                        <a:ext cx="3312368" cy="268144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9552" y="4653136"/>
            <a:ext cx="572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“</a:t>
            </a:r>
            <a:r>
              <a:rPr lang="pt-BR" sz="2800" b="1" dirty="0" err="1"/>
              <a:t>C</a:t>
            </a:r>
            <a:r>
              <a:rPr lang="pt-BR" sz="1600" b="1" dirty="0" err="1"/>
              <a:t>d</a:t>
            </a:r>
            <a:r>
              <a:rPr lang="pt-BR" sz="2800" b="1" dirty="0"/>
              <a:t>”   É O </a:t>
            </a:r>
            <a:r>
              <a:rPr lang="pt-BR" sz="2800" b="1" u="sng" dirty="0"/>
              <a:t>COEFICIENTE DE DESCARGA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5445224"/>
            <a:ext cx="89750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PARA ORIFÍCIOS PONTEAGUDOS E A</a:t>
            </a:r>
            <a:r>
              <a:rPr lang="pt-BR" sz="1400" b="1" dirty="0"/>
              <a:t>0</a:t>
            </a:r>
            <a:r>
              <a:rPr lang="pt-BR" sz="2800" b="1" dirty="0"/>
              <a:t>&lt;&lt;A</a:t>
            </a:r>
            <a:r>
              <a:rPr lang="pt-BR" sz="1400" b="1" dirty="0"/>
              <a:t>1</a:t>
            </a:r>
            <a:r>
              <a:rPr lang="pt-BR" sz="2800" b="1" dirty="0"/>
              <a:t>, É COMUM UTILI-</a:t>
            </a:r>
          </a:p>
          <a:p>
            <a:r>
              <a:rPr lang="pt-BR" sz="2800" b="1" dirty="0"/>
              <a:t>ZAR </a:t>
            </a:r>
            <a:r>
              <a:rPr lang="pt-BR" sz="2800" b="1" dirty="0" err="1">
                <a:solidFill>
                  <a:prstClr val="black"/>
                </a:solidFill>
              </a:rPr>
              <a:t>C</a:t>
            </a:r>
            <a:r>
              <a:rPr lang="pt-BR" sz="1600" b="1" dirty="0" err="1">
                <a:solidFill>
                  <a:prstClr val="black"/>
                </a:solidFill>
              </a:rPr>
              <a:t>d</a:t>
            </a:r>
            <a:r>
              <a:rPr lang="pt-BR" sz="1600" b="1" dirty="0">
                <a:solidFill>
                  <a:prstClr val="black"/>
                </a:solidFill>
              </a:rPr>
              <a:t>             </a:t>
            </a:r>
            <a:r>
              <a:rPr lang="pt-BR" sz="2800" b="1" dirty="0">
                <a:solidFill>
                  <a:prstClr val="black"/>
                </a:solidFill>
              </a:rPr>
              <a:t>0,60. PARA OUTROS TIPOS DE ORIFÍCIO, SÃO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LEVANTADAS EXPRESSÕES SEMI-EMPÍRICAS.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48010"/>
              </p:ext>
            </p:extLst>
          </p:nvPr>
        </p:nvGraphicFramePr>
        <p:xfrm>
          <a:off x="1403648" y="5922277"/>
          <a:ext cx="360040" cy="393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14120" imgH="114120" progId="Equation.3">
                  <p:embed/>
                </p:oleObj>
              </mc:Choice>
              <mc:Fallback>
                <p:oleObj name="Equação" r:id="rId4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5922277"/>
                        <a:ext cx="360040" cy="393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571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08720"/>
            <a:ext cx="83186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REFERÊNCIAS</a:t>
            </a:r>
          </a:p>
          <a:p>
            <a:endParaRPr lang="pt-BR" sz="2800" b="1" dirty="0"/>
          </a:p>
          <a:p>
            <a:pPr marL="514350" indent="-514350">
              <a:buAutoNum type="arabicPeriod"/>
            </a:pPr>
            <a:r>
              <a:rPr lang="pt-BR" sz="2800" b="1" dirty="0" err="1"/>
              <a:t>Merritt</a:t>
            </a:r>
            <a:r>
              <a:rPr lang="pt-BR" sz="2800" b="1" dirty="0"/>
              <a:t>, H.E. </a:t>
            </a:r>
            <a:r>
              <a:rPr lang="pt-BR" sz="2800" b="1" dirty="0" err="1"/>
              <a:t>Hydraulic</a:t>
            </a:r>
            <a:r>
              <a:rPr lang="pt-BR" sz="2800" b="1" dirty="0"/>
              <a:t> </a:t>
            </a:r>
            <a:r>
              <a:rPr lang="pt-BR" sz="2800" b="1" dirty="0" err="1"/>
              <a:t>Control</a:t>
            </a:r>
            <a:r>
              <a:rPr lang="pt-BR" sz="2800" b="1" dirty="0"/>
              <a:t> Systems. John </a:t>
            </a:r>
            <a:r>
              <a:rPr lang="pt-BR" sz="2800" b="1" dirty="0" err="1"/>
              <a:t>Wiley</a:t>
            </a:r>
            <a:endParaRPr lang="pt-BR" sz="2800" b="1" dirty="0"/>
          </a:p>
          <a:p>
            <a:r>
              <a:rPr lang="pt-BR" sz="2800" b="1" dirty="0"/>
              <a:t>       &amp; Sons. 1967.</a:t>
            </a:r>
          </a:p>
          <a:p>
            <a:endParaRPr lang="pt-BR" sz="2800" b="1" dirty="0"/>
          </a:p>
          <a:p>
            <a:r>
              <a:rPr lang="pt-BR" sz="2800" b="1" dirty="0"/>
              <a:t>2. Livro Texto do seu Curso de Mecânica dos Fluidos</a:t>
            </a:r>
          </a:p>
        </p:txBody>
      </p:sp>
    </p:spTree>
    <p:extLst>
      <p:ext uri="{BB962C8B-B14F-4D97-AF65-F5344CB8AC3E}">
        <p14:creationId xmlns:p14="http://schemas.microsoft.com/office/powerpoint/2010/main" val="56881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4277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1. TIPOS DE ESCOAMENTOS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2060848"/>
            <a:ext cx="5260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PARÂMETRO CARACTERÍSTICO</a:t>
            </a:r>
          </a:p>
          <a:p>
            <a:r>
              <a:rPr lang="pt-BR" sz="2800" b="1" u="sng" dirty="0"/>
              <a:t>NÚMERO DE REYNOLDS</a:t>
            </a:r>
            <a:r>
              <a:rPr lang="pt-BR" sz="2800" b="1" dirty="0"/>
              <a:t>:  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48246"/>
              </p:ext>
            </p:extLst>
          </p:nvPr>
        </p:nvGraphicFramePr>
        <p:xfrm>
          <a:off x="2395538" y="3213100"/>
          <a:ext cx="38703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574640" imgH="380880" progId="Equation.3">
                  <p:embed/>
                </p:oleObj>
              </mc:Choice>
              <mc:Fallback>
                <p:oleObj name="Equação" r:id="rId2" imgW="15746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5538" y="3213100"/>
                        <a:ext cx="38703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72905"/>
              </p:ext>
            </p:extLst>
          </p:nvPr>
        </p:nvGraphicFramePr>
        <p:xfrm>
          <a:off x="406400" y="4581525"/>
          <a:ext cx="46942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70000" imgH="571320" progId="Equation.3">
                  <p:embed/>
                </p:oleObj>
              </mc:Choice>
              <mc:Fallback>
                <p:oleObj name="Equação" r:id="rId4" imgW="207000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400" y="4581525"/>
                        <a:ext cx="4694238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5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5557" y="169476"/>
            <a:ext cx="4088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ESCOAMENTO LAMINAR: 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22868"/>
              </p:ext>
            </p:extLst>
          </p:nvPr>
        </p:nvGraphicFramePr>
        <p:xfrm>
          <a:off x="4067944" y="90210"/>
          <a:ext cx="2309530" cy="602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583920" imgH="152280" progId="Equation.3">
                  <p:embed/>
                </p:oleObj>
              </mc:Choice>
              <mc:Fallback>
                <p:oleObj name="Equação" r:id="rId2" imgW="5839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67944" y="90210"/>
                        <a:ext cx="2309530" cy="602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687321"/>
            <a:ext cx="8998443" cy="2071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-9509" y="3196233"/>
            <a:ext cx="852053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</a:t>
            </a:r>
            <a:r>
              <a:rPr lang="pt-BR" sz="2400" b="1" dirty="0"/>
              <a:t>RESERVATÓRIO À PRESSÃO </a:t>
            </a:r>
            <a:r>
              <a:rPr lang="pt-BR" sz="2800" b="1" dirty="0"/>
              <a:t>“P</a:t>
            </a:r>
            <a:r>
              <a:rPr lang="pt-BR" sz="1600" b="1" dirty="0"/>
              <a:t>0</a:t>
            </a:r>
            <a:r>
              <a:rPr lang="pt-BR" sz="2800" b="1" dirty="0"/>
              <a:t> “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</a:t>
            </a:r>
            <a:r>
              <a:rPr lang="pt-BR" sz="2400" b="1" dirty="0"/>
              <a:t>DISTRIBUIÇÃO UNIFORME DE VELOCIDADE À ENTRADA </a:t>
            </a:r>
          </a:p>
          <a:p>
            <a:r>
              <a:rPr lang="pt-BR" sz="2400" b="1" dirty="0"/>
              <a:t>        DO CONDUTO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b="1" dirty="0"/>
              <a:t> FORÇAS VISCOSAS RETARDAM O ESCOAMENTO PRÓXIMO</a:t>
            </a:r>
          </a:p>
          <a:p>
            <a:r>
              <a:rPr lang="pt-BR" sz="2400" b="1" dirty="0"/>
              <a:t>       ÀS PAREDES. A VELOCIDADE AUMENTA PRÓXIMA AO </a:t>
            </a:r>
          </a:p>
          <a:p>
            <a:r>
              <a:rPr lang="pt-BR" sz="2400" b="1" dirty="0"/>
              <a:t>       CENTRO COM VALOR MAIOR DO QUE NA ENTRADA,</a:t>
            </a:r>
          </a:p>
          <a:p>
            <a:r>
              <a:rPr lang="pt-BR" sz="2400" b="1" dirty="0"/>
              <a:t>       COERENTEMENTE COM A CONDIÇÃO DE CONTINUIDADE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b="1" dirty="0"/>
              <a:t> FORMA-SE UMA DISTRIBUIÇÃO PARABÓLICA DE VELOCIDADE</a:t>
            </a:r>
          </a:p>
          <a:p>
            <a:r>
              <a:rPr lang="pt-BR" sz="2400" b="1" dirty="0"/>
              <a:t>       APÓS A TRANSIÇÃO (</a:t>
            </a:r>
            <a:r>
              <a:rPr lang="pt-BR" sz="2400" b="1" dirty="0" err="1"/>
              <a:t>u</a:t>
            </a:r>
            <a:r>
              <a:rPr lang="pt-BR" sz="1400" b="1" dirty="0" err="1"/>
              <a:t>MAX</a:t>
            </a:r>
            <a:r>
              <a:rPr lang="pt-BR" sz="1400" b="1" dirty="0"/>
              <a:t> </a:t>
            </a:r>
            <a:r>
              <a:rPr lang="pt-BR" sz="2800" b="1" dirty="0"/>
              <a:t>=2U)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940987"/>
              </p:ext>
            </p:extLst>
          </p:nvPr>
        </p:nvGraphicFramePr>
        <p:xfrm>
          <a:off x="5292080" y="2752116"/>
          <a:ext cx="2911152" cy="59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927000" imgH="190440" progId="Equation.3">
                  <p:embed/>
                </p:oleObj>
              </mc:Choice>
              <mc:Fallback>
                <p:oleObj name="Equação" r:id="rId5" imgW="927000" imgH="1904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752116"/>
                        <a:ext cx="2911152" cy="598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27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2" y="783868"/>
            <a:ext cx="7320198" cy="471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260648"/>
            <a:ext cx="5375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QUEDA DE PRESSÃO NO CONDUTO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927E6BA-816C-FEE5-F43D-63A4D3E39AD0}"/>
                  </a:ext>
                </a:extLst>
              </p:cNvPr>
              <p:cNvSpPr txBox="1"/>
              <p:nvPr/>
            </p:nvSpPr>
            <p:spPr>
              <a:xfrm>
                <a:off x="6948264" y="4077072"/>
                <a:ext cx="1801199" cy="575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𝑹𝒆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𝝅𝝁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r>
                  <a:rPr lang="pt-BR" sz="2400" b="1" dirty="0"/>
                  <a:t>  (3)</a:t>
                </a:r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927E6BA-816C-FEE5-F43D-63A4D3E39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077072"/>
                <a:ext cx="1801199" cy="575735"/>
              </a:xfrm>
              <a:prstGeom prst="rect">
                <a:avLst/>
              </a:prstGeom>
              <a:blipFill>
                <a:blip r:embed="rId3"/>
                <a:stretch>
                  <a:fillRect l="-5634" t="-4348" r="-9859" b="-130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1D2E87F-EF8B-98E6-D4F4-2BE1CD3C6525}"/>
                  </a:ext>
                </a:extLst>
              </p:cNvPr>
              <p:cNvSpPr txBox="1"/>
              <p:nvPr/>
            </p:nvSpPr>
            <p:spPr>
              <a:xfrm>
                <a:off x="6770810" y="3107276"/>
                <a:ext cx="2075956" cy="5335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den>
                    </m:f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pt-B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pt-B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pt-BR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𝑫</m:t>
                            </m:r>
                          </m:e>
                          <m:sup>
                            <m:r>
                              <a:rPr lang="pt-BR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sz="2400" b="1" dirty="0"/>
                  <a:t> (2) </a:t>
                </a:r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1D2E87F-EF8B-98E6-D4F4-2BE1CD3C6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810" y="3107276"/>
                <a:ext cx="2075956" cy="533544"/>
              </a:xfrm>
              <a:prstGeom prst="rect">
                <a:avLst/>
              </a:prstGeom>
              <a:blipFill>
                <a:blip r:embed="rId4"/>
                <a:stretch>
                  <a:fillRect l="-3659" t="-2326" r="-7317" b="-186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92CA36B2-8821-95AE-F486-8AF319E58F15}"/>
                  </a:ext>
                </a:extLst>
              </p:cNvPr>
              <p:cNvSpPr txBox="1"/>
              <p:nvPr/>
            </p:nvSpPr>
            <p:spPr>
              <a:xfrm>
                <a:off x="6948264" y="2295709"/>
                <a:ext cx="1721049" cy="57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𝑹𝒆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acc>
                          <m:accPr>
                            <m:chr m:val="̅"/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den>
                    </m:f>
                  </m:oMath>
                </a14:m>
                <a:r>
                  <a:rPr lang="pt-BR" sz="2400" b="1" dirty="0"/>
                  <a:t>  (1)</a:t>
                </a:r>
              </a:p>
            </p:txBody>
          </p:sp>
        </mc:Choice>
        <mc:Fallback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92CA36B2-8821-95AE-F486-8AF319E58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295709"/>
                <a:ext cx="1721049" cy="573940"/>
              </a:xfrm>
              <a:prstGeom prst="rect">
                <a:avLst/>
              </a:prstGeom>
              <a:blipFill>
                <a:blip r:embed="rId5"/>
                <a:stretch>
                  <a:fillRect l="-5882" r="-9559" b="-85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11CAA5DE-E500-F0D4-4A22-B82F26EC135F}"/>
              </a:ext>
            </a:extLst>
          </p:cNvPr>
          <p:cNvSpPr txBox="1"/>
          <p:nvPr/>
        </p:nvSpPr>
        <p:spPr>
          <a:xfrm>
            <a:off x="3491880" y="583586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(4)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2339822-EEA4-9D69-FE60-9A12E03D1DA9}"/>
                  </a:ext>
                </a:extLst>
              </p:cNvPr>
              <p:cNvSpPr txBox="1"/>
              <p:nvPr/>
            </p:nvSpPr>
            <p:spPr>
              <a:xfrm>
                <a:off x="164254" y="5785329"/>
                <a:ext cx="3502305" cy="697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acc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𝟔𝟒</m:t>
                    </m:r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den>
                    </m:f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𝑹𝒆</m:t>
                            </m:r>
                          </m:den>
                        </m:f>
                      </m:e>
                    </m:d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𝟐𝟖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2339822-EEA4-9D69-FE60-9A12E03D1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54" y="5785329"/>
                <a:ext cx="3502305" cy="697755"/>
              </a:xfrm>
              <a:prstGeom prst="rect">
                <a:avLst/>
              </a:prstGeom>
              <a:blipFill>
                <a:blip r:embed="rId6"/>
                <a:stretch>
                  <a:fillRect l="-2166" r="-1444" b="-89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CC62D291-F1A0-FE69-1031-DB35266A6251}"/>
              </a:ext>
            </a:extLst>
          </p:cNvPr>
          <p:cNvSpPr txBox="1"/>
          <p:nvPr/>
        </p:nvSpPr>
        <p:spPr>
          <a:xfrm>
            <a:off x="5477443" y="5421590"/>
            <a:ext cx="207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(2), (3) em (4)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C5DDBEB-C3C2-6527-D8BC-4E1C0262B5C3}"/>
                  </a:ext>
                </a:extLst>
              </p:cNvPr>
              <p:cNvSpPr txBox="1"/>
              <p:nvPr/>
            </p:nvSpPr>
            <p:spPr>
              <a:xfrm>
                <a:off x="4044968" y="6047663"/>
                <a:ext cx="5059142" cy="701731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𝟏𝟐𝟖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𝑳𝑸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𝟐𝟖</m:t>
                              </m:r>
                            </m:num>
                            <m:den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𝟔𝟒</m:t>
                              </m:r>
                            </m:den>
                          </m:f>
                          <m:f>
                            <m:f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𝑫𝑹𝒆</m:t>
                              </m:r>
                            </m:num>
                            <m:den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C5DDBEB-C3C2-6527-D8BC-4E1C0262B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68" y="6047663"/>
                <a:ext cx="5059142" cy="701731"/>
              </a:xfrm>
              <a:prstGeom prst="rect">
                <a:avLst/>
              </a:prstGeom>
              <a:blipFill>
                <a:blip r:embed="rId7"/>
                <a:stretch>
                  <a:fillRect l="-1000" t="-1754" b="-12281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0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F11D59E-B048-68C0-126A-31FB0D9314FD}"/>
                  </a:ext>
                </a:extLst>
              </p:cNvPr>
              <p:cNvSpPr txBox="1"/>
              <p:nvPr/>
            </p:nvSpPr>
            <p:spPr>
              <a:xfrm>
                <a:off x="2411760" y="1481982"/>
                <a:ext cx="2821157" cy="69390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B0F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𝟏𝟐𝟖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𝑳𝑸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F11D59E-B048-68C0-126A-31FB0D931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481982"/>
                <a:ext cx="2821157" cy="693908"/>
              </a:xfrm>
              <a:prstGeom prst="rect">
                <a:avLst/>
              </a:prstGeom>
              <a:blipFill>
                <a:blip r:embed="rId2"/>
                <a:stretch>
                  <a:fillRect l="-1786" t="-1786" r="-3125" b="-14286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0D5CCB1-02DE-774E-9D01-C1F87DD4AD43}"/>
                  </a:ext>
                </a:extLst>
              </p:cNvPr>
              <p:cNvSpPr txBox="1"/>
              <p:nvPr/>
            </p:nvSpPr>
            <p:spPr>
              <a:xfrm>
                <a:off x="2994246" y="4091149"/>
                <a:ext cx="1656184" cy="78617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𝟐𝟖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𝟔𝟒</m:t>
                          </m:r>
                        </m:den>
                      </m:f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𝑫𝑹𝒆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0D5CCB1-02DE-774E-9D01-C1F87DD4A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246" y="4091149"/>
                <a:ext cx="1656184" cy="786177"/>
              </a:xfrm>
              <a:prstGeom prst="rect">
                <a:avLst/>
              </a:prstGeom>
              <a:blipFill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CB91566D-B774-B772-60E8-01798EC15590}"/>
              </a:ext>
            </a:extLst>
          </p:cNvPr>
          <p:cNvSpPr txBox="1"/>
          <p:nvPr/>
        </p:nvSpPr>
        <p:spPr>
          <a:xfrm>
            <a:off x="2076796" y="776389"/>
            <a:ext cx="3491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LEI DE HAGEN-POISEUILLE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DE2BCA5-D5A6-B8EA-182C-1D877246C625}"/>
              </a:ext>
            </a:extLst>
          </p:cNvPr>
          <p:cNvSpPr txBox="1"/>
          <p:nvPr/>
        </p:nvSpPr>
        <p:spPr>
          <a:xfrm>
            <a:off x="1835696" y="3125412"/>
            <a:ext cx="494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PERDA DEVIDA À INÉRCIA DO FLUIDO</a:t>
            </a:r>
          </a:p>
        </p:txBody>
      </p:sp>
    </p:spTree>
    <p:extLst>
      <p:ext uri="{BB962C8B-B14F-4D97-AF65-F5344CB8AC3E}">
        <p14:creationId xmlns:p14="http://schemas.microsoft.com/office/powerpoint/2010/main" val="409695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318961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ESSAS EXPRESSÕES NÃO LEVAM EM CONTA PERDAS</a:t>
            </a:r>
          </a:p>
          <a:p>
            <a:r>
              <a:rPr lang="pt-BR" sz="2800" b="1" dirty="0"/>
              <a:t>       NAS SAÍDAS E ENTRADAS DOS RESERVATÓRIOS. POR</a:t>
            </a:r>
          </a:p>
          <a:p>
            <a:r>
              <a:rPr lang="pt-BR" sz="2800" b="1" dirty="0"/>
              <a:t>       </a:t>
            </a:r>
          </a:p>
          <a:p>
            <a:r>
              <a:rPr lang="pt-BR" sz="2800" b="1" dirty="0"/>
              <a:t>       EXEMPLO, PARA SAÍDAS COM CANTOS PONTEAGUDOS </a:t>
            </a:r>
          </a:p>
          <a:p>
            <a:r>
              <a:rPr lang="pt-BR" sz="2800" b="1" dirty="0"/>
              <a:t>       NA SAÍDA DO RESERVATÓRIO À ESQUERDA, </a:t>
            </a:r>
          </a:p>
          <a:p>
            <a:r>
              <a:rPr lang="pt-BR" sz="2800" b="1" dirty="0"/>
              <a:t>       ACRESCENTA-SE 0,5 NO COEFICIENTE QUE MULTIPLICA </a:t>
            </a:r>
          </a:p>
          <a:p>
            <a:r>
              <a:rPr lang="pt-BR" sz="2800" b="1" dirty="0"/>
              <a:t>       “</a:t>
            </a:r>
            <a:r>
              <a:rPr lang="pt-BR" sz="2800" b="1" dirty="0" err="1"/>
              <a:t>DRe</a:t>
            </a:r>
            <a:r>
              <a:rPr lang="pt-BR" sz="2800" b="1" dirty="0"/>
              <a:t>/L”. PARA  ENTRADAS ABRUPTAS NO RESERVATÓRIO </a:t>
            </a:r>
          </a:p>
          <a:p>
            <a:r>
              <a:rPr lang="pt-BR" sz="2800" b="1" dirty="0"/>
              <a:t>       À DIREITA, PODE-SE ADMITIR COEFICIENTES DE PERDA </a:t>
            </a:r>
          </a:p>
          <a:p>
            <a:r>
              <a:rPr lang="pt-BR" sz="2800" b="1" dirty="0"/>
              <a:t>       IGUAIS A 1, O QUE SIGNIFICA QUE TODA A ENERGIA </a:t>
            </a:r>
          </a:p>
          <a:p>
            <a:r>
              <a:rPr lang="pt-BR" sz="2800" b="1" dirty="0"/>
              <a:t>       CINÉTICA DO FLUIDO É PERDIDA NA MISTURA </a:t>
            </a:r>
          </a:p>
          <a:p>
            <a:r>
              <a:rPr lang="pt-BR" sz="2800" b="1" dirty="0"/>
              <a:t>       TURBULENTA DO ESCOAMENTO  COM O FLUIDO NO </a:t>
            </a:r>
          </a:p>
          <a:p>
            <a:r>
              <a:rPr lang="pt-BR" sz="2800" b="1" dirty="0"/>
              <a:t>        RESERVATÓRIO. </a:t>
            </a:r>
          </a:p>
          <a:p>
            <a:r>
              <a:rPr lang="pt-BR" sz="2800" b="1" dirty="0"/>
              <a:t>        NESTE CASO,              , E A RELAÇÃO ANTERIOR MUDA </a:t>
            </a:r>
          </a:p>
          <a:p>
            <a:r>
              <a:rPr lang="pt-BR" sz="2800" b="1" dirty="0"/>
              <a:t>        PARA 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24481"/>
              </p:ext>
            </p:extLst>
          </p:nvPr>
        </p:nvGraphicFramePr>
        <p:xfrm>
          <a:off x="2748256" y="5157192"/>
          <a:ext cx="1089639" cy="4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44240" imgH="190440" progId="Equation.3">
                  <p:embed/>
                </p:oleObj>
              </mc:Choice>
              <mc:Fallback>
                <p:oleObj name="Equação" r:id="rId2" imgW="4442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48256" y="5157192"/>
                        <a:ext cx="1089639" cy="46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3A010C-FDAE-AC0D-9180-4E3015A7F284}"/>
                  </a:ext>
                </a:extLst>
              </p:cNvPr>
              <p:cNvSpPr txBox="1"/>
              <p:nvPr/>
            </p:nvSpPr>
            <p:spPr>
              <a:xfrm>
                <a:off x="3131840" y="5856093"/>
                <a:ext cx="5427833" cy="701731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𝟏𝟐𝟖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𝑳𝑸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𝟎𝟒𝟑𝟒</m:t>
                          </m:r>
                          <m:f>
                            <m:f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𝑫𝑹𝒆</m:t>
                              </m:r>
                            </m:num>
                            <m:den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3A010C-FDAE-AC0D-9180-4E3015A7F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856093"/>
                <a:ext cx="5427833" cy="701731"/>
              </a:xfrm>
              <a:prstGeom prst="rect">
                <a:avLst/>
              </a:prstGeom>
              <a:blipFill>
                <a:blip r:embed="rId4"/>
                <a:stretch>
                  <a:fillRect l="-932" t="-1754" b="-12281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718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5719"/>
            <a:ext cx="85321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PARA COMPRIMENTOS DO CONDUTO MENORES</a:t>
            </a:r>
          </a:p>
          <a:p>
            <a:r>
              <a:rPr lang="pt-BR" sz="2800" b="1" dirty="0"/>
              <a:t>       DO QUE O COMPRIMENTO DE TRANSIÇÃO, AS</a:t>
            </a:r>
          </a:p>
          <a:p>
            <a:r>
              <a:rPr lang="pt-BR" sz="2800" b="1" dirty="0"/>
              <a:t>       EXPRESSÕES ANTERIORES ESTÃO SUJEITAS A </a:t>
            </a:r>
          </a:p>
          <a:p>
            <a:r>
              <a:rPr lang="pt-BR" sz="2800" b="1" dirty="0"/>
              <a:t>       MUDANÇAS TAMBÉM.</a:t>
            </a:r>
          </a:p>
          <a:p>
            <a:endParaRPr lang="pt-BR" sz="2800" b="1" dirty="0"/>
          </a:p>
          <a:p>
            <a:r>
              <a:rPr lang="pt-BR" sz="2800" b="1" dirty="0"/>
              <a:t>        PARA “L &lt; 0,001DRe” E ENTRADAS COM MUDANÇA </a:t>
            </a:r>
          </a:p>
          <a:p>
            <a:r>
              <a:rPr lang="pt-BR" sz="2800" b="1" dirty="0"/>
              <a:t>        DE CURVATURA ABRUPTAS (PONTEAGUDAS) NO </a:t>
            </a:r>
          </a:p>
          <a:p>
            <a:r>
              <a:rPr lang="pt-BR" sz="2800" b="1" dirty="0"/>
              <a:t>        CONDUTO, HÁ  TRABALHOS QUE PRODUZEM:</a:t>
            </a:r>
          </a:p>
          <a:p>
            <a:r>
              <a:rPr lang="pt-BR" sz="2800" b="1" dirty="0"/>
              <a:t>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4B0A5E63-2DA3-90EB-FF64-C2654BF39214}"/>
                  </a:ext>
                </a:extLst>
              </p:cNvPr>
              <p:cNvSpPr txBox="1"/>
              <p:nvPr/>
            </p:nvSpPr>
            <p:spPr>
              <a:xfrm>
                <a:off x="1858083" y="4293096"/>
                <a:ext cx="5158272" cy="82984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pt-BR" sz="2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𝟏𝟑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pt-B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𝟕𝟒</m:t>
                        </m:r>
                        <m:rad>
                          <m:radPr>
                            <m:degHide m:val="on"/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pt-B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num>
                              <m:den>
                                <m:r>
                                  <a:rPr lang="pt-B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𝑫𝑹𝒆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pt-BR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num>
                      <m:den>
                        <m:r>
                          <a:rPr lang="pt-B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pt-B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num>
                              <m:den>
                                <m:r>
                                  <a:rPr lang="pt-BR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pt-BR" sz="2400" b="1" dirty="0"/>
              </a:p>
            </p:txBody>
          </p:sp>
        </mc:Choice>
        <mc:Fallback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4B0A5E63-2DA3-90EB-FF64-C2654BF39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083" y="4293096"/>
                <a:ext cx="5158272" cy="829843"/>
              </a:xfrm>
              <a:prstGeom prst="rect">
                <a:avLst/>
              </a:prstGeom>
              <a:blipFill>
                <a:blip r:embed="rId3"/>
                <a:stretch>
                  <a:fillRect l="-1716" r="-245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77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6290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ESCOAMENTO TURBULENTO:    Re &gt; 4000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2" y="1028294"/>
            <a:ext cx="8619451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6392" y="3429000"/>
            <a:ext cx="90576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b="1" dirty="0"/>
              <a:t>CONSIDERA-SE A QUEDA DE PRESSÃO, EMPIRICAMENTE</a:t>
            </a:r>
          </a:p>
          <a:p>
            <a:r>
              <a:rPr lang="pt-BR" sz="2800" b="1" dirty="0"/>
              <a:t>        ESTIMADA, PARA UM ESCOAMENTO TURBULENTO</a:t>
            </a:r>
          </a:p>
          <a:p>
            <a:r>
              <a:rPr lang="pt-BR" sz="2800" b="1" dirty="0"/>
              <a:t>        TOTALMENTE DESENVOLVIDO:</a:t>
            </a:r>
            <a:endParaRPr lang="pt-BR" sz="2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070743"/>
              </p:ext>
            </p:extLst>
          </p:nvPr>
        </p:nvGraphicFramePr>
        <p:xfrm>
          <a:off x="3347864" y="4829147"/>
          <a:ext cx="30241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066680" imgH="380880" progId="Equation.3">
                  <p:embed/>
                </p:oleObj>
              </mc:Choice>
              <mc:Fallback>
                <p:oleObj name="Equação" r:id="rId3" imgW="10666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829147"/>
                        <a:ext cx="3024187" cy="1081087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877272"/>
            <a:ext cx="8730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NOTE: DESPREZAMOS AS PERDAS NAS ENTRADA E SAÍDA </a:t>
            </a:r>
          </a:p>
          <a:p>
            <a:r>
              <a:rPr lang="pt-BR" sz="2800" b="1" dirty="0"/>
              <a:t>DO DUTO  E NO SEU COMPRIMENTO DE TRANSIÇÃO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6392" y="3068960"/>
            <a:ext cx="869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b="1" dirty="0"/>
              <a:t>   PERFIL DE VELOCIDADES MAIS ACHATADO (</a:t>
            </a:r>
            <a:r>
              <a:rPr lang="pt-BR" sz="2400" b="1" dirty="0" err="1">
                <a:solidFill>
                  <a:prstClr val="black"/>
                </a:solidFill>
              </a:rPr>
              <a:t>u</a:t>
            </a:r>
            <a:r>
              <a:rPr lang="pt-BR" sz="1400" b="1" dirty="0" err="1">
                <a:solidFill>
                  <a:prstClr val="black"/>
                </a:solidFill>
              </a:rPr>
              <a:t>MAX</a:t>
            </a:r>
            <a:r>
              <a:rPr lang="pt-BR" sz="1400" b="1" dirty="0">
                <a:solidFill>
                  <a:prstClr val="black"/>
                </a:solidFill>
              </a:rPr>
              <a:t> </a:t>
            </a:r>
            <a:r>
              <a:rPr lang="pt-BR" sz="2800" b="1" dirty="0">
                <a:solidFill>
                  <a:prstClr val="black"/>
                </a:solidFill>
              </a:rPr>
              <a:t>=1,2U)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3753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8982433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593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689</Words>
  <Application>Microsoft Macintosh PowerPoint</Application>
  <PresentationFormat>Apresentação na tela (4:3)</PresentationFormat>
  <Paragraphs>107</Paragraphs>
  <Slides>16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Tema do Office</vt:lpstr>
      <vt:lpstr>Equação</vt:lpstr>
      <vt:lpstr>ALGUNS ASPECTOS FUNDAMENTAIS DO ESCOAMENTO EM CONDUTOS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FUNDAMENTAIS DO ESCOAMENTO EM CONDUTOS</dc:title>
  <dc:creator>DELL</dc:creator>
  <cp:lastModifiedBy>eabarrosmac@gmail.com</cp:lastModifiedBy>
  <cp:revision>43</cp:revision>
  <dcterms:created xsi:type="dcterms:W3CDTF">2020-11-14T20:17:40Z</dcterms:created>
  <dcterms:modified xsi:type="dcterms:W3CDTF">2022-11-25T14:44:17Z</dcterms:modified>
</cp:coreProperties>
</file>