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9" r:id="rId1"/>
    <p:sldMasterId id="2147483652" r:id="rId2"/>
    <p:sldMasterId id="2147483653" r:id="rId3"/>
  </p:sldMasterIdLst>
  <p:notesMasterIdLst>
    <p:notesMasterId r:id="rId59"/>
  </p:notesMasterIdLst>
  <p:handoutMasterIdLst>
    <p:handoutMasterId r:id="rId60"/>
  </p:handoutMasterIdLst>
  <p:sldIdLst>
    <p:sldId id="290" r:id="rId4"/>
    <p:sldId id="518" r:id="rId5"/>
    <p:sldId id="502" r:id="rId6"/>
    <p:sldId id="503" r:id="rId7"/>
    <p:sldId id="505" r:id="rId8"/>
    <p:sldId id="513" r:id="rId9"/>
    <p:sldId id="517" r:id="rId10"/>
    <p:sldId id="519" r:id="rId11"/>
    <p:sldId id="520" r:id="rId12"/>
    <p:sldId id="522" r:id="rId13"/>
    <p:sldId id="521" r:id="rId14"/>
    <p:sldId id="523" r:id="rId15"/>
    <p:sldId id="524" r:id="rId16"/>
    <p:sldId id="525" r:id="rId17"/>
    <p:sldId id="526" r:id="rId18"/>
    <p:sldId id="527" r:id="rId19"/>
    <p:sldId id="545" r:id="rId20"/>
    <p:sldId id="542" r:id="rId21"/>
    <p:sldId id="546" r:id="rId22"/>
    <p:sldId id="530" r:id="rId23"/>
    <p:sldId id="531" r:id="rId24"/>
    <p:sldId id="533" r:id="rId25"/>
    <p:sldId id="529" r:id="rId26"/>
    <p:sldId id="534" r:id="rId27"/>
    <p:sldId id="535" r:id="rId28"/>
    <p:sldId id="532" r:id="rId29"/>
    <p:sldId id="536" r:id="rId30"/>
    <p:sldId id="537" r:id="rId31"/>
    <p:sldId id="543" r:id="rId32"/>
    <p:sldId id="541" r:id="rId33"/>
    <p:sldId id="548" r:id="rId34"/>
    <p:sldId id="544" r:id="rId35"/>
    <p:sldId id="567" r:id="rId36"/>
    <p:sldId id="566" r:id="rId37"/>
    <p:sldId id="547" r:id="rId38"/>
    <p:sldId id="550" r:id="rId39"/>
    <p:sldId id="528" r:id="rId40"/>
    <p:sldId id="551" r:id="rId41"/>
    <p:sldId id="538" r:id="rId42"/>
    <p:sldId id="563" r:id="rId43"/>
    <p:sldId id="549" r:id="rId44"/>
    <p:sldId id="552" r:id="rId45"/>
    <p:sldId id="564" r:id="rId46"/>
    <p:sldId id="565" r:id="rId47"/>
    <p:sldId id="539" r:id="rId48"/>
    <p:sldId id="553" r:id="rId49"/>
    <p:sldId id="554" r:id="rId50"/>
    <p:sldId id="540" r:id="rId51"/>
    <p:sldId id="555" r:id="rId52"/>
    <p:sldId id="556" r:id="rId53"/>
    <p:sldId id="557" r:id="rId54"/>
    <p:sldId id="558" r:id="rId55"/>
    <p:sldId id="560" r:id="rId56"/>
    <p:sldId id="559" r:id="rId57"/>
    <p:sldId id="561" r:id="rId58"/>
  </p:sldIdLst>
  <p:sldSz cx="9144000" cy="6858000" type="screen4x3"/>
  <p:notesSz cx="6638925" cy="9893300"/>
  <p:defaultTextStyle>
    <a:defPPr>
      <a:defRPr lang="pt-BR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99"/>
    <a:srgbClr val="FFFF99"/>
    <a:srgbClr val="D60093"/>
    <a:srgbClr val="006600"/>
    <a:srgbClr val="CC3399"/>
    <a:srgbClr val="969696"/>
    <a:srgbClr val="FF3300"/>
    <a:srgbClr val="000000"/>
    <a:srgbClr val="33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5495" autoAdjust="0"/>
    <p:restoredTop sz="94664" autoAdjust="0"/>
  </p:normalViewPr>
  <p:slideViewPr>
    <p:cSldViewPr snapToGrid="0">
      <p:cViewPr>
        <p:scale>
          <a:sx n="70" d="100"/>
          <a:sy n="70" d="100"/>
        </p:scale>
        <p:origin x="-17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48"/>
    </p:cViewPr>
  </p:sorterViewPr>
  <p:notesViewPr>
    <p:cSldViewPr snapToGrid="0">
      <p:cViewPr>
        <p:scale>
          <a:sx n="75" d="100"/>
          <a:sy n="75" d="100"/>
        </p:scale>
        <p:origin x="-1404" y="372"/>
      </p:cViewPr>
      <p:guideLst>
        <p:guide orient="horz" pos="3116"/>
        <p:guide pos="209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fael\Dropbox\LMO\Ensaio%20de%20tra&#231;&#227;o\rafa\THE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6407586148505629"/>
          <c:y val="4.1498157596129327E-2"/>
          <c:w val="0.79888106579270157"/>
          <c:h val="0.7034766126159967"/>
        </c:manualLayout>
      </c:layout>
      <c:scatterChart>
        <c:scatterStyle val="lineMarker"/>
        <c:ser>
          <c:idx val="0"/>
          <c:order val="0"/>
          <c:tx>
            <c:v>e = 0.1%</c:v>
          </c:tx>
          <c:spPr>
            <a:ln w="25400"/>
          </c:spPr>
          <c:marker>
            <c:symbol val="circle"/>
            <c:size val="5"/>
          </c:marker>
          <c:errBars>
            <c:errDir val="y"/>
            <c:errBarType val="both"/>
            <c:errValType val="cust"/>
            <c:plus>
              <c:numRef>
                <c:f>Resultados!$D$8:$D$12</c:f>
                <c:numCache>
                  <c:formatCode>General</c:formatCode>
                  <c:ptCount val="5"/>
                  <c:pt idx="0">
                    <c:v>29.765752132274489</c:v>
                  </c:pt>
                  <c:pt idx="1">
                    <c:v>22.241103090149689</c:v>
                  </c:pt>
                  <c:pt idx="2">
                    <c:v>23.230726778701001</c:v>
                  </c:pt>
                  <c:pt idx="3">
                    <c:v>17.378147196982788</c:v>
                  </c:pt>
                  <c:pt idx="4">
                    <c:v>16.852299546352686</c:v>
                  </c:pt>
                </c:numCache>
              </c:numRef>
            </c:plus>
            <c:minus>
              <c:numRef>
                <c:f>Resultados!$D$8:$D$12</c:f>
                <c:numCache>
                  <c:formatCode>General</c:formatCode>
                  <c:ptCount val="5"/>
                  <c:pt idx="0">
                    <c:v>29.765752132274489</c:v>
                  </c:pt>
                  <c:pt idx="1">
                    <c:v>22.241103090149689</c:v>
                  </c:pt>
                  <c:pt idx="2">
                    <c:v>23.230726778701001</c:v>
                  </c:pt>
                  <c:pt idx="3">
                    <c:v>17.378147196982788</c:v>
                  </c:pt>
                  <c:pt idx="4">
                    <c:v>16.852299546352686</c:v>
                  </c:pt>
                </c:numCache>
              </c:numRef>
            </c:minus>
            <c:spPr>
              <a:ln w="19050"/>
            </c:spPr>
          </c:errBars>
          <c:xVal>
            <c:numRef>
              <c:f>Resultados!$B$8:$B$12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</c:numCache>
            </c:numRef>
          </c:xVal>
          <c:yVal>
            <c:numRef>
              <c:f>Resultados!$C$8:$C$12</c:f>
              <c:numCache>
                <c:formatCode>0.00</c:formatCode>
                <c:ptCount val="5"/>
                <c:pt idx="0">
                  <c:v>1331</c:v>
                </c:pt>
                <c:pt idx="1">
                  <c:v>1485</c:v>
                </c:pt>
                <c:pt idx="2">
                  <c:v>1550.5</c:v>
                </c:pt>
                <c:pt idx="3">
                  <c:v>1589</c:v>
                </c:pt>
                <c:pt idx="4">
                  <c:v>1611</c:v>
                </c:pt>
              </c:numCache>
            </c:numRef>
          </c:yVal>
        </c:ser>
        <c:ser>
          <c:idx val="1"/>
          <c:order val="1"/>
          <c:tx>
            <c:v>e = 0.5%</c:v>
          </c:tx>
          <c:spPr>
            <a:ln w="25400"/>
          </c:spPr>
          <c:marker>
            <c:symbol val="square"/>
            <c:size val="4"/>
          </c:marker>
          <c:errBars>
            <c:errDir val="y"/>
            <c:errBarType val="both"/>
            <c:errValType val="cust"/>
            <c:plus>
              <c:numRef>
                <c:f>Resultados!$H$8:$H$12</c:f>
                <c:numCache>
                  <c:formatCode>General</c:formatCode>
                  <c:ptCount val="5"/>
                  <c:pt idx="0">
                    <c:v>17.406895185529187</c:v>
                  </c:pt>
                  <c:pt idx="1">
                    <c:v>15.5</c:v>
                  </c:pt>
                  <c:pt idx="2">
                    <c:v>4.8304589153965098</c:v>
                  </c:pt>
                  <c:pt idx="3">
                    <c:v>4.3493294502332924</c:v>
                  </c:pt>
                  <c:pt idx="4">
                    <c:v>10.1653004546512</c:v>
                  </c:pt>
                </c:numCache>
              </c:numRef>
            </c:plus>
            <c:minus>
              <c:numRef>
                <c:f>Resultados!$H$8:$H$12</c:f>
                <c:numCache>
                  <c:formatCode>General</c:formatCode>
                  <c:ptCount val="5"/>
                  <c:pt idx="0">
                    <c:v>17.406895185529187</c:v>
                  </c:pt>
                  <c:pt idx="1">
                    <c:v>15.5</c:v>
                  </c:pt>
                  <c:pt idx="2">
                    <c:v>4.8304589153965098</c:v>
                  </c:pt>
                  <c:pt idx="3">
                    <c:v>4.3493294502332924</c:v>
                  </c:pt>
                  <c:pt idx="4">
                    <c:v>10.1653004546512</c:v>
                  </c:pt>
                </c:numCache>
              </c:numRef>
            </c:minus>
            <c:spPr>
              <a:ln w="19050"/>
            </c:spPr>
          </c:errBars>
          <c:xVal>
            <c:numRef>
              <c:f>Resultados!$B$8:$B$12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</c:numCache>
            </c:numRef>
          </c:xVal>
          <c:yVal>
            <c:numRef>
              <c:f>Resultados!$G$8:$G$12</c:f>
              <c:numCache>
                <c:formatCode>0.00</c:formatCode>
                <c:ptCount val="5"/>
                <c:pt idx="0">
                  <c:v>1069.5</c:v>
                </c:pt>
                <c:pt idx="1">
                  <c:v>1147.25</c:v>
                </c:pt>
                <c:pt idx="2">
                  <c:v>1177</c:v>
                </c:pt>
                <c:pt idx="3">
                  <c:v>1196.25</c:v>
                </c:pt>
                <c:pt idx="4">
                  <c:v>1197</c:v>
                </c:pt>
              </c:numCache>
            </c:numRef>
          </c:yVal>
        </c:ser>
        <c:ser>
          <c:idx val="2"/>
          <c:order val="2"/>
          <c:tx>
            <c:v>e = 1.0%</c:v>
          </c:tx>
          <c:spPr>
            <a:ln w="25400"/>
          </c:spPr>
          <c:marker>
            <c:symbol val="diamond"/>
            <c:size val="5"/>
          </c:marker>
          <c:errBars>
            <c:errDir val="y"/>
            <c:errBarType val="both"/>
            <c:errValType val="cust"/>
            <c:plus>
              <c:numRef>
                <c:f>Resultados!$L$8:$L$12</c:f>
                <c:numCache>
                  <c:formatCode>General</c:formatCode>
                  <c:ptCount val="5"/>
                  <c:pt idx="0">
                    <c:v>9.4794514609232507</c:v>
                  </c:pt>
                  <c:pt idx="1">
                    <c:v>7.8898669190297399</c:v>
                  </c:pt>
                  <c:pt idx="2">
                    <c:v>9.9833194212479608</c:v>
                  </c:pt>
                  <c:pt idx="3">
                    <c:v>7.1414284285428424</c:v>
                  </c:pt>
                  <c:pt idx="4">
                    <c:v>6.3508529610858355</c:v>
                  </c:pt>
                </c:numCache>
              </c:numRef>
            </c:plus>
            <c:minus>
              <c:numRef>
                <c:f>Resultados!$L$8:$L$12</c:f>
                <c:numCache>
                  <c:formatCode>General</c:formatCode>
                  <c:ptCount val="5"/>
                  <c:pt idx="0">
                    <c:v>9.4794514609232507</c:v>
                  </c:pt>
                  <c:pt idx="1">
                    <c:v>7.8898669190297399</c:v>
                  </c:pt>
                  <c:pt idx="2">
                    <c:v>9.9833194212479608</c:v>
                  </c:pt>
                  <c:pt idx="3">
                    <c:v>7.1414284285428424</c:v>
                  </c:pt>
                  <c:pt idx="4">
                    <c:v>6.3508529610858355</c:v>
                  </c:pt>
                </c:numCache>
              </c:numRef>
            </c:minus>
            <c:spPr>
              <a:ln w="19050"/>
            </c:spPr>
          </c:errBars>
          <c:xVal>
            <c:numRef>
              <c:f>Resultados!$B$8:$B$12</c:f>
              <c:numCache>
                <c:formatCode>General</c:formatCode>
                <c:ptCount val="5"/>
                <c:pt idx="0">
                  <c:v>0.1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</c:numCache>
            </c:numRef>
          </c:xVal>
          <c:yVal>
            <c:numRef>
              <c:f>Resultados!$K$8:$K$12</c:f>
              <c:numCache>
                <c:formatCode>0.00</c:formatCode>
                <c:ptCount val="5"/>
                <c:pt idx="0">
                  <c:v>958.1</c:v>
                </c:pt>
                <c:pt idx="1">
                  <c:v>1023.75</c:v>
                </c:pt>
                <c:pt idx="2">
                  <c:v>1052.5</c:v>
                </c:pt>
                <c:pt idx="3">
                  <c:v>1051.5</c:v>
                </c:pt>
                <c:pt idx="4">
                  <c:v>1052.6666666666711</c:v>
                </c:pt>
              </c:numCache>
            </c:numRef>
          </c:yVal>
        </c:ser>
        <c:axId val="76614272"/>
        <c:axId val="76628736"/>
      </c:scatterChart>
      <c:valAx>
        <c:axId val="76614272"/>
        <c:scaling>
          <c:orientation val="minMax"/>
          <c:max val="2"/>
          <c:min val="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</a:t>
                </a:r>
                <a:r>
                  <a:rPr lang="en-US" baseline="0"/>
                  <a:t> (Hz)</a:t>
                </a:r>
                <a:endParaRPr lang="en-US"/>
              </a:p>
            </c:rich>
          </c:tx>
          <c:layout/>
        </c:title>
        <c:numFmt formatCode="General" sourceLinked="1"/>
        <c:tickLblPos val="nextTo"/>
        <c:crossAx val="76628736"/>
        <c:crosses val="autoZero"/>
        <c:crossBetween val="midCat"/>
        <c:majorUnit val="0.5"/>
      </c:valAx>
      <c:valAx>
        <c:axId val="766287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EA (N)</a:t>
                </a:r>
              </a:p>
            </c:rich>
          </c:tx>
          <c:layout/>
        </c:title>
        <c:numFmt formatCode="0.00" sourceLinked="1"/>
        <c:tickLblPos val="nextTo"/>
        <c:crossAx val="76614272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/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Relationship Id="rId4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Relationship Id="rId4" Type="http://schemas.openxmlformats.org/officeDocument/2006/relationships/image" Target="../media/image6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4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0788" y="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800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0788" y="939800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7D9400-4EFB-44A8-8FA1-27C99F021C6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5907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0788" y="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4550" y="741363"/>
            <a:ext cx="4949825" cy="371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3575" y="4699000"/>
            <a:ext cx="5311775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800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0788" y="9398000"/>
            <a:ext cx="28765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CEAA7D1-D187-4665-AC49-A851B041591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5501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BA520-3835-4A66-A44C-D8789A25B348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9300"/>
            <a:ext cx="4929187" cy="36957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4238" y="4699000"/>
            <a:ext cx="4868862" cy="4449763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1896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189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1896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7274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727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366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366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727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5464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10734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1896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1896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EAA7D1-D187-4665-AC49-A851B0415917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7189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5FC95-6ADD-4748-AB80-0CDE825DB6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B64E5-D3BE-40D4-BE35-D91870D53D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DEBFD-81FB-430B-9E22-F0700FE990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D5721-17EB-426E-9DE9-F35A6729D3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94C30-9361-45FF-9EC7-E16FA5DDB3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504C4-4A1E-4A93-925B-D25E6553B6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9FAD-3810-498E-953B-F34BD104A3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7AD7F-C240-4ABD-BB48-0DD585D2A60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E3254-8026-4BE4-BCC3-AF27B6A9277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B6B32-2152-46E2-90E5-5F3290A48C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C9621-EED5-48AE-A3DE-1B919FC1E9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DAD59-858D-4087-BD36-D1A287C990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C627-97F3-402E-AC00-D76E0034AA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Text Box 2"/>
          <p:cNvSpPr txBox="1">
            <a:spLocks noChangeArrowheads="1"/>
          </p:cNvSpPr>
          <p:nvPr userDrawn="1"/>
        </p:nvSpPr>
        <p:spPr bwMode="auto">
          <a:xfrm>
            <a:off x="38100" y="6510338"/>
            <a:ext cx="4710113" cy="366712"/>
          </a:xfrm>
          <a:prstGeom prst="rect">
            <a:avLst/>
          </a:prstGeom>
          <a:noFill/>
          <a:ln w="12700" cap="rnd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GB">
                <a:latin typeface="Arial Narrow" pitchFamily="34" charset="0"/>
              </a:rPr>
              <a:t>Prysmian Energia Cabos e Sistemas do Brasil</a:t>
            </a:r>
          </a:p>
        </p:txBody>
      </p:sp>
      <p:pic>
        <p:nvPicPr>
          <p:cNvPr id="1027" name="Picture 3" descr="fundoprysmian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fundo-melhorzinho"/>
          <p:cNvPicPr>
            <a:picLocks noChangeAspect="1" noChangeArrowheads="1"/>
          </p:cNvPicPr>
          <p:nvPr userDrawn="1"/>
        </p:nvPicPr>
        <p:blipFill>
          <a:blip r:embed="rId15" cstate="print"/>
          <a:srcRect b="77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27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742CCA8-AF43-47B1-8634-F7DE62510B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2056" name="Picture 10" descr="linhas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4463" y="6473825"/>
            <a:ext cx="8816975" cy="3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1" descr="logo_bxRes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42275" y="66675"/>
            <a:ext cx="10128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29600" y="736600"/>
            <a:ext cx="7096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21" name="Text Box 13"/>
          <p:cNvSpPr txBox="1">
            <a:spLocks noChangeArrowheads="1"/>
          </p:cNvSpPr>
          <p:nvPr userDrawn="1"/>
        </p:nvSpPr>
        <p:spPr bwMode="auto">
          <a:xfrm>
            <a:off x="4697413" y="6530975"/>
            <a:ext cx="4446587" cy="304800"/>
          </a:xfrm>
          <a:prstGeom prst="rect">
            <a:avLst/>
          </a:prstGeom>
          <a:noFill/>
          <a:ln w="12700" cap="rnd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400">
                <a:solidFill>
                  <a:schemeClr val="accent1"/>
                </a:solidFill>
                <a:latin typeface="Arial Narrow" pitchFamily="34" charset="0"/>
              </a:rPr>
              <a:t>Lab de Interação Fluido-Estrutura e Mecânica Offshore</a:t>
            </a:r>
          </a:p>
        </p:txBody>
      </p:sp>
      <p:sp>
        <p:nvSpPr>
          <p:cNvPr id="427022" name="Text Box 14"/>
          <p:cNvSpPr txBox="1">
            <a:spLocks noChangeArrowheads="1"/>
          </p:cNvSpPr>
          <p:nvPr userDrawn="1"/>
        </p:nvSpPr>
        <p:spPr bwMode="auto">
          <a:xfrm>
            <a:off x="0" y="6553200"/>
            <a:ext cx="4446588" cy="304800"/>
          </a:xfrm>
          <a:prstGeom prst="rect">
            <a:avLst/>
          </a:prstGeom>
          <a:noFill/>
          <a:ln w="12700" cap="rnd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1400">
                <a:solidFill>
                  <a:schemeClr val="accent1"/>
                </a:solidFill>
                <a:latin typeface="Arial Narrow" pitchFamily="34" charset="0"/>
              </a:rPr>
              <a:t>Escola Politécnica</a:t>
            </a:r>
          </a:p>
        </p:txBody>
      </p:sp>
      <p:sp>
        <p:nvSpPr>
          <p:cNvPr id="427025" name="Text Box 17"/>
          <p:cNvSpPr txBox="1">
            <a:spLocks noChangeArrowheads="1"/>
          </p:cNvSpPr>
          <p:nvPr userDrawn="1"/>
        </p:nvSpPr>
        <p:spPr bwMode="auto">
          <a:xfrm>
            <a:off x="1389063" y="254000"/>
            <a:ext cx="1784350" cy="3905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outerShdw dist="28398" dir="1593903" algn="ctr" rotWithShape="0">
              <a:schemeClr val="tx1">
                <a:alpha val="50000"/>
              </a:schemeClr>
            </a:outerShdw>
          </a:effectLst>
        </p:spPr>
        <p:txBody>
          <a:bodyPr wrap="none" lIns="25711" tIns="43580" rIns="25711" bIns="43580">
            <a:spAutoFit/>
          </a:bodyPr>
          <a:lstStyle/>
          <a:p>
            <a:pPr algn="l" eaLnBrk="0" hangingPunct="0">
              <a:defRPr/>
            </a:pPr>
            <a:r>
              <a:rPr lang="pt-BR"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REDE TEMÁTICA DE </a:t>
            </a:r>
          </a:p>
          <a:p>
            <a:pPr algn="l" eaLnBrk="0" hangingPunct="0">
              <a:defRPr/>
            </a:pPr>
            <a:r>
              <a:rPr lang="pt-BR"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ESTRUTURAS SUBMARINAS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5" Type="http://schemas.openxmlformats.org/officeDocument/2006/relationships/image" Target="../media/image24.jpe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543464" y="4972147"/>
            <a:ext cx="8255479" cy="15081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1400" b="1" dirty="0" err="1" smtClean="0">
                <a:solidFill>
                  <a:schemeClr val="accent1"/>
                </a:solidFill>
              </a:rPr>
              <a:t>LIFE&amp;MO</a:t>
            </a:r>
            <a:r>
              <a:rPr lang="pt-BR" sz="1400" b="1" dirty="0" smtClean="0">
                <a:solidFill>
                  <a:schemeClr val="accent1"/>
                </a:solidFill>
              </a:rPr>
              <a:t> - Laboratório </a:t>
            </a:r>
            <a:r>
              <a:rPr lang="pt-BR" sz="1400" b="1" dirty="0">
                <a:solidFill>
                  <a:schemeClr val="accent1"/>
                </a:solidFill>
              </a:rPr>
              <a:t>de Interação Fluido-Estrutura e Mecânica </a:t>
            </a:r>
            <a:r>
              <a:rPr lang="pt-BR" sz="1400" b="1" dirty="0" err="1">
                <a:solidFill>
                  <a:schemeClr val="accent1"/>
                </a:solidFill>
              </a:rPr>
              <a:t>Offshore</a:t>
            </a:r>
            <a:endParaRPr lang="pt-BR" sz="1400" b="1" dirty="0">
              <a:solidFill>
                <a:schemeClr val="accent1"/>
              </a:solidFill>
            </a:endParaRPr>
          </a:p>
          <a:p>
            <a:pPr lvl="1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1400" b="1" dirty="0">
                <a:solidFill>
                  <a:schemeClr val="accent1"/>
                </a:solidFill>
              </a:rPr>
              <a:t>NDF – Núcleo de Dinâmica e Fluidos</a:t>
            </a:r>
          </a:p>
          <a:p>
            <a:pPr lvl="1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1400" b="1" dirty="0">
                <a:solidFill>
                  <a:schemeClr val="accent1"/>
                </a:solidFill>
              </a:rPr>
              <a:t>LMC – Laboratório de Mecânica </a:t>
            </a:r>
            <a:r>
              <a:rPr lang="pt-BR" sz="1400" b="1" dirty="0" smtClean="0">
                <a:solidFill>
                  <a:schemeClr val="accent1"/>
                </a:solidFill>
              </a:rPr>
              <a:t>Computacional</a:t>
            </a:r>
          </a:p>
          <a:p>
            <a:pPr lvl="1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1400" b="1" dirty="0" smtClean="0">
                <a:solidFill>
                  <a:schemeClr val="accent1"/>
                </a:solidFill>
              </a:rPr>
              <a:t>TPN – Tanque de Provas Numérico</a:t>
            </a:r>
          </a:p>
          <a:p>
            <a:pPr lvl="1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pt-BR" sz="1400" b="1" dirty="0" smtClean="0">
                <a:solidFill>
                  <a:schemeClr val="accent1"/>
                </a:solidFill>
              </a:rPr>
              <a:t>IPT –  Instituto de Pesquisas Tecnológicas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075" name="Text Box 13"/>
          <p:cNvSpPr txBox="1">
            <a:spLocks noChangeArrowheads="1"/>
          </p:cNvSpPr>
          <p:nvPr/>
        </p:nvSpPr>
        <p:spPr bwMode="auto">
          <a:xfrm>
            <a:off x="4695825" y="6530975"/>
            <a:ext cx="4448175" cy="304800"/>
          </a:xfrm>
          <a:prstGeom prst="rect">
            <a:avLst/>
          </a:prstGeom>
          <a:noFill/>
          <a:ln w="12700" cap="rnd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>
                <a:solidFill>
                  <a:schemeClr val="accent1"/>
                </a:solidFill>
                <a:latin typeface="Arial Narrow" pitchFamily="34" charset="0"/>
              </a:rPr>
              <a:t>Lab de Interação Fluido-Estrutura e Mecânica Offshore</a:t>
            </a:r>
          </a:p>
        </p:txBody>
      </p: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874713" y="1277038"/>
            <a:ext cx="7854950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 smtClean="0">
                <a:solidFill>
                  <a:schemeClr val="accent5">
                    <a:lumMod val="90000"/>
                  </a:schemeClr>
                </a:solidFill>
              </a:rPr>
              <a:t>Riser Dynamics:</a:t>
            </a:r>
          </a:p>
          <a:p>
            <a:pPr eaLnBrk="0" hangingPunct="0"/>
            <a:r>
              <a:rPr lang="en-US" sz="2800" dirty="0" smtClean="0">
                <a:solidFill>
                  <a:schemeClr val="accent5">
                    <a:lumMod val="90000"/>
                  </a:schemeClr>
                </a:solidFill>
              </a:rPr>
              <a:t>experiments with small scale models</a:t>
            </a:r>
            <a:endParaRPr lang="pt-BR" sz="2800" b="1" i="1" dirty="0">
              <a:solidFill>
                <a:srgbClr val="33CCCC"/>
              </a:solidFill>
            </a:endParaRPr>
          </a:p>
          <a:p>
            <a:pPr eaLnBrk="0" hangingPunct="0"/>
            <a:endParaRPr lang="pt-BR" sz="2000" b="1" i="1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pt-BR" sz="2400" i="1" dirty="0" smtClean="0">
                <a:solidFill>
                  <a:schemeClr val="bg1"/>
                </a:solidFill>
              </a:rPr>
              <a:t>Celso P. </a:t>
            </a:r>
            <a:r>
              <a:rPr lang="pt-BR" sz="2400" i="1" dirty="0" err="1" smtClean="0">
                <a:solidFill>
                  <a:schemeClr val="bg1"/>
                </a:solidFill>
              </a:rPr>
              <a:t>Pesce</a:t>
            </a:r>
            <a:endParaRPr lang="pt-BR" sz="2400" i="1" dirty="0" smtClean="0">
              <a:solidFill>
                <a:schemeClr val="bg1"/>
              </a:solidFill>
            </a:endParaRPr>
          </a:p>
          <a:p>
            <a:pPr eaLnBrk="0" hangingPunct="0"/>
            <a:endParaRPr lang="pt-BR" sz="2000" i="1" dirty="0" smtClean="0">
              <a:solidFill>
                <a:schemeClr val="bg1"/>
              </a:solidFill>
            </a:endParaRPr>
          </a:p>
          <a:p>
            <a:pPr eaLnBrk="0" hangingPunct="0"/>
            <a:r>
              <a:rPr lang="pt-BR" sz="2000" dirty="0" smtClean="0">
                <a:solidFill>
                  <a:schemeClr val="bg1"/>
                </a:solidFill>
              </a:rPr>
              <a:t>Escola Politécnica</a:t>
            </a:r>
          </a:p>
          <a:p>
            <a:pPr eaLnBrk="0" hangingPunct="0"/>
            <a:r>
              <a:rPr lang="pt-BR" sz="2000" dirty="0" err="1" smtClean="0">
                <a:solidFill>
                  <a:schemeClr val="bg1"/>
                </a:solidFill>
              </a:rPr>
              <a:t>University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r>
              <a:rPr lang="pt-BR" sz="2000" dirty="0" err="1" smtClean="0">
                <a:solidFill>
                  <a:schemeClr val="bg1"/>
                </a:solidFill>
              </a:rPr>
              <a:t>of</a:t>
            </a:r>
            <a:r>
              <a:rPr lang="pt-BR" sz="2000" dirty="0" smtClean="0">
                <a:solidFill>
                  <a:schemeClr val="bg1"/>
                </a:solidFill>
              </a:rPr>
              <a:t> São Paulo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2060817" y="4039737"/>
            <a:ext cx="5194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Ten-Years Anniversary Celebration Workshop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April 29-30, 2013, Rio de Janeiro, Brazil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m 5" descr="template_10ano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5594" y="4213746"/>
            <a:ext cx="797276" cy="3684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Focus: Task </a:t>
            </a:r>
            <a:r>
              <a:rPr lang="en-GB" sz="2400" dirty="0">
                <a:solidFill>
                  <a:schemeClr val="accent1"/>
                </a:solidFill>
              </a:rPr>
              <a:t>#4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8509379" cy="4767263"/>
          </a:xfrm>
        </p:spPr>
        <p:txBody>
          <a:bodyPr/>
          <a:lstStyle/>
          <a:p>
            <a:pPr marL="381000" indent="-381000" algn="just">
              <a:lnSpc>
                <a:spcPct val="90000"/>
              </a:lnSpc>
              <a:buNone/>
            </a:pPr>
            <a:r>
              <a:rPr lang="pt-BR" b="1" i="1" dirty="0" smtClean="0">
                <a:solidFill>
                  <a:srgbClr val="FFFF00"/>
                </a:solidFill>
              </a:rPr>
              <a:t>	</a:t>
            </a:r>
            <a:r>
              <a:rPr lang="pt-BR" b="1" i="1" dirty="0" err="1" smtClean="0">
                <a:solidFill>
                  <a:srgbClr val="FFFF00"/>
                </a:solidFill>
              </a:rPr>
              <a:t>Comprehensive</a:t>
            </a:r>
            <a:r>
              <a:rPr lang="pt-BR" b="1" i="1" dirty="0" smtClean="0">
                <a:solidFill>
                  <a:srgbClr val="FFFF00"/>
                </a:solidFill>
              </a:rPr>
              <a:t> experimental </a:t>
            </a:r>
            <a:r>
              <a:rPr lang="pt-BR" b="1" i="1" dirty="0" err="1" smtClean="0">
                <a:solidFill>
                  <a:srgbClr val="FFFF00"/>
                </a:solidFill>
              </a:rPr>
              <a:t>Matrix</a:t>
            </a:r>
            <a:endParaRPr lang="pt-BR" i="1" dirty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  <a:buFontTx/>
              <a:buNone/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Vertical Riser </a:t>
            </a:r>
            <a:r>
              <a:rPr lang="pt-BR" i="1" dirty="0" err="1" smtClean="0">
                <a:solidFill>
                  <a:schemeClr val="bg1"/>
                </a:solidFill>
              </a:rPr>
              <a:t>Model</a:t>
            </a:r>
            <a:r>
              <a:rPr lang="pt-BR" i="1" dirty="0" smtClean="0">
                <a:solidFill>
                  <a:schemeClr val="bg1"/>
                </a:solidFill>
              </a:rPr>
              <a:t>: ~ 250 experimental runs!</a:t>
            </a: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Catenary Riser </a:t>
            </a:r>
            <a:r>
              <a:rPr lang="pt-BR" i="1" dirty="0" err="1" smtClean="0">
                <a:solidFill>
                  <a:schemeClr val="bg1"/>
                </a:solidFill>
              </a:rPr>
              <a:t>Model</a:t>
            </a:r>
            <a:r>
              <a:rPr lang="pt-BR" i="1" dirty="0" smtClean="0">
                <a:solidFill>
                  <a:schemeClr val="bg1"/>
                </a:solidFill>
              </a:rPr>
              <a:t>: ~750 experimental runs!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Longitudinal:  ~450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Transversal: ~ 300 </a:t>
            </a: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Total: - ~1000 experimental runs!!</a:t>
            </a: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rgbClr val="FFFF00"/>
                </a:solidFill>
              </a:rPr>
              <a:t>HUGE  EXPERIMENTAL DATA BASIS!!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err="1" smtClean="0">
                <a:solidFill>
                  <a:srgbClr val="FFFF00"/>
                </a:solidFill>
              </a:rPr>
              <a:t>Phenomenology</a:t>
            </a:r>
            <a:endParaRPr lang="pt-BR" i="1" dirty="0" smtClean="0">
              <a:solidFill>
                <a:srgbClr val="FFFF00"/>
              </a:solidFill>
            </a:endParaRP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err="1" smtClean="0">
                <a:solidFill>
                  <a:srgbClr val="FFFF00"/>
                </a:solidFill>
              </a:rPr>
              <a:t>Theoretical</a:t>
            </a:r>
            <a:r>
              <a:rPr lang="pt-BR" i="1" dirty="0" smtClean="0">
                <a:solidFill>
                  <a:srgbClr val="FFFF00"/>
                </a:solidFill>
              </a:rPr>
              <a:t> (</a:t>
            </a:r>
            <a:r>
              <a:rPr lang="pt-BR" i="1" dirty="0" err="1" smtClean="0">
                <a:solidFill>
                  <a:srgbClr val="FFFF00"/>
                </a:solidFill>
              </a:rPr>
              <a:t>numerical</a:t>
            </a:r>
            <a:r>
              <a:rPr lang="pt-BR" i="1" dirty="0" smtClean="0">
                <a:solidFill>
                  <a:srgbClr val="FFFF00"/>
                </a:solidFill>
              </a:rPr>
              <a:t> </a:t>
            </a:r>
            <a:r>
              <a:rPr lang="pt-BR" i="1" dirty="0" err="1" smtClean="0">
                <a:solidFill>
                  <a:srgbClr val="FFFF00"/>
                </a:solidFill>
              </a:rPr>
              <a:t>and</a:t>
            </a:r>
            <a:r>
              <a:rPr lang="pt-BR" i="1" dirty="0" smtClean="0">
                <a:solidFill>
                  <a:srgbClr val="FFFF00"/>
                </a:solidFill>
              </a:rPr>
              <a:t> </a:t>
            </a:r>
            <a:r>
              <a:rPr lang="pt-BR" i="1" dirty="0" err="1" smtClean="0">
                <a:solidFill>
                  <a:srgbClr val="FFFF00"/>
                </a:solidFill>
              </a:rPr>
              <a:t>analytical</a:t>
            </a:r>
            <a:r>
              <a:rPr lang="pt-BR" i="1" dirty="0" smtClean="0">
                <a:solidFill>
                  <a:srgbClr val="FFFF00"/>
                </a:solidFill>
              </a:rPr>
              <a:t>) </a:t>
            </a:r>
            <a:r>
              <a:rPr lang="pt-BR" i="1" dirty="0" err="1" smtClean="0">
                <a:solidFill>
                  <a:srgbClr val="FFFF00"/>
                </a:solidFill>
              </a:rPr>
              <a:t>models</a:t>
            </a:r>
            <a:r>
              <a:rPr lang="pt-BR" i="1" dirty="0" smtClean="0">
                <a:solidFill>
                  <a:srgbClr val="FFFF00"/>
                </a:solidFill>
              </a:rPr>
              <a:t> benchmarking</a:t>
            </a: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4" name="Nuvem 3"/>
          <p:cNvSpPr/>
          <p:nvPr/>
        </p:nvSpPr>
        <p:spPr bwMode="auto">
          <a:xfrm>
            <a:off x="5445457" y="3330054"/>
            <a:ext cx="3657599" cy="1856095"/>
          </a:xfrm>
          <a:prstGeom prst="cloud">
            <a:avLst/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81000" indent="-381000" algn="r">
              <a:lnSpc>
                <a:spcPct val="90000"/>
              </a:lnSpc>
            </a:pPr>
            <a:r>
              <a:rPr lang="pt-BR" i="1" dirty="0" smtClean="0">
                <a:solidFill>
                  <a:srgbClr val="D60093"/>
                </a:solidFill>
              </a:rPr>
              <a:t>In </a:t>
            </a:r>
            <a:r>
              <a:rPr lang="pt-BR" i="1" dirty="0" err="1" smtClean="0">
                <a:solidFill>
                  <a:srgbClr val="D60093"/>
                </a:solidFill>
              </a:rPr>
              <a:t>fact</a:t>
            </a:r>
            <a:r>
              <a:rPr lang="pt-BR" i="1" dirty="0" smtClean="0">
                <a:solidFill>
                  <a:srgbClr val="D60093"/>
                </a:solidFill>
              </a:rPr>
              <a:t>, experimental material for </a:t>
            </a:r>
            <a:r>
              <a:rPr lang="pt-BR" i="1" dirty="0" err="1" smtClean="0">
                <a:solidFill>
                  <a:srgbClr val="D60093"/>
                </a:solidFill>
              </a:rPr>
              <a:t>many</a:t>
            </a:r>
            <a:r>
              <a:rPr lang="pt-BR" i="1" dirty="0" smtClean="0">
                <a:solidFill>
                  <a:srgbClr val="D60093"/>
                </a:solidFill>
              </a:rPr>
              <a:t> </a:t>
            </a:r>
            <a:r>
              <a:rPr lang="pt-BR" i="1" dirty="0" err="1" smtClean="0">
                <a:solidFill>
                  <a:srgbClr val="D60093"/>
                </a:solidFill>
              </a:rPr>
              <a:t>years</a:t>
            </a:r>
            <a:r>
              <a:rPr lang="pt-BR" i="1" dirty="0" smtClean="0">
                <a:solidFill>
                  <a:srgbClr val="D60093"/>
                </a:solidFill>
              </a:rPr>
              <a:t> </a:t>
            </a:r>
            <a:r>
              <a:rPr lang="pt-BR" i="1" dirty="0" err="1" smtClean="0">
                <a:solidFill>
                  <a:srgbClr val="D60093"/>
                </a:solidFill>
              </a:rPr>
              <a:t>of</a:t>
            </a:r>
            <a:r>
              <a:rPr lang="pt-BR" i="1" dirty="0" smtClean="0">
                <a:solidFill>
                  <a:srgbClr val="D60093"/>
                </a:solidFill>
              </a:rPr>
              <a:t> </a:t>
            </a:r>
            <a:r>
              <a:rPr lang="pt-BR" i="1" dirty="0" err="1" smtClean="0">
                <a:solidFill>
                  <a:srgbClr val="D60093"/>
                </a:solidFill>
              </a:rPr>
              <a:t>analysis</a:t>
            </a:r>
            <a:r>
              <a:rPr lang="pt-BR" i="1" dirty="0" smtClean="0">
                <a:solidFill>
                  <a:srgbClr val="D60093"/>
                </a:solidFill>
              </a:rPr>
              <a:t>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Focus: Experimental Task </a:t>
            </a:r>
            <a:r>
              <a:rPr lang="en-GB" sz="2400" dirty="0">
                <a:solidFill>
                  <a:schemeClr val="accent1"/>
                </a:solidFill>
              </a:rPr>
              <a:t>#4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6256" y="1381836"/>
            <a:ext cx="8509379" cy="5073555"/>
          </a:xfrm>
        </p:spPr>
        <p:txBody>
          <a:bodyPr/>
          <a:lstStyle/>
          <a:p>
            <a:pPr marL="381000" indent="-381000" algn="just">
              <a:lnSpc>
                <a:spcPct val="90000"/>
              </a:lnSpc>
            </a:pPr>
            <a:r>
              <a:rPr lang="pt-BR" b="1" i="1" dirty="0" err="1" smtClean="0">
                <a:solidFill>
                  <a:srgbClr val="FFFF00"/>
                </a:solidFill>
              </a:rPr>
              <a:t>State-of-the-art</a:t>
            </a:r>
            <a:r>
              <a:rPr lang="pt-BR" b="1" i="1" dirty="0" smtClean="0">
                <a:solidFill>
                  <a:srgbClr val="FFFF00"/>
                </a:solidFill>
              </a:rPr>
              <a:t>  </a:t>
            </a:r>
            <a:r>
              <a:rPr lang="pt-BR" b="1" i="1" dirty="0" err="1" smtClean="0">
                <a:solidFill>
                  <a:srgbClr val="FFFF00"/>
                </a:solidFill>
              </a:rPr>
              <a:t>instrumentation</a:t>
            </a:r>
            <a:r>
              <a:rPr lang="pt-BR" b="1" i="1" dirty="0" smtClean="0">
                <a:solidFill>
                  <a:srgbClr val="FFFF00"/>
                </a:solidFill>
              </a:rPr>
              <a:t>: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b="1" dirty="0" err="1" smtClean="0">
                <a:solidFill>
                  <a:schemeClr val="bg1"/>
                </a:solidFill>
              </a:rPr>
              <a:t>Syncronized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underwater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and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Aerial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Optical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Tracking</a:t>
            </a:r>
            <a:r>
              <a:rPr lang="pt-BR" i="1" dirty="0" smtClean="0">
                <a:solidFill>
                  <a:schemeClr val="bg1"/>
                </a:solidFill>
              </a:rPr>
              <a:t>  Systems:</a:t>
            </a:r>
          </a:p>
          <a:p>
            <a:pPr marL="1181100" lvl="2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Elastica </a:t>
            </a:r>
            <a:r>
              <a:rPr lang="pt-BR" i="1" dirty="0" err="1" smtClean="0">
                <a:solidFill>
                  <a:schemeClr val="bg1"/>
                </a:solidFill>
              </a:rPr>
              <a:t>tracked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all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along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the</a:t>
            </a:r>
            <a:r>
              <a:rPr lang="pt-BR" i="1" dirty="0" smtClean="0">
                <a:solidFill>
                  <a:schemeClr val="bg1"/>
                </a:solidFill>
              </a:rPr>
              <a:t> riser </a:t>
            </a:r>
            <a:r>
              <a:rPr lang="pt-BR" i="1" dirty="0" err="1" smtClean="0">
                <a:solidFill>
                  <a:schemeClr val="bg1"/>
                </a:solidFill>
              </a:rPr>
              <a:t>span</a:t>
            </a:r>
            <a:r>
              <a:rPr lang="pt-BR" i="1" dirty="0" smtClean="0">
                <a:solidFill>
                  <a:schemeClr val="bg1"/>
                </a:solidFill>
              </a:rPr>
              <a:t>: </a:t>
            </a:r>
          </a:p>
          <a:p>
            <a:pPr marL="1638300" lvl="3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Vertical: 42 </a:t>
            </a:r>
            <a:r>
              <a:rPr lang="pt-BR" i="1" dirty="0" err="1" smtClean="0">
                <a:solidFill>
                  <a:schemeClr val="bg1"/>
                </a:solidFill>
              </a:rPr>
              <a:t>reflective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targets</a:t>
            </a:r>
            <a:endParaRPr lang="pt-BR" i="1" dirty="0" smtClean="0">
              <a:solidFill>
                <a:schemeClr val="bg1"/>
              </a:solidFill>
            </a:endParaRPr>
          </a:p>
          <a:p>
            <a:pPr marL="1638300" lvl="3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Longitudinal Catenary: 49 </a:t>
            </a:r>
            <a:r>
              <a:rPr lang="pt-BR" i="1" dirty="0" err="1" smtClean="0">
                <a:solidFill>
                  <a:schemeClr val="bg1"/>
                </a:solidFill>
              </a:rPr>
              <a:t>reflective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targets</a:t>
            </a:r>
            <a:endParaRPr lang="pt-BR" i="1" dirty="0" smtClean="0">
              <a:solidFill>
                <a:schemeClr val="bg1"/>
              </a:solidFill>
            </a:endParaRPr>
          </a:p>
          <a:p>
            <a:pPr marL="1638300" lvl="3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Transversal Catenary: 34 </a:t>
            </a:r>
            <a:r>
              <a:rPr lang="pt-BR" i="1" dirty="0" err="1" smtClean="0">
                <a:solidFill>
                  <a:schemeClr val="bg1"/>
                </a:solidFill>
              </a:rPr>
              <a:t>reflective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targets</a:t>
            </a:r>
            <a:r>
              <a:rPr lang="pt-BR" i="1" dirty="0" smtClean="0">
                <a:solidFill>
                  <a:schemeClr val="bg1"/>
                </a:solidFill>
              </a:rPr>
              <a:t>.</a:t>
            </a:r>
          </a:p>
          <a:p>
            <a:pPr marL="1638300" lvl="3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1181100" lvl="2" indent="-381000" algn="just">
              <a:lnSpc>
                <a:spcPct val="90000"/>
              </a:lnSpc>
            </a:pPr>
            <a:r>
              <a:rPr lang="pt-BR" b="1" i="1" dirty="0" smtClean="0">
                <a:solidFill>
                  <a:srgbClr val="FFFF00"/>
                </a:solidFill>
              </a:rPr>
              <a:t>~ 120,000  is </a:t>
            </a:r>
            <a:r>
              <a:rPr lang="pt-BR" b="1" i="1" dirty="0" err="1" smtClean="0">
                <a:solidFill>
                  <a:srgbClr val="FFFF00"/>
                </a:solidFill>
              </a:rPr>
              <a:t>the</a:t>
            </a:r>
            <a:r>
              <a:rPr lang="pt-BR" b="1" i="1" dirty="0" smtClean="0">
                <a:solidFill>
                  <a:srgbClr val="FFFF00"/>
                </a:solidFill>
              </a:rPr>
              <a:t> total </a:t>
            </a:r>
            <a:r>
              <a:rPr lang="pt-BR" b="1" i="1" dirty="0" err="1" smtClean="0">
                <a:solidFill>
                  <a:srgbClr val="FFFF00"/>
                </a:solidFill>
              </a:rPr>
              <a:t>number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of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cartesian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coordinates</a:t>
            </a:r>
            <a:r>
              <a:rPr lang="pt-BR" b="1" i="1" dirty="0" smtClean="0">
                <a:solidFill>
                  <a:srgbClr val="FFFF00"/>
                </a:solidFill>
              </a:rPr>
              <a:t> time series!!!</a:t>
            </a:r>
          </a:p>
          <a:p>
            <a:pPr marL="1638300" lvl="3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err="1" smtClean="0">
                <a:solidFill>
                  <a:schemeClr val="bg1"/>
                </a:solidFill>
              </a:rPr>
              <a:t>Plus</a:t>
            </a:r>
            <a:r>
              <a:rPr lang="pt-BR" i="1" dirty="0" smtClean="0">
                <a:solidFill>
                  <a:schemeClr val="bg1"/>
                </a:solidFill>
              </a:rPr>
              <a:t>: </a:t>
            </a:r>
            <a:r>
              <a:rPr lang="pt-BR" i="1" dirty="0" err="1" smtClean="0">
                <a:solidFill>
                  <a:schemeClr val="bg1"/>
                </a:solidFill>
              </a:rPr>
              <a:t>tension</a:t>
            </a:r>
            <a:r>
              <a:rPr lang="pt-BR" i="1" dirty="0" smtClean="0">
                <a:solidFill>
                  <a:schemeClr val="bg1"/>
                </a:solidFill>
              </a:rPr>
              <a:t>, </a:t>
            </a:r>
            <a:r>
              <a:rPr lang="pt-BR" i="1" dirty="0" err="1" smtClean="0">
                <a:solidFill>
                  <a:schemeClr val="bg1"/>
                </a:solidFill>
              </a:rPr>
              <a:t>towing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speed</a:t>
            </a:r>
            <a:r>
              <a:rPr lang="pt-BR" i="1" dirty="0" smtClean="0">
                <a:solidFill>
                  <a:schemeClr val="bg1"/>
                </a:solidFill>
              </a:rPr>
              <a:t>, </a:t>
            </a:r>
            <a:r>
              <a:rPr lang="pt-BR" i="1" dirty="0" err="1" smtClean="0">
                <a:solidFill>
                  <a:schemeClr val="bg1"/>
                </a:solidFill>
              </a:rPr>
              <a:t>films</a:t>
            </a:r>
            <a:r>
              <a:rPr lang="pt-BR" i="1" smtClean="0">
                <a:solidFill>
                  <a:schemeClr val="bg1"/>
                </a:solidFill>
              </a:rPr>
              <a:t>, etc</a:t>
            </a:r>
            <a:r>
              <a:rPr lang="pt-BR" i="1" dirty="0" smtClean="0">
                <a:solidFill>
                  <a:schemeClr val="bg1"/>
                </a:solidFill>
              </a:rPr>
              <a:t>...</a:t>
            </a:r>
          </a:p>
          <a:p>
            <a:pPr marL="1181100" lvl="2" indent="-381000" algn="just">
              <a:lnSpc>
                <a:spcPct val="90000"/>
              </a:lnSpc>
              <a:buNone/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b="1" i="1" dirty="0" err="1" smtClean="0">
                <a:solidFill>
                  <a:srgbClr val="FFFF00"/>
                </a:solidFill>
              </a:rPr>
              <a:t>Combined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Analysis</a:t>
            </a:r>
            <a:r>
              <a:rPr lang="pt-BR" b="1" i="1" dirty="0" smtClean="0">
                <a:solidFill>
                  <a:srgbClr val="FFFF00"/>
                </a:solidFill>
              </a:rPr>
              <a:t>: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Spanwise Fourier </a:t>
            </a:r>
            <a:r>
              <a:rPr lang="pt-BR" i="1" dirty="0" err="1" smtClean="0">
                <a:solidFill>
                  <a:schemeClr val="bg1"/>
                </a:solidFill>
              </a:rPr>
              <a:t>spectral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analysis</a:t>
            </a:r>
            <a:endParaRPr lang="pt-BR" i="1" dirty="0" smtClean="0">
              <a:solidFill>
                <a:schemeClr val="bg1"/>
              </a:solidFill>
            </a:endParaRP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err="1" smtClean="0">
                <a:solidFill>
                  <a:schemeClr val="bg1"/>
                </a:solidFill>
              </a:rPr>
              <a:t>Spanwise-time</a:t>
            </a:r>
            <a:r>
              <a:rPr lang="pt-BR" i="1" dirty="0" smtClean="0">
                <a:solidFill>
                  <a:schemeClr val="bg1"/>
                </a:solidFill>
              </a:rPr>
              <a:t> amplitude </a:t>
            </a:r>
            <a:r>
              <a:rPr lang="pt-BR" i="1" dirty="0" err="1" smtClean="0">
                <a:solidFill>
                  <a:schemeClr val="bg1"/>
                </a:solidFill>
              </a:rPr>
              <a:t>analysis</a:t>
            </a:r>
            <a:endParaRPr lang="pt-BR" i="1" dirty="0" smtClean="0">
              <a:solidFill>
                <a:schemeClr val="bg1"/>
              </a:solidFill>
            </a:endParaRP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Modal amplitude </a:t>
            </a:r>
            <a:r>
              <a:rPr lang="pt-BR" i="1" dirty="0" err="1" smtClean="0">
                <a:solidFill>
                  <a:schemeClr val="bg1"/>
                </a:solidFill>
              </a:rPr>
              <a:t>analysis</a:t>
            </a:r>
            <a:endParaRPr lang="pt-BR" i="1" dirty="0" smtClean="0">
              <a:solidFill>
                <a:schemeClr val="bg1"/>
              </a:solidFill>
            </a:endParaRP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Hilbert-Huang </a:t>
            </a:r>
            <a:r>
              <a:rPr lang="pt-BR" i="1" dirty="0" err="1" smtClean="0">
                <a:solidFill>
                  <a:schemeClr val="bg1"/>
                </a:solidFill>
              </a:rPr>
              <a:t>spectral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analysis</a:t>
            </a:r>
            <a:endParaRPr lang="pt-BR" i="1" dirty="0" smtClean="0">
              <a:solidFill>
                <a:schemeClr val="bg1"/>
              </a:solidFill>
            </a:endParaRPr>
          </a:p>
          <a:p>
            <a:pPr marL="781050" lvl="1" indent="-381000" algn="just">
              <a:lnSpc>
                <a:spcPct val="90000"/>
              </a:lnSpc>
              <a:buNone/>
            </a:pPr>
            <a:endParaRPr lang="pt-BR" b="1" i="1" dirty="0" smtClean="0">
              <a:solidFill>
                <a:srgbClr val="FFFF00"/>
              </a:solidFill>
            </a:endParaRPr>
          </a:p>
          <a:p>
            <a:pPr marL="381000" indent="-381000" algn="just">
              <a:lnSpc>
                <a:spcPct val="90000"/>
              </a:lnSpc>
              <a:buNone/>
            </a:pPr>
            <a:endParaRPr lang="pt-BR" i="1" dirty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  <a:buFontTx/>
              <a:buNone/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err="1" smtClean="0">
                <a:solidFill>
                  <a:schemeClr val="accent5"/>
                </a:solidFill>
              </a:rPr>
              <a:t>Innovative</a:t>
            </a:r>
            <a:r>
              <a:rPr lang="pt-BR" sz="2400" dirty="0" smtClean="0">
                <a:solidFill>
                  <a:schemeClr val="accent5"/>
                </a:solidFill>
              </a:rPr>
              <a:t> Riser </a:t>
            </a:r>
            <a:r>
              <a:rPr lang="pt-BR" sz="2400" dirty="0" err="1" smtClean="0">
                <a:solidFill>
                  <a:schemeClr val="accent5"/>
                </a:solidFill>
              </a:rPr>
              <a:t>model</a:t>
            </a:r>
            <a:endParaRPr lang="pt-BR" sz="2400" dirty="0">
              <a:solidFill>
                <a:schemeClr val="accent5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</a:t>
            </a:r>
            <a:r>
              <a:rPr kumimoji="0" lang="en-US" sz="1000" b="0" i="0" u="none" strike="noStrike" cap="none" normalizeH="0" baseline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able </a:t>
            </a:r>
            <a:r>
              <a:rPr kumimoji="0" lang="en-US" sz="1000" b="0" i="0" u="none" strike="noStrike" cap="none" normalizeH="0" baseline="0" smtClean="0" bmk="_Ref346786434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Data Summary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Gráfico 5"/>
          <p:cNvGraphicFramePr/>
          <p:nvPr/>
        </p:nvGraphicFramePr>
        <p:xfrm>
          <a:off x="2428876" y="1412420"/>
          <a:ext cx="4724400" cy="2921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95" descr="C:\Users\Rafael\Dropbox\LMO\Ensaio de tração\Fotos\082420111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09851" y="1475625"/>
            <a:ext cx="1820487" cy="242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aractFlexivel.jpg"/>
          <p:cNvPicPr/>
          <p:nvPr/>
        </p:nvPicPr>
        <p:blipFill>
          <a:blip r:embed="rId4" cstate="print"/>
          <a:srcRect t="50000"/>
          <a:stretch>
            <a:fillRect/>
          </a:stretch>
        </p:blipFill>
        <p:spPr>
          <a:xfrm>
            <a:off x="2575767" y="4634037"/>
            <a:ext cx="5402166" cy="1685676"/>
          </a:xfrm>
          <a:prstGeom prst="rect">
            <a:avLst/>
          </a:prstGeom>
        </p:spPr>
      </p:pic>
      <p:pic>
        <p:nvPicPr>
          <p:cNvPr id="9" name="Picture 11" descr="DSC0136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1824" y="3120978"/>
            <a:ext cx="1830222" cy="244029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31800" y="1172290"/>
            <a:ext cx="216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>
                <a:solidFill>
                  <a:schemeClr val="bg1"/>
                </a:solidFill>
              </a:rPr>
              <a:t>Made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up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of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silicon</a:t>
            </a:r>
            <a:r>
              <a:rPr lang="pt-BR" i="1" dirty="0" smtClean="0">
                <a:solidFill>
                  <a:schemeClr val="bg1"/>
                </a:solidFill>
              </a:rPr>
              <a:t> rubber </a:t>
            </a:r>
            <a:r>
              <a:rPr lang="pt-BR" i="1" dirty="0" err="1" smtClean="0">
                <a:solidFill>
                  <a:schemeClr val="bg1"/>
                </a:solidFill>
              </a:rPr>
              <a:t>tube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filled</a:t>
            </a:r>
            <a:r>
              <a:rPr lang="pt-BR" i="1" dirty="0" smtClean="0">
                <a:solidFill>
                  <a:schemeClr val="bg1"/>
                </a:solidFill>
              </a:rPr>
              <a:t> in </a:t>
            </a:r>
            <a:r>
              <a:rPr lang="pt-BR" i="1" dirty="0" err="1" smtClean="0">
                <a:solidFill>
                  <a:schemeClr val="bg1"/>
                </a:solidFill>
              </a:rPr>
              <a:t>with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stainlesssteel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microspheres</a:t>
            </a:r>
            <a:r>
              <a:rPr lang="pt-BR" i="1" dirty="0" smtClean="0">
                <a:solidFill>
                  <a:schemeClr val="bg1"/>
                </a:solidFill>
              </a:rPr>
              <a:t>!</a:t>
            </a: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537278" y="4012442"/>
            <a:ext cx="229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Axial </a:t>
            </a:r>
            <a:r>
              <a:rPr lang="pt-BR" dirty="0" err="1" smtClean="0">
                <a:solidFill>
                  <a:srgbClr val="FFFF00"/>
                </a:solidFill>
              </a:rPr>
              <a:t>rigidity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tests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5857164"/>
            <a:ext cx="22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Bending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stiffness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r>
              <a:rPr lang="pt-BR" dirty="0" err="1" smtClean="0">
                <a:solidFill>
                  <a:srgbClr val="FFFF00"/>
                </a:solidFill>
              </a:rPr>
              <a:t>tests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2481943"/>
            <a:ext cx="23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i="1" dirty="0" err="1" smtClean="0">
                <a:solidFill>
                  <a:srgbClr val="FFFF99"/>
                </a:solidFill>
              </a:rPr>
              <a:t>Rateiro</a:t>
            </a:r>
            <a:r>
              <a:rPr lang="pt-BR" sz="1600" i="1" dirty="0" smtClean="0">
                <a:solidFill>
                  <a:srgbClr val="FFFF99"/>
                </a:solidFill>
              </a:rPr>
              <a:t> </a:t>
            </a:r>
            <a:r>
              <a:rPr lang="pt-BR" sz="1600" i="1" dirty="0" err="1" smtClean="0">
                <a:solidFill>
                  <a:srgbClr val="FFFF99"/>
                </a:solidFill>
              </a:rPr>
              <a:t>et</a:t>
            </a:r>
            <a:r>
              <a:rPr lang="pt-BR" sz="1600" i="1" dirty="0" smtClean="0">
                <a:solidFill>
                  <a:srgbClr val="FFFF99"/>
                </a:solidFill>
              </a:rPr>
              <a:t> </a:t>
            </a:r>
            <a:r>
              <a:rPr lang="pt-BR" sz="1600" i="1" dirty="0" err="1" smtClean="0">
                <a:solidFill>
                  <a:srgbClr val="FFFF99"/>
                </a:solidFill>
              </a:rPr>
              <a:t>al</a:t>
            </a:r>
            <a:endParaRPr lang="pt-BR" sz="1600" i="1" dirty="0" smtClean="0">
              <a:solidFill>
                <a:srgbClr val="FFFF99"/>
              </a:solidFill>
            </a:endParaRPr>
          </a:p>
          <a:p>
            <a:pPr algn="r"/>
            <a:r>
              <a:rPr lang="pt-BR" sz="1600" i="1" dirty="0" smtClean="0">
                <a:solidFill>
                  <a:srgbClr val="FFFF99"/>
                </a:solidFill>
              </a:rPr>
              <a:t>ISOPE2012</a:t>
            </a:r>
            <a:endParaRPr lang="pt-BR" sz="1600" i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cppesce\Bckup desktop\2 - WORK\Convenios\PETROBRAS\DinNLRisers\RT 3\Ensaios no IPT\Vertical\DVDs\IPT Vertical CD01\FOTOS\DSC_2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367" y="1179204"/>
            <a:ext cx="4574438" cy="3038246"/>
          </a:xfrm>
          <a:prstGeom prst="rect">
            <a:avLst/>
          </a:prstGeom>
          <a:noFill/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07720" y="4410793"/>
          <a:ext cx="5818823" cy="1920240"/>
        </p:xfrm>
        <a:graphic>
          <a:graphicData uri="http://schemas.openxmlformats.org/drawingml/2006/table">
            <a:tbl>
              <a:tblPr/>
              <a:tblGrid>
                <a:gridCol w="2436775"/>
                <a:gridCol w="926738"/>
                <a:gridCol w="1242919"/>
                <a:gridCol w="121239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</a:tabLst>
                      </a:pPr>
                      <a:r>
                        <a:rPr lang="en-US" sz="1400" b="1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Data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</a:tabLst>
                      </a:pPr>
                      <a:r>
                        <a:rPr lang="en-US" sz="1400" b="1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Scaled (1:100)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</a:tabLst>
                      </a:pPr>
                      <a:r>
                        <a:rPr lang="en-US" sz="1400" b="1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Designed model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</a:tabLst>
                      </a:pPr>
                      <a:r>
                        <a:rPr lang="en-US" sz="1400" b="1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As built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Internal diameter (mm)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1.826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15.800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15.800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External diameter (mm)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2.191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22.200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22.200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Weight in water (N/m)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0.726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7.308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</a:tabLs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7.308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Axial rigidity, EA (kN)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2.362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1.910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</a:tabLs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1.0 - 1.6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Bending stiffness, EI (Nm²)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1.20E-03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8.86E-02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</a:tabLs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5.60E-02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Flexural length, </a:t>
                      </a:r>
                      <a:r>
                        <a:rPr lang="en-US" sz="1400" i="1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λ</a:t>
                      </a:r>
                      <a:r>
                        <a:rPr lang="en-US" sz="1400" i="1" kern="7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(mm)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71.0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61.0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49.0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Added mass, </a:t>
                      </a:r>
                      <a:r>
                        <a:rPr lang="en-US" sz="1400" i="1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a=m</a:t>
                      </a:r>
                      <a:r>
                        <a:rPr lang="en-US" sz="1400" i="1" kern="700" baseline="-250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400" i="1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/m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0.522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0.520</a:t>
                      </a:r>
                      <a:endParaRPr lang="pt-BR" sz="1400" kern="70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700" dirty="0">
                          <a:solidFill>
                            <a:schemeClr val="bg1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0.520</a:t>
                      </a:r>
                      <a:endParaRPr lang="pt-BR" sz="1400" kern="700" dirty="0">
                        <a:solidFill>
                          <a:schemeClr val="bg1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z="2400" dirty="0" err="1" smtClean="0">
                <a:solidFill>
                  <a:schemeClr val="accent5"/>
                </a:solidFill>
              </a:rPr>
              <a:t>Innovative</a:t>
            </a:r>
            <a:r>
              <a:rPr lang="pt-BR" sz="2400" dirty="0" smtClean="0">
                <a:solidFill>
                  <a:schemeClr val="accent5"/>
                </a:solidFill>
              </a:rPr>
              <a:t> Riser </a:t>
            </a:r>
            <a:r>
              <a:rPr lang="pt-BR" sz="2400" dirty="0" err="1" smtClean="0">
                <a:solidFill>
                  <a:schemeClr val="accent5"/>
                </a:solidFill>
              </a:rPr>
              <a:t>model</a:t>
            </a:r>
            <a:endParaRPr lang="pt-BR" sz="2400" dirty="0">
              <a:solidFill>
                <a:schemeClr val="accent5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7421" y="1528549"/>
            <a:ext cx="2518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 smtClean="0">
                <a:solidFill>
                  <a:srgbClr val="FFFF00"/>
                </a:solidFill>
              </a:rPr>
              <a:t>This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concept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enabled</a:t>
            </a:r>
            <a:r>
              <a:rPr lang="pt-BR" sz="1600" i="1" dirty="0" smtClean="0">
                <a:solidFill>
                  <a:srgbClr val="FFFF00"/>
                </a:solidFill>
              </a:rPr>
              <a:t> to </a:t>
            </a:r>
            <a:r>
              <a:rPr lang="pt-BR" sz="1600" i="1" dirty="0" err="1" smtClean="0">
                <a:solidFill>
                  <a:srgbClr val="FFFF00"/>
                </a:solidFill>
              </a:rPr>
              <a:t>achieve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geometric</a:t>
            </a:r>
            <a:r>
              <a:rPr lang="pt-BR" sz="1600" i="1" dirty="0" smtClean="0">
                <a:solidFill>
                  <a:srgbClr val="FFFF00"/>
                </a:solidFill>
              </a:rPr>
              <a:t>, </a:t>
            </a:r>
            <a:r>
              <a:rPr lang="pt-BR" sz="1600" i="1" dirty="0" err="1" smtClean="0">
                <a:solidFill>
                  <a:srgbClr val="FFFF00"/>
                </a:solidFill>
              </a:rPr>
              <a:t>structural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and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dynamic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similarity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with</a:t>
            </a:r>
            <a:r>
              <a:rPr lang="pt-BR" sz="1600" i="1" dirty="0" smtClean="0">
                <a:solidFill>
                  <a:srgbClr val="FFFF00"/>
                </a:solidFill>
              </a:rPr>
              <a:t> a 8 in SCR</a:t>
            </a:r>
            <a:endParaRPr lang="pt-BR" sz="1600" i="1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911439" y="5415148"/>
            <a:ext cx="2030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i="1" dirty="0" err="1" smtClean="0">
                <a:solidFill>
                  <a:srgbClr val="FFFF99"/>
                </a:solidFill>
              </a:rPr>
              <a:t>Rateiro</a:t>
            </a:r>
            <a:r>
              <a:rPr lang="pt-BR" sz="1600" i="1" dirty="0" smtClean="0">
                <a:solidFill>
                  <a:srgbClr val="FFFF99"/>
                </a:solidFill>
              </a:rPr>
              <a:t> </a:t>
            </a:r>
            <a:r>
              <a:rPr lang="pt-BR" sz="1600" i="1" dirty="0" err="1" smtClean="0">
                <a:solidFill>
                  <a:srgbClr val="FFFF99"/>
                </a:solidFill>
              </a:rPr>
              <a:t>et</a:t>
            </a:r>
            <a:r>
              <a:rPr lang="pt-BR" sz="1600" i="1" dirty="0" smtClean="0">
                <a:solidFill>
                  <a:srgbClr val="FFFF99"/>
                </a:solidFill>
              </a:rPr>
              <a:t> </a:t>
            </a:r>
            <a:r>
              <a:rPr lang="pt-BR" sz="1600" i="1" dirty="0" err="1" smtClean="0">
                <a:solidFill>
                  <a:srgbClr val="FFFF99"/>
                </a:solidFill>
              </a:rPr>
              <a:t>al</a:t>
            </a:r>
            <a:endParaRPr lang="pt-BR" sz="1600" i="1" dirty="0" smtClean="0">
              <a:solidFill>
                <a:srgbClr val="FFFF99"/>
              </a:solidFill>
            </a:endParaRPr>
          </a:p>
          <a:p>
            <a:pPr algn="r"/>
            <a:r>
              <a:rPr lang="pt-BR" sz="1600" i="1" dirty="0" smtClean="0">
                <a:solidFill>
                  <a:srgbClr val="FFFF99"/>
                </a:solidFill>
              </a:rPr>
              <a:t>ISOPE2012</a:t>
            </a:r>
            <a:endParaRPr lang="pt-BR" sz="1600" i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err="1" smtClean="0">
                <a:solidFill>
                  <a:schemeClr val="accent5"/>
                </a:solidFill>
              </a:rPr>
              <a:t>Model</a:t>
            </a:r>
            <a:r>
              <a:rPr lang="pt-BR" sz="2400" dirty="0" smtClean="0">
                <a:solidFill>
                  <a:schemeClr val="accent5"/>
                </a:solidFill>
              </a:rPr>
              <a:t> </a:t>
            </a:r>
            <a:r>
              <a:rPr lang="pt-BR" sz="2400" dirty="0" err="1" smtClean="0">
                <a:solidFill>
                  <a:schemeClr val="accent5"/>
                </a:solidFill>
              </a:rPr>
              <a:t>similarity</a:t>
            </a:r>
            <a:r>
              <a:rPr lang="pt-BR" sz="2400" dirty="0" smtClean="0">
                <a:solidFill>
                  <a:schemeClr val="accent5"/>
                </a:solidFill>
              </a:rPr>
              <a:t> </a:t>
            </a:r>
            <a:r>
              <a:rPr lang="pt-BR" sz="2400" dirty="0" err="1" smtClean="0">
                <a:solidFill>
                  <a:schemeClr val="accent5"/>
                </a:solidFill>
              </a:rPr>
              <a:t>and</a:t>
            </a:r>
            <a:r>
              <a:rPr lang="pt-BR" sz="2400" dirty="0" smtClean="0">
                <a:solidFill>
                  <a:schemeClr val="accent5"/>
                </a:solidFill>
              </a:rPr>
              <a:t> nondimensional </a:t>
            </a:r>
            <a:r>
              <a:rPr lang="pt-BR" sz="2400" dirty="0" err="1" smtClean="0">
                <a:solidFill>
                  <a:schemeClr val="accent5"/>
                </a:solidFill>
              </a:rPr>
              <a:t>group</a:t>
            </a:r>
            <a:endParaRPr lang="pt-BR" sz="2400" dirty="0">
              <a:solidFill>
                <a:schemeClr val="accent5"/>
              </a:solidFill>
            </a:endParaRPr>
          </a:p>
        </p:txBody>
      </p:sp>
      <p:sp>
        <p:nvSpPr>
          <p:cNvPr id="65561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563" name="Rectangle 27"/>
          <p:cNvSpPr>
            <a:spLocks noChangeArrowheads="1"/>
          </p:cNvSpPr>
          <p:nvPr/>
        </p:nvSpPr>
        <p:spPr bwMode="auto">
          <a:xfrm>
            <a:off x="4432378" y="111839"/>
            <a:ext cx="2792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  <a:hlinkClick r:id=""/>
              </a:rPr>
              <a:t>[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6" name="Tabela 65"/>
          <p:cNvGraphicFramePr>
            <a:graphicFrameLocks noGrp="1"/>
          </p:cNvGraphicFramePr>
          <p:nvPr/>
        </p:nvGraphicFramePr>
        <p:xfrm>
          <a:off x="4096320" y="1172586"/>
          <a:ext cx="4800599" cy="5303520"/>
        </p:xfrm>
        <a:graphic>
          <a:graphicData uri="http://schemas.openxmlformats.org/drawingml/2006/table">
            <a:tbl>
              <a:tblPr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tblPr>
              <a:tblGrid>
                <a:gridCol w="1316023"/>
                <a:gridCol w="2149939"/>
                <a:gridCol w="133463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Number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Symbol and definition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7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Representation</a:t>
                      </a:r>
                      <a:endParaRPr lang="pt-BR" sz="1200" kern="7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Froude Number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rgbClr val="FFFF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Dynamic motion in </a:t>
                      </a:r>
                      <a:r>
                        <a:rPr lang="en-US" sz="1200" kern="700" dirty="0" smtClean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waves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Reynolds Number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Viscous forces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 dirty="0" err="1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Strouhal</a:t>
                      </a: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Number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rgbClr val="FFFF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Vortex shedding </a:t>
                      </a:r>
                      <a:r>
                        <a:rPr lang="en-US" sz="1200" kern="700" dirty="0" smtClean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frequency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Keulegan-Carpenter Number</a:t>
                      </a:r>
                      <a:endParaRPr lang="pt-BR" sz="1200" kern="7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Inertial </a:t>
                      </a:r>
                      <a:r>
                        <a:rPr lang="en-US" sz="1200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forces vs. drag </a:t>
                      </a:r>
                      <a:r>
                        <a:rPr lang="en-US" sz="1200" kern="7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forces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Structural Damping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rgbClr val="FFFF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 smtClean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Linear </a:t>
                      </a: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structural </a:t>
                      </a:r>
                      <a:r>
                        <a:rPr lang="en-US" sz="1200" kern="700" dirty="0" smtClean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damping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Reduced Velocity</a:t>
                      </a:r>
                      <a:endParaRPr lang="pt-BR" sz="1200" kern="7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Normalized velocity in VIV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Reduced Shedding Frequency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rgbClr val="FFFF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Vortex shedding normalized frequency 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Reduced Mass</a:t>
                      </a:r>
                      <a:endParaRPr lang="pt-BR" sz="1200" kern="7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Riser mass vs. displaced mass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Added Mass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rgbClr val="FFFF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Added mass vs. riser mass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Bending Stiffness</a:t>
                      </a:r>
                      <a:endParaRPr lang="pt-BR" sz="1200" kern="7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Bending vs. geometrical stiffness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Axial Stiffness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rgbClr val="FFFF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rgbClr val="FFFF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Axial vs. geometrical stiffness</a:t>
                      </a:r>
                      <a:endParaRPr lang="pt-BR" sz="1200" kern="700" dirty="0">
                        <a:solidFill>
                          <a:srgbClr val="FFFF99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70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Soil Stiffness</a:t>
                      </a:r>
                      <a:endParaRPr lang="pt-BR" sz="1200" kern="70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7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7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Soil vs. bending and geometrical stiffness</a:t>
                      </a:r>
                      <a:endParaRPr lang="pt-BR" sz="1200" kern="700" dirty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5609" name="Rectangle 7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08" name="Object 72"/>
          <p:cNvGraphicFramePr>
            <a:graphicFrameLocks noChangeAspect="1"/>
          </p:cNvGraphicFramePr>
          <p:nvPr/>
        </p:nvGraphicFramePr>
        <p:xfrm>
          <a:off x="6309734" y="1329402"/>
          <a:ext cx="552450" cy="388937"/>
        </p:xfrm>
        <a:graphic>
          <a:graphicData uri="http://schemas.openxmlformats.org/presentationml/2006/ole">
            <p:oleObj spid="_x0000_s65608" name="Equação" r:id="rId3" imgW="558720" imgH="406080" progId="Equation.3">
              <p:embed/>
            </p:oleObj>
          </a:graphicData>
        </a:graphic>
      </p:graphicFrame>
      <p:sp>
        <p:nvSpPr>
          <p:cNvPr id="65611" name="Rectangle 7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10" name="Object 74"/>
          <p:cNvGraphicFramePr>
            <a:graphicFrameLocks noChangeAspect="1"/>
          </p:cNvGraphicFramePr>
          <p:nvPr/>
        </p:nvGraphicFramePr>
        <p:xfrm>
          <a:off x="6345922" y="1774290"/>
          <a:ext cx="476250" cy="314325"/>
        </p:xfrm>
        <a:graphic>
          <a:graphicData uri="http://schemas.openxmlformats.org/presentationml/2006/ole">
            <p:oleObj spid="_x0000_s65610" name="Equação" r:id="rId4" imgW="482181" imgH="317225" progId="Equation.3">
              <p:embed/>
            </p:oleObj>
          </a:graphicData>
        </a:graphic>
      </p:graphicFrame>
      <p:sp>
        <p:nvSpPr>
          <p:cNvPr id="65612" name="Rectangle 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3" name="Object 75"/>
          <p:cNvGraphicFramePr>
            <a:graphicFrameLocks noChangeAspect="1"/>
          </p:cNvGraphicFramePr>
          <p:nvPr/>
        </p:nvGraphicFramePr>
        <p:xfrm>
          <a:off x="6317621" y="2113812"/>
          <a:ext cx="504825" cy="314325"/>
        </p:xfrm>
        <a:graphic>
          <a:graphicData uri="http://schemas.openxmlformats.org/presentationml/2006/ole">
            <p:oleObj spid="_x0000_s65611" name="Equação" r:id="rId5" imgW="507780" imgH="317362" progId="Equation.3">
              <p:embed/>
            </p:oleObj>
          </a:graphicData>
        </a:graphic>
      </p:graphicFrame>
      <p:sp>
        <p:nvSpPr>
          <p:cNvPr id="65614" name="Rectangle 7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13" name="Object 77"/>
          <p:cNvGraphicFramePr>
            <a:graphicFrameLocks noChangeAspect="1"/>
          </p:cNvGraphicFramePr>
          <p:nvPr/>
        </p:nvGraphicFramePr>
        <p:xfrm>
          <a:off x="6329496" y="2541325"/>
          <a:ext cx="523875" cy="314325"/>
        </p:xfrm>
        <a:graphic>
          <a:graphicData uri="http://schemas.openxmlformats.org/presentationml/2006/ole">
            <p:oleObj spid="_x0000_s65613" name="Equação" r:id="rId6" imgW="532937" imgH="317225" progId="Equation.3">
              <p:embed/>
            </p:oleObj>
          </a:graphicData>
        </a:graphic>
      </p:graphicFrame>
      <p:sp>
        <p:nvSpPr>
          <p:cNvPr id="65616" name="Rectangle 8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15" name="Object 79"/>
          <p:cNvGraphicFramePr>
            <a:graphicFrameLocks noChangeAspect="1"/>
          </p:cNvGraphicFramePr>
          <p:nvPr/>
        </p:nvGraphicFramePr>
        <p:xfrm>
          <a:off x="6448250" y="2850083"/>
          <a:ext cx="381000" cy="342900"/>
        </p:xfrm>
        <a:graphic>
          <a:graphicData uri="http://schemas.openxmlformats.org/presentationml/2006/ole">
            <p:oleObj spid="_x0000_s65615" name="Equação" r:id="rId7" imgW="380835" imgH="342751" progId="Equation.3">
              <p:embed/>
            </p:oleObj>
          </a:graphicData>
        </a:graphic>
      </p:graphicFrame>
      <p:sp>
        <p:nvSpPr>
          <p:cNvPr id="65618" name="Rectangle 8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17" name="Object 81"/>
          <p:cNvGraphicFramePr>
            <a:graphicFrameLocks noChangeAspect="1"/>
          </p:cNvGraphicFramePr>
          <p:nvPr/>
        </p:nvGraphicFramePr>
        <p:xfrm>
          <a:off x="6365123" y="3194467"/>
          <a:ext cx="514350" cy="342900"/>
        </p:xfrm>
        <a:graphic>
          <a:graphicData uri="http://schemas.openxmlformats.org/presentationml/2006/ole">
            <p:oleObj spid="_x0000_s65617" name="Equação" r:id="rId8" imgW="520474" imgH="342751" progId="Equation.3">
              <p:embed/>
            </p:oleObj>
          </a:graphicData>
        </a:graphic>
      </p:graphicFrame>
      <p:sp>
        <p:nvSpPr>
          <p:cNvPr id="65620" name="Rectangle 8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19" name="Object 83"/>
          <p:cNvGraphicFramePr>
            <a:graphicFrameLocks noChangeAspect="1"/>
          </p:cNvGraphicFramePr>
          <p:nvPr/>
        </p:nvGraphicFramePr>
        <p:xfrm>
          <a:off x="6032613" y="3645729"/>
          <a:ext cx="1314450" cy="342900"/>
        </p:xfrm>
        <a:graphic>
          <a:graphicData uri="http://schemas.openxmlformats.org/presentationml/2006/ole">
            <p:oleObj spid="_x0000_s65619" name="Equação" r:id="rId9" imgW="1307532" imgH="342751" progId="Equation.3">
              <p:embed/>
            </p:oleObj>
          </a:graphicData>
        </a:graphic>
      </p:graphicFrame>
      <p:sp>
        <p:nvSpPr>
          <p:cNvPr id="65622" name="Rectangle 8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21" name="Object 85"/>
          <p:cNvGraphicFramePr>
            <a:graphicFrameLocks noChangeAspect="1"/>
          </p:cNvGraphicFramePr>
          <p:nvPr/>
        </p:nvGraphicFramePr>
        <p:xfrm>
          <a:off x="6329496" y="4096991"/>
          <a:ext cx="504825" cy="342900"/>
        </p:xfrm>
        <a:graphic>
          <a:graphicData uri="http://schemas.openxmlformats.org/presentationml/2006/ole">
            <p:oleObj spid="_x0000_s65621" name="Equação" r:id="rId10" imgW="507780" imgH="342751" progId="Equation.3">
              <p:embed/>
            </p:oleObj>
          </a:graphicData>
        </a:graphic>
      </p:graphicFrame>
      <p:sp>
        <p:nvSpPr>
          <p:cNvPr id="65624" name="Rectangle 8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23" name="Object 87"/>
          <p:cNvGraphicFramePr>
            <a:graphicFrameLocks noChangeAspect="1"/>
          </p:cNvGraphicFramePr>
          <p:nvPr/>
        </p:nvGraphicFramePr>
        <p:xfrm>
          <a:off x="6400748" y="4500753"/>
          <a:ext cx="400050" cy="333375"/>
        </p:xfrm>
        <a:graphic>
          <a:graphicData uri="http://schemas.openxmlformats.org/presentationml/2006/ole">
            <p:oleObj spid="_x0000_s65623" name="Equação" r:id="rId11" imgW="406224" imgH="330057" progId="Equation.3">
              <p:embed/>
            </p:oleObj>
          </a:graphicData>
        </a:graphic>
      </p:graphicFrame>
      <p:sp>
        <p:nvSpPr>
          <p:cNvPr id="65626" name="Rectangle 9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25" name="Object 89"/>
          <p:cNvGraphicFramePr>
            <a:graphicFrameLocks noChangeAspect="1"/>
          </p:cNvGraphicFramePr>
          <p:nvPr/>
        </p:nvGraphicFramePr>
        <p:xfrm>
          <a:off x="6175117" y="4904514"/>
          <a:ext cx="933450" cy="352425"/>
        </p:xfrm>
        <a:graphic>
          <a:graphicData uri="http://schemas.openxmlformats.org/presentationml/2006/ole">
            <p:oleObj spid="_x0000_s65625" name="Equação" r:id="rId12" imgW="939800" imgH="368300" progId="Equation.3">
              <p:embed/>
            </p:oleObj>
          </a:graphicData>
        </a:graphic>
      </p:graphicFrame>
      <p:sp>
        <p:nvSpPr>
          <p:cNvPr id="65628" name="Rectangle 9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27" name="Object 91"/>
          <p:cNvGraphicFramePr>
            <a:graphicFrameLocks noChangeAspect="1"/>
          </p:cNvGraphicFramePr>
          <p:nvPr/>
        </p:nvGraphicFramePr>
        <p:xfrm>
          <a:off x="6424499" y="5510155"/>
          <a:ext cx="476250" cy="314325"/>
        </p:xfrm>
        <a:graphic>
          <a:graphicData uri="http://schemas.openxmlformats.org/presentationml/2006/ole">
            <p:oleObj spid="_x0000_s65627" name="Equação" r:id="rId13" imgW="482181" imgH="317225" progId="Equation.3">
              <p:embed/>
            </p:oleObj>
          </a:graphicData>
        </a:graphic>
      </p:graphicFrame>
      <p:sp>
        <p:nvSpPr>
          <p:cNvPr id="65630" name="Rectangle 9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5629" name="Object 93"/>
          <p:cNvGraphicFramePr>
            <a:graphicFrameLocks noChangeAspect="1"/>
          </p:cNvGraphicFramePr>
          <p:nvPr/>
        </p:nvGraphicFramePr>
        <p:xfrm>
          <a:off x="6365123" y="6020794"/>
          <a:ext cx="581025" cy="333375"/>
        </p:xfrm>
        <a:graphic>
          <a:graphicData uri="http://schemas.openxmlformats.org/presentationml/2006/ole">
            <p:oleObj spid="_x0000_s65629" name="Equação" r:id="rId14" imgW="583947" imgH="330057" progId="Equation.3">
              <p:embed/>
            </p:oleObj>
          </a:graphicData>
        </a:graphic>
      </p:graphicFrame>
      <p:sp>
        <p:nvSpPr>
          <p:cNvPr id="30" name="CaixaDeTexto 29"/>
          <p:cNvSpPr txBox="1"/>
          <p:nvPr/>
        </p:nvSpPr>
        <p:spPr>
          <a:xfrm>
            <a:off x="2291937" y="5878286"/>
            <a:ext cx="1626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i="1" dirty="0" err="1" smtClean="0">
                <a:solidFill>
                  <a:srgbClr val="FFFF99"/>
                </a:solidFill>
              </a:rPr>
              <a:t>Rateiro</a:t>
            </a:r>
            <a:r>
              <a:rPr lang="pt-BR" sz="1600" i="1" dirty="0" smtClean="0">
                <a:solidFill>
                  <a:srgbClr val="FFFF99"/>
                </a:solidFill>
              </a:rPr>
              <a:t> </a:t>
            </a:r>
            <a:r>
              <a:rPr lang="pt-BR" sz="1600" i="1" dirty="0" err="1" smtClean="0">
                <a:solidFill>
                  <a:srgbClr val="FFFF99"/>
                </a:solidFill>
              </a:rPr>
              <a:t>et</a:t>
            </a:r>
            <a:r>
              <a:rPr lang="pt-BR" sz="1600" i="1" dirty="0" smtClean="0">
                <a:solidFill>
                  <a:srgbClr val="FFFF99"/>
                </a:solidFill>
              </a:rPr>
              <a:t> </a:t>
            </a:r>
            <a:r>
              <a:rPr lang="pt-BR" sz="1600" i="1" dirty="0" err="1" smtClean="0">
                <a:solidFill>
                  <a:srgbClr val="FFFF99"/>
                </a:solidFill>
              </a:rPr>
              <a:t>al</a:t>
            </a:r>
            <a:endParaRPr lang="pt-BR" sz="1600" i="1" dirty="0" smtClean="0">
              <a:solidFill>
                <a:srgbClr val="FFFF99"/>
              </a:solidFill>
            </a:endParaRPr>
          </a:p>
          <a:p>
            <a:pPr algn="r"/>
            <a:r>
              <a:rPr lang="pt-BR" sz="1600" i="1" dirty="0" smtClean="0">
                <a:solidFill>
                  <a:srgbClr val="FFFF99"/>
                </a:solidFill>
              </a:rPr>
              <a:t> ISOPE2012</a:t>
            </a:r>
            <a:endParaRPr lang="pt-BR" sz="1600" i="1" dirty="0">
              <a:solidFill>
                <a:srgbClr val="FFFF99"/>
              </a:solidFill>
            </a:endParaRPr>
          </a:p>
        </p:txBody>
      </p:sp>
      <p:pic>
        <p:nvPicPr>
          <p:cNvPr id="31" name="Picture 6" descr="C:\cppesce\Bckup desktop\2 - WORK\Convenios\PETROBRAS\DinNLRisers\RT 3\Ensaios no IPT\Vertical\DVDs\IPT Vertical CD01\FOTOS\DSC_230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4951" y="1654088"/>
            <a:ext cx="3594202" cy="2387194"/>
          </a:xfrm>
          <a:prstGeom prst="rect">
            <a:avLst/>
          </a:prstGeom>
          <a:noFill/>
        </p:spPr>
      </p:pic>
      <p:sp>
        <p:nvSpPr>
          <p:cNvPr id="32" name="Texto explicativo em elipse 31"/>
          <p:cNvSpPr/>
          <p:nvPr/>
        </p:nvSpPr>
        <p:spPr bwMode="auto">
          <a:xfrm>
            <a:off x="2593074" y="2006221"/>
            <a:ext cx="1528549" cy="586854"/>
          </a:xfrm>
          <a:prstGeom prst="wedgeEllipseCallout">
            <a:avLst>
              <a:gd name="adj1" fmla="val 46429"/>
              <a:gd name="adj2" fmla="val -5222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Not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matched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err="1" smtClean="0">
                <a:solidFill>
                  <a:schemeClr val="accent5"/>
                </a:solidFill>
              </a:rPr>
              <a:t>State-of-the-art</a:t>
            </a:r>
            <a:r>
              <a:rPr lang="pt-BR" sz="2400" dirty="0" smtClean="0">
                <a:solidFill>
                  <a:schemeClr val="accent5"/>
                </a:solidFill>
              </a:rPr>
              <a:t> </a:t>
            </a:r>
            <a:r>
              <a:rPr lang="pt-BR" sz="2400" dirty="0" err="1" smtClean="0">
                <a:solidFill>
                  <a:schemeClr val="accent5"/>
                </a:solidFill>
              </a:rPr>
              <a:t>measuring</a:t>
            </a:r>
            <a:r>
              <a:rPr lang="pt-BR" sz="2400" dirty="0" smtClean="0">
                <a:solidFill>
                  <a:schemeClr val="accent5"/>
                </a:solidFill>
              </a:rPr>
              <a:t> system </a:t>
            </a:r>
            <a:endParaRPr lang="pt-BR" sz="2400" dirty="0">
              <a:solidFill>
                <a:schemeClr val="accent5"/>
              </a:solidFill>
            </a:endParaRPr>
          </a:p>
        </p:txBody>
      </p:sp>
      <p:pic>
        <p:nvPicPr>
          <p:cNvPr id="67588" name="Picture 4" descr="C:\Users\ceppesce\Documents\1 - Academico\Palestras\LabOceano10anos\Fotos\Cameras_Aere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62" y="1298183"/>
            <a:ext cx="3641344" cy="2731008"/>
          </a:xfrm>
          <a:prstGeom prst="rect">
            <a:avLst/>
          </a:prstGeom>
          <a:noFill/>
        </p:spPr>
      </p:pic>
      <p:pic>
        <p:nvPicPr>
          <p:cNvPr id="67589" name="Picture 5" descr="C:\Users\ceppesce\Documents\1 - Academico\Palestras\LabOceano10anos\Fotos\Cameras_Subaquatic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6157" y="2955286"/>
            <a:ext cx="3641344" cy="2731008"/>
          </a:xfrm>
          <a:prstGeom prst="rect">
            <a:avLst/>
          </a:prstGeom>
          <a:noFill/>
        </p:spPr>
      </p:pic>
      <p:pic>
        <p:nvPicPr>
          <p:cNvPr id="67586" name="Picture 2" descr="C:\Users\ceppesce\Documents\1 - Academico\Palestras\LabOceano10anos\Fotos\Conexao_TOP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5242" y="3872778"/>
            <a:ext cx="1877568" cy="2503424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764478" y="1239875"/>
            <a:ext cx="5379522" cy="1782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1050" lvl="1" indent="-381000" algn="l">
              <a:lnSpc>
                <a:spcPct val="90000"/>
              </a:lnSpc>
              <a:buFont typeface="Arial" pitchFamily="34" charset="0"/>
              <a:buChar char="•"/>
            </a:pPr>
            <a:r>
              <a:rPr lang="pt-BR" sz="1600" b="1" dirty="0" err="1" smtClean="0">
                <a:solidFill>
                  <a:schemeClr val="bg1"/>
                </a:solidFill>
              </a:rPr>
              <a:t>Syncronized</a:t>
            </a:r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i="1" dirty="0" err="1" smtClean="0">
                <a:solidFill>
                  <a:schemeClr val="bg1"/>
                </a:solidFill>
              </a:rPr>
              <a:t>Underwater</a:t>
            </a:r>
            <a:r>
              <a:rPr lang="pt-BR" sz="1600" b="1" i="1" dirty="0" smtClean="0">
                <a:solidFill>
                  <a:schemeClr val="bg1"/>
                </a:solidFill>
              </a:rPr>
              <a:t> </a:t>
            </a:r>
            <a:r>
              <a:rPr lang="pt-BR" sz="1600" b="1" i="1" dirty="0" err="1" smtClean="0">
                <a:solidFill>
                  <a:schemeClr val="bg1"/>
                </a:solidFill>
              </a:rPr>
              <a:t>and</a:t>
            </a:r>
            <a:r>
              <a:rPr lang="pt-BR" sz="1600" b="1" i="1" dirty="0" smtClean="0">
                <a:solidFill>
                  <a:schemeClr val="bg1"/>
                </a:solidFill>
              </a:rPr>
              <a:t> </a:t>
            </a:r>
            <a:r>
              <a:rPr lang="pt-BR" sz="1600" b="1" i="1" dirty="0" err="1" smtClean="0">
                <a:solidFill>
                  <a:schemeClr val="bg1"/>
                </a:solidFill>
              </a:rPr>
              <a:t>Aerial</a:t>
            </a:r>
            <a:r>
              <a:rPr lang="pt-BR" sz="1600" b="1" i="1" dirty="0" smtClean="0">
                <a:solidFill>
                  <a:schemeClr val="bg1"/>
                </a:solidFill>
              </a:rPr>
              <a:t> </a:t>
            </a:r>
            <a:r>
              <a:rPr lang="pt-BR" sz="1600" b="1" i="1" dirty="0" err="1" smtClean="0">
                <a:solidFill>
                  <a:schemeClr val="bg1"/>
                </a:solidFill>
              </a:rPr>
              <a:t>Optical</a:t>
            </a:r>
            <a:r>
              <a:rPr lang="pt-BR" sz="1600" b="1" i="1" dirty="0" smtClean="0">
                <a:solidFill>
                  <a:schemeClr val="bg1"/>
                </a:solidFill>
              </a:rPr>
              <a:t> </a:t>
            </a:r>
            <a:r>
              <a:rPr lang="pt-BR" sz="1600" b="1" i="1" dirty="0" err="1" smtClean="0">
                <a:solidFill>
                  <a:schemeClr val="bg1"/>
                </a:solidFill>
              </a:rPr>
              <a:t>Tracking</a:t>
            </a:r>
            <a:r>
              <a:rPr lang="pt-BR" sz="1600" b="1" i="1" dirty="0" smtClean="0">
                <a:solidFill>
                  <a:schemeClr val="bg1"/>
                </a:solidFill>
              </a:rPr>
              <a:t>  Systems</a:t>
            </a:r>
            <a:r>
              <a:rPr lang="pt-BR" sz="1600" i="1" dirty="0" smtClean="0">
                <a:solidFill>
                  <a:schemeClr val="bg1"/>
                </a:solidFill>
              </a:rPr>
              <a:t>:</a:t>
            </a:r>
          </a:p>
          <a:p>
            <a:pPr marL="781050" lvl="1" indent="-381000" algn="l">
              <a:lnSpc>
                <a:spcPct val="90000"/>
              </a:lnSpc>
              <a:buFont typeface="Arial" pitchFamily="34" charset="0"/>
              <a:buChar char="•"/>
            </a:pPr>
            <a:endParaRPr lang="pt-BR" sz="1600" i="1" dirty="0" smtClean="0">
              <a:solidFill>
                <a:schemeClr val="bg1"/>
              </a:solidFill>
            </a:endParaRPr>
          </a:p>
          <a:p>
            <a:pPr marL="1181100" lvl="2" indent="-381000" algn="l">
              <a:lnSpc>
                <a:spcPct val="90000"/>
              </a:lnSpc>
            </a:pPr>
            <a:r>
              <a:rPr lang="pt-BR" sz="1600" i="1" dirty="0" smtClean="0">
                <a:solidFill>
                  <a:srgbClr val="FFFF00"/>
                </a:solidFill>
              </a:rPr>
              <a:t>Elastica </a:t>
            </a:r>
            <a:r>
              <a:rPr lang="pt-BR" sz="1600" i="1" dirty="0" err="1" smtClean="0">
                <a:solidFill>
                  <a:srgbClr val="FFFF00"/>
                </a:solidFill>
              </a:rPr>
              <a:t>tracked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all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along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the</a:t>
            </a:r>
            <a:r>
              <a:rPr lang="pt-BR" sz="1600" i="1" dirty="0" smtClean="0">
                <a:solidFill>
                  <a:srgbClr val="FFFF00"/>
                </a:solidFill>
              </a:rPr>
              <a:t> riser </a:t>
            </a:r>
            <a:r>
              <a:rPr lang="pt-BR" sz="1600" i="1" dirty="0" err="1" smtClean="0">
                <a:solidFill>
                  <a:srgbClr val="FFFF00"/>
                </a:solidFill>
              </a:rPr>
              <a:t>span</a:t>
            </a:r>
            <a:r>
              <a:rPr lang="pt-BR" sz="1600" i="1" dirty="0" smtClean="0">
                <a:solidFill>
                  <a:schemeClr val="bg1"/>
                </a:solidFill>
              </a:rPr>
              <a:t>: </a:t>
            </a:r>
          </a:p>
          <a:p>
            <a:pPr marL="1638300" lvl="3" indent="-381000" algn="l">
              <a:lnSpc>
                <a:spcPct val="90000"/>
              </a:lnSpc>
            </a:pPr>
            <a:r>
              <a:rPr lang="pt-BR" sz="1400" i="1" dirty="0" smtClean="0">
                <a:solidFill>
                  <a:schemeClr val="bg1"/>
                </a:solidFill>
              </a:rPr>
              <a:t>Vertical: 42 </a:t>
            </a:r>
            <a:r>
              <a:rPr lang="pt-BR" sz="1400" i="1" dirty="0" err="1" smtClean="0">
                <a:solidFill>
                  <a:schemeClr val="bg1"/>
                </a:solidFill>
              </a:rPr>
              <a:t>reflective</a:t>
            </a:r>
            <a:r>
              <a:rPr lang="pt-BR" sz="1400" i="1" dirty="0" smtClean="0">
                <a:solidFill>
                  <a:schemeClr val="bg1"/>
                </a:solidFill>
              </a:rPr>
              <a:t> </a:t>
            </a:r>
            <a:r>
              <a:rPr lang="pt-BR" sz="1400" i="1" dirty="0" err="1" smtClean="0">
                <a:solidFill>
                  <a:schemeClr val="bg1"/>
                </a:solidFill>
              </a:rPr>
              <a:t>targets</a:t>
            </a:r>
            <a:endParaRPr lang="pt-BR" sz="1400" i="1" dirty="0" smtClean="0">
              <a:solidFill>
                <a:schemeClr val="bg1"/>
              </a:solidFill>
            </a:endParaRPr>
          </a:p>
          <a:p>
            <a:pPr marL="1638300" lvl="3" indent="-381000" algn="l">
              <a:lnSpc>
                <a:spcPct val="90000"/>
              </a:lnSpc>
            </a:pPr>
            <a:r>
              <a:rPr lang="pt-BR" sz="1400" i="1" dirty="0" smtClean="0">
                <a:solidFill>
                  <a:schemeClr val="bg1"/>
                </a:solidFill>
              </a:rPr>
              <a:t>Longitudinal Catenary: 49 </a:t>
            </a:r>
            <a:r>
              <a:rPr lang="pt-BR" sz="1400" i="1" dirty="0" err="1" smtClean="0">
                <a:solidFill>
                  <a:schemeClr val="bg1"/>
                </a:solidFill>
              </a:rPr>
              <a:t>reflective</a:t>
            </a:r>
            <a:r>
              <a:rPr lang="pt-BR" sz="1400" i="1" dirty="0" smtClean="0">
                <a:solidFill>
                  <a:schemeClr val="bg1"/>
                </a:solidFill>
              </a:rPr>
              <a:t> </a:t>
            </a:r>
            <a:r>
              <a:rPr lang="pt-BR" sz="1400" i="1" dirty="0" err="1" smtClean="0">
                <a:solidFill>
                  <a:schemeClr val="bg1"/>
                </a:solidFill>
              </a:rPr>
              <a:t>targets</a:t>
            </a:r>
            <a:endParaRPr lang="pt-BR" sz="1400" i="1" dirty="0" smtClean="0">
              <a:solidFill>
                <a:schemeClr val="bg1"/>
              </a:solidFill>
            </a:endParaRPr>
          </a:p>
          <a:p>
            <a:pPr marL="1638300" lvl="3" indent="-381000" algn="l">
              <a:lnSpc>
                <a:spcPct val="90000"/>
              </a:lnSpc>
            </a:pPr>
            <a:r>
              <a:rPr lang="pt-BR" sz="1400" i="1" dirty="0" smtClean="0">
                <a:solidFill>
                  <a:schemeClr val="bg1"/>
                </a:solidFill>
              </a:rPr>
              <a:t>Transversal Catenary: 34 </a:t>
            </a:r>
            <a:r>
              <a:rPr lang="pt-BR" sz="1400" i="1" dirty="0" err="1" smtClean="0">
                <a:solidFill>
                  <a:schemeClr val="bg1"/>
                </a:solidFill>
              </a:rPr>
              <a:t>reflective</a:t>
            </a:r>
            <a:r>
              <a:rPr lang="pt-BR" sz="1400" i="1" dirty="0" smtClean="0">
                <a:solidFill>
                  <a:schemeClr val="bg1"/>
                </a:solidFill>
              </a:rPr>
              <a:t> </a:t>
            </a:r>
            <a:r>
              <a:rPr lang="pt-BR" sz="1400" i="1" dirty="0" err="1" smtClean="0">
                <a:solidFill>
                  <a:schemeClr val="bg1"/>
                </a:solidFill>
              </a:rPr>
              <a:t>targets</a:t>
            </a:r>
            <a:r>
              <a:rPr lang="pt-BR" sz="1400" i="1" dirty="0" smtClean="0">
                <a:solidFill>
                  <a:schemeClr val="bg1"/>
                </a:solidFill>
              </a:rPr>
              <a:t>.</a:t>
            </a:r>
          </a:p>
          <a:p>
            <a:pPr marL="1638300" lvl="3" indent="-381000" algn="l">
              <a:lnSpc>
                <a:spcPct val="90000"/>
              </a:lnSpc>
            </a:pPr>
            <a:endParaRPr lang="pt-BR" sz="1600" i="1" dirty="0" smtClean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28151" y="5829261"/>
            <a:ext cx="54329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1100" lvl="2" indent="-381000">
              <a:lnSpc>
                <a:spcPct val="90000"/>
              </a:lnSpc>
            </a:pPr>
            <a:r>
              <a:rPr lang="pt-BR" sz="1600" b="1" i="1" dirty="0" smtClean="0">
                <a:solidFill>
                  <a:srgbClr val="FFFF00"/>
                </a:solidFill>
              </a:rPr>
              <a:t>~ 120,000  is </a:t>
            </a:r>
            <a:r>
              <a:rPr lang="pt-BR" sz="1600" b="1" i="1" dirty="0" err="1" smtClean="0">
                <a:solidFill>
                  <a:srgbClr val="FFFF00"/>
                </a:solidFill>
              </a:rPr>
              <a:t>the</a:t>
            </a:r>
            <a:r>
              <a:rPr lang="pt-BR" sz="1600" b="1" i="1" dirty="0" smtClean="0">
                <a:solidFill>
                  <a:srgbClr val="FFFF00"/>
                </a:solidFill>
              </a:rPr>
              <a:t> total </a:t>
            </a:r>
            <a:r>
              <a:rPr lang="pt-BR" sz="1600" b="1" i="1" dirty="0" err="1" smtClean="0">
                <a:solidFill>
                  <a:srgbClr val="FFFF00"/>
                </a:solidFill>
              </a:rPr>
              <a:t>number</a:t>
            </a:r>
            <a:r>
              <a:rPr lang="pt-BR" sz="1600" b="1" i="1" dirty="0" smtClean="0">
                <a:solidFill>
                  <a:srgbClr val="FFFF00"/>
                </a:solidFill>
              </a:rPr>
              <a:t> </a:t>
            </a:r>
            <a:r>
              <a:rPr lang="pt-BR" sz="1600" b="1" i="1" dirty="0" err="1" smtClean="0">
                <a:solidFill>
                  <a:srgbClr val="FFFF00"/>
                </a:solidFill>
              </a:rPr>
              <a:t>of</a:t>
            </a:r>
            <a:r>
              <a:rPr lang="pt-BR" sz="1600" b="1" i="1" dirty="0" smtClean="0">
                <a:solidFill>
                  <a:srgbClr val="FFFF00"/>
                </a:solidFill>
              </a:rPr>
              <a:t> </a:t>
            </a:r>
            <a:r>
              <a:rPr lang="pt-BR" sz="1600" b="1" i="1" dirty="0" err="1" smtClean="0">
                <a:solidFill>
                  <a:srgbClr val="FFFF00"/>
                </a:solidFill>
              </a:rPr>
              <a:t>cartesian</a:t>
            </a:r>
            <a:r>
              <a:rPr lang="pt-BR" sz="1600" b="1" i="1" dirty="0" smtClean="0">
                <a:solidFill>
                  <a:srgbClr val="FFFF00"/>
                </a:solidFill>
              </a:rPr>
              <a:t> </a:t>
            </a:r>
            <a:r>
              <a:rPr lang="pt-BR" sz="1600" b="1" i="1" dirty="0" err="1" smtClean="0">
                <a:solidFill>
                  <a:srgbClr val="FFFF00"/>
                </a:solidFill>
              </a:rPr>
              <a:t>coordinates</a:t>
            </a:r>
            <a:r>
              <a:rPr lang="pt-BR" sz="1600" b="1" i="1" dirty="0" smtClean="0">
                <a:solidFill>
                  <a:srgbClr val="FFFF00"/>
                </a:solidFill>
              </a:rPr>
              <a:t> time series!!!</a:t>
            </a:r>
          </a:p>
        </p:txBody>
      </p:sp>
      <p:sp>
        <p:nvSpPr>
          <p:cNvPr id="8" name="Texto explicativo em elipse 7"/>
          <p:cNvSpPr/>
          <p:nvPr/>
        </p:nvSpPr>
        <p:spPr bwMode="auto">
          <a:xfrm>
            <a:off x="1436915" y="5011387"/>
            <a:ext cx="1783957" cy="653143"/>
          </a:xfrm>
          <a:prstGeom prst="wedgeEllipseCallout">
            <a:avLst>
              <a:gd name="adj1" fmla="val 127165"/>
              <a:gd name="adj2" fmla="val -125590"/>
            </a:avLst>
          </a:prstGeom>
          <a:solidFill>
            <a:srgbClr val="FFFF99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Submerged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cameras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o explicativo em elipse 8"/>
          <p:cNvSpPr/>
          <p:nvPr/>
        </p:nvSpPr>
        <p:spPr bwMode="auto">
          <a:xfrm>
            <a:off x="142504" y="4332514"/>
            <a:ext cx="1959429" cy="717158"/>
          </a:xfrm>
          <a:prstGeom prst="wedgeEllipseCallout">
            <a:avLst>
              <a:gd name="adj1" fmla="val 19524"/>
              <a:gd name="adj2" fmla="val -263135"/>
            </a:avLst>
          </a:prstGeom>
          <a:solidFill>
            <a:srgbClr val="FFFF99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Aerial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cameras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o explicativo em elipse 9"/>
          <p:cNvSpPr/>
          <p:nvPr/>
        </p:nvSpPr>
        <p:spPr bwMode="auto">
          <a:xfrm>
            <a:off x="6945087" y="2990601"/>
            <a:ext cx="1959429" cy="939953"/>
          </a:xfrm>
          <a:prstGeom prst="wedgeEllipseCallout">
            <a:avLst>
              <a:gd name="adj1" fmla="val -31629"/>
              <a:gd name="adj2" fmla="val 72626"/>
            </a:avLst>
          </a:prstGeom>
          <a:solidFill>
            <a:srgbClr val="FFFF99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Vertical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driving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mechanism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 descr="C:\cppesce\Bckup desktop\2 - WORK\Convenios\PETROBRAS\DinNLRisers\RT 3\Ensaios no IPT\Vertical\DVDs\IPT Vertical CD01\FOTOS\DSC_2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6167"/>
            <a:ext cx="3920947" cy="260421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/>
                </a:solidFill>
              </a:rPr>
              <a:t>Experimental set </a:t>
            </a:r>
            <a:r>
              <a:rPr lang="pt-BR" sz="2400" dirty="0" err="1" smtClean="0">
                <a:solidFill>
                  <a:schemeClr val="accent5"/>
                </a:solidFill>
              </a:rPr>
              <a:t>up</a:t>
            </a:r>
            <a:endParaRPr lang="pt-BR" sz="2400" dirty="0">
              <a:solidFill>
                <a:schemeClr val="accent5"/>
              </a:solidFill>
            </a:endParaRPr>
          </a:p>
        </p:txBody>
      </p:sp>
      <p:pic>
        <p:nvPicPr>
          <p:cNvPr id="68610" name="Picture 2" descr="C:\Users\ceppesce\Documents\1 - Academico\Palestras\LabOceano10anos\Fotos\Cat_Transvers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9960" y="3617584"/>
            <a:ext cx="3062288" cy="2300288"/>
          </a:xfrm>
          <a:prstGeom prst="rect">
            <a:avLst/>
          </a:prstGeom>
          <a:noFill/>
        </p:spPr>
      </p:pic>
      <p:pic>
        <p:nvPicPr>
          <p:cNvPr id="68611" name="Picture 3" descr="C:\Users\ceppesce\Documents\1 - Academico\Palestras\LabOceano10anos\Fotos\Fundo_Mov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2775" y="3576950"/>
            <a:ext cx="2346960" cy="2667000"/>
          </a:xfrm>
          <a:prstGeom prst="rect">
            <a:avLst/>
          </a:prstGeom>
          <a:noFill/>
        </p:spPr>
      </p:pic>
      <p:pic>
        <p:nvPicPr>
          <p:cNvPr id="68613" name="Picture 5" descr="C:\Users\ceppesce\Documents\1 - Academico\Palestras\LabOceano10anos\Fotos\Cat_Transversal (Vista Aproximada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0059" y="1431913"/>
            <a:ext cx="2731008" cy="204825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475013" y="4750130"/>
            <a:ext cx="238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smtClean="0">
                <a:solidFill>
                  <a:schemeClr val="bg1"/>
                </a:solidFill>
              </a:rPr>
              <a:t>“Longitudinal” Catenary </a:t>
            </a:r>
            <a:r>
              <a:rPr lang="pt-BR" i="1" dirty="0" err="1" smtClean="0">
                <a:solidFill>
                  <a:schemeClr val="bg1"/>
                </a:solidFill>
              </a:rPr>
              <a:t>model</a:t>
            </a: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018310" y="2764971"/>
            <a:ext cx="195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i="1" dirty="0" smtClean="0">
                <a:solidFill>
                  <a:schemeClr val="bg1"/>
                </a:solidFill>
              </a:rPr>
              <a:t>“Transversal” Catenary </a:t>
            </a:r>
            <a:r>
              <a:rPr lang="pt-BR" i="1" dirty="0" err="1" smtClean="0">
                <a:solidFill>
                  <a:schemeClr val="bg1"/>
                </a:solidFill>
              </a:rPr>
              <a:t>model</a:t>
            </a: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9" name="Texto explicativo em elipse 8"/>
          <p:cNvSpPr/>
          <p:nvPr/>
        </p:nvSpPr>
        <p:spPr bwMode="auto">
          <a:xfrm>
            <a:off x="522514" y="5533901"/>
            <a:ext cx="1959429" cy="819398"/>
          </a:xfrm>
          <a:prstGeom prst="wedgeEllipseCallout">
            <a:avLst>
              <a:gd name="adj1" fmla="val 94113"/>
              <a:gd name="adj2" fmla="val -11971"/>
            </a:avLst>
          </a:prstGeom>
          <a:solidFill>
            <a:srgbClr val="FFFF99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Towed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false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bottom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719450" y="2076257"/>
            <a:ext cx="106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i="1" dirty="0" smtClean="0">
                <a:solidFill>
                  <a:schemeClr val="bg1"/>
                </a:solidFill>
              </a:rPr>
              <a:t>Vertical </a:t>
            </a:r>
            <a:r>
              <a:rPr lang="pt-BR" i="1" dirty="0" err="1" smtClean="0">
                <a:solidFill>
                  <a:schemeClr val="bg1"/>
                </a:solidFill>
              </a:rPr>
              <a:t>model</a:t>
            </a:r>
            <a:endParaRPr lang="pt-BR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IPT – </a:t>
            </a:r>
            <a:r>
              <a:rPr lang="pt-BR" sz="2400" dirty="0" err="1" smtClean="0">
                <a:solidFill>
                  <a:schemeClr val="accent5">
                    <a:lumMod val="90000"/>
                  </a:schemeClr>
                </a:solidFill>
              </a:rPr>
              <a:t>Towing</a:t>
            </a:r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5">
                    <a:lumMod val="90000"/>
                  </a:schemeClr>
                </a:solidFill>
              </a:rPr>
              <a:t>Tank</a:t>
            </a:r>
            <a:endParaRPr lang="pt-BR" sz="2400" dirty="0">
              <a:solidFill>
                <a:schemeClr val="accent5">
                  <a:lumMod val="90000"/>
                </a:schemeClr>
              </a:solidFill>
            </a:endParaRPr>
          </a:p>
        </p:txBody>
      </p:sp>
      <p:pic>
        <p:nvPicPr>
          <p:cNvPr id="148482" name="Picture 2" descr="C:\cppesce\Bckup desktop\2 - WORK\Convenios\PETROBRAS\DinNLRisers\RT 3\Ensaios no IPT\Vertical\DVDs\IPT Vertical CD01\FOTOS\DSC_22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1709" y="1618797"/>
            <a:ext cx="6534150" cy="4340225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2784143" y="6045958"/>
            <a:ext cx="429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200 x 6 x 4 m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cppesce\Bckup desktop\2 - WORK\Convenios\PETROBRAS\DinNLRisers\RT 3\Ensaios no IPT\Vertical\DVDs\IPT Vertical CD01\FOTOS\DSC_2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280" y="3103111"/>
            <a:ext cx="4900353" cy="3254433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/>
                </a:solidFill>
              </a:rPr>
              <a:t>Riser </a:t>
            </a:r>
            <a:r>
              <a:rPr lang="pt-BR" sz="2400" dirty="0" err="1" smtClean="0">
                <a:solidFill>
                  <a:schemeClr val="accent5"/>
                </a:solidFill>
              </a:rPr>
              <a:t>model</a:t>
            </a:r>
            <a:r>
              <a:rPr lang="pt-BR" sz="2400" dirty="0" smtClean="0">
                <a:solidFill>
                  <a:schemeClr val="accent5"/>
                </a:solidFill>
              </a:rPr>
              <a:t> dynamics</a:t>
            </a:r>
            <a:endParaRPr lang="pt-BR" sz="2400" dirty="0">
              <a:solidFill>
                <a:schemeClr val="accent5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793175" y="1840678"/>
            <a:ext cx="5830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/>
                </a:solidFill>
              </a:rPr>
              <a:t>Illustrative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r>
              <a:rPr lang="pt-BR" sz="2400" b="1" dirty="0" err="1" smtClean="0">
                <a:solidFill>
                  <a:schemeClr val="bg1"/>
                </a:solidFill>
              </a:rPr>
              <a:t>Analysis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r>
              <a:rPr lang="pt-BR" sz="2400" b="1" dirty="0" err="1" smtClean="0">
                <a:solidFill>
                  <a:schemeClr val="bg1"/>
                </a:solidFill>
              </a:rPr>
              <a:t>Results</a:t>
            </a:r>
            <a:r>
              <a:rPr lang="pt-BR" sz="2400" b="1" dirty="0" smtClean="0">
                <a:solidFill>
                  <a:schemeClr val="bg1"/>
                </a:solidFill>
              </a:rPr>
              <a:t>:</a:t>
            </a:r>
          </a:p>
          <a:p>
            <a:endParaRPr lang="pt-BR" sz="2400" b="1" dirty="0" smtClean="0">
              <a:solidFill>
                <a:schemeClr val="bg1"/>
              </a:solidFill>
            </a:endParaRPr>
          </a:p>
          <a:p>
            <a:r>
              <a:rPr lang="pt-BR" sz="2400" b="1" dirty="0" smtClean="0">
                <a:solidFill>
                  <a:schemeClr val="bg1"/>
                </a:solidFill>
              </a:rPr>
              <a:t>Vertical Riser </a:t>
            </a:r>
            <a:r>
              <a:rPr lang="pt-BR" sz="2400" b="1" dirty="0" err="1" smtClean="0">
                <a:solidFill>
                  <a:schemeClr val="bg1"/>
                </a:solidFill>
              </a:rPr>
              <a:t>Model</a:t>
            </a:r>
            <a:endParaRPr lang="pt-BR" sz="2400" b="1" dirty="0" smtClean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297387" y="3969006"/>
            <a:ext cx="1846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>
                <a:solidFill>
                  <a:schemeClr val="bg1"/>
                </a:solidFill>
              </a:rPr>
              <a:t>L= 2552 mm</a:t>
            </a:r>
          </a:p>
          <a:p>
            <a:endParaRPr lang="pt-BR" i="1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D=22.2 mm</a:t>
            </a:r>
          </a:p>
          <a:p>
            <a:endParaRPr lang="pt-BR" i="1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L/D=115</a:t>
            </a:r>
          </a:p>
          <a:p>
            <a:endParaRPr lang="pt-BR" i="1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m*=3.48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Vertical Riser </a:t>
            </a:r>
            <a:r>
              <a:rPr lang="pt-BR" sz="2400" dirty="0" err="1" smtClean="0">
                <a:solidFill>
                  <a:schemeClr val="accent5">
                    <a:lumMod val="90000"/>
                  </a:schemeClr>
                </a:solidFill>
              </a:rPr>
              <a:t>Model</a:t>
            </a:r>
            <a:endParaRPr lang="pt-BR" sz="2400" dirty="0">
              <a:solidFill>
                <a:schemeClr val="accent5">
                  <a:lumMod val="90000"/>
                </a:schemeClr>
              </a:solidFill>
            </a:endParaRPr>
          </a:p>
        </p:txBody>
      </p:sp>
      <p:pic>
        <p:nvPicPr>
          <p:cNvPr id="149514" name="Picture 10" descr="C:\cppesce\Bckup desktop\2 - WORK\Convenios\PETROBRAS\DinNLRisers\RT 3\Ensaios no IPT\Vertical\DVDs\IPT Vertical CD01\FOTOS\DSC_22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5313" y="1641475"/>
            <a:ext cx="6534150" cy="434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Context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bg1"/>
                </a:solidFill>
              </a:rPr>
              <a:t>R&amp;D Project:</a:t>
            </a:r>
            <a:endParaRPr lang="en-GB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pt-BR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dirty="0" err="1" smtClean="0">
                <a:solidFill>
                  <a:schemeClr val="bg1"/>
                </a:solidFill>
              </a:rPr>
              <a:t>Nonlinear</a:t>
            </a:r>
            <a:r>
              <a:rPr lang="pt-BR" dirty="0" smtClean="0">
                <a:solidFill>
                  <a:schemeClr val="bg1"/>
                </a:solidFill>
              </a:rPr>
              <a:t> Dynamics </a:t>
            </a:r>
            <a:r>
              <a:rPr lang="pt-BR" dirty="0" err="1" smtClean="0">
                <a:solidFill>
                  <a:schemeClr val="bg1"/>
                </a:solidFill>
              </a:rPr>
              <a:t>of</a:t>
            </a:r>
            <a:r>
              <a:rPr lang="pt-BR" dirty="0" smtClean="0">
                <a:solidFill>
                  <a:schemeClr val="bg1"/>
                </a:solidFill>
              </a:rPr>
              <a:t> Risers:</a:t>
            </a:r>
            <a:r>
              <a:rPr lang="pt-BR" i="1" dirty="0" smtClean="0">
                <a:solidFill>
                  <a:schemeClr val="bg1"/>
                </a:solidFill>
              </a:rPr>
              <a:t> hydroelastic </a:t>
            </a:r>
            <a:r>
              <a:rPr lang="pt-BR" i="1" dirty="0" err="1" smtClean="0">
                <a:solidFill>
                  <a:schemeClr val="bg1"/>
                </a:solidFill>
              </a:rPr>
              <a:t>and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contact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nonlinear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interactions</a:t>
            </a:r>
            <a:endParaRPr lang="pt-BR" i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pt-BR" dirty="0" err="1" smtClean="0">
                <a:solidFill>
                  <a:schemeClr val="bg1"/>
                </a:solidFill>
              </a:rPr>
              <a:t>Program</a:t>
            </a:r>
            <a:r>
              <a:rPr lang="pt-BR" dirty="0" smtClean="0">
                <a:solidFill>
                  <a:schemeClr val="bg1"/>
                </a:solidFill>
              </a:rPr>
              <a:t> (ANP):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Petrobras - </a:t>
            </a:r>
            <a:r>
              <a:rPr lang="pt-BR" i="1" dirty="0" err="1" smtClean="0">
                <a:solidFill>
                  <a:schemeClr val="bg1"/>
                </a:solidFill>
              </a:rPr>
              <a:t>Submarine</a:t>
            </a:r>
            <a:r>
              <a:rPr lang="pt-BR" i="1" dirty="0" smtClean="0">
                <a:solidFill>
                  <a:schemeClr val="bg1"/>
                </a:solidFill>
              </a:rPr>
              <a:t> </a:t>
            </a:r>
            <a:r>
              <a:rPr lang="pt-BR" i="1" dirty="0" err="1" smtClean="0">
                <a:solidFill>
                  <a:schemeClr val="bg1"/>
                </a:solidFill>
              </a:rPr>
              <a:t>Structures</a:t>
            </a:r>
            <a:r>
              <a:rPr lang="pt-BR" i="1" dirty="0" smtClean="0">
                <a:solidFill>
                  <a:schemeClr val="bg1"/>
                </a:solidFill>
              </a:rPr>
              <a:t>  </a:t>
            </a:r>
            <a:r>
              <a:rPr lang="pt-BR" i="1" dirty="0" err="1" smtClean="0">
                <a:solidFill>
                  <a:schemeClr val="bg1"/>
                </a:solidFill>
              </a:rPr>
              <a:t>Research</a:t>
            </a:r>
            <a:r>
              <a:rPr lang="pt-BR" i="1" dirty="0" smtClean="0">
                <a:solidFill>
                  <a:schemeClr val="bg1"/>
                </a:solidFill>
              </a:rPr>
              <a:t> Network</a:t>
            </a:r>
          </a:p>
          <a:p>
            <a:pPr lvl="1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Petrobras – Arquimedes </a:t>
            </a:r>
            <a:r>
              <a:rPr lang="pt-BR" i="1" dirty="0" err="1" smtClean="0">
                <a:solidFill>
                  <a:schemeClr val="bg1"/>
                </a:solidFill>
              </a:rPr>
              <a:t>Research</a:t>
            </a:r>
            <a:r>
              <a:rPr lang="pt-BR" i="1" dirty="0" smtClean="0">
                <a:solidFill>
                  <a:schemeClr val="bg1"/>
                </a:solidFill>
              </a:rPr>
              <a:t> Network</a:t>
            </a:r>
            <a:endParaRPr lang="pt-BR" i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pt-BR" b="1" dirty="0" err="1" smtClean="0">
                <a:solidFill>
                  <a:schemeClr val="bg1"/>
                </a:solidFill>
              </a:rPr>
              <a:t>Duration</a:t>
            </a:r>
            <a:r>
              <a:rPr lang="pt-BR" b="1" dirty="0" smtClean="0">
                <a:solidFill>
                  <a:schemeClr val="bg1"/>
                </a:solidFill>
              </a:rPr>
              <a:t>: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endParaRPr lang="pt-BR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dirty="0" smtClean="0">
                <a:solidFill>
                  <a:schemeClr val="bg1"/>
                </a:solidFill>
              </a:rPr>
              <a:t>24 + 12  </a:t>
            </a:r>
            <a:r>
              <a:rPr lang="pt-BR" dirty="0" err="1" smtClean="0">
                <a:solidFill>
                  <a:schemeClr val="bg1"/>
                </a:solidFill>
              </a:rPr>
              <a:t>months</a:t>
            </a:r>
            <a:r>
              <a:rPr lang="pt-BR" dirty="0" smtClean="0">
                <a:solidFill>
                  <a:schemeClr val="bg1"/>
                </a:solidFill>
              </a:rPr>
              <a:t> (03/2010 – 02/2013)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9075" y="274638"/>
            <a:ext cx="8229600" cy="1143000"/>
          </a:xfrm>
        </p:spPr>
        <p:txBody>
          <a:bodyPr/>
          <a:lstStyle/>
          <a:p>
            <a:r>
              <a:rPr lang="pt-BR" sz="2400" dirty="0" smtClean="0">
                <a:solidFill>
                  <a:schemeClr val="accent5"/>
                </a:solidFill>
              </a:rPr>
              <a:t>Vertical </a:t>
            </a:r>
            <a:r>
              <a:rPr lang="pt-BR" sz="2400" dirty="0" err="1" smtClean="0">
                <a:solidFill>
                  <a:schemeClr val="accent5"/>
                </a:solidFill>
              </a:rPr>
              <a:t>Model</a:t>
            </a:r>
            <a:r>
              <a:rPr lang="pt-BR" sz="2400" dirty="0" smtClean="0">
                <a:solidFill>
                  <a:schemeClr val="accent5"/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decaying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tests</a:t>
            </a:r>
            <a:endParaRPr lang="pt-BR" sz="2400" dirty="0">
              <a:solidFill>
                <a:srgbClr val="00FF00"/>
              </a:solidFill>
            </a:endParaRPr>
          </a:p>
        </p:txBody>
      </p:sp>
      <p:pic>
        <p:nvPicPr>
          <p:cNvPr id="71682" name="Picture 2" descr="G:\Ensaios DNL\VERT-F31-EL10 - processado\ResultadosDecaimento\DecModal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4950" y="3968825"/>
            <a:ext cx="3291568" cy="246867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582146" y="5343150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2nd </a:t>
            </a:r>
            <a:r>
              <a:rPr lang="pt-BR" dirty="0" err="1" smtClean="0"/>
              <a:t>mode</a:t>
            </a:r>
            <a:endParaRPr lang="pt-BR" dirty="0"/>
          </a:p>
        </p:txBody>
      </p:sp>
      <p:pic>
        <p:nvPicPr>
          <p:cNvPr id="71684" name="Picture 4" descr="G:\Ensaios DNL\VERT-F31-EL10 - processado\ResultadosDecaimento\TapeteY_Cor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800" y="1454100"/>
            <a:ext cx="3291568" cy="2468676"/>
          </a:xfrm>
          <a:prstGeom prst="rect">
            <a:avLst/>
          </a:prstGeom>
          <a:noFill/>
        </p:spPr>
      </p:pic>
      <p:pic>
        <p:nvPicPr>
          <p:cNvPr id="9" name="Picture 2" descr="G:\Ensaios DNL\VERT-F31-EL10 - processado\ResultadosDecaimento\Freq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5150" y="3966975"/>
            <a:ext cx="3291568" cy="2468676"/>
          </a:xfrm>
          <a:prstGeom prst="rect">
            <a:avLst/>
          </a:prstGeom>
          <a:noFill/>
        </p:spPr>
      </p:pic>
      <p:pic>
        <p:nvPicPr>
          <p:cNvPr id="71683" name="Picture 3" descr="G:\Ensaios DNL\VERT-F31-EL10 - processado\ResultadosDecaimento\DecModal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7300" y="1449150"/>
            <a:ext cx="3291568" cy="2468676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6467475" y="2905125"/>
            <a:ext cx="218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1st </a:t>
            </a:r>
            <a:r>
              <a:rPr lang="pt-BR" dirty="0" err="1" smtClean="0"/>
              <a:t>mode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-1" y="2173184"/>
            <a:ext cx="1104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solidFill>
                  <a:srgbClr val="FFFF00"/>
                </a:solidFill>
              </a:rPr>
              <a:t>Spanwiseamplitude</a:t>
            </a:r>
            <a:r>
              <a:rPr lang="pt-BR" sz="1600" dirty="0" smtClean="0">
                <a:solidFill>
                  <a:srgbClr val="FFFF00"/>
                </a:solidFill>
              </a:rPr>
              <a:t> </a:t>
            </a:r>
            <a:r>
              <a:rPr lang="pt-BR" sz="1600" dirty="0" err="1" smtClean="0">
                <a:solidFill>
                  <a:srgbClr val="FFFF00"/>
                </a:solidFill>
              </a:rPr>
              <a:t>vs</a:t>
            </a:r>
            <a:endParaRPr lang="pt-BR" sz="1600" dirty="0" smtClean="0">
              <a:solidFill>
                <a:srgbClr val="FFFF00"/>
              </a:solidFill>
            </a:endParaRPr>
          </a:p>
          <a:p>
            <a:r>
              <a:rPr lang="pt-BR" sz="1600" dirty="0" smtClean="0">
                <a:solidFill>
                  <a:srgbClr val="FFFF00"/>
                </a:solidFill>
              </a:rPr>
              <a:t>time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-1976" y="4664959"/>
            <a:ext cx="1104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Spanwise amplitude </a:t>
            </a:r>
            <a:r>
              <a:rPr lang="pt-BR" sz="1600" dirty="0" err="1" smtClean="0">
                <a:solidFill>
                  <a:srgbClr val="FFFF00"/>
                </a:solidFill>
              </a:rPr>
              <a:t>spectrum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610789" y="1110044"/>
            <a:ext cx="2660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smtClean="0">
                <a:solidFill>
                  <a:schemeClr val="bg1"/>
                </a:solidFill>
              </a:rPr>
              <a:t>Modal </a:t>
            </a:r>
            <a:r>
              <a:rPr lang="pt-BR" sz="1600" i="1" dirty="0" err="1" smtClean="0">
                <a:solidFill>
                  <a:schemeClr val="bg1"/>
                </a:solidFill>
              </a:rPr>
              <a:t>decomposition</a:t>
            </a:r>
            <a:endParaRPr lang="pt-BR" sz="1600" i="1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369439" y="1108069"/>
            <a:ext cx="2660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 smtClean="0">
                <a:solidFill>
                  <a:schemeClr val="bg1"/>
                </a:solidFill>
              </a:rPr>
              <a:t>Scalograms</a:t>
            </a:r>
            <a:endParaRPr lang="pt-BR" sz="1600" i="1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089066" y="3244334"/>
            <a:ext cx="78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 smtClean="0">
                <a:latin typeface="Symbol" pitchFamily="18" charset="2"/>
              </a:rPr>
              <a:t>z</a:t>
            </a:r>
            <a:r>
              <a:rPr lang="pt-BR" sz="1400" i="1" dirty="0" smtClean="0"/>
              <a:t>=3.4%</a:t>
            </a:r>
            <a:endParaRPr lang="pt-BR" sz="1400" i="1" dirty="0"/>
          </a:p>
        </p:txBody>
      </p:sp>
      <p:sp>
        <p:nvSpPr>
          <p:cNvPr id="15" name="Retângulo 14"/>
          <p:cNvSpPr/>
          <p:nvPr/>
        </p:nvSpPr>
        <p:spPr>
          <a:xfrm>
            <a:off x="7253341" y="5712423"/>
            <a:ext cx="785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 smtClean="0">
                <a:latin typeface="Symbol" pitchFamily="18" charset="2"/>
              </a:rPr>
              <a:t>z</a:t>
            </a:r>
            <a:r>
              <a:rPr lang="pt-BR" sz="1400" i="1" dirty="0" smtClean="0"/>
              <a:t>=1.7%</a:t>
            </a:r>
            <a:endParaRPr lang="pt-BR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90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FF3399"/>
                </a:solidFill>
              </a:rPr>
              <a:t>driven</a:t>
            </a:r>
            <a:r>
              <a:rPr lang="pt-BR" sz="2400" dirty="0" smtClean="0">
                <a:solidFill>
                  <a:srgbClr val="FF3399"/>
                </a:solidFill>
              </a:rPr>
              <a:t> </a:t>
            </a:r>
            <a:r>
              <a:rPr lang="pt-BR" sz="2400" dirty="0" err="1" smtClean="0">
                <a:solidFill>
                  <a:srgbClr val="FF3399"/>
                </a:solidFill>
              </a:rPr>
              <a:t>by</a:t>
            </a:r>
            <a:r>
              <a:rPr lang="pt-BR" sz="2400" dirty="0" smtClean="0">
                <a:solidFill>
                  <a:srgbClr val="FF3399"/>
                </a:solidFill>
              </a:rPr>
              <a:t> top </a:t>
            </a:r>
            <a:r>
              <a:rPr lang="pt-BR" sz="2400" dirty="0" err="1" smtClean="0">
                <a:solidFill>
                  <a:srgbClr val="FF3399"/>
                </a:solidFill>
              </a:rPr>
              <a:t>motion</a:t>
            </a:r>
            <a:endParaRPr lang="pt-BR" sz="2400" dirty="0">
              <a:solidFill>
                <a:srgbClr val="FF3399"/>
              </a:solidFill>
            </a:endParaRPr>
          </a:p>
        </p:txBody>
      </p:sp>
      <p:pic>
        <p:nvPicPr>
          <p:cNvPr id="72708" name="Picture 4" descr="G:\Ensaios DNL\VERT-F13-EL10 - processado\SemCorrenteza\FreqY_SemCor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58" y="1492575"/>
            <a:ext cx="2925838" cy="2194379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309500" y="6160075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1:3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129275" y="6167125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2:3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195575" y="6164900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1:2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9375" y="6163291"/>
            <a:ext cx="10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f</a:t>
            </a:r>
            <a:r>
              <a:rPr lang="pt-BR" sz="1000" dirty="0" err="1" smtClean="0">
                <a:solidFill>
                  <a:srgbClr val="FFFF00"/>
                </a:solidFill>
              </a:rPr>
              <a:t>T</a:t>
            </a:r>
            <a:r>
              <a:rPr lang="pt-BR" dirty="0" smtClean="0">
                <a:solidFill>
                  <a:srgbClr val="FFFF00"/>
                </a:solidFill>
              </a:rPr>
              <a:t> : f</a:t>
            </a:r>
            <a:r>
              <a:rPr lang="pt-BR" sz="1050" dirty="0" smtClean="0">
                <a:solidFill>
                  <a:srgbClr val="FFFF00"/>
                </a:solidFill>
              </a:rPr>
              <a:t>1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021278" y="1092531"/>
            <a:ext cx="7208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smtClean="0">
                <a:solidFill>
                  <a:srgbClr val="FFFF00"/>
                </a:solidFill>
              </a:rPr>
              <a:t>Transversal </a:t>
            </a:r>
            <a:r>
              <a:rPr lang="pt-BR" sz="1600" i="1" dirty="0" err="1" smtClean="0">
                <a:solidFill>
                  <a:srgbClr val="FFFF00"/>
                </a:solidFill>
              </a:rPr>
              <a:t>motion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caused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by</a:t>
            </a:r>
            <a:r>
              <a:rPr lang="pt-BR" sz="1600" i="1" dirty="0" smtClean="0">
                <a:solidFill>
                  <a:srgbClr val="FFFF00"/>
                </a:solidFill>
              </a:rPr>
              <a:t> vertical </a:t>
            </a:r>
            <a:r>
              <a:rPr lang="pt-BR" sz="1600" i="1" dirty="0" err="1" smtClean="0">
                <a:solidFill>
                  <a:srgbClr val="FFFF00"/>
                </a:solidFill>
              </a:rPr>
              <a:t>motiont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at</a:t>
            </a:r>
            <a:r>
              <a:rPr lang="pt-BR" sz="1600" i="1" dirty="0" smtClean="0">
                <a:solidFill>
                  <a:srgbClr val="FFFF00"/>
                </a:solidFill>
              </a:rPr>
              <a:t> top:   A</a:t>
            </a:r>
            <a:r>
              <a:rPr lang="pt-BR" sz="1100" i="1" dirty="0" smtClean="0">
                <a:solidFill>
                  <a:srgbClr val="FFFF00"/>
                </a:solidFill>
              </a:rPr>
              <a:t>z</a:t>
            </a:r>
            <a:r>
              <a:rPr lang="pt-BR" sz="1600" i="1" dirty="0" smtClean="0">
                <a:solidFill>
                  <a:srgbClr val="FFFF00"/>
                </a:solidFill>
              </a:rPr>
              <a:t>/L=1%;   A</a:t>
            </a:r>
            <a:r>
              <a:rPr lang="pt-BR" sz="1100" i="1" dirty="0" smtClean="0">
                <a:solidFill>
                  <a:srgbClr val="FFFF00"/>
                </a:solidFill>
              </a:rPr>
              <a:t>z</a:t>
            </a:r>
            <a:r>
              <a:rPr lang="pt-BR" sz="1600" i="1" dirty="0" smtClean="0">
                <a:solidFill>
                  <a:srgbClr val="FFFF00"/>
                </a:solidFill>
              </a:rPr>
              <a:t>/D=1.15</a:t>
            </a:r>
            <a:endParaRPr lang="pt-BR" sz="1600" i="1" dirty="0">
              <a:solidFill>
                <a:srgbClr val="FFFF00"/>
              </a:solidFill>
            </a:endParaRPr>
          </a:p>
        </p:txBody>
      </p:sp>
      <p:pic>
        <p:nvPicPr>
          <p:cNvPr id="72717" name="Picture 13" descr="C:\cppesce\Bckup desktop\2 - WORK\Convenios\PETROBRAS\DinNLRisers\Seminários\LabOceano10anos\Figuras png SEM CORRENTEZA\FreqY_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8441" y="1488127"/>
            <a:ext cx="2925838" cy="2194379"/>
          </a:xfrm>
          <a:prstGeom prst="rect">
            <a:avLst/>
          </a:prstGeom>
          <a:noFill/>
        </p:spPr>
      </p:pic>
      <p:sp>
        <p:nvSpPr>
          <p:cNvPr id="13" name="Texto explicativo em forma de nuvem 12"/>
          <p:cNvSpPr/>
          <p:nvPr/>
        </p:nvSpPr>
        <p:spPr bwMode="auto">
          <a:xfrm>
            <a:off x="1816922" y="1757543"/>
            <a:ext cx="1983179" cy="665019"/>
          </a:xfrm>
          <a:prstGeom prst="cloudCallout">
            <a:avLst>
              <a:gd name="adj1" fmla="val -69830"/>
              <a:gd name="adj2" fmla="val 88252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err="1" smtClean="0">
                <a:solidFill>
                  <a:srgbClr val="FF3399"/>
                </a:solidFill>
              </a:rPr>
              <a:t>subharmonics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2718" name="Picture 14" descr="C:\cppesce\Bckup desktop\2 - WORK\Convenios\PETROBRAS\DinNLRisers\Seminários\LabOceano10anos\Figuras png SEM CORRENTEZA\FreqY_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160" y="1487157"/>
            <a:ext cx="2925838" cy="2194379"/>
          </a:xfrm>
          <a:prstGeom prst="rect">
            <a:avLst/>
          </a:prstGeom>
          <a:noFill/>
        </p:spPr>
      </p:pic>
      <p:pic>
        <p:nvPicPr>
          <p:cNvPr id="72719" name="Picture 15" descr="C:\cppesce\Bckup desktop\2 - WORK\Convenios\PETROBRAS\DinNLRisers\Seminários\LabOceano10anos\Figuras png SEM CORRENTEZA\TapeteYZOOM_SemCorr_F1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80" y="3889188"/>
            <a:ext cx="2925838" cy="2194379"/>
          </a:xfrm>
          <a:prstGeom prst="rect">
            <a:avLst/>
          </a:prstGeom>
          <a:noFill/>
        </p:spPr>
      </p:pic>
      <p:pic>
        <p:nvPicPr>
          <p:cNvPr id="72720" name="Picture 16" descr="C:\cppesce\Bckup desktop\2 - WORK\Convenios\PETROBRAS\DinNLRisers\Seminários\LabOceano10anos\Figuras png SEM CORRENTEZA\TapeteYZOOM_SemCorr_F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8319" y="3902834"/>
            <a:ext cx="2925838" cy="2194379"/>
          </a:xfrm>
          <a:prstGeom prst="rect">
            <a:avLst/>
          </a:prstGeom>
          <a:noFill/>
        </p:spPr>
      </p:pic>
      <p:pic>
        <p:nvPicPr>
          <p:cNvPr id="72721" name="Picture 17" descr="C:\cppesce\Bckup desktop\2 - WORK\Convenios\PETROBRAS\DinNLRisers\Seminários\LabOceano10anos\Figuras png SEM CORRENTEZA\TapeteYZOOM_SemCOrr_F2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27114" y="3903142"/>
            <a:ext cx="2925838" cy="2194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46" name="Picture 18" descr="C:\cppesce\Bckup desktop\2 - WORK\Convenios\PETROBRAS\DinNLRisers\Seminários\LabOceano10anos\Figuras png SEM CORRENTEZA\TapeteXZOOM_SemCorr_F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598" y="3889660"/>
            <a:ext cx="2925838" cy="2194379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238250" y="6171950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1:1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248025" y="6167125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3:1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207450" y="6176775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2:1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73740" name="Picture 12" descr="G:\Ensaios DNL\VERT-F21-EL10 - processado\SemCorrenteza\FreqX_SemCor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666" y="1498388"/>
            <a:ext cx="2925838" cy="2194379"/>
          </a:xfrm>
          <a:prstGeom prst="rect">
            <a:avLst/>
          </a:prstGeom>
          <a:noFill/>
        </p:spPr>
      </p:pic>
      <p:sp>
        <p:nvSpPr>
          <p:cNvPr id="12" name="Texto explicativo em forma de nuvem 11"/>
          <p:cNvSpPr/>
          <p:nvPr/>
        </p:nvSpPr>
        <p:spPr bwMode="auto">
          <a:xfrm>
            <a:off x="4607626" y="4023754"/>
            <a:ext cx="1769423" cy="952005"/>
          </a:xfrm>
          <a:prstGeom prst="cloudCallout">
            <a:avLst>
              <a:gd name="adj1" fmla="val -53538"/>
              <a:gd name="adj2" fmla="val 73361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err="1" smtClean="0">
                <a:solidFill>
                  <a:srgbClr val="FF3399"/>
                </a:solidFill>
              </a:rPr>
              <a:t>Mathieu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type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bifurcations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90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FF3399"/>
                </a:solidFill>
              </a:rPr>
              <a:t>driven</a:t>
            </a:r>
            <a:r>
              <a:rPr lang="pt-BR" sz="2400" dirty="0" smtClean="0">
                <a:solidFill>
                  <a:srgbClr val="FF3399"/>
                </a:solidFill>
              </a:rPr>
              <a:t> </a:t>
            </a:r>
            <a:r>
              <a:rPr lang="pt-BR" sz="2400" dirty="0" err="1" smtClean="0">
                <a:solidFill>
                  <a:srgbClr val="FF3399"/>
                </a:solidFill>
              </a:rPr>
              <a:t>by</a:t>
            </a:r>
            <a:r>
              <a:rPr lang="pt-BR" sz="2400" dirty="0" smtClean="0">
                <a:solidFill>
                  <a:srgbClr val="FF3399"/>
                </a:solidFill>
              </a:rPr>
              <a:t> top </a:t>
            </a:r>
            <a:r>
              <a:rPr lang="pt-BR" sz="2400" dirty="0" err="1" smtClean="0">
                <a:solidFill>
                  <a:srgbClr val="FF3399"/>
                </a:solidFill>
              </a:rPr>
              <a:t>motion</a:t>
            </a:r>
            <a:endParaRPr lang="pt-BR" sz="2400" dirty="0">
              <a:solidFill>
                <a:srgbClr val="FF3399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21278" y="1092531"/>
            <a:ext cx="7208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smtClean="0">
                <a:solidFill>
                  <a:srgbClr val="FFFF00"/>
                </a:solidFill>
              </a:rPr>
              <a:t>Transversal </a:t>
            </a:r>
            <a:r>
              <a:rPr lang="pt-BR" sz="1600" i="1" dirty="0" err="1" smtClean="0">
                <a:solidFill>
                  <a:srgbClr val="FFFF00"/>
                </a:solidFill>
              </a:rPr>
              <a:t>motion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caused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by</a:t>
            </a:r>
            <a:r>
              <a:rPr lang="pt-BR" sz="1600" i="1" dirty="0" smtClean="0">
                <a:solidFill>
                  <a:srgbClr val="FFFF00"/>
                </a:solidFill>
              </a:rPr>
              <a:t> vertical </a:t>
            </a:r>
            <a:r>
              <a:rPr lang="pt-BR" sz="1600" i="1" dirty="0" err="1" smtClean="0">
                <a:solidFill>
                  <a:srgbClr val="FFFF00"/>
                </a:solidFill>
              </a:rPr>
              <a:t>motiont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at</a:t>
            </a:r>
            <a:r>
              <a:rPr lang="pt-BR" sz="1600" i="1" dirty="0" smtClean="0">
                <a:solidFill>
                  <a:srgbClr val="FFFF00"/>
                </a:solidFill>
              </a:rPr>
              <a:t> top:   A</a:t>
            </a:r>
            <a:r>
              <a:rPr lang="pt-BR" sz="1100" i="1" dirty="0" smtClean="0">
                <a:solidFill>
                  <a:srgbClr val="FFFF00"/>
                </a:solidFill>
              </a:rPr>
              <a:t>z</a:t>
            </a:r>
            <a:r>
              <a:rPr lang="pt-BR" sz="1600" i="1" dirty="0" smtClean="0">
                <a:solidFill>
                  <a:srgbClr val="FFFF00"/>
                </a:solidFill>
              </a:rPr>
              <a:t>/L=1%;   A</a:t>
            </a:r>
            <a:r>
              <a:rPr lang="pt-BR" sz="1100" i="1" dirty="0" smtClean="0">
                <a:solidFill>
                  <a:srgbClr val="FFFF00"/>
                </a:solidFill>
              </a:rPr>
              <a:t>z</a:t>
            </a:r>
            <a:r>
              <a:rPr lang="pt-BR" sz="1600" i="1" dirty="0" smtClean="0">
                <a:solidFill>
                  <a:srgbClr val="FFFF00"/>
                </a:solidFill>
              </a:rPr>
              <a:t>/D=1.15</a:t>
            </a:r>
            <a:endParaRPr lang="pt-BR" sz="1600" i="1" dirty="0">
              <a:solidFill>
                <a:srgbClr val="FFFF00"/>
              </a:solidFill>
            </a:endParaRPr>
          </a:p>
        </p:txBody>
      </p:sp>
      <p:pic>
        <p:nvPicPr>
          <p:cNvPr id="73743" name="Picture 15" descr="C:\cppesce\Bckup desktop\2 - WORK\Convenios\PETROBRAS\DinNLRisers\Seminários\LabOceano10anos\Figuras png SEM CORRENTEZA\FreqY_F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480" y="1501561"/>
            <a:ext cx="2925838" cy="2194379"/>
          </a:xfrm>
          <a:prstGeom prst="rect">
            <a:avLst/>
          </a:prstGeom>
          <a:noFill/>
        </p:spPr>
      </p:pic>
      <p:pic>
        <p:nvPicPr>
          <p:cNvPr id="73744" name="Picture 16" descr="C:\cppesce\Bckup desktop\2 - WORK\Convenios\PETROBRAS\DinNLRisers\Seminários\LabOceano10anos\Figuras png SEM CORRENTEZA\FreqY_F3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2626" y="1500639"/>
            <a:ext cx="2925838" cy="2194379"/>
          </a:xfrm>
          <a:prstGeom prst="rect">
            <a:avLst/>
          </a:prstGeom>
          <a:noFill/>
        </p:spPr>
      </p:pic>
      <p:pic>
        <p:nvPicPr>
          <p:cNvPr id="73745" name="Picture 17" descr="C:\cppesce\Bckup desktop\2 - WORK\Convenios\PETROBRAS\DinNLRisers\Seminários\LabOceano10anos\Figuras png SEM CORRENTEZA\TapeteYZOOM_SemCorr_F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334" y="3888879"/>
            <a:ext cx="2925838" cy="2194379"/>
          </a:xfrm>
          <a:prstGeom prst="rect">
            <a:avLst/>
          </a:prstGeom>
          <a:noFill/>
        </p:spPr>
      </p:pic>
      <p:pic>
        <p:nvPicPr>
          <p:cNvPr id="73747" name="Picture 19" descr="C:\cppesce\Bckup desktop\2 - WORK\Convenios\PETROBRAS\DinNLRisers\Seminários\LabOceano10anos\Figuras png SEM CORRENTEZA\TapeteYZOOM_SemCorr_F3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4577" y="3888879"/>
            <a:ext cx="2925838" cy="2194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90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VIV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821376" y="6023256"/>
            <a:ext cx="561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Modal Amplitude </a:t>
            </a:r>
            <a:r>
              <a:rPr lang="pt-BR" dirty="0" err="1" smtClean="0">
                <a:solidFill>
                  <a:srgbClr val="FFFF00"/>
                </a:solidFill>
              </a:rPr>
              <a:t>response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33029" y="2159116"/>
            <a:ext cx="2660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err="1" smtClean="0">
                <a:solidFill>
                  <a:srgbClr val="FFFF00"/>
                </a:solidFill>
              </a:rPr>
              <a:t>In-line</a:t>
            </a:r>
            <a:r>
              <a:rPr lang="pt-BR" sz="2000" i="1" dirty="0" smtClean="0">
                <a:solidFill>
                  <a:srgbClr val="FFFF00"/>
                </a:solidFill>
              </a:rPr>
              <a:t>: </a:t>
            </a:r>
            <a:r>
              <a:rPr lang="pt-BR" sz="2000" i="1" dirty="0" err="1" smtClean="0">
                <a:solidFill>
                  <a:srgbClr val="FFFF00"/>
                </a:solidFill>
              </a:rPr>
              <a:t>A</a:t>
            </a:r>
            <a:r>
              <a:rPr lang="pt-BR" sz="1600" i="1" dirty="0" err="1" smtClean="0">
                <a:solidFill>
                  <a:srgbClr val="FFFF00"/>
                </a:solidFill>
              </a:rPr>
              <a:t>x</a:t>
            </a:r>
            <a:r>
              <a:rPr lang="pt-BR" sz="2000" i="1" dirty="0" smtClean="0">
                <a:solidFill>
                  <a:srgbClr val="FFFF00"/>
                </a:solidFill>
              </a:rPr>
              <a:t>/D</a:t>
            </a:r>
            <a:endParaRPr lang="pt-BR" sz="2000" i="1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601891" y="2186205"/>
            <a:ext cx="2660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err="1" smtClean="0">
                <a:solidFill>
                  <a:srgbClr val="FFFF00"/>
                </a:solidFill>
              </a:rPr>
              <a:t>Cross</a:t>
            </a:r>
            <a:r>
              <a:rPr lang="pt-BR" sz="2000" i="1" dirty="0" smtClean="0">
                <a:solidFill>
                  <a:srgbClr val="FFFF00"/>
                </a:solidFill>
              </a:rPr>
              <a:t>: </a:t>
            </a:r>
            <a:r>
              <a:rPr lang="pt-BR" sz="2000" i="1" dirty="0" err="1" smtClean="0">
                <a:solidFill>
                  <a:srgbClr val="FFFF00"/>
                </a:solidFill>
              </a:rPr>
              <a:t>A</a:t>
            </a:r>
            <a:r>
              <a:rPr lang="pt-BR" sz="1600" i="1" dirty="0" err="1" smtClean="0">
                <a:solidFill>
                  <a:srgbClr val="FFFF00"/>
                </a:solidFill>
              </a:rPr>
              <a:t>y</a:t>
            </a:r>
            <a:r>
              <a:rPr lang="pt-BR" sz="2000" i="1" dirty="0" smtClean="0">
                <a:solidFill>
                  <a:srgbClr val="FFFF00"/>
                </a:solidFill>
              </a:rPr>
              <a:t>/D</a:t>
            </a:r>
            <a:endParaRPr lang="pt-BR" sz="2000" i="1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02577" y="1235039"/>
            <a:ext cx="3550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</a:rPr>
              <a:t>Current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r>
              <a:rPr lang="pt-BR" sz="2000" dirty="0" err="1" smtClean="0">
                <a:solidFill>
                  <a:schemeClr val="bg1"/>
                </a:solidFill>
              </a:rPr>
              <a:t>only</a:t>
            </a:r>
            <a:r>
              <a:rPr lang="pt-BR" sz="2000" dirty="0" smtClean="0">
                <a:solidFill>
                  <a:schemeClr val="bg1"/>
                </a:solidFill>
              </a:rPr>
              <a:t>:</a:t>
            </a:r>
          </a:p>
          <a:p>
            <a:endParaRPr lang="pt-BR" sz="2000" i="1" dirty="0" smtClean="0">
              <a:solidFill>
                <a:schemeClr val="bg1"/>
              </a:solidFill>
            </a:endParaRPr>
          </a:p>
          <a:p>
            <a:r>
              <a:rPr lang="pt-BR" sz="2000" i="1" dirty="0" err="1" smtClean="0">
                <a:solidFill>
                  <a:schemeClr val="bg1"/>
                </a:solidFill>
              </a:rPr>
              <a:t>classical</a:t>
            </a:r>
            <a:r>
              <a:rPr lang="pt-BR" sz="2000" i="1" dirty="0" smtClean="0">
                <a:solidFill>
                  <a:schemeClr val="bg1"/>
                </a:solidFill>
              </a:rPr>
              <a:t> VIV</a:t>
            </a:r>
            <a:endParaRPr lang="pt-BR" sz="2000" i="1" dirty="0">
              <a:solidFill>
                <a:schemeClr val="bg1"/>
              </a:solidFill>
            </a:endParaRPr>
          </a:p>
        </p:txBody>
      </p:sp>
      <p:pic>
        <p:nvPicPr>
          <p:cNvPr id="70661" name="Picture 5" descr="C:\cppesce\Bckup desktop\2 - WORK\Convenios\PETROBRAS\DinNLRisers\Seminários\LabOceano10anos\Re Figuras do relatório da catenária\NEARF00_Modal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81" y="2511709"/>
            <a:ext cx="4388758" cy="3291568"/>
          </a:xfrm>
          <a:prstGeom prst="rect">
            <a:avLst/>
          </a:prstGeom>
          <a:noFill/>
        </p:spPr>
      </p:pic>
      <p:pic>
        <p:nvPicPr>
          <p:cNvPr id="70662" name="Picture 6" descr="C:\cppesce\Bckup desktop\2 - WORK\Convenios\PETROBRAS\DinNLRisers\Seminários\LabOceano10anos\Re Figuras do relatório da catenária\NEARF00_Modal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410" y="2511378"/>
            <a:ext cx="4388758" cy="3291568"/>
          </a:xfrm>
          <a:prstGeom prst="rect">
            <a:avLst/>
          </a:prstGeom>
          <a:noFill/>
        </p:spPr>
      </p:pic>
      <p:sp>
        <p:nvSpPr>
          <p:cNvPr id="11" name="Texto explicativo em forma de nuvem 10"/>
          <p:cNvSpPr/>
          <p:nvPr/>
        </p:nvSpPr>
        <p:spPr bwMode="auto">
          <a:xfrm>
            <a:off x="4585648" y="2265528"/>
            <a:ext cx="1705970" cy="1146412"/>
          </a:xfrm>
          <a:prstGeom prst="cloudCallout">
            <a:avLst>
              <a:gd name="adj1" fmla="val 37767"/>
              <a:gd name="adj2" fmla="val 14642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Collapse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into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a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single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curve</a:t>
            </a:r>
          </a:p>
        </p:txBody>
      </p:sp>
      <p:sp>
        <p:nvSpPr>
          <p:cNvPr id="13" name="Texto explicativo em elipse 12"/>
          <p:cNvSpPr/>
          <p:nvPr/>
        </p:nvSpPr>
        <p:spPr bwMode="auto">
          <a:xfrm>
            <a:off x="7629099" y="4599296"/>
            <a:ext cx="1514901" cy="873456"/>
          </a:xfrm>
          <a:prstGeom prst="wedgeEllipseCallout">
            <a:avLst>
              <a:gd name="adj1" fmla="val -106419"/>
              <a:gd name="adj2" fmla="val 6198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pt-BR" sz="1400" dirty="0" smtClean="0"/>
              <a:t>Modal </a:t>
            </a:r>
            <a:r>
              <a:rPr lang="pt-BR" sz="1400" dirty="0" err="1" smtClean="0"/>
              <a:t>reduced</a:t>
            </a:r>
            <a:r>
              <a:rPr lang="pt-BR" sz="1400" dirty="0" smtClean="0"/>
              <a:t> </a:t>
            </a:r>
            <a:r>
              <a:rPr lang="pt-BR" sz="1400" dirty="0" err="1" smtClean="0"/>
              <a:t>velocity</a:t>
            </a:r>
            <a:endParaRPr lang="pt-B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5" name="Picture 13" descr="C:\cppesce\Bckup desktop\2 - WORK\Convenios\PETROBRAS\DinNLRisers\Seminários\LabOceano10anos\Figuras VIV (Sem movimento imposto)\FreqY_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0157" y="1310825"/>
            <a:ext cx="3291568" cy="246867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90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90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VIV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96136" y="6105525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>
                <a:solidFill>
                  <a:srgbClr val="FFFF00"/>
                </a:solidFill>
              </a:rPr>
              <a:t>V</a:t>
            </a:r>
            <a:r>
              <a:rPr lang="pt-BR" sz="1400" i="1" dirty="0" err="1" smtClean="0">
                <a:solidFill>
                  <a:srgbClr val="FFFF00"/>
                </a:solidFill>
              </a:rPr>
              <a:t>r</a:t>
            </a:r>
            <a:r>
              <a:rPr lang="pt-BR" sz="1400" i="1" dirty="0" smtClean="0">
                <a:solidFill>
                  <a:srgbClr val="FFFF00"/>
                </a:solidFill>
              </a:rPr>
              <a:t> </a:t>
            </a:r>
            <a:r>
              <a:rPr lang="pt-BR" i="1" dirty="0" smtClean="0">
                <a:solidFill>
                  <a:srgbClr val="FFFF00"/>
                </a:solidFill>
              </a:rPr>
              <a:t>= 5.6</a:t>
            </a:r>
            <a:endParaRPr lang="pt-BR" i="1" dirty="0">
              <a:solidFill>
                <a:srgbClr val="FFFF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-200025" y="379095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A</a:t>
            </a:r>
            <a:r>
              <a:rPr lang="pt-BR" sz="1400" dirty="0" err="1" smtClean="0">
                <a:solidFill>
                  <a:srgbClr val="FFFF00"/>
                </a:solidFill>
              </a:rPr>
              <a:t>x</a:t>
            </a:r>
            <a:r>
              <a:rPr lang="pt-BR" dirty="0" smtClean="0">
                <a:solidFill>
                  <a:srgbClr val="FFFF00"/>
                </a:solidFill>
              </a:rPr>
              <a:t>/D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134350" y="371475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A</a:t>
            </a:r>
            <a:r>
              <a:rPr lang="pt-BR" sz="1200" dirty="0" err="1" smtClean="0">
                <a:solidFill>
                  <a:srgbClr val="FFFF00"/>
                </a:solidFill>
              </a:rPr>
              <a:t>y</a:t>
            </a:r>
            <a:r>
              <a:rPr lang="pt-BR" dirty="0" smtClean="0">
                <a:solidFill>
                  <a:srgbClr val="FFFF00"/>
                </a:solidFill>
              </a:rPr>
              <a:t>/D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1" name="Texto explicativo em forma de nuvem 10"/>
          <p:cNvSpPr/>
          <p:nvPr/>
        </p:nvSpPr>
        <p:spPr bwMode="auto">
          <a:xfrm>
            <a:off x="6543303" y="1195448"/>
            <a:ext cx="1852551" cy="952005"/>
          </a:xfrm>
          <a:prstGeom prst="cloudCallout">
            <a:avLst>
              <a:gd name="adj1" fmla="val -53538"/>
              <a:gd name="adj2" fmla="val 73361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err="1" smtClean="0">
                <a:solidFill>
                  <a:srgbClr val="FF3399"/>
                </a:solidFill>
              </a:rPr>
              <a:t>Single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response</a:t>
            </a:r>
            <a:endParaRPr lang="pt-BR" sz="1400" i="1" dirty="0" smtClean="0">
              <a:solidFill>
                <a:srgbClr val="FF3399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(1st </a:t>
            </a:r>
            <a:r>
              <a:rPr kumimoji="0" lang="pt-BR" sz="1400" b="0" i="1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mode</a:t>
            </a:r>
            <a:r>
              <a:rPr kumimoji="0" lang="pt-BR" sz="1400" b="0" i="1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74764" name="Picture 12" descr="C:\cppesce\Bckup desktop\2 - WORK\Convenios\PETROBRAS\DinNLRisers\Seminários\LabOceano10anos\Figuras VIV (Sem movimento imposto)\FreqX_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635" y="1309404"/>
            <a:ext cx="3291568" cy="2468676"/>
          </a:xfrm>
          <a:prstGeom prst="rect">
            <a:avLst/>
          </a:prstGeom>
          <a:noFill/>
        </p:spPr>
      </p:pic>
      <p:sp>
        <p:nvSpPr>
          <p:cNvPr id="10" name="Texto explicativo em forma de nuvem 9"/>
          <p:cNvSpPr/>
          <p:nvPr/>
        </p:nvSpPr>
        <p:spPr bwMode="auto">
          <a:xfrm>
            <a:off x="3313215" y="1197427"/>
            <a:ext cx="1769423" cy="952005"/>
          </a:xfrm>
          <a:prstGeom prst="cloudCallout">
            <a:avLst>
              <a:gd name="adj1" fmla="val -53538"/>
              <a:gd name="adj2" fmla="val 73361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err="1" smtClean="0">
                <a:solidFill>
                  <a:srgbClr val="FF3399"/>
                </a:solidFill>
              </a:rPr>
              <a:t>Multi-modal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response</a:t>
            </a:r>
            <a:endParaRPr kumimoji="0" lang="pt-BR" sz="1400" b="0" i="1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4766" name="Picture 14" descr="C:\cppesce\Bckup desktop\2 - WORK\Convenios\PETROBRAS\DinNLRisers\Seminários\LabOceano10anos\Figuras VIV (Sem movimento imposto)\TapeteXZOOM_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967" y="3917050"/>
            <a:ext cx="3291568" cy="2468676"/>
          </a:xfrm>
          <a:prstGeom prst="rect">
            <a:avLst/>
          </a:prstGeom>
          <a:noFill/>
        </p:spPr>
      </p:pic>
      <p:pic>
        <p:nvPicPr>
          <p:cNvPr id="74767" name="Picture 15" descr="C:\cppesce\Bckup desktop\2 - WORK\Convenios\PETROBRAS\DinNLRisers\Seminários\LabOceano10anos\Figuras VIV (Sem movimento imposto)\TapeteYZOOM_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7490" y="3917570"/>
            <a:ext cx="3291568" cy="2468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6" name="Picture 10" descr="C:\cppesce\Bckup desktop\2 - WORK\Convenios\PETROBRAS\DinNLRisers\Seminários\LabOceano10anos\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134" y="1310683"/>
            <a:ext cx="3291568" cy="246867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VIV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054522" y="6102681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>
                <a:solidFill>
                  <a:srgbClr val="FFFF00"/>
                </a:solidFill>
              </a:rPr>
              <a:t>V</a:t>
            </a:r>
            <a:r>
              <a:rPr lang="pt-BR" sz="1400" i="1" dirty="0" err="1" smtClean="0">
                <a:solidFill>
                  <a:srgbClr val="FFFF00"/>
                </a:solidFill>
              </a:rPr>
              <a:t>r</a:t>
            </a:r>
            <a:r>
              <a:rPr lang="pt-BR" sz="1400" i="1" dirty="0" smtClean="0">
                <a:solidFill>
                  <a:srgbClr val="FFFF00"/>
                </a:solidFill>
              </a:rPr>
              <a:t> </a:t>
            </a:r>
            <a:r>
              <a:rPr lang="pt-BR" i="1" dirty="0" smtClean="0">
                <a:solidFill>
                  <a:srgbClr val="FFFF00"/>
                </a:solidFill>
              </a:rPr>
              <a:t>=12.2</a:t>
            </a:r>
            <a:endParaRPr lang="pt-BR" i="1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-200025" y="379095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A</a:t>
            </a:r>
            <a:r>
              <a:rPr lang="pt-BR" sz="1400" dirty="0" err="1" smtClean="0">
                <a:solidFill>
                  <a:srgbClr val="FFFF00"/>
                </a:solidFill>
              </a:rPr>
              <a:t>x</a:t>
            </a:r>
            <a:r>
              <a:rPr lang="pt-BR" dirty="0" smtClean="0">
                <a:solidFill>
                  <a:srgbClr val="FFFF00"/>
                </a:solidFill>
              </a:rPr>
              <a:t>/D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134350" y="371475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A</a:t>
            </a:r>
            <a:r>
              <a:rPr lang="pt-BR" sz="1200" dirty="0" err="1" smtClean="0">
                <a:solidFill>
                  <a:srgbClr val="FFFF00"/>
                </a:solidFill>
              </a:rPr>
              <a:t>y</a:t>
            </a:r>
            <a:r>
              <a:rPr lang="pt-BR" dirty="0" smtClean="0">
                <a:solidFill>
                  <a:srgbClr val="FFFF00"/>
                </a:solidFill>
              </a:rPr>
              <a:t>/D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75783" name="Picture 7" descr="C:\cppesce\Bckup desktop\2 - WORK\Convenios\PETROBRAS\DinNLRisers\Seminários\LabOceano10anos\Figuras VIV (Sem movimento imposto)\FreqY_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2028" y="1337315"/>
            <a:ext cx="3291568" cy="2468676"/>
          </a:xfrm>
          <a:prstGeom prst="rect">
            <a:avLst/>
          </a:prstGeom>
          <a:noFill/>
        </p:spPr>
      </p:pic>
      <p:sp>
        <p:nvSpPr>
          <p:cNvPr id="15" name="Texto explicativo em forma de nuvem 14"/>
          <p:cNvSpPr/>
          <p:nvPr/>
        </p:nvSpPr>
        <p:spPr bwMode="auto">
          <a:xfrm>
            <a:off x="7030191" y="1789215"/>
            <a:ext cx="1852551" cy="952005"/>
          </a:xfrm>
          <a:prstGeom prst="cloudCallout">
            <a:avLst>
              <a:gd name="adj1" fmla="val -65717"/>
              <a:gd name="adj2" fmla="val 8334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2nd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response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pic>
        <p:nvPicPr>
          <p:cNvPr id="75784" name="Picture 8" descr="C:\cppesce\Bckup desktop\2 - WORK\Convenios\PETROBRAS\DinNLRisers\Seminários\LabOceano10anos\Figuras VIV (Sem movimento imposto)\TapeteXZOOM_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821" y="3903853"/>
            <a:ext cx="3291568" cy="2468676"/>
          </a:xfrm>
          <a:prstGeom prst="rect">
            <a:avLst/>
          </a:prstGeom>
          <a:noFill/>
        </p:spPr>
      </p:pic>
      <p:pic>
        <p:nvPicPr>
          <p:cNvPr id="75785" name="Picture 9" descr="C:\cppesce\Bckup desktop\2 - WORK\Convenios\PETROBRAS\DinNLRisers\Seminários\LabOceano10anos\Figuras VIV (Sem movimento imposto)\TapeteYZOOM_2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3142" y="3916600"/>
            <a:ext cx="3291568" cy="2468676"/>
          </a:xfrm>
          <a:prstGeom prst="rect">
            <a:avLst/>
          </a:prstGeom>
          <a:noFill/>
        </p:spPr>
      </p:pic>
      <p:sp>
        <p:nvSpPr>
          <p:cNvPr id="18" name="Texto explicativo em forma de nuvem 17"/>
          <p:cNvSpPr/>
          <p:nvPr/>
        </p:nvSpPr>
        <p:spPr bwMode="auto">
          <a:xfrm>
            <a:off x="3406238" y="1466601"/>
            <a:ext cx="1852551" cy="952005"/>
          </a:xfrm>
          <a:prstGeom prst="cloudCallout">
            <a:avLst>
              <a:gd name="adj1" fmla="val -39435"/>
              <a:gd name="adj2" fmla="val 131989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pt-BR" sz="1400" dirty="0" smtClean="0">
                <a:solidFill>
                  <a:srgbClr val="FF3399"/>
                </a:solidFill>
              </a:rPr>
              <a:t>3rd </a:t>
            </a:r>
            <a:r>
              <a:rPr lang="pt-BR" sz="1400" dirty="0" err="1" smtClean="0">
                <a:solidFill>
                  <a:srgbClr val="FF3399"/>
                </a:solidFill>
              </a:rPr>
              <a:t>mode</a:t>
            </a:r>
            <a:r>
              <a:rPr lang="pt-BR" sz="1400" dirty="0" smtClean="0">
                <a:solidFill>
                  <a:srgbClr val="FF3399"/>
                </a:solidFill>
              </a:rPr>
              <a:t> </a:t>
            </a:r>
            <a:r>
              <a:rPr lang="pt-BR" sz="1400" dirty="0" err="1" smtClean="0">
                <a:solidFill>
                  <a:srgbClr val="FF3399"/>
                </a:solidFill>
              </a:rPr>
              <a:t>at</a:t>
            </a:r>
            <a:r>
              <a:rPr lang="pt-BR" sz="1400" dirty="0" smtClean="0">
                <a:solidFill>
                  <a:srgbClr val="FF3399"/>
                </a:solidFill>
              </a:rPr>
              <a:t> 4th </a:t>
            </a:r>
            <a:r>
              <a:rPr lang="pt-BR" sz="1400" dirty="0" err="1" smtClean="0">
                <a:solidFill>
                  <a:srgbClr val="FF3399"/>
                </a:solidFill>
              </a:rPr>
              <a:t>frequency</a:t>
            </a:r>
            <a:r>
              <a:rPr lang="pt-BR" sz="1400" dirty="0" smtClean="0">
                <a:solidFill>
                  <a:srgbClr val="FF3399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00FF00"/>
                </a:solidFill>
              </a:rPr>
              <a:t>VIV + </a:t>
            </a:r>
            <a:r>
              <a:rPr lang="pt-BR" sz="2400" dirty="0" err="1" smtClean="0">
                <a:solidFill>
                  <a:srgbClr val="00FF00"/>
                </a:solidFill>
              </a:rPr>
              <a:t>imposed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motion</a:t>
            </a:r>
            <a:endParaRPr lang="pt-BR" sz="2400" dirty="0">
              <a:solidFill>
                <a:srgbClr val="00FF00"/>
              </a:solidFill>
            </a:endParaRP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931100" y="1357125"/>
          <a:ext cx="2931835" cy="2495550"/>
        </p:xfrm>
        <a:graphic>
          <a:graphicData uri="http://schemas.openxmlformats.org/presentationml/2006/ole">
            <p:oleObj spid="_x0000_s76802" name="Acrobat Document" r:id="rId3" imgW="6406920" imgH="5444280" progId="AcroExch.Document.7">
              <p:embed/>
            </p:oleObj>
          </a:graphicData>
        </a:graphic>
      </p:graphicFrame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5331524" y="1368345"/>
          <a:ext cx="2924175" cy="2489030"/>
        </p:xfrm>
        <a:graphic>
          <a:graphicData uri="http://schemas.openxmlformats.org/presentationml/2006/ole">
            <p:oleObj spid="_x0000_s76803" name="Acrobat Document" r:id="rId4" imgW="6406920" imgH="5444280" progId="AcroExch.Document.7">
              <p:embed/>
            </p:oleObj>
          </a:graphicData>
        </a:graphic>
      </p:graphicFrame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885825" y="3895952"/>
          <a:ext cx="3009900" cy="2561998"/>
        </p:xfrm>
        <a:graphic>
          <a:graphicData uri="http://schemas.openxmlformats.org/presentationml/2006/ole">
            <p:oleObj spid="_x0000_s76804" name="Acrobat Document" r:id="rId5" imgW="6406920" imgH="5444280" progId="AcroExch.Document.7">
              <p:embed/>
            </p:oleObj>
          </a:graphicData>
        </a:graphic>
      </p:graphicFrame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5367038" y="3939495"/>
          <a:ext cx="2824462" cy="2404155"/>
        </p:xfrm>
        <a:graphic>
          <a:graphicData uri="http://schemas.openxmlformats.org/presentationml/2006/ole">
            <p:oleObj spid="_x0000_s76805" name="Acrobat Document" r:id="rId6" imgW="6406920" imgH="5444280" progId="AcroExch.Document.7">
              <p:embed/>
            </p:oleObj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0" y="2105025"/>
            <a:ext cx="97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505325" y="2228850"/>
            <a:ext cx="58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+ 1:3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23825" y="4705350"/>
            <a:ext cx="619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+ 1:1</a:t>
            </a:r>
          </a:p>
          <a:p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667251" y="47720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+ 3:1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132613" y="6105525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>
                <a:solidFill>
                  <a:srgbClr val="FFFF00"/>
                </a:solidFill>
              </a:rPr>
              <a:t>V</a:t>
            </a:r>
            <a:r>
              <a:rPr lang="pt-BR" sz="1400" i="1" dirty="0" err="1" smtClean="0">
                <a:solidFill>
                  <a:srgbClr val="FFFF00"/>
                </a:solidFill>
              </a:rPr>
              <a:t>r</a:t>
            </a:r>
            <a:r>
              <a:rPr lang="pt-BR" sz="1400" i="1" dirty="0" smtClean="0">
                <a:solidFill>
                  <a:srgbClr val="FFFF00"/>
                </a:solidFill>
              </a:rPr>
              <a:t> </a:t>
            </a:r>
            <a:r>
              <a:rPr lang="pt-BR" i="1" dirty="0" smtClean="0">
                <a:solidFill>
                  <a:srgbClr val="FFFF00"/>
                </a:solidFill>
              </a:rPr>
              <a:t>= 5.6</a:t>
            </a:r>
            <a:endParaRPr lang="pt-BR" i="1" dirty="0">
              <a:solidFill>
                <a:srgbClr val="FFFF00"/>
              </a:solidFill>
            </a:endParaRPr>
          </a:p>
        </p:txBody>
      </p:sp>
      <p:sp>
        <p:nvSpPr>
          <p:cNvPr id="12" name="Texto explicativo em forma de nuvem 11"/>
          <p:cNvSpPr/>
          <p:nvPr/>
        </p:nvSpPr>
        <p:spPr bwMode="auto">
          <a:xfrm>
            <a:off x="2802575" y="3713017"/>
            <a:ext cx="1852551" cy="952005"/>
          </a:xfrm>
          <a:prstGeom prst="cloudCallout">
            <a:avLst>
              <a:gd name="adj1" fmla="val -65717"/>
              <a:gd name="adj2" fmla="val 8334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reinforced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3" name="Texto explicativo em forma de nuvem 12"/>
          <p:cNvSpPr/>
          <p:nvPr/>
        </p:nvSpPr>
        <p:spPr bwMode="auto">
          <a:xfrm>
            <a:off x="6505697" y="3865416"/>
            <a:ext cx="1852551" cy="952005"/>
          </a:xfrm>
          <a:prstGeom prst="cloudCallout">
            <a:avLst>
              <a:gd name="adj1" fmla="val -43923"/>
              <a:gd name="adj2" fmla="val 10704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, 2nd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3rd </a:t>
            </a:r>
            <a:r>
              <a:rPr lang="pt-BR" sz="1400" i="1" dirty="0" err="1" smtClean="0">
                <a:solidFill>
                  <a:srgbClr val="FF3399"/>
                </a:solidFill>
              </a:rPr>
              <a:t>modes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977986" y="1137805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 smtClean="0">
                <a:solidFill>
                  <a:schemeClr val="bg1"/>
                </a:solidFill>
              </a:rPr>
              <a:t>A</a:t>
            </a:r>
            <a:r>
              <a:rPr lang="pt-BR" sz="1200" b="1" i="1" dirty="0" err="1" smtClean="0">
                <a:solidFill>
                  <a:schemeClr val="bg1"/>
                </a:solidFill>
              </a:rPr>
              <a:t>y</a:t>
            </a:r>
            <a:r>
              <a:rPr lang="pt-BR" b="1" i="1" dirty="0" smtClean="0">
                <a:solidFill>
                  <a:schemeClr val="bg1"/>
                </a:solidFill>
              </a:rPr>
              <a:t>/D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5" name="Texto explicativo em forma de nuvem 14"/>
          <p:cNvSpPr/>
          <p:nvPr/>
        </p:nvSpPr>
        <p:spPr bwMode="auto">
          <a:xfrm>
            <a:off x="2396835" y="1609115"/>
            <a:ext cx="1852551" cy="952005"/>
          </a:xfrm>
          <a:prstGeom prst="cloudCallout">
            <a:avLst>
              <a:gd name="adj1" fmla="val -65717"/>
              <a:gd name="adj2" fmla="val 8334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response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at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lock-in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peak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6" name="Texto explicativo em forma de nuvem 15"/>
          <p:cNvSpPr/>
          <p:nvPr/>
        </p:nvSpPr>
        <p:spPr bwMode="auto">
          <a:xfrm>
            <a:off x="6527468" y="1690263"/>
            <a:ext cx="2236522" cy="952005"/>
          </a:xfrm>
          <a:prstGeom prst="cloudCallout">
            <a:avLst>
              <a:gd name="adj1" fmla="val -41165"/>
              <a:gd name="adj2" fmla="val 68372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superharmonic</a:t>
            </a:r>
            <a:r>
              <a:rPr lang="pt-BR" sz="1400" i="1" dirty="0" smtClean="0">
                <a:solidFill>
                  <a:srgbClr val="FF3399"/>
                </a:solidFill>
              </a:rPr>
              <a:t>: 1-1/3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00FF00"/>
                </a:solidFill>
              </a:rPr>
              <a:t>VIV + </a:t>
            </a:r>
            <a:r>
              <a:rPr lang="pt-BR" sz="2400" dirty="0" err="1" smtClean="0">
                <a:solidFill>
                  <a:srgbClr val="00FF00"/>
                </a:solidFill>
              </a:rPr>
              <a:t>imposed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motion</a:t>
            </a:r>
            <a:endParaRPr lang="pt-BR" sz="2400" dirty="0">
              <a:solidFill>
                <a:srgbClr val="00FF00"/>
              </a:solidFill>
            </a:endParaRPr>
          </a:p>
        </p:txBody>
      </p:sp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870613" y="1269243"/>
          <a:ext cx="3036682" cy="2481403"/>
        </p:xfrm>
        <a:graphic>
          <a:graphicData uri="http://schemas.openxmlformats.org/presentationml/2006/ole">
            <p:oleObj spid="_x0000_s77827" name="Acrobat Document" r:id="rId3" imgW="6674040" imgH="5444280" progId="AcroExch.Document.7">
              <p:embed/>
            </p:oleObj>
          </a:graphicData>
        </a:graphic>
      </p:graphicFrame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5289470" y="1292069"/>
          <a:ext cx="3102056" cy="2515656"/>
        </p:xfrm>
        <a:graphic>
          <a:graphicData uri="http://schemas.openxmlformats.org/presentationml/2006/ole">
            <p:oleObj spid="_x0000_s77828" name="Acrobat Document" r:id="rId4" imgW="6724800" imgH="5444280" progId="AcroExch.Document.7">
              <p:embed/>
            </p:oleObj>
          </a:graphicData>
        </a:graphic>
      </p:graphicFrame>
      <p:graphicFrame>
        <p:nvGraphicFramePr>
          <p:cNvPr id="77830" name="Object 6"/>
          <p:cNvGraphicFramePr>
            <a:graphicFrameLocks noChangeAspect="1"/>
          </p:cNvGraphicFramePr>
          <p:nvPr/>
        </p:nvGraphicFramePr>
        <p:xfrm>
          <a:off x="881570" y="3962400"/>
          <a:ext cx="3034160" cy="2479343"/>
        </p:xfrm>
        <a:graphic>
          <a:graphicData uri="http://schemas.openxmlformats.org/presentationml/2006/ole">
            <p:oleObj spid="_x0000_s77830" name="Acrobat Document" r:id="rId5" imgW="6674040" imgH="5444280" progId="AcroExch.Document.7">
              <p:embed/>
            </p:oleObj>
          </a:graphicData>
        </a:graphic>
      </p:graphicFrame>
      <p:graphicFrame>
        <p:nvGraphicFramePr>
          <p:cNvPr id="77831" name="Object 7"/>
          <p:cNvGraphicFramePr>
            <a:graphicFrameLocks noChangeAspect="1"/>
          </p:cNvGraphicFramePr>
          <p:nvPr/>
        </p:nvGraphicFramePr>
        <p:xfrm>
          <a:off x="5322627" y="3934716"/>
          <a:ext cx="3040609" cy="2447319"/>
        </p:xfrm>
        <a:graphic>
          <a:graphicData uri="http://schemas.openxmlformats.org/presentationml/2006/ole">
            <p:oleObj spid="_x0000_s77831" name="Acrobat Document" r:id="rId6" imgW="6775560" imgH="5444280" progId="AcroExch.Document.7">
              <p:embed/>
            </p:oleObj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4610101" y="215265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+ 1:3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23825" y="4705350"/>
            <a:ext cx="619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+ 1:1</a:t>
            </a:r>
          </a:p>
          <a:p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67251" y="47720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+ 3:1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0" y="2105025"/>
            <a:ext cx="97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132613" y="6105525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>
                <a:solidFill>
                  <a:srgbClr val="FFFF00"/>
                </a:solidFill>
              </a:rPr>
              <a:t>V</a:t>
            </a:r>
            <a:r>
              <a:rPr lang="pt-BR" sz="1400" i="1" dirty="0" err="1" smtClean="0">
                <a:solidFill>
                  <a:srgbClr val="FFFF00"/>
                </a:solidFill>
              </a:rPr>
              <a:t>r</a:t>
            </a:r>
            <a:r>
              <a:rPr lang="pt-BR" sz="1400" i="1" dirty="0" smtClean="0">
                <a:solidFill>
                  <a:srgbClr val="FFFF00"/>
                </a:solidFill>
              </a:rPr>
              <a:t> </a:t>
            </a:r>
            <a:r>
              <a:rPr lang="pt-BR" i="1" dirty="0" smtClean="0">
                <a:solidFill>
                  <a:srgbClr val="FFFF00"/>
                </a:solidFill>
              </a:rPr>
              <a:t>= 5.6</a:t>
            </a:r>
            <a:endParaRPr lang="pt-BR" i="1" dirty="0">
              <a:solidFill>
                <a:srgbClr val="FFFF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977986" y="1137805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 smtClean="0">
                <a:solidFill>
                  <a:schemeClr val="bg1"/>
                </a:solidFill>
              </a:rPr>
              <a:t>A</a:t>
            </a:r>
            <a:r>
              <a:rPr lang="pt-BR" sz="1200" b="1" i="1" dirty="0" err="1" smtClean="0">
                <a:solidFill>
                  <a:schemeClr val="bg1"/>
                </a:solidFill>
              </a:rPr>
              <a:t>y</a:t>
            </a:r>
            <a:r>
              <a:rPr lang="pt-BR" b="1" i="1" dirty="0" smtClean="0">
                <a:solidFill>
                  <a:schemeClr val="bg1"/>
                </a:solidFill>
              </a:rPr>
              <a:t>/D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6" name="Texto explicativo em forma de nuvem 15"/>
          <p:cNvSpPr/>
          <p:nvPr/>
        </p:nvSpPr>
        <p:spPr bwMode="auto">
          <a:xfrm>
            <a:off x="2396835" y="1609115"/>
            <a:ext cx="1852551" cy="952005"/>
          </a:xfrm>
          <a:prstGeom prst="cloudCallout">
            <a:avLst>
              <a:gd name="adj1" fmla="val -65717"/>
              <a:gd name="adj2" fmla="val 8334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response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at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lock-in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peak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7" name="Texto explicativo em forma de nuvem 16"/>
          <p:cNvSpPr/>
          <p:nvPr/>
        </p:nvSpPr>
        <p:spPr bwMode="auto">
          <a:xfrm>
            <a:off x="6527468" y="1690263"/>
            <a:ext cx="2236522" cy="1124189"/>
          </a:xfrm>
          <a:prstGeom prst="cloudCallout">
            <a:avLst>
              <a:gd name="adj1" fmla="val -51784"/>
              <a:gd name="adj2" fmla="val 46189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fractionary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superharmonic</a:t>
            </a:r>
            <a:r>
              <a:rPr lang="pt-BR" sz="1400" i="1" dirty="0" smtClean="0">
                <a:solidFill>
                  <a:srgbClr val="FF3399"/>
                </a:solidFill>
              </a:rPr>
              <a:t>: 1-1/3</a:t>
            </a:r>
          </a:p>
        </p:txBody>
      </p:sp>
      <p:sp>
        <p:nvSpPr>
          <p:cNvPr id="18" name="Texto explicativo em forma de nuvem 17"/>
          <p:cNvSpPr/>
          <p:nvPr/>
        </p:nvSpPr>
        <p:spPr bwMode="auto">
          <a:xfrm>
            <a:off x="2802575" y="3713017"/>
            <a:ext cx="1852551" cy="952005"/>
          </a:xfrm>
          <a:prstGeom prst="cloudCallout">
            <a:avLst>
              <a:gd name="adj1" fmla="val -65717"/>
              <a:gd name="adj2" fmla="val 8334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reinforced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9" name="Texto explicativo em forma de nuvem 18"/>
          <p:cNvSpPr/>
          <p:nvPr/>
        </p:nvSpPr>
        <p:spPr bwMode="auto">
          <a:xfrm>
            <a:off x="6505697" y="3865416"/>
            <a:ext cx="1852551" cy="952005"/>
          </a:xfrm>
          <a:prstGeom prst="cloudCallout">
            <a:avLst>
              <a:gd name="adj1" fmla="val -43923"/>
              <a:gd name="adj2" fmla="val 10704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, 2nd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3rd </a:t>
            </a:r>
            <a:r>
              <a:rPr lang="pt-BR" sz="1400" i="1" dirty="0" err="1" smtClean="0">
                <a:solidFill>
                  <a:srgbClr val="FF3399"/>
                </a:solidFill>
              </a:rPr>
              <a:t>modes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Vertical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00FF00"/>
                </a:solidFill>
              </a:rPr>
              <a:t>VIV + </a:t>
            </a:r>
            <a:r>
              <a:rPr lang="pt-BR" sz="2400" dirty="0" err="1" smtClean="0">
                <a:solidFill>
                  <a:srgbClr val="00FF00"/>
                </a:solidFill>
              </a:rPr>
              <a:t>imposed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motion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610101" y="215265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+ 1:3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23825" y="4705350"/>
            <a:ext cx="619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+ 1:1</a:t>
            </a:r>
          </a:p>
          <a:p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667251" y="4772025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 + 3:1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-114300" y="2105025"/>
            <a:ext cx="1085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</a:rPr>
              <a:t>VIV</a:t>
            </a:r>
          </a:p>
        </p:txBody>
      </p:sp>
      <p:graphicFrame>
        <p:nvGraphicFramePr>
          <p:cNvPr id="79878" name="Object 6"/>
          <p:cNvGraphicFramePr>
            <a:graphicFrameLocks noChangeAspect="1"/>
          </p:cNvGraphicFramePr>
          <p:nvPr/>
        </p:nvGraphicFramePr>
        <p:xfrm>
          <a:off x="5464507" y="3952874"/>
          <a:ext cx="3088698" cy="2486025"/>
        </p:xfrm>
        <a:graphic>
          <a:graphicData uri="http://schemas.openxmlformats.org/presentationml/2006/ole">
            <p:oleObj spid="_x0000_s79878" name="Acrobat Document" r:id="rId3" imgW="6775560" imgH="5444280" progId="AcroExch.Document.7">
              <p:embed/>
            </p:oleObj>
          </a:graphicData>
        </a:graphic>
      </p:graphicFrame>
      <p:graphicFrame>
        <p:nvGraphicFramePr>
          <p:cNvPr id="79880" name="Object 8"/>
          <p:cNvGraphicFramePr>
            <a:graphicFrameLocks noChangeAspect="1"/>
          </p:cNvGraphicFramePr>
          <p:nvPr/>
        </p:nvGraphicFramePr>
        <p:xfrm>
          <a:off x="981075" y="3840412"/>
          <a:ext cx="3133725" cy="2541338"/>
        </p:xfrm>
        <a:graphic>
          <a:graphicData uri="http://schemas.openxmlformats.org/presentationml/2006/ole">
            <p:oleObj spid="_x0000_s79880" name="Acrobat Document" r:id="rId4" imgW="6724800" imgH="5444280" progId="AcroExch.Document.7">
              <p:embed/>
            </p:oleObj>
          </a:graphicData>
        </a:graphic>
      </p:graphicFrame>
      <p:graphicFrame>
        <p:nvGraphicFramePr>
          <p:cNvPr id="79881" name="Object 9"/>
          <p:cNvGraphicFramePr>
            <a:graphicFrameLocks noChangeAspect="1"/>
          </p:cNvGraphicFramePr>
          <p:nvPr/>
        </p:nvGraphicFramePr>
        <p:xfrm>
          <a:off x="5431892" y="1276350"/>
          <a:ext cx="3041361" cy="2447925"/>
        </p:xfrm>
        <a:graphic>
          <a:graphicData uri="http://schemas.openxmlformats.org/presentationml/2006/ole">
            <p:oleObj spid="_x0000_s79881" name="Acrobat Document" r:id="rId5" imgW="6775560" imgH="5444280" progId="AcroExch.Document.7">
              <p:embed/>
            </p:oleObj>
          </a:graphicData>
        </a:graphic>
      </p:graphicFrame>
      <p:graphicFrame>
        <p:nvGraphicFramePr>
          <p:cNvPr id="79882" name="Object 10"/>
          <p:cNvGraphicFramePr>
            <a:graphicFrameLocks noChangeAspect="1"/>
          </p:cNvGraphicFramePr>
          <p:nvPr/>
        </p:nvGraphicFramePr>
        <p:xfrm>
          <a:off x="961292" y="1209675"/>
          <a:ext cx="3077308" cy="2514600"/>
        </p:xfrm>
        <a:graphic>
          <a:graphicData uri="http://schemas.openxmlformats.org/presentationml/2006/ole">
            <p:oleObj spid="_x0000_s79882" name="Acrobat Document" r:id="rId6" imgW="6674040" imgH="5444280" progId="AcroExch.Document.7">
              <p:embed/>
            </p:oleObj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3977986" y="1137805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 smtClean="0">
                <a:solidFill>
                  <a:schemeClr val="bg1"/>
                </a:solidFill>
              </a:rPr>
              <a:t>A</a:t>
            </a:r>
            <a:r>
              <a:rPr lang="pt-BR" sz="1200" b="1" i="1" dirty="0" err="1" smtClean="0">
                <a:solidFill>
                  <a:schemeClr val="bg1"/>
                </a:solidFill>
              </a:rPr>
              <a:t>y</a:t>
            </a:r>
            <a:r>
              <a:rPr lang="pt-BR" b="1" i="1" dirty="0" smtClean="0">
                <a:solidFill>
                  <a:schemeClr val="bg1"/>
                </a:solidFill>
              </a:rPr>
              <a:t>/D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132613" y="6105525"/>
            <a:ext cx="12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 smtClean="0">
                <a:solidFill>
                  <a:srgbClr val="FFFF00"/>
                </a:solidFill>
              </a:rPr>
              <a:t>V</a:t>
            </a:r>
            <a:r>
              <a:rPr lang="pt-BR" sz="1400" i="1" dirty="0" err="1" smtClean="0">
                <a:solidFill>
                  <a:srgbClr val="FFFF00"/>
                </a:solidFill>
              </a:rPr>
              <a:t>r</a:t>
            </a:r>
            <a:r>
              <a:rPr lang="pt-BR" sz="1400" i="1" dirty="0" smtClean="0">
                <a:solidFill>
                  <a:srgbClr val="FFFF00"/>
                </a:solidFill>
              </a:rPr>
              <a:t> </a:t>
            </a:r>
            <a:r>
              <a:rPr lang="pt-BR" i="1" dirty="0" smtClean="0">
                <a:solidFill>
                  <a:srgbClr val="FFFF00"/>
                </a:solidFill>
              </a:rPr>
              <a:t>= 12.2</a:t>
            </a:r>
            <a:endParaRPr lang="pt-BR" i="1" dirty="0">
              <a:solidFill>
                <a:srgbClr val="FFFF00"/>
              </a:solidFill>
            </a:endParaRPr>
          </a:p>
        </p:txBody>
      </p:sp>
      <p:sp>
        <p:nvSpPr>
          <p:cNvPr id="16" name="Texto explicativo em forma de nuvem 15"/>
          <p:cNvSpPr/>
          <p:nvPr/>
        </p:nvSpPr>
        <p:spPr bwMode="auto">
          <a:xfrm>
            <a:off x="2396835" y="1609115"/>
            <a:ext cx="1852551" cy="952005"/>
          </a:xfrm>
          <a:prstGeom prst="cloudCallout">
            <a:avLst>
              <a:gd name="adj1" fmla="val -47127"/>
              <a:gd name="adj2" fmla="val 7959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2nd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response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at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lock-in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peak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7" name="Texto explicativo em forma de nuvem 16"/>
          <p:cNvSpPr/>
          <p:nvPr/>
        </p:nvSpPr>
        <p:spPr bwMode="auto">
          <a:xfrm>
            <a:off x="2802574" y="3713017"/>
            <a:ext cx="2125685" cy="1274619"/>
          </a:xfrm>
          <a:prstGeom prst="cloudCallout">
            <a:avLst>
              <a:gd name="adj1" fmla="val -64535"/>
              <a:gd name="adj2" fmla="val 4320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1st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2nd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plus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fractionary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harmonics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8" name="Texto explicativo em forma de nuvem 17"/>
          <p:cNvSpPr/>
          <p:nvPr/>
        </p:nvSpPr>
        <p:spPr bwMode="auto">
          <a:xfrm>
            <a:off x="7433947" y="1488383"/>
            <a:ext cx="1615044" cy="1124189"/>
          </a:xfrm>
          <a:prstGeom prst="cloudCallout">
            <a:avLst>
              <a:gd name="adj1" fmla="val -77160"/>
              <a:gd name="adj2" fmla="val 21892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2nd </a:t>
            </a:r>
            <a:r>
              <a:rPr lang="pt-BR" sz="1400" i="1" dirty="0" err="1" smtClean="0">
                <a:solidFill>
                  <a:srgbClr val="FF3399"/>
                </a:solidFill>
              </a:rPr>
              <a:t>mode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fractionary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harmonics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  <p:sp>
        <p:nvSpPr>
          <p:cNvPr id="19" name="Texto explicativo em forma de nuvem 18"/>
          <p:cNvSpPr/>
          <p:nvPr/>
        </p:nvSpPr>
        <p:spPr bwMode="auto">
          <a:xfrm>
            <a:off x="7291449" y="3817914"/>
            <a:ext cx="1852551" cy="1407229"/>
          </a:xfrm>
          <a:prstGeom prst="cloudCallout">
            <a:avLst>
              <a:gd name="adj1" fmla="val -62512"/>
              <a:gd name="adj2" fmla="val 4121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i="1" dirty="0" smtClean="0">
                <a:solidFill>
                  <a:srgbClr val="FF3399"/>
                </a:solidFill>
              </a:rPr>
              <a:t>2nd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3rd </a:t>
            </a:r>
            <a:r>
              <a:rPr lang="pt-BR" sz="1400" i="1" dirty="0" err="1" smtClean="0">
                <a:solidFill>
                  <a:srgbClr val="FF3399"/>
                </a:solidFill>
              </a:rPr>
              <a:t>modes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and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cascade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of</a:t>
            </a:r>
            <a:r>
              <a:rPr lang="pt-BR" sz="1400" i="1" dirty="0" smtClean="0">
                <a:solidFill>
                  <a:srgbClr val="FF3399"/>
                </a:solidFill>
              </a:rPr>
              <a:t> </a:t>
            </a:r>
            <a:r>
              <a:rPr lang="pt-BR" sz="1400" i="1" dirty="0" err="1" smtClean="0">
                <a:solidFill>
                  <a:srgbClr val="FF3399"/>
                </a:solidFill>
              </a:rPr>
              <a:t>frequencies</a:t>
            </a:r>
            <a:r>
              <a:rPr lang="pt-BR" sz="1400" i="1" dirty="0" smtClean="0">
                <a:solidFill>
                  <a:srgbClr val="FF3399"/>
                </a:solidFill>
              </a:rPr>
              <a:t>: </a:t>
            </a:r>
            <a:r>
              <a:rPr lang="pt-BR" sz="1400" i="1" dirty="0" err="1" smtClean="0">
                <a:solidFill>
                  <a:srgbClr val="FF3399"/>
                </a:solidFill>
              </a:rPr>
              <a:t>chaos</a:t>
            </a:r>
            <a:endParaRPr lang="pt-BR" sz="1400" i="1" dirty="0" smtClean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cppesce\Bckup desktop\2 - WORK\Convenios\PETROBRAS\DinNLRisers\RT 3\Ensaios no IPT\Catenária\DVDs\IPT Cat Transv - solo rígido CD01\FOTOS\IMG_9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916" y="2467002"/>
            <a:ext cx="2779776" cy="3706368"/>
          </a:xfrm>
          <a:prstGeom prst="rect">
            <a:avLst/>
          </a:prstGeom>
          <a:noFill/>
        </p:spPr>
      </p:pic>
      <p:pic>
        <p:nvPicPr>
          <p:cNvPr id="150530" name="Picture 2" descr="C:\cppesce\Bckup desktop\2 - WORK\Convenios\PETROBRAS\DinNLRisers\RT 3\Ensaios no IPT\Catenária\DVDs\IPT Cat Transv - solo rígido CD01\FOTOS\IMG_9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726" y="1993098"/>
            <a:ext cx="5559552" cy="4169664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/>
                </a:solidFill>
              </a:rPr>
              <a:t>Catenary </a:t>
            </a:r>
            <a:r>
              <a:rPr lang="pt-BR" sz="2400" dirty="0" err="1" smtClean="0">
                <a:solidFill>
                  <a:schemeClr val="accent5"/>
                </a:solidFill>
              </a:rPr>
              <a:t>model</a:t>
            </a:r>
            <a:r>
              <a:rPr lang="pt-BR" sz="2400" dirty="0" smtClean="0">
                <a:solidFill>
                  <a:schemeClr val="accent5"/>
                </a:solidFill>
              </a:rPr>
              <a:t> dynamics</a:t>
            </a:r>
            <a:endParaRPr lang="pt-BR" sz="2400" dirty="0">
              <a:solidFill>
                <a:schemeClr val="accent5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16334" y="1282535"/>
            <a:ext cx="5830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/>
                </a:solidFill>
              </a:rPr>
              <a:t>Illustrative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r>
              <a:rPr lang="pt-BR" sz="2400" b="1" dirty="0" err="1" smtClean="0">
                <a:solidFill>
                  <a:schemeClr val="bg1"/>
                </a:solidFill>
              </a:rPr>
              <a:t>Analysis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r>
              <a:rPr lang="pt-BR" sz="2400" b="1" dirty="0" err="1" smtClean="0">
                <a:solidFill>
                  <a:schemeClr val="bg1"/>
                </a:solidFill>
              </a:rPr>
              <a:t>Results</a:t>
            </a:r>
            <a:r>
              <a:rPr lang="pt-BR" sz="2400" b="1" dirty="0" smtClean="0">
                <a:solidFill>
                  <a:schemeClr val="bg1"/>
                </a:solidFill>
              </a:rPr>
              <a:t>:</a:t>
            </a:r>
          </a:p>
          <a:p>
            <a:endParaRPr lang="pt-BR" sz="2400" b="1" dirty="0" smtClean="0">
              <a:solidFill>
                <a:schemeClr val="bg1"/>
              </a:solidFill>
            </a:endParaRPr>
          </a:p>
          <a:p>
            <a:r>
              <a:rPr lang="pt-BR" sz="2400" b="1" dirty="0" smtClean="0">
                <a:solidFill>
                  <a:schemeClr val="bg1"/>
                </a:solidFill>
              </a:rPr>
              <a:t>Catenary Riser </a:t>
            </a:r>
            <a:r>
              <a:rPr lang="pt-BR" sz="2400" b="1" dirty="0" err="1" smtClean="0">
                <a:solidFill>
                  <a:schemeClr val="bg1"/>
                </a:solidFill>
              </a:rPr>
              <a:t>Model</a:t>
            </a:r>
            <a:endParaRPr lang="pt-BR" sz="2400" b="1" dirty="0" smtClean="0">
              <a:solidFill>
                <a:schemeClr val="bg1"/>
              </a:solidFill>
            </a:endParaRPr>
          </a:p>
          <a:p>
            <a:endParaRPr lang="pt-BR" sz="2400" i="1" dirty="0" smtClean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76596" y="1415673"/>
            <a:ext cx="17278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>
                <a:solidFill>
                  <a:schemeClr val="bg1"/>
                </a:solidFill>
              </a:rPr>
              <a:t>D=22.2 mm</a:t>
            </a:r>
          </a:p>
          <a:p>
            <a:endParaRPr lang="pt-BR" i="1" dirty="0" smtClean="0">
              <a:solidFill>
                <a:schemeClr val="bg1"/>
              </a:solidFill>
            </a:endParaRPr>
          </a:p>
          <a:p>
            <a:r>
              <a:rPr lang="pt-BR" i="1" dirty="0" smtClean="0">
                <a:solidFill>
                  <a:schemeClr val="bg1"/>
                </a:solidFill>
              </a:rPr>
              <a:t>m*=3.48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919" y="1648344"/>
            <a:ext cx="3964591" cy="297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662" y="1313592"/>
            <a:ext cx="4592475" cy="495073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chemeClr val="bg1"/>
                </a:solidFill>
              </a:rPr>
              <a:t>USP:</a:t>
            </a:r>
            <a:endParaRPr lang="en-GB" sz="18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1600" dirty="0" err="1" smtClean="0">
                <a:solidFill>
                  <a:schemeClr val="bg1"/>
                </a:solidFill>
              </a:rPr>
              <a:t>Leading</a:t>
            </a:r>
            <a:r>
              <a:rPr lang="pt-BR" sz="1600" dirty="0" smtClean="0">
                <a:solidFill>
                  <a:schemeClr val="bg1"/>
                </a:solidFill>
              </a:rPr>
              <a:t> </a:t>
            </a:r>
            <a:r>
              <a:rPr lang="pt-BR" sz="1600" dirty="0" err="1" smtClean="0">
                <a:solidFill>
                  <a:schemeClr val="bg1"/>
                </a:solidFill>
              </a:rPr>
              <a:t>researchers</a:t>
            </a:r>
            <a:r>
              <a:rPr lang="pt-BR" sz="1600" dirty="0" smtClean="0">
                <a:solidFill>
                  <a:schemeClr val="bg1"/>
                </a:solidFill>
              </a:rPr>
              <a:t>:</a:t>
            </a: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Celso </a:t>
            </a:r>
            <a:r>
              <a:rPr lang="pt-BR" sz="1400" i="1" dirty="0" err="1" smtClean="0">
                <a:solidFill>
                  <a:schemeClr val="bg1"/>
                </a:solidFill>
              </a:rPr>
              <a:t>Pesce</a:t>
            </a:r>
            <a:r>
              <a:rPr lang="pt-BR" sz="1400" dirty="0" smtClean="0">
                <a:solidFill>
                  <a:schemeClr val="bg1"/>
                </a:solidFill>
              </a:rPr>
              <a:t>, LIFE&amp;MO</a:t>
            </a: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Clóvis Martins</a:t>
            </a:r>
            <a:r>
              <a:rPr lang="pt-BR" sz="1400" dirty="0" smtClean="0">
                <a:solidFill>
                  <a:schemeClr val="bg1"/>
                </a:solidFill>
              </a:rPr>
              <a:t>, LIFE&amp;MO</a:t>
            </a: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Carlos Mazzilli</a:t>
            </a:r>
            <a:r>
              <a:rPr lang="pt-BR" sz="1400" dirty="0" smtClean="0">
                <a:solidFill>
                  <a:schemeClr val="bg1"/>
                </a:solidFill>
              </a:rPr>
              <a:t>, LMC</a:t>
            </a: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André </a:t>
            </a:r>
            <a:r>
              <a:rPr lang="pt-BR" sz="1400" i="1" dirty="0" err="1" smtClean="0">
                <a:solidFill>
                  <a:schemeClr val="bg1"/>
                </a:solidFill>
              </a:rPr>
              <a:t>Fujarra</a:t>
            </a:r>
            <a:r>
              <a:rPr lang="pt-BR" sz="1400" dirty="0" smtClean="0">
                <a:solidFill>
                  <a:schemeClr val="bg1"/>
                </a:solidFill>
              </a:rPr>
              <a:t>, TPN</a:t>
            </a:r>
          </a:p>
          <a:p>
            <a:pPr lvl="1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1600" dirty="0" err="1" smtClean="0">
                <a:solidFill>
                  <a:srgbClr val="FFFF00"/>
                </a:solidFill>
              </a:rPr>
              <a:t>Experiments</a:t>
            </a:r>
            <a:r>
              <a:rPr lang="pt-BR" sz="1600" dirty="0" smtClean="0">
                <a:solidFill>
                  <a:schemeClr val="bg1"/>
                </a:solidFill>
              </a:rPr>
              <a:t>:</a:t>
            </a: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Guilherme </a:t>
            </a:r>
            <a:r>
              <a:rPr lang="pt-BR" sz="1400" i="1" dirty="0" err="1" smtClean="0">
                <a:solidFill>
                  <a:schemeClr val="bg1"/>
                </a:solidFill>
              </a:rPr>
              <a:t>Franzini</a:t>
            </a:r>
            <a:r>
              <a:rPr lang="pt-BR" sz="1400" i="1" dirty="0" smtClean="0">
                <a:solidFill>
                  <a:schemeClr val="bg1"/>
                </a:solidFill>
              </a:rPr>
              <a:t>, Rodolfo Gonçalves</a:t>
            </a: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Felipe </a:t>
            </a:r>
            <a:r>
              <a:rPr lang="pt-BR" sz="1400" i="1" dirty="0" err="1" smtClean="0">
                <a:solidFill>
                  <a:schemeClr val="bg1"/>
                </a:solidFill>
              </a:rPr>
              <a:t>Rateiro</a:t>
            </a:r>
            <a:r>
              <a:rPr lang="pt-BR" sz="1400" i="1" dirty="0" smtClean="0">
                <a:solidFill>
                  <a:schemeClr val="bg1"/>
                </a:solidFill>
              </a:rPr>
              <a:t>, Rafael Salles</a:t>
            </a:r>
          </a:p>
          <a:p>
            <a:pPr lvl="1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1600" dirty="0" err="1" smtClean="0">
                <a:solidFill>
                  <a:srgbClr val="00FF00"/>
                </a:solidFill>
              </a:rPr>
              <a:t>Analytical</a:t>
            </a:r>
            <a:r>
              <a:rPr lang="pt-BR" sz="1600" dirty="0" smtClean="0">
                <a:solidFill>
                  <a:srgbClr val="00FF00"/>
                </a:solidFill>
              </a:rPr>
              <a:t> </a:t>
            </a:r>
            <a:r>
              <a:rPr lang="pt-BR" sz="1600" dirty="0" err="1" smtClean="0">
                <a:solidFill>
                  <a:srgbClr val="00FF00"/>
                </a:solidFill>
              </a:rPr>
              <a:t>and</a:t>
            </a:r>
            <a:r>
              <a:rPr lang="pt-BR" sz="1600" dirty="0" smtClean="0">
                <a:solidFill>
                  <a:srgbClr val="00FF00"/>
                </a:solidFill>
              </a:rPr>
              <a:t> </a:t>
            </a:r>
            <a:r>
              <a:rPr lang="pt-BR" sz="1600" dirty="0" err="1" smtClean="0">
                <a:solidFill>
                  <a:srgbClr val="00FF00"/>
                </a:solidFill>
              </a:rPr>
              <a:t>Numerical</a:t>
            </a:r>
            <a:r>
              <a:rPr lang="pt-BR" sz="1600" dirty="0" smtClean="0">
                <a:solidFill>
                  <a:srgbClr val="00FF00"/>
                </a:solidFill>
              </a:rPr>
              <a:t> </a:t>
            </a:r>
            <a:r>
              <a:rPr lang="pt-BR" sz="1600" dirty="0" err="1" smtClean="0">
                <a:solidFill>
                  <a:srgbClr val="00FF00"/>
                </a:solidFill>
              </a:rPr>
              <a:t>Models</a:t>
            </a:r>
            <a:endParaRPr lang="pt-BR" sz="1600" dirty="0" smtClean="0">
              <a:solidFill>
                <a:srgbClr val="00FF00"/>
              </a:solidFill>
            </a:endParaRP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Fernanda </a:t>
            </a:r>
            <a:r>
              <a:rPr lang="pt-BR" sz="1400" i="1" dirty="0" err="1" smtClean="0">
                <a:solidFill>
                  <a:schemeClr val="bg1"/>
                </a:solidFill>
              </a:rPr>
              <a:t>Takafuji</a:t>
            </a:r>
            <a:r>
              <a:rPr lang="pt-BR" sz="1400" i="1" dirty="0" smtClean="0">
                <a:solidFill>
                  <a:schemeClr val="bg1"/>
                </a:solidFill>
              </a:rPr>
              <a:t>, Nicolau  </a:t>
            </a:r>
            <a:r>
              <a:rPr lang="pt-BR" sz="1400" i="1" dirty="0" err="1" smtClean="0">
                <a:solidFill>
                  <a:schemeClr val="bg1"/>
                </a:solidFill>
              </a:rPr>
              <a:t>Galan</a:t>
            </a:r>
            <a:r>
              <a:rPr lang="pt-BR" sz="1400" i="1" dirty="0" smtClean="0">
                <a:solidFill>
                  <a:schemeClr val="bg1"/>
                </a:solidFill>
              </a:rPr>
              <a:t> Neto</a:t>
            </a:r>
          </a:p>
          <a:p>
            <a:pPr lvl="2">
              <a:lnSpc>
                <a:spcPct val="90000"/>
              </a:lnSpc>
              <a:buNone/>
            </a:pPr>
            <a:r>
              <a:rPr lang="pt-BR" sz="1400" i="1" dirty="0" smtClean="0">
                <a:solidFill>
                  <a:schemeClr val="bg1"/>
                </a:solidFill>
              </a:rPr>
              <a:t>Guilherme </a:t>
            </a:r>
            <a:r>
              <a:rPr lang="pt-BR" sz="1400" i="1" dirty="0" err="1" smtClean="0">
                <a:solidFill>
                  <a:schemeClr val="bg1"/>
                </a:solidFill>
              </a:rPr>
              <a:t>Monticelli</a:t>
            </a:r>
            <a:r>
              <a:rPr lang="pt-BR" sz="1400" i="1" dirty="0" smtClean="0">
                <a:solidFill>
                  <a:schemeClr val="bg1"/>
                </a:solidFill>
              </a:rPr>
              <a:t>, Eduardo Malta</a:t>
            </a:r>
            <a:endParaRPr lang="pt-BR" sz="1400" i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800" dirty="0" smtClean="0">
                <a:solidFill>
                  <a:schemeClr val="bg1"/>
                </a:solidFill>
              </a:rPr>
              <a:t>Petrobras:</a:t>
            </a:r>
            <a:endParaRPr lang="pt-BR" sz="18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1400" i="1" dirty="0" smtClean="0">
                <a:solidFill>
                  <a:schemeClr val="bg1"/>
                </a:solidFill>
              </a:rPr>
              <a:t>Pedro Mendes, CENPES</a:t>
            </a:r>
          </a:p>
          <a:p>
            <a:pPr lvl="1">
              <a:lnSpc>
                <a:spcPct val="90000"/>
              </a:lnSpc>
            </a:pPr>
            <a:r>
              <a:rPr lang="pt-BR" sz="1400" i="1" dirty="0" smtClean="0">
                <a:solidFill>
                  <a:schemeClr val="bg1"/>
                </a:solidFill>
              </a:rPr>
              <a:t>Ricardo </a:t>
            </a:r>
            <a:r>
              <a:rPr lang="pt-BR" sz="1400" i="1" dirty="0" err="1" smtClean="0">
                <a:solidFill>
                  <a:schemeClr val="bg1"/>
                </a:solidFill>
              </a:rPr>
              <a:t>Franciss</a:t>
            </a:r>
            <a:r>
              <a:rPr lang="pt-BR" sz="1400" i="1" dirty="0" smtClean="0">
                <a:solidFill>
                  <a:schemeClr val="bg1"/>
                </a:solidFill>
              </a:rPr>
              <a:t>, CENPES</a:t>
            </a:r>
            <a:endParaRPr lang="pt-BR" sz="1400" i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Research Team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650182" y="4607622"/>
            <a:ext cx="231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i="1" dirty="0" smtClean="0">
                <a:solidFill>
                  <a:srgbClr val="FFFF00"/>
                </a:solidFill>
              </a:rPr>
              <a:t>Catenary riser </a:t>
            </a:r>
            <a:r>
              <a:rPr lang="pt-BR" sz="1600" i="1" dirty="0" err="1" smtClean="0">
                <a:solidFill>
                  <a:srgbClr val="FFFF00"/>
                </a:solidFill>
              </a:rPr>
              <a:t>model</a:t>
            </a:r>
            <a:r>
              <a:rPr lang="pt-BR" sz="1600" i="1" dirty="0" smtClean="0">
                <a:solidFill>
                  <a:srgbClr val="FFFF00"/>
                </a:solidFill>
              </a:rPr>
              <a:t> </a:t>
            </a:r>
            <a:r>
              <a:rPr lang="pt-BR" sz="1600" i="1" dirty="0" err="1" smtClean="0">
                <a:solidFill>
                  <a:srgbClr val="FFFF00"/>
                </a:solidFill>
              </a:rPr>
              <a:t>at</a:t>
            </a:r>
            <a:r>
              <a:rPr lang="pt-BR" sz="1600" i="1" dirty="0" smtClean="0">
                <a:solidFill>
                  <a:srgbClr val="FFFF00"/>
                </a:solidFill>
              </a:rPr>
              <a:t>  </a:t>
            </a:r>
            <a:r>
              <a:rPr lang="pt-BR" sz="1600" i="1" dirty="0" err="1" smtClean="0">
                <a:solidFill>
                  <a:srgbClr val="FFFF00"/>
                </a:solidFill>
              </a:rPr>
              <a:t>TPN-Lab</a:t>
            </a:r>
            <a:endParaRPr lang="pt-BR" sz="16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11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 descr="C:\cppesce\Bckup desktop\2 - WORK\Convenios\PETROBRAS\DinNLRisers\RT 3\Ensaios no IPT\Catenária\DVDs\IPT Cat Transv - solo rígido CD01\FOTOS\IMG_9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09" y="1934298"/>
            <a:ext cx="5559552" cy="4169664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general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characteristics</a:t>
            </a:r>
            <a:endParaRPr lang="pt-B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experimental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conditions</a:t>
            </a:r>
            <a:endParaRPr lang="pt-B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69076" y="1362693"/>
            <a:ext cx="8229600" cy="4525963"/>
          </a:xfrm>
        </p:spPr>
        <p:txBody>
          <a:bodyPr/>
          <a:lstStyle/>
          <a:p>
            <a:r>
              <a:rPr lang="pt-BR" dirty="0" err="1" smtClean="0">
                <a:solidFill>
                  <a:schemeClr val="bg1"/>
                </a:solidFill>
              </a:rPr>
              <a:t>Two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configurations</a:t>
            </a:r>
            <a:r>
              <a:rPr lang="pt-BR" dirty="0" smtClean="0">
                <a:solidFill>
                  <a:schemeClr val="bg1"/>
                </a:solidFill>
              </a:rPr>
              <a:t>: LONGITUDINAL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TRANSVERSAL to </a:t>
            </a:r>
            <a:r>
              <a:rPr lang="pt-BR" dirty="0" err="1" smtClean="0">
                <a:solidFill>
                  <a:schemeClr val="bg1"/>
                </a:solidFill>
              </a:rPr>
              <a:t>the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towing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tank</a:t>
            </a:r>
            <a:endParaRPr lang="pt-BR" dirty="0" smtClean="0">
              <a:solidFill>
                <a:schemeClr val="bg1"/>
              </a:solidFill>
            </a:endParaRPr>
          </a:p>
          <a:p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err="1" smtClean="0">
                <a:solidFill>
                  <a:schemeClr val="bg1"/>
                </a:solidFill>
              </a:rPr>
              <a:t>Experiments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under</a:t>
            </a:r>
            <a:r>
              <a:rPr lang="pt-BR" dirty="0" smtClean="0">
                <a:solidFill>
                  <a:schemeClr val="bg1"/>
                </a:solidFill>
              </a:rPr>
              <a:t> vertical </a:t>
            </a:r>
            <a:r>
              <a:rPr lang="pt-BR" dirty="0" err="1" smtClean="0">
                <a:solidFill>
                  <a:schemeClr val="bg1"/>
                </a:solidFill>
              </a:rPr>
              <a:t>motion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imposed</a:t>
            </a:r>
            <a:r>
              <a:rPr lang="pt-BR" dirty="0" smtClean="0">
                <a:solidFill>
                  <a:schemeClr val="bg1"/>
                </a:solidFill>
              </a:rPr>
              <a:t> to </a:t>
            </a:r>
            <a:r>
              <a:rPr lang="pt-BR" dirty="0" err="1" smtClean="0">
                <a:solidFill>
                  <a:schemeClr val="bg1"/>
                </a:solidFill>
              </a:rPr>
              <a:t>the</a:t>
            </a:r>
            <a:r>
              <a:rPr lang="pt-BR" dirty="0" smtClean="0">
                <a:solidFill>
                  <a:schemeClr val="bg1"/>
                </a:solidFill>
              </a:rPr>
              <a:t> top: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</a:rPr>
              <a:t>4 amplitudes; </a:t>
            </a:r>
            <a:r>
              <a:rPr lang="pt-BR" dirty="0" err="1" smtClean="0">
                <a:solidFill>
                  <a:schemeClr val="bg1"/>
                </a:solidFill>
              </a:rPr>
              <a:t>exciting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frequencies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covering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large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typical</a:t>
            </a:r>
            <a:r>
              <a:rPr lang="pt-BR" dirty="0" smtClean="0">
                <a:solidFill>
                  <a:schemeClr val="bg1"/>
                </a:solidFill>
              </a:rPr>
              <a:t> range</a:t>
            </a:r>
          </a:p>
          <a:p>
            <a:pPr lvl="1"/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err="1" smtClean="0">
                <a:solidFill>
                  <a:schemeClr val="bg1"/>
                </a:solidFill>
              </a:rPr>
              <a:t>Experiments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under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current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only</a:t>
            </a:r>
            <a:r>
              <a:rPr lang="pt-BR" dirty="0" smtClean="0">
                <a:solidFill>
                  <a:schemeClr val="bg1"/>
                </a:solidFill>
              </a:rPr>
              <a:t> (VIV):</a:t>
            </a:r>
          </a:p>
          <a:p>
            <a:pPr lvl="1"/>
            <a:r>
              <a:rPr lang="pt-BR" dirty="0" err="1" smtClean="0">
                <a:solidFill>
                  <a:schemeClr val="bg1"/>
                </a:solidFill>
              </a:rPr>
              <a:t>By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the</a:t>
            </a:r>
            <a:r>
              <a:rPr lang="pt-BR" dirty="0" smtClean="0">
                <a:solidFill>
                  <a:schemeClr val="bg1"/>
                </a:solidFill>
              </a:rPr>
              <a:t> DORSE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INTRADORSE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</a:rPr>
              <a:t>0 &lt; V</a:t>
            </a:r>
            <a:r>
              <a:rPr lang="pt-BR" sz="1600" dirty="0" smtClean="0">
                <a:solidFill>
                  <a:schemeClr val="bg1"/>
                </a:solidFill>
              </a:rPr>
              <a:t>r</a:t>
            </a:r>
            <a:r>
              <a:rPr lang="pt-BR" sz="1100" dirty="0" smtClean="0">
                <a:solidFill>
                  <a:schemeClr val="bg1"/>
                </a:solidFill>
              </a:rPr>
              <a:t>1 </a:t>
            </a:r>
            <a:r>
              <a:rPr lang="pt-BR" dirty="0" smtClean="0">
                <a:solidFill>
                  <a:schemeClr val="bg1"/>
                </a:solidFill>
              </a:rPr>
              <a:t>= U/f</a:t>
            </a:r>
            <a:r>
              <a:rPr lang="pt-BR" sz="1200" dirty="0" smtClean="0">
                <a:solidFill>
                  <a:schemeClr val="bg1"/>
                </a:solidFill>
              </a:rPr>
              <a:t>1</a:t>
            </a:r>
            <a:r>
              <a:rPr lang="pt-BR" dirty="0" smtClean="0">
                <a:solidFill>
                  <a:schemeClr val="bg1"/>
                </a:solidFill>
              </a:rPr>
              <a:t>D &lt; 27</a:t>
            </a:r>
          </a:p>
          <a:p>
            <a:pPr lvl="1"/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err="1" smtClean="0">
                <a:solidFill>
                  <a:schemeClr val="bg1"/>
                </a:solidFill>
              </a:rPr>
              <a:t>Experiments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under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current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vertical </a:t>
            </a:r>
            <a:r>
              <a:rPr lang="pt-BR" dirty="0" err="1" smtClean="0">
                <a:solidFill>
                  <a:schemeClr val="bg1"/>
                </a:solidFill>
              </a:rPr>
              <a:t>motion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at</a:t>
            </a:r>
            <a:r>
              <a:rPr lang="pt-BR" dirty="0" smtClean="0">
                <a:solidFill>
                  <a:schemeClr val="bg1"/>
                </a:solidFill>
              </a:rPr>
              <a:t> top:</a:t>
            </a:r>
          </a:p>
          <a:p>
            <a:pPr lvl="1"/>
            <a:r>
              <a:rPr lang="pt-BR" dirty="0" err="1" smtClean="0">
                <a:solidFill>
                  <a:schemeClr val="bg1"/>
                </a:solidFill>
              </a:rPr>
              <a:t>By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theDORSE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INTRADORSE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</a:rPr>
              <a:t>0 &lt; V</a:t>
            </a:r>
            <a:r>
              <a:rPr lang="pt-BR" sz="1600" dirty="0" smtClean="0">
                <a:solidFill>
                  <a:schemeClr val="bg1"/>
                </a:solidFill>
              </a:rPr>
              <a:t>r</a:t>
            </a:r>
            <a:r>
              <a:rPr lang="pt-BR" sz="1100" dirty="0" smtClean="0">
                <a:solidFill>
                  <a:schemeClr val="bg1"/>
                </a:solidFill>
              </a:rPr>
              <a:t>1 </a:t>
            </a:r>
            <a:r>
              <a:rPr lang="pt-BR" dirty="0" smtClean="0">
                <a:solidFill>
                  <a:schemeClr val="bg1"/>
                </a:solidFill>
              </a:rPr>
              <a:t>= U/f</a:t>
            </a:r>
            <a:r>
              <a:rPr lang="pt-BR" sz="1200" dirty="0" smtClean="0">
                <a:solidFill>
                  <a:schemeClr val="bg1"/>
                </a:solidFill>
              </a:rPr>
              <a:t>1</a:t>
            </a:r>
            <a:r>
              <a:rPr lang="pt-BR" dirty="0" smtClean="0">
                <a:solidFill>
                  <a:schemeClr val="bg1"/>
                </a:solidFill>
              </a:rPr>
              <a:t>D &lt; 27</a:t>
            </a:r>
          </a:p>
          <a:p>
            <a:pPr lvl="1"/>
            <a:r>
              <a:rPr lang="pt-BR" dirty="0" smtClean="0">
                <a:solidFill>
                  <a:schemeClr val="bg1"/>
                </a:solidFill>
              </a:rPr>
              <a:t>4 amplitudes; 3 </a:t>
            </a:r>
            <a:r>
              <a:rPr lang="pt-BR" dirty="0" err="1" smtClean="0">
                <a:solidFill>
                  <a:schemeClr val="bg1"/>
                </a:solidFill>
              </a:rPr>
              <a:t>exciting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frequencies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covering</a:t>
            </a:r>
            <a:r>
              <a:rPr lang="pt-BR" dirty="0" smtClean="0">
                <a:solidFill>
                  <a:schemeClr val="bg1"/>
                </a:solidFill>
              </a:rPr>
              <a:t> 3 </a:t>
            </a:r>
            <a:r>
              <a:rPr lang="pt-BR" dirty="0" err="1" smtClean="0">
                <a:solidFill>
                  <a:schemeClr val="bg1"/>
                </a:solidFill>
              </a:rPr>
              <a:t>first</a:t>
            </a:r>
            <a:r>
              <a:rPr lang="pt-BR" dirty="0" smtClean="0">
                <a:solidFill>
                  <a:schemeClr val="bg1"/>
                </a:solidFill>
              </a:rPr>
              <a:t> natural </a:t>
            </a:r>
            <a:r>
              <a:rPr lang="pt-BR" dirty="0" err="1" smtClean="0">
                <a:solidFill>
                  <a:schemeClr val="bg1"/>
                </a:solidFill>
              </a:rPr>
              <a:t>frequencies</a:t>
            </a:r>
            <a:endParaRPr lang="pt-BR" dirty="0" smtClean="0">
              <a:solidFill>
                <a:schemeClr val="bg1"/>
              </a:solidFill>
            </a:endParaRPr>
          </a:p>
          <a:p>
            <a:pPr lvl="1"/>
            <a:endParaRPr lang="pt-BR" dirty="0" smtClean="0">
              <a:solidFill>
                <a:schemeClr val="bg1"/>
              </a:solidFill>
            </a:endParaRPr>
          </a:p>
          <a:p>
            <a:pPr lvl="1"/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cppesce\Bckup desktop\2 - WORK\Convenios\PETROBRAS\DinNLRisers\RT 3\Ensaios no IPT\Catenária\DVDs\IPT Cat Long - sem correnteza CD01\LONG-KC05\IPT-LONG-KC05-ID00-Catenary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0854" y="1255410"/>
            <a:ext cx="6354343" cy="508164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2864" y="274638"/>
            <a:ext cx="8229600" cy="1143000"/>
          </a:xfrm>
        </p:spPr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Models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static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configurations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and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targets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066132" y="2016035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Longitudinal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cppesce\Bckup desktop\2 - WORK\Convenios\PETROBRAS\DinNLRisers\RT 3\Ensaios no IPT\Catenária\DVDs\IPT Cat Transv - solo rígido CD01\TRANS-NEAR-F0-KC00\IPT-TRANS-NEAR-F0-KC00-ID01-Catenary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344" y="1256613"/>
            <a:ext cx="6354343" cy="508164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2864" y="274638"/>
            <a:ext cx="8229600" cy="1143000"/>
          </a:xfrm>
        </p:spPr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Models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static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configurations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and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targets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062418" y="1975092"/>
            <a:ext cx="138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Transversal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Models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00FF00"/>
                </a:solidFill>
              </a:rPr>
              <a:t>natural </a:t>
            </a:r>
            <a:r>
              <a:rPr lang="pt-BR" sz="2400" dirty="0" err="1" smtClean="0">
                <a:solidFill>
                  <a:srgbClr val="00FF00"/>
                </a:solidFill>
              </a:rPr>
              <a:t>frequencies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69243" y="1446663"/>
            <a:ext cx="221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(Hz)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939051" y="5952698"/>
            <a:ext cx="221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Transversal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313708" y="1850409"/>
          <a:ext cx="4067222" cy="4053840"/>
        </p:xfrm>
        <a:graphic>
          <a:graphicData uri="http://schemas.openxmlformats.org/drawingml/2006/table">
            <a:tbl>
              <a:tblPr/>
              <a:tblGrid>
                <a:gridCol w="848812"/>
                <a:gridCol w="1184799"/>
                <a:gridCol w="1184799"/>
                <a:gridCol w="848812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err="1">
                          <a:solidFill>
                            <a:srgbClr val="FFFF00"/>
                          </a:solidFill>
                          <a:latin typeface="Calibri"/>
                        </a:rPr>
                        <a:t>Mode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POLIFLEX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Experimental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Plane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0,42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0,42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0,70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0,72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0,83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0,87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1,10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1,15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1,25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1,26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1,52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---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1,68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1,79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1,68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1,66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2,13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2,23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2,12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2,22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2,59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2,73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2,56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2,56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3,07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3,02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3,05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3,19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3,80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1551231" y="5973887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Longitudinal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4804012" y="1864056"/>
          <a:ext cx="4121622" cy="4053840"/>
        </p:xfrm>
        <a:graphic>
          <a:graphicData uri="http://schemas.openxmlformats.org/drawingml/2006/table">
            <a:tbl>
              <a:tblPr/>
              <a:tblGrid>
                <a:gridCol w="860165"/>
                <a:gridCol w="1200646"/>
                <a:gridCol w="1200646"/>
                <a:gridCol w="860165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Mode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POLIFLEX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Experimental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Plane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0,42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0,43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0,72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0,76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0,84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0,85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1,09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1,26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1,44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1,67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1,69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1,77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2,24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2,27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2,74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2,59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2,71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3,18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3,51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out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chemeClr val="bg1"/>
                          </a:solidFill>
                          <a:latin typeface="Calibri"/>
                        </a:rPr>
                        <a:t>--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3,22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5816222" y="1462584"/>
            <a:ext cx="2210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(Hz)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368490" y="2156347"/>
            <a:ext cx="8570794" cy="191069"/>
          </a:xfrm>
          <a:prstGeom prst="rect">
            <a:avLst/>
          </a:prstGeom>
          <a:noFill/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o explicativo em elipse 9"/>
          <p:cNvSpPr/>
          <p:nvPr/>
        </p:nvSpPr>
        <p:spPr bwMode="auto">
          <a:xfrm>
            <a:off x="4667534" y="3343701"/>
            <a:ext cx="2169994" cy="805218"/>
          </a:xfrm>
          <a:prstGeom prst="wedgeEllipseCallout">
            <a:avLst>
              <a:gd name="adj1" fmla="val -61841"/>
              <a:gd name="adj2" fmla="val -165813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1st 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mode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is </a:t>
            </a:r>
            <a:r>
              <a:rPr kumimoji="0" lang="pt-BR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out-of-plane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vertical </a:t>
            </a:r>
            <a:r>
              <a:rPr lang="pt-BR" sz="2400" dirty="0" err="1" smtClean="0">
                <a:solidFill>
                  <a:srgbClr val="FFFF00"/>
                </a:solidFill>
              </a:rPr>
              <a:t>motion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</a:rPr>
              <a:t>at</a:t>
            </a:r>
            <a:r>
              <a:rPr lang="pt-BR" sz="2400" dirty="0" smtClean="0">
                <a:solidFill>
                  <a:srgbClr val="FFFF00"/>
                </a:solidFill>
              </a:rPr>
              <a:t> top</a:t>
            </a:r>
            <a:endParaRPr lang="pt-BR" sz="2400" dirty="0">
              <a:solidFill>
                <a:srgbClr val="FFFF00"/>
              </a:solidFill>
            </a:endParaRPr>
          </a:p>
        </p:txBody>
      </p:sp>
      <p:pic>
        <p:nvPicPr>
          <p:cNvPr id="151555" name="Picture 3" descr="C:\cppesce\Bckup desktop\2 - WORK\Convenios\PETROBRAS\DinNLRisers\RT 3\Ensaios no IPT\Catenária\DVDs\IPT Cat Long - sem correnteza CD01\LONG-KC10\IPT-LONG-KC10-ID09-3D-1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135" y="1401248"/>
            <a:ext cx="4399161" cy="3518058"/>
          </a:xfrm>
          <a:prstGeom prst="rect">
            <a:avLst/>
          </a:prstGeom>
          <a:noFill/>
        </p:spPr>
      </p:pic>
      <p:pic>
        <p:nvPicPr>
          <p:cNvPr id="151556" name="Picture 4" descr="C:\cppesce\Bckup desktop\2 - WORK\Convenios\PETROBRAS\DinNLRisers\RT 3\Ensaios no IPT\Catenária\DVDs\IPT Cat Long - sem correnteza CD01\LONG-KC10\IPT-LONG-KC10-ID09-3D-2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376" y="2730253"/>
            <a:ext cx="4399161" cy="3518058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4918155" y="1172998"/>
            <a:ext cx="4001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VSIV: </a:t>
            </a:r>
          </a:p>
          <a:p>
            <a:r>
              <a:rPr lang="pt-BR" sz="2000" dirty="0" err="1" smtClean="0">
                <a:solidFill>
                  <a:schemeClr val="bg1"/>
                </a:solidFill>
              </a:rPr>
              <a:t>Vortex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r>
              <a:rPr lang="pt-BR" sz="2000" dirty="0" err="1" smtClean="0">
                <a:solidFill>
                  <a:schemeClr val="bg1"/>
                </a:solidFill>
              </a:rPr>
              <a:t>Self-Induced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r>
              <a:rPr lang="pt-BR" sz="2000" dirty="0" err="1" smtClean="0">
                <a:solidFill>
                  <a:schemeClr val="bg1"/>
                </a:solidFill>
              </a:rPr>
              <a:t>Vibration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00550" y="2126214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A/D=10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85651" y="5545776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vertical </a:t>
            </a:r>
            <a:r>
              <a:rPr lang="pt-BR" sz="2400" dirty="0" err="1" smtClean="0">
                <a:solidFill>
                  <a:srgbClr val="FFFF00"/>
                </a:solidFill>
              </a:rPr>
              <a:t>motion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</a:rPr>
              <a:t>at</a:t>
            </a:r>
            <a:r>
              <a:rPr lang="pt-BR" sz="2400" dirty="0" smtClean="0">
                <a:solidFill>
                  <a:srgbClr val="FFFF00"/>
                </a:solidFill>
              </a:rPr>
              <a:t> top</a:t>
            </a:r>
            <a:endParaRPr lang="pt-BR" sz="2400" dirty="0">
              <a:solidFill>
                <a:srgbClr val="FFFF00"/>
              </a:solidFill>
            </a:endParaRPr>
          </a:p>
        </p:txBody>
      </p:sp>
      <p:pic>
        <p:nvPicPr>
          <p:cNvPr id="152578" name="Picture 2" descr="C:\cppesce\Bckup desktop\2 - WORK\Convenios\PETROBRAS\DinNLRisers\RT 3\Ensaios no IPT\Catenária\DVDs\IPT Cat Long - sem correnteza CD01\LONG-KC10\IPT-LONG-KC10-ID10-PSD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422" y="1452378"/>
            <a:ext cx="3910365" cy="4680591"/>
          </a:xfrm>
          <a:prstGeom prst="rect">
            <a:avLst/>
          </a:prstGeom>
          <a:noFill/>
        </p:spPr>
      </p:pic>
      <p:pic>
        <p:nvPicPr>
          <p:cNvPr id="152579" name="Picture 3" descr="C:\cppesce\Bckup desktop\2 - WORK\Convenios\PETROBRAS\DinNLRisers\RT 3\Ensaios no IPT\Catenária\DVDs\IPT Cat Long - sem correnteza CD01\LONG-KC10\IPT-LONG-KC10-ID10-Traveling Wave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055" y="1452235"/>
            <a:ext cx="3910365" cy="4680591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645725" y="1128155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A/D=10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066306" y="6127671"/>
            <a:ext cx="524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Exciting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r>
              <a:rPr lang="pt-BR" dirty="0" smtClean="0">
                <a:solidFill>
                  <a:schemeClr val="bg1"/>
                </a:solidFill>
              </a:rPr>
              <a:t> = 1st natural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ceppesce\Documents\1 - Academico\Palestras\LabOceano10anos\Fotos\Ex_ResGeral_3Dfun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1526475"/>
            <a:ext cx="4394286" cy="3520000"/>
          </a:xfrm>
          <a:prstGeom prst="rect">
            <a:avLst/>
          </a:prstGeom>
          <a:noFill/>
        </p:spPr>
      </p:pic>
      <p:pic>
        <p:nvPicPr>
          <p:cNvPr id="69635" name="Picture 3" descr="C:\Users\ceppesce\Documents\1 - Academico\Palestras\LabOceano10anos\Fotos\Ex_ResGeral_3DMeioAl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8800" y="2836225"/>
            <a:ext cx="4394286" cy="3520000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118266" y="2315688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A/D=20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85651" y="5545776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945451" y="1336772"/>
            <a:ext cx="4001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VSIV:</a:t>
            </a:r>
          </a:p>
          <a:p>
            <a:r>
              <a:rPr lang="pt-BR" dirty="0" err="1" smtClean="0">
                <a:solidFill>
                  <a:schemeClr val="bg1"/>
                </a:solidFill>
              </a:rPr>
              <a:t>Vortex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Self-Induced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Vibration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Texto explicativo em forma de nuvem 7"/>
          <p:cNvSpPr/>
          <p:nvPr/>
        </p:nvSpPr>
        <p:spPr bwMode="auto">
          <a:xfrm>
            <a:off x="3507475" y="3220872"/>
            <a:ext cx="2047164" cy="1364776"/>
          </a:xfrm>
          <a:prstGeom prst="cloudCallout">
            <a:avLst>
              <a:gd name="adj1" fmla="val 39375"/>
              <a:gd name="adj2" fmla="val 8550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Trajectories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measured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all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along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the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elastic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line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!!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o explicativo em forma de nuvem 9"/>
          <p:cNvSpPr/>
          <p:nvPr/>
        </p:nvSpPr>
        <p:spPr bwMode="auto">
          <a:xfrm>
            <a:off x="614148" y="1746913"/>
            <a:ext cx="2224586" cy="1569493"/>
          </a:xfrm>
          <a:prstGeom prst="cloudCallout">
            <a:avLst>
              <a:gd name="adj1" fmla="val 82364"/>
              <a:gd name="adj2" fmla="val -33192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Trajectories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evolve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from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single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to </a:t>
            </a:r>
            <a:r>
              <a:rPr kumimoji="0" lang="pt-BR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multiple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laces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vertical </a:t>
            </a:r>
            <a:r>
              <a:rPr lang="pt-BR" sz="2400" dirty="0" err="1" smtClean="0">
                <a:solidFill>
                  <a:srgbClr val="FFFF00"/>
                </a:solidFill>
              </a:rPr>
              <a:t>motion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</a:rPr>
              <a:t>at</a:t>
            </a:r>
            <a:r>
              <a:rPr lang="pt-BR" sz="2400" dirty="0" smtClean="0">
                <a:solidFill>
                  <a:srgbClr val="FFFF00"/>
                </a:solidFill>
              </a:rPr>
              <a:t> top</a:t>
            </a:r>
            <a:endParaRPr lang="pt-B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vertical </a:t>
            </a:r>
            <a:r>
              <a:rPr lang="pt-BR" sz="2400" dirty="0" err="1" smtClean="0">
                <a:solidFill>
                  <a:srgbClr val="FFFF00"/>
                </a:solidFill>
              </a:rPr>
              <a:t>motion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</a:rPr>
              <a:t>at</a:t>
            </a:r>
            <a:r>
              <a:rPr lang="pt-BR" sz="2400" dirty="0" smtClean="0">
                <a:solidFill>
                  <a:srgbClr val="FFFF00"/>
                </a:solidFill>
              </a:rPr>
              <a:t> top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45725" y="1128155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A/D=20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066306" y="6127671"/>
            <a:ext cx="524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Exciting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r>
              <a:rPr lang="pt-BR" dirty="0" smtClean="0">
                <a:solidFill>
                  <a:schemeClr val="bg1"/>
                </a:solidFill>
              </a:rPr>
              <a:t> = 1st natural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3602" name="Picture 2" descr="C:\cppesce\Bckup desktop\2 - WORK\Convenios\PETROBRAS\DinNLRisers\RT 3\Ensaios no IPT\Catenária\DVDs\IPT Cat Long - sem correnteza CD01\LONG-KC20\IPT-LONG-KC20-ID02-PSD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257" y="1499199"/>
            <a:ext cx="3910365" cy="4680591"/>
          </a:xfrm>
          <a:prstGeom prst="rect">
            <a:avLst/>
          </a:prstGeom>
          <a:noFill/>
        </p:spPr>
      </p:pic>
      <p:pic>
        <p:nvPicPr>
          <p:cNvPr id="153603" name="Picture 3" descr="C:\cppesce\Bckup desktop\2 - WORK\Convenios\PETROBRAS\DinNLRisers\RT 3\Ensaios no IPT\Catenária\DVDs\IPT Cat Long - sem correnteza CD01\LONG-KC20\IPT-LONG-KC20-ID02-Traveling Wave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9129" y="1511384"/>
            <a:ext cx="3910365" cy="4680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vertical </a:t>
            </a:r>
            <a:r>
              <a:rPr lang="pt-BR" sz="2400" dirty="0" err="1" smtClean="0">
                <a:solidFill>
                  <a:srgbClr val="FFFF00"/>
                </a:solidFill>
              </a:rPr>
              <a:t>motion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</a:rPr>
              <a:t>at</a:t>
            </a:r>
            <a:r>
              <a:rPr lang="pt-BR" sz="2400" dirty="0" smtClean="0">
                <a:solidFill>
                  <a:srgbClr val="FFFF00"/>
                </a:solidFill>
              </a:rPr>
              <a:t> top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48184" y="1960668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A/D=5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146434" name="Picture 2" descr="C:\cppesce\Bckup desktop\2 - WORK\Convenios\PETROBRAS\DinNLRisers\Seminários\LabOceano10anos\Figuras catenária\Results-LONG-sC-KC05_Fig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76" y="2415658"/>
            <a:ext cx="4389129" cy="3291847"/>
          </a:xfrm>
          <a:prstGeom prst="rect">
            <a:avLst/>
          </a:prstGeom>
          <a:noFill/>
        </p:spPr>
      </p:pic>
      <p:pic>
        <p:nvPicPr>
          <p:cNvPr id="146435" name="Picture 3" descr="C:\cppesce\Bckup desktop\2 - WORK\Convenios\PETROBRAS\DinNLRisers\Seminários\LabOceano10anos\Figuras catenária\Results-LONG-sC-KC10_Fig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9335" y="2415351"/>
            <a:ext cx="4389129" cy="3291847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995416" y="1976587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A/D=10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78422" y="1555845"/>
            <a:ext cx="681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Dominant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response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frequencies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transversal amplitude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811772" y="5797964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 smtClean="0">
                <a:solidFill>
                  <a:srgbClr val="FFFF00"/>
                </a:solidFill>
              </a:rPr>
              <a:t>V*= </a:t>
            </a:r>
            <a:r>
              <a:rPr lang="pt-BR" dirty="0" err="1" smtClean="0">
                <a:solidFill>
                  <a:srgbClr val="FFFF00"/>
                </a:solidFill>
              </a:rPr>
              <a:t>f</a:t>
            </a:r>
            <a:r>
              <a:rPr lang="pt-BR" sz="1600" dirty="0" err="1" smtClean="0">
                <a:solidFill>
                  <a:srgbClr val="FFFF00"/>
                </a:solidFill>
              </a:rPr>
              <a:t>e</a:t>
            </a:r>
            <a:r>
              <a:rPr lang="pt-BR" dirty="0" smtClean="0">
                <a:solidFill>
                  <a:srgbClr val="FFFF00"/>
                </a:solidFill>
              </a:rPr>
              <a:t> A/f</a:t>
            </a:r>
            <a:r>
              <a:rPr lang="pt-BR" sz="1200" dirty="0" smtClean="0">
                <a:solidFill>
                  <a:srgbClr val="FFFF00"/>
                </a:solidFill>
              </a:rPr>
              <a:t>N1</a:t>
            </a:r>
            <a:r>
              <a:rPr lang="pt-BR" dirty="0" smtClean="0">
                <a:solidFill>
                  <a:srgbClr val="FFFF00"/>
                </a:solidFill>
              </a:rPr>
              <a:t>D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3" name="Texto explicativo em forma de nuvem 12"/>
          <p:cNvSpPr/>
          <p:nvPr/>
        </p:nvSpPr>
        <p:spPr bwMode="auto">
          <a:xfrm>
            <a:off x="4094328" y="1078174"/>
            <a:ext cx="2729553" cy="1692322"/>
          </a:xfrm>
          <a:prstGeom prst="cloudCallout">
            <a:avLst>
              <a:gd name="adj1" fmla="val -31313"/>
              <a:gd name="adj2" fmla="val 97939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pt-BR" dirty="0" err="1" smtClean="0"/>
              <a:t>Analogous</a:t>
            </a:r>
            <a:r>
              <a:rPr lang="pt-BR" dirty="0" smtClean="0"/>
              <a:t> to fundamental </a:t>
            </a:r>
            <a:r>
              <a:rPr lang="pt-BR" dirty="0" err="1" smtClean="0"/>
              <a:t>studies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rigid</a:t>
            </a:r>
            <a:r>
              <a:rPr lang="pt-BR" dirty="0" smtClean="0"/>
              <a:t> </a:t>
            </a:r>
            <a:r>
              <a:rPr lang="pt-BR" dirty="0" err="1" smtClean="0"/>
              <a:t>cylinders</a:t>
            </a:r>
            <a:endParaRPr lang="pt-BR" dirty="0" smtClean="0"/>
          </a:p>
        </p:txBody>
      </p:sp>
      <p:sp>
        <p:nvSpPr>
          <p:cNvPr id="15" name="Texto explicativo em elipse 14"/>
          <p:cNvSpPr/>
          <p:nvPr/>
        </p:nvSpPr>
        <p:spPr bwMode="auto">
          <a:xfrm>
            <a:off x="313899" y="2415653"/>
            <a:ext cx="1214650" cy="436729"/>
          </a:xfrm>
          <a:prstGeom prst="wedgeEllipseCallout">
            <a:avLst>
              <a:gd name="adj1" fmla="val 4812"/>
              <a:gd name="adj2" fmla="val 202354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Lock-in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Texto explicativo em elipse 15"/>
          <p:cNvSpPr/>
          <p:nvPr/>
        </p:nvSpPr>
        <p:spPr bwMode="auto">
          <a:xfrm>
            <a:off x="5857165" y="2568053"/>
            <a:ext cx="1214650" cy="436729"/>
          </a:xfrm>
          <a:prstGeom prst="wedgeEllipseCallout">
            <a:avLst>
              <a:gd name="adj1" fmla="val -78334"/>
              <a:gd name="adj2" fmla="val 180479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Lock-in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Objectives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70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FFFF99"/>
                </a:solidFill>
              </a:rPr>
              <a:t>Further researches on Non-Linear Dynamics of Risers, with emphasis on nonlinear interactions of hydro-elastic  and contact natures, through analytical, numerical and nonlinear dynamics techniques</a:t>
            </a:r>
            <a:r>
              <a:rPr lang="pt-BR" sz="1800" dirty="0" smtClean="0">
                <a:solidFill>
                  <a:srgbClr val="FFFF99"/>
                </a:solidFill>
              </a:rPr>
              <a:t>.</a:t>
            </a:r>
            <a:endParaRPr lang="pt-BR" sz="1800" dirty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endParaRPr lang="pt-BR" sz="18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800" dirty="0" smtClean="0">
                <a:solidFill>
                  <a:schemeClr val="bg1"/>
                </a:solidFill>
              </a:rPr>
              <a:t>To </a:t>
            </a:r>
            <a:r>
              <a:rPr lang="pt-BR" sz="1800" dirty="0" err="1" smtClean="0">
                <a:solidFill>
                  <a:schemeClr val="bg1"/>
                </a:solidFill>
              </a:rPr>
              <a:t>estabilish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methodology</a:t>
            </a:r>
            <a:r>
              <a:rPr lang="pt-BR" sz="1800" dirty="0" smtClean="0">
                <a:solidFill>
                  <a:schemeClr val="bg1"/>
                </a:solidFill>
              </a:rPr>
              <a:t> for small </a:t>
            </a:r>
            <a:r>
              <a:rPr lang="pt-BR" sz="1800" dirty="0" err="1" smtClean="0">
                <a:solidFill>
                  <a:schemeClr val="bg1"/>
                </a:solidFill>
              </a:rPr>
              <a:t>scale</a:t>
            </a:r>
            <a:r>
              <a:rPr lang="pt-BR" sz="1800" dirty="0" smtClean="0">
                <a:solidFill>
                  <a:schemeClr val="bg1"/>
                </a:solidFill>
              </a:rPr>
              <a:t> riser </a:t>
            </a:r>
            <a:r>
              <a:rPr lang="pt-BR" sz="1800" dirty="0" err="1" smtClean="0">
                <a:solidFill>
                  <a:schemeClr val="bg1"/>
                </a:solidFill>
              </a:rPr>
              <a:t>model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experiments</a:t>
            </a:r>
            <a:endParaRPr lang="pt-BR" sz="1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pt-BR" sz="18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800" dirty="0" smtClean="0">
                <a:solidFill>
                  <a:srgbClr val="FFFF99"/>
                </a:solidFill>
              </a:rPr>
              <a:t>To </a:t>
            </a:r>
            <a:r>
              <a:rPr lang="pt-BR" sz="1800" dirty="0" err="1" smtClean="0">
                <a:solidFill>
                  <a:srgbClr val="FFFF99"/>
                </a:solidFill>
              </a:rPr>
              <a:t>conduct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experiments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with</a:t>
            </a:r>
            <a:r>
              <a:rPr lang="pt-BR" sz="1800" dirty="0" smtClean="0">
                <a:solidFill>
                  <a:srgbClr val="FFFF99"/>
                </a:solidFill>
              </a:rPr>
              <a:t> small </a:t>
            </a:r>
            <a:r>
              <a:rPr lang="pt-BR" sz="1800" dirty="0" err="1" smtClean="0">
                <a:solidFill>
                  <a:srgbClr val="FFFF99"/>
                </a:solidFill>
              </a:rPr>
              <a:t>scale</a:t>
            </a:r>
            <a:r>
              <a:rPr lang="pt-BR" sz="1800" dirty="0" smtClean="0">
                <a:solidFill>
                  <a:srgbClr val="FFFF99"/>
                </a:solidFill>
              </a:rPr>
              <a:t> riser </a:t>
            </a:r>
            <a:r>
              <a:rPr lang="pt-BR" sz="1800" dirty="0" err="1" smtClean="0">
                <a:solidFill>
                  <a:srgbClr val="FFFF99"/>
                </a:solidFill>
              </a:rPr>
              <a:t>models</a:t>
            </a:r>
            <a:r>
              <a:rPr lang="pt-BR" sz="1800" dirty="0" smtClean="0">
                <a:solidFill>
                  <a:srgbClr val="FFFF99"/>
                </a:solidFill>
              </a:rPr>
              <a:t> in a </a:t>
            </a:r>
            <a:r>
              <a:rPr lang="pt-BR" sz="1800" dirty="0" err="1" smtClean="0">
                <a:solidFill>
                  <a:srgbClr val="FFFF99"/>
                </a:solidFill>
              </a:rPr>
              <a:t>towing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tank</a:t>
            </a:r>
            <a:r>
              <a:rPr lang="pt-BR" sz="1800" dirty="0" smtClean="0">
                <a:solidFill>
                  <a:srgbClr val="FFFF99"/>
                </a:solidFill>
              </a:rPr>
              <a:t>, in a </a:t>
            </a:r>
            <a:r>
              <a:rPr lang="pt-BR" sz="1800" dirty="0" err="1" smtClean="0">
                <a:solidFill>
                  <a:srgbClr val="FFFF99"/>
                </a:solidFill>
              </a:rPr>
              <a:t>ocean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basin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and</a:t>
            </a:r>
            <a:r>
              <a:rPr lang="pt-BR" sz="1800" dirty="0" smtClean="0">
                <a:solidFill>
                  <a:srgbClr val="FFFF99"/>
                </a:solidFill>
              </a:rPr>
              <a:t> in a </a:t>
            </a:r>
            <a:r>
              <a:rPr lang="pt-BR" sz="1800" dirty="0" err="1" smtClean="0">
                <a:solidFill>
                  <a:srgbClr val="FFFF99"/>
                </a:solidFill>
              </a:rPr>
              <a:t>recirculating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water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channel</a:t>
            </a:r>
            <a:r>
              <a:rPr lang="pt-BR" sz="1800" dirty="0" smtClean="0">
                <a:solidFill>
                  <a:srgbClr val="FFFF99"/>
                </a:solidFill>
              </a:rPr>
              <a:t>, </a:t>
            </a:r>
            <a:r>
              <a:rPr lang="pt-BR" sz="1800" dirty="0" err="1" smtClean="0">
                <a:solidFill>
                  <a:srgbClr val="FFFF99"/>
                </a:solidFill>
              </a:rPr>
              <a:t>observing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and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analysing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nonlinear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dynamic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interactions</a:t>
            </a:r>
            <a:r>
              <a:rPr lang="pt-BR" sz="1800" dirty="0" smtClean="0">
                <a:solidFill>
                  <a:srgbClr val="FFFF99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pt-BR" sz="1800" dirty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800" dirty="0" err="1" smtClean="0">
                <a:solidFill>
                  <a:schemeClr val="bg1"/>
                </a:solidFill>
              </a:rPr>
              <a:t>Giving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Petrobras </a:t>
            </a:r>
            <a:r>
              <a:rPr lang="pt-BR" sz="1800" dirty="0" err="1" smtClean="0">
                <a:solidFill>
                  <a:schemeClr val="bg1"/>
                </a:solidFill>
              </a:rPr>
              <a:t>R&amp;D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team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new</a:t>
            </a:r>
            <a:r>
              <a:rPr lang="pt-BR" sz="1800" dirty="0" smtClean="0">
                <a:solidFill>
                  <a:schemeClr val="bg1"/>
                </a:solidFill>
              </a:rPr>
              <a:t> insights </a:t>
            </a:r>
            <a:r>
              <a:rPr lang="pt-BR" sz="1800" dirty="0" err="1" smtClean="0">
                <a:solidFill>
                  <a:schemeClr val="bg1"/>
                </a:solidFill>
              </a:rPr>
              <a:t>on</a:t>
            </a:r>
            <a:r>
              <a:rPr lang="pt-BR" sz="1800" dirty="0" smtClean="0">
                <a:solidFill>
                  <a:schemeClr val="bg1"/>
                </a:solidFill>
              </a:rPr>
              <a:t> global dynamics </a:t>
            </a:r>
            <a:r>
              <a:rPr lang="pt-BR" sz="1800" dirty="0" err="1" smtClean="0">
                <a:solidFill>
                  <a:schemeClr val="bg1"/>
                </a:solidFill>
              </a:rPr>
              <a:t>analysis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procedures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and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aiming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at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improving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the</a:t>
            </a:r>
            <a:r>
              <a:rPr lang="pt-BR" sz="1800" dirty="0" smtClean="0">
                <a:solidFill>
                  <a:schemeClr val="bg1"/>
                </a:solidFill>
              </a:rPr>
              <a:t> design </a:t>
            </a:r>
            <a:r>
              <a:rPr lang="pt-BR" sz="1800" dirty="0" err="1" smtClean="0">
                <a:solidFill>
                  <a:schemeClr val="bg1"/>
                </a:solidFill>
              </a:rPr>
              <a:t>methodology</a:t>
            </a:r>
            <a:r>
              <a:rPr lang="pt-BR" sz="1800" dirty="0" smtClean="0">
                <a:solidFill>
                  <a:schemeClr val="bg1"/>
                </a:solidFill>
              </a:rPr>
              <a:t>  </a:t>
            </a:r>
            <a:r>
              <a:rPr lang="pt-BR" sz="1800" dirty="0" err="1" smtClean="0">
                <a:solidFill>
                  <a:schemeClr val="bg1"/>
                </a:solidFill>
              </a:rPr>
              <a:t>of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this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kind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of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structures</a:t>
            </a:r>
            <a:r>
              <a:rPr lang="pt-BR" sz="1800" dirty="0" smtClean="0">
                <a:solidFill>
                  <a:schemeClr val="bg1"/>
                </a:solidFill>
              </a:rPr>
              <a:t>. 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3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FF00"/>
                </a:solidFill>
              </a:rPr>
              <a:t>vertical </a:t>
            </a:r>
            <a:r>
              <a:rPr lang="pt-BR" sz="2400" dirty="0" err="1" smtClean="0">
                <a:solidFill>
                  <a:srgbClr val="FFFF00"/>
                </a:solidFill>
              </a:rPr>
              <a:t>motion</a:t>
            </a:r>
            <a:r>
              <a:rPr lang="pt-BR" sz="2400" dirty="0" smtClean="0">
                <a:solidFill>
                  <a:srgbClr val="FFFF00"/>
                </a:solidFill>
              </a:rPr>
              <a:t> </a:t>
            </a:r>
            <a:r>
              <a:rPr lang="pt-BR" sz="2400" dirty="0" err="1" smtClean="0">
                <a:solidFill>
                  <a:srgbClr val="FFFF00"/>
                </a:solidFill>
              </a:rPr>
              <a:t>at</a:t>
            </a:r>
            <a:r>
              <a:rPr lang="pt-BR" sz="2400" dirty="0" smtClean="0">
                <a:solidFill>
                  <a:srgbClr val="FFFF00"/>
                </a:solidFill>
              </a:rPr>
              <a:t> top</a:t>
            </a:r>
            <a:endParaRPr lang="pt-BR" sz="2400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48184" y="1960668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A/D=20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995416" y="1976587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A/D=30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78422" y="1555845"/>
            <a:ext cx="681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Dominant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response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frequencies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transversal amplitude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811772" y="5797964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 smtClean="0">
                <a:solidFill>
                  <a:srgbClr val="FFFF00"/>
                </a:solidFill>
              </a:rPr>
              <a:t>V*= </a:t>
            </a:r>
            <a:r>
              <a:rPr lang="pt-BR" dirty="0" err="1" smtClean="0">
                <a:solidFill>
                  <a:srgbClr val="FFFF00"/>
                </a:solidFill>
              </a:rPr>
              <a:t>f</a:t>
            </a:r>
            <a:r>
              <a:rPr lang="pt-BR" sz="1600" dirty="0" err="1" smtClean="0">
                <a:solidFill>
                  <a:srgbClr val="FFFF00"/>
                </a:solidFill>
              </a:rPr>
              <a:t>e</a:t>
            </a:r>
            <a:r>
              <a:rPr lang="pt-BR" dirty="0" smtClean="0">
                <a:solidFill>
                  <a:srgbClr val="FFFF00"/>
                </a:solidFill>
              </a:rPr>
              <a:t> A/f</a:t>
            </a:r>
            <a:r>
              <a:rPr lang="pt-BR" sz="1200" dirty="0" smtClean="0">
                <a:solidFill>
                  <a:srgbClr val="FFFF00"/>
                </a:solidFill>
              </a:rPr>
              <a:t>N1</a:t>
            </a:r>
            <a:r>
              <a:rPr lang="pt-BR" dirty="0" smtClean="0">
                <a:solidFill>
                  <a:srgbClr val="FFFF00"/>
                </a:solidFill>
              </a:rPr>
              <a:t>D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147458" name="Picture 2" descr="C:\cppesce\Bckup desktop\2 - WORK\Convenios\PETROBRAS\DinNLRisers\Seminários\LabOceano10anos\Figuras catenária\Results-LONG-sC-KC20_Fig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80" y="2402505"/>
            <a:ext cx="4389129" cy="3291847"/>
          </a:xfrm>
          <a:prstGeom prst="rect">
            <a:avLst/>
          </a:prstGeom>
          <a:noFill/>
        </p:spPr>
      </p:pic>
      <p:pic>
        <p:nvPicPr>
          <p:cNvPr id="147459" name="Picture 3" descr="C:\cppesce\Bckup desktop\2 - WORK\Convenios\PETROBRAS\DinNLRisers\Seminários\LabOceano10anos\Figuras catenária\Results-LONG-sC-KC30_Fig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0999" y="2402719"/>
            <a:ext cx="4389129" cy="3291847"/>
          </a:xfrm>
          <a:prstGeom prst="rect">
            <a:avLst/>
          </a:prstGeom>
          <a:noFill/>
        </p:spPr>
      </p:pic>
      <p:sp>
        <p:nvSpPr>
          <p:cNvPr id="13" name="Texto explicativo em elipse 12"/>
          <p:cNvSpPr/>
          <p:nvPr/>
        </p:nvSpPr>
        <p:spPr bwMode="auto">
          <a:xfrm>
            <a:off x="4874526" y="2431576"/>
            <a:ext cx="1403444" cy="680114"/>
          </a:xfrm>
          <a:prstGeom prst="wedgeEllipseCallout">
            <a:avLst>
              <a:gd name="adj1" fmla="val 33441"/>
              <a:gd name="adj2" fmla="val 86365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Steped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lock-in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Texto explicativo em elipse 13"/>
          <p:cNvSpPr/>
          <p:nvPr/>
        </p:nvSpPr>
        <p:spPr bwMode="auto">
          <a:xfrm>
            <a:off x="250210" y="2461146"/>
            <a:ext cx="1403444" cy="680114"/>
          </a:xfrm>
          <a:prstGeom prst="wedgeEllipseCallout">
            <a:avLst>
              <a:gd name="adj1" fmla="val 41221"/>
              <a:gd name="adj2" fmla="val 9639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Steped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lock-in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by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the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dorse</a:t>
            </a:r>
            <a:endParaRPr lang="pt-BR" sz="2400" dirty="0">
              <a:solidFill>
                <a:srgbClr val="00FF00"/>
              </a:solidFill>
            </a:endParaRPr>
          </a:p>
        </p:txBody>
      </p:sp>
      <p:pic>
        <p:nvPicPr>
          <p:cNvPr id="154626" name="Picture 2" descr="C:\cppesce\Bckup desktop\2 - WORK\Convenios\PETROBRAS\DinNLRisers\RT 3\Ensaios no IPT\Catenária\DVDs\IPT Cat Long - com correnteza CD01\LONG-NEAR-F0-KC00\IPT-LONG-NEAR-F0-KC00-ID04-3D-1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384" y="1233961"/>
            <a:ext cx="4399161" cy="3518058"/>
          </a:xfrm>
          <a:prstGeom prst="rect">
            <a:avLst/>
          </a:prstGeom>
          <a:noFill/>
        </p:spPr>
      </p:pic>
      <p:pic>
        <p:nvPicPr>
          <p:cNvPr id="154627" name="Picture 3" descr="C:\cppesce\Bckup desktop\2 - WORK\Convenios\PETROBRAS\DinNLRisers\RT 3\Ensaios no IPT\Catenária\DVDs\IPT Cat Long - com correnteza CD01\LONG-NEAR-F0-KC00\IPT-LONG-NEAR-F0-KC00-ID04-3D-2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2288" y="2754438"/>
            <a:ext cx="4399161" cy="351805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830785" y="2042556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6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56903" y="5284518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79522" y="1460666"/>
            <a:ext cx="2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VIV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by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the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dorse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45725" y="1128155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6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0087" y="6068289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5650" name="Picture 2" descr="C:\cppesce\Bckup desktop\2 - WORK\Convenios\PETROBRAS\DinNLRisers\RT 3\Ensaios no IPT\Catenária\DVDs\IPT Cat Long - com correnteza CD01\LONG-NEAR-F0-KC00\IPT-LONG-NEAR-F0-KC00-ID04-PSD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182" y="1463387"/>
            <a:ext cx="3910365" cy="4680591"/>
          </a:xfrm>
          <a:prstGeom prst="rect">
            <a:avLst/>
          </a:prstGeom>
          <a:noFill/>
        </p:spPr>
      </p:pic>
      <p:pic>
        <p:nvPicPr>
          <p:cNvPr id="155651" name="Picture 3" descr="C:\cppesce\Bckup desktop\2 - WORK\Convenios\PETROBRAS\DinNLRisers\RT 3\Ensaios no IPT\Catenária\DVDs\IPT Cat Long - com correnteza CD01\LONG-NEAR-F0-KC00\IPT-LONG-NEAR-F0-KC00-ID04-Traveling Wave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106" y="1475387"/>
            <a:ext cx="3910365" cy="4680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by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the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dorse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30785" y="2042556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10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56903" y="5284518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379522" y="1460666"/>
            <a:ext cx="2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VIV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0530" name="Picture 2" descr="C:\cppesce\Bckup desktop\2 - WORK\Convenios\PETROBRAS\DinNLRisers\RT 3\Ensaios no IPT\Catenária\DVDs\IPT Cat Long - com correnteza CD01\LONG-NEAR-F0-KC00\IPT-LONG-NEAR-F0-KC00-ID08-3D-1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074" y="1678532"/>
            <a:ext cx="4399161" cy="3518058"/>
          </a:xfrm>
          <a:prstGeom prst="rect">
            <a:avLst/>
          </a:prstGeom>
          <a:noFill/>
        </p:spPr>
      </p:pic>
      <p:pic>
        <p:nvPicPr>
          <p:cNvPr id="150531" name="Picture 3" descr="C:\cppesce\Bckup desktop\2 - WORK\Convenios\PETROBRAS\DinNLRisers\RT 3\Ensaios no IPT\Catenária\DVDs\IPT Cat Long - com correnteza CD01\LONG-NEAR-F0-KC00\IPT-LONG-NEAR-F0-KC00-ID08-3D-2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5960" y="2730808"/>
            <a:ext cx="4399161" cy="3518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by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the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dorse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45725" y="1128155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10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0087" y="6081937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1554" name="Picture 2" descr="C:\cppesce\Bckup desktop\2 - WORK\Convenios\PETROBRAS\DinNLRisers\RT 3\Ensaios no IPT\Catenária\DVDs\IPT Cat Long - com correnteza CD01\LONG-NEAR-F0-KC00\IPT-LONG-NEAR-F0-KC00-ID08-PSD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598" y="1463676"/>
            <a:ext cx="3910365" cy="4680591"/>
          </a:xfrm>
          <a:prstGeom prst="rect">
            <a:avLst/>
          </a:prstGeom>
          <a:noFill/>
        </p:spPr>
      </p:pic>
      <p:pic>
        <p:nvPicPr>
          <p:cNvPr id="151555" name="Picture 3" descr="C:\cppesce\Bckup desktop\2 - WORK\Convenios\PETROBRAS\DinNLRisers\RT 3\Ensaios no IPT\Catenária\DVDs\IPT Cat Long - com correnteza CD01\LONG-NEAR-F0-KC00\IPT-LONG-NEAR-F0-KC00-ID08-Traveling Wave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7979" y="1464032"/>
            <a:ext cx="3910365" cy="4680591"/>
          </a:xfrm>
          <a:prstGeom prst="rect">
            <a:avLst/>
          </a:prstGeom>
          <a:noFill/>
        </p:spPr>
      </p:pic>
      <p:sp>
        <p:nvSpPr>
          <p:cNvPr id="9" name="Texto explicativo em elipse 8"/>
          <p:cNvSpPr/>
          <p:nvPr/>
        </p:nvSpPr>
        <p:spPr bwMode="auto">
          <a:xfrm>
            <a:off x="6946714" y="2538484"/>
            <a:ext cx="2019868" cy="900752"/>
          </a:xfrm>
          <a:prstGeom prst="wedgeEllipseCallout">
            <a:avLst>
              <a:gd name="adj1" fmla="val -52060"/>
              <a:gd name="adj2" fmla="val 54923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Nitid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travelling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waves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o explicativo em elipse 9"/>
          <p:cNvSpPr/>
          <p:nvPr/>
        </p:nvSpPr>
        <p:spPr bwMode="auto">
          <a:xfrm>
            <a:off x="3234519" y="1473958"/>
            <a:ext cx="1719617" cy="764275"/>
          </a:xfrm>
          <a:prstGeom prst="wedgeEllipseCallout">
            <a:avLst>
              <a:gd name="adj1" fmla="val -40708"/>
              <a:gd name="adj2" fmla="val 8150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Rich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spectrum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8400" y="274638"/>
            <a:ext cx="8229600" cy="1143000"/>
          </a:xfrm>
        </p:spPr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by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dorse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and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intradorse</a:t>
            </a:r>
            <a:endParaRPr lang="pt-BR" sz="2400" dirty="0">
              <a:solidFill>
                <a:srgbClr val="00FF00"/>
              </a:solidFill>
            </a:endParaRPr>
          </a:p>
        </p:txBody>
      </p:sp>
      <p:pic>
        <p:nvPicPr>
          <p:cNvPr id="148482" name="Picture 2" descr="C:\cppesce\Bckup desktop\2 - WORK\Convenios\PETROBRAS\DinNLRisers\Seminários\LabOceano10anos\Figuras catenária\Results-LONG-cCdorso-GLOBAIS_Fig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927" y="1402973"/>
            <a:ext cx="3840163" cy="4800204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230087" y="6150177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98295" y="5786654"/>
            <a:ext cx="68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</a:t>
            </a:r>
            <a:r>
              <a:rPr lang="pt-BR" sz="1400" dirty="0" smtClean="0"/>
              <a:t>r</a:t>
            </a:r>
            <a:r>
              <a:rPr lang="pt-BR" sz="1050" dirty="0" smtClean="0"/>
              <a:t>1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378422" y="1050878"/>
            <a:ext cx="681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Dominant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response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frequencies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transversal amplitude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48483" name="Picture 3" descr="C:\cppesce\Bckup desktop\2 - WORK\Convenios\PETROBRAS\DinNLRisers\Seminários\LabOceano10anos\Figuras catenária\Results-LONG-cCintra-GLOBAIS_Fig2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3286" y="1415530"/>
            <a:ext cx="3840163" cy="4800204"/>
          </a:xfrm>
          <a:prstGeom prst="rect">
            <a:avLst/>
          </a:prstGeom>
          <a:noFill/>
        </p:spPr>
      </p:pic>
      <p:sp>
        <p:nvSpPr>
          <p:cNvPr id="10" name="Texto explicativo em elipse 9"/>
          <p:cNvSpPr/>
          <p:nvPr/>
        </p:nvSpPr>
        <p:spPr bwMode="auto">
          <a:xfrm>
            <a:off x="2920621" y="4299046"/>
            <a:ext cx="1446662" cy="641445"/>
          </a:xfrm>
          <a:prstGeom prst="wedgeEllipseCallout">
            <a:avLst>
              <a:gd name="adj1" fmla="val -53760"/>
              <a:gd name="adj2" fmla="val 6462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600" dirty="0" err="1" smtClean="0"/>
              <a:t>Dorse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o explicativo em elipse 10"/>
          <p:cNvSpPr/>
          <p:nvPr/>
        </p:nvSpPr>
        <p:spPr bwMode="auto">
          <a:xfrm>
            <a:off x="6960358" y="3919184"/>
            <a:ext cx="1787857" cy="641445"/>
          </a:xfrm>
          <a:prstGeom prst="wedgeEllipseCallout">
            <a:avLst>
              <a:gd name="adj1" fmla="val -53760"/>
              <a:gd name="adj2" fmla="val 113564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600" dirty="0" err="1" smtClean="0"/>
              <a:t>Intradorse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767853" y="5788928"/>
            <a:ext cx="68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</a:t>
            </a:r>
            <a:r>
              <a:rPr lang="pt-BR" sz="1400" dirty="0" smtClean="0"/>
              <a:t>r</a:t>
            </a:r>
            <a:r>
              <a:rPr lang="pt-BR" sz="1050" dirty="0" smtClean="0"/>
              <a:t>1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+ </a:t>
            </a:r>
            <a:r>
              <a:rPr lang="pt-BR" sz="2400" dirty="0" err="1" smtClean="0">
                <a:solidFill>
                  <a:srgbClr val="00FF00"/>
                </a:solidFill>
              </a:rPr>
              <a:t>motion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at</a:t>
            </a:r>
            <a:r>
              <a:rPr lang="pt-BR" sz="2400" dirty="0" smtClean="0">
                <a:solidFill>
                  <a:srgbClr val="00FF00"/>
                </a:solidFill>
              </a:rPr>
              <a:t> top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10796" y="2054430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6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56903" y="5284518"/>
            <a:ext cx="289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Catenary: </a:t>
            </a:r>
            <a:r>
              <a:rPr lang="pt-BR" dirty="0" err="1" smtClean="0">
                <a:solidFill>
                  <a:schemeClr val="bg1"/>
                </a:solidFill>
              </a:rPr>
              <a:t>current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by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the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dorse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6674" name="Picture 2" descr="C:\cppesce\Bckup desktop\2 - WORK\Convenios\PETROBRAS\DinNLRisers\RT 3\Ensaios no IPT\Catenária\DVDs\IPT Cat Long - com correnteza CD01\LONG-NEAR-F1-KC10\IPT-LONG-NEAR-F1-KC10-ID04-3D-1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400" y="1341359"/>
            <a:ext cx="4399161" cy="3518058"/>
          </a:xfrm>
          <a:prstGeom prst="rect">
            <a:avLst/>
          </a:prstGeom>
          <a:noFill/>
        </p:spPr>
      </p:pic>
      <p:pic>
        <p:nvPicPr>
          <p:cNvPr id="156675" name="Picture 3" descr="C:\cppesce\Bckup desktop\2 - WORK\Convenios\PETROBRAS\DinNLRisers\RT 3\Ensaios no IPT\Catenária\DVDs\IPT Cat Long - com correnteza CD01\LONG-NEAR-F1-KC10\IPT-LONG-NEAR-F1-KC10-ID04-3D-2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167" y="2564066"/>
            <a:ext cx="4399161" cy="3518058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2066306" y="6127671"/>
            <a:ext cx="524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Exciting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r>
              <a:rPr lang="pt-BR" dirty="0" smtClean="0">
                <a:solidFill>
                  <a:schemeClr val="bg1"/>
                </a:solidFill>
              </a:rPr>
              <a:t> = 1st natural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10795" y="1626918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A/D=10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818909" y="1223160"/>
            <a:ext cx="2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VSIV &amp; VIV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+ </a:t>
            </a:r>
            <a:r>
              <a:rPr lang="pt-BR" sz="2400" dirty="0" err="1" smtClean="0">
                <a:solidFill>
                  <a:srgbClr val="00FF00"/>
                </a:solidFill>
              </a:rPr>
              <a:t>motion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at</a:t>
            </a:r>
            <a:r>
              <a:rPr lang="pt-BR" sz="2400" dirty="0" smtClean="0">
                <a:solidFill>
                  <a:srgbClr val="00FF00"/>
                </a:solidFill>
              </a:rPr>
              <a:t> top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909454" y="1068778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6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55022" y="6151417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Longitudinal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619501" y="1080654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A/D=10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895106" y="6103920"/>
            <a:ext cx="5248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Exciting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r>
              <a:rPr lang="pt-BR" dirty="0" smtClean="0">
                <a:solidFill>
                  <a:schemeClr val="bg1"/>
                </a:solidFill>
              </a:rPr>
              <a:t> = 1st natural </a:t>
            </a:r>
            <a:r>
              <a:rPr lang="pt-BR" dirty="0" err="1" smtClean="0">
                <a:solidFill>
                  <a:schemeClr val="bg1"/>
                </a:solidFill>
              </a:rPr>
              <a:t>frequency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7698" name="Picture 2" descr="C:\cppesce\Bckup desktop\2 - WORK\Convenios\PETROBRAS\DinNLRisers\RT 3\Ensaios no IPT\Catenária\DVDs\IPT Cat Long - com correnteza CD01\LONG-NEAR-F1-KC10\IPT-LONG-NEAR-F1-KC10-ID04-PSD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53" y="1439122"/>
            <a:ext cx="3910365" cy="4680591"/>
          </a:xfrm>
          <a:prstGeom prst="rect">
            <a:avLst/>
          </a:prstGeom>
          <a:noFill/>
        </p:spPr>
      </p:pic>
      <p:pic>
        <p:nvPicPr>
          <p:cNvPr id="157699" name="Picture 3" descr="C:\cppesce\Bckup desktop\2 - WORK\Convenios\PETROBRAS\DinNLRisers\RT 3\Ensaios no IPT\Catenária\DVDs\IPT Cat Long - com correnteza CD01\LONG-NEAR-F1-KC10\IPT-LONG-NEAR-F1-KC10-ID04-Traveling Wave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4167" y="1451079"/>
            <a:ext cx="3910365" cy="4680591"/>
          </a:xfrm>
          <a:prstGeom prst="rect">
            <a:avLst/>
          </a:prstGeom>
          <a:noFill/>
        </p:spPr>
      </p:pic>
      <p:sp>
        <p:nvSpPr>
          <p:cNvPr id="11" name="Texto explicativo em forma de nuvem 10"/>
          <p:cNvSpPr/>
          <p:nvPr/>
        </p:nvSpPr>
        <p:spPr bwMode="auto">
          <a:xfrm>
            <a:off x="3420094" y="2838203"/>
            <a:ext cx="1413163" cy="914400"/>
          </a:xfrm>
          <a:prstGeom prst="cloudCallout">
            <a:avLst>
              <a:gd name="adj1" fmla="val -59874"/>
              <a:gd name="adj2" fmla="val 78917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Rich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spectral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content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o explicativo em elipse 11"/>
          <p:cNvSpPr/>
          <p:nvPr/>
        </p:nvSpPr>
        <p:spPr bwMode="auto">
          <a:xfrm>
            <a:off x="3372591" y="1591292"/>
            <a:ext cx="1460665" cy="771897"/>
          </a:xfrm>
          <a:prstGeom prst="wedgeEllipseCallout">
            <a:avLst>
              <a:gd name="adj1" fmla="val -64493"/>
              <a:gd name="adj2" fmla="val 95297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First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natural freq.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3399"/>
                </a:solidFill>
              </a:rPr>
              <a:t>perpendicular </a:t>
            </a:r>
            <a:r>
              <a:rPr lang="pt-BR" sz="2400" dirty="0" err="1" smtClean="0">
                <a:solidFill>
                  <a:srgbClr val="FF3399"/>
                </a:solidFill>
              </a:rPr>
              <a:t>current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pt-B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9506" name="Picture 2" descr="C:\cppesce\Bckup desktop\2 - WORK\Convenios\PETROBRAS\DinNLRisers\Seminários\LabOceano10anos\Figuras catenária\Results-TRANS-cCneg-GLOBAIS_Fig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264" y="1374444"/>
            <a:ext cx="3840163" cy="4800204"/>
          </a:xfrm>
          <a:prstGeom prst="rect">
            <a:avLst/>
          </a:prstGeom>
          <a:noFill/>
        </p:spPr>
      </p:pic>
      <p:pic>
        <p:nvPicPr>
          <p:cNvPr id="149507" name="Picture 3" descr="C:\cppesce\Bckup desktop\2 - WORK\Convenios\PETROBRAS\DinNLRisers\Seminários\LabOceano10anos\Figuras catenária\Results-TRANS-cCneg-LOCAIS_Fig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519" y="1375770"/>
            <a:ext cx="3840163" cy="4800204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419367" y="1050877"/>
            <a:ext cx="660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Dominat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frequencies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amplitudes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330056" y="5745711"/>
            <a:ext cx="68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</a:t>
            </a:r>
            <a:r>
              <a:rPr lang="pt-BR" sz="1400" dirty="0" smtClean="0"/>
              <a:t>r</a:t>
            </a:r>
            <a:r>
              <a:rPr lang="pt-BR" sz="1050" dirty="0" smtClean="0"/>
              <a:t>1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535842" y="5761631"/>
            <a:ext cx="68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V</a:t>
            </a:r>
            <a:r>
              <a:rPr lang="pt-BR" sz="1400" dirty="0" smtClean="0"/>
              <a:t>r</a:t>
            </a:r>
            <a:r>
              <a:rPr lang="pt-BR" sz="1050" dirty="0" smtClean="0"/>
              <a:t>1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552131" y="6141490"/>
            <a:ext cx="369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Transversal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Texto explicativo em elipse 10"/>
          <p:cNvSpPr/>
          <p:nvPr/>
        </p:nvSpPr>
        <p:spPr bwMode="auto">
          <a:xfrm>
            <a:off x="3261814" y="5418160"/>
            <a:ext cx="1132765" cy="380637"/>
          </a:xfrm>
          <a:prstGeom prst="wedgeEllipseCallout">
            <a:avLst>
              <a:gd name="adj1" fmla="val -26463"/>
              <a:gd name="adj2" fmla="val -95220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vertical</a:t>
            </a:r>
          </a:p>
        </p:txBody>
      </p:sp>
      <p:sp>
        <p:nvSpPr>
          <p:cNvPr id="12" name="Texto explicativo em elipse 11"/>
          <p:cNvSpPr/>
          <p:nvPr/>
        </p:nvSpPr>
        <p:spPr bwMode="auto">
          <a:xfrm>
            <a:off x="3016156" y="4642512"/>
            <a:ext cx="1378424" cy="380637"/>
          </a:xfrm>
          <a:prstGeom prst="wedgeEllipseCallout">
            <a:avLst>
              <a:gd name="adj1" fmla="val -10490"/>
              <a:gd name="adj2" fmla="val -88049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horizontal</a:t>
            </a:r>
          </a:p>
        </p:txBody>
      </p:sp>
      <p:sp>
        <p:nvSpPr>
          <p:cNvPr id="13" name="Texto explicativo em elipse 12"/>
          <p:cNvSpPr/>
          <p:nvPr/>
        </p:nvSpPr>
        <p:spPr bwMode="auto">
          <a:xfrm>
            <a:off x="2183642" y="3004781"/>
            <a:ext cx="2142697" cy="380637"/>
          </a:xfrm>
          <a:prstGeom prst="wedgeEllipseCallout">
            <a:avLst>
              <a:gd name="adj1" fmla="val -13517"/>
              <a:gd name="adj2" fmla="val 87641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Inline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= binormal</a:t>
            </a:r>
          </a:p>
        </p:txBody>
      </p:sp>
      <p:sp>
        <p:nvSpPr>
          <p:cNvPr id="14" name="Texto explicativo em elipse 13"/>
          <p:cNvSpPr/>
          <p:nvPr/>
        </p:nvSpPr>
        <p:spPr bwMode="auto">
          <a:xfrm>
            <a:off x="6334836" y="2870578"/>
            <a:ext cx="2142697" cy="380637"/>
          </a:xfrm>
          <a:prstGeom prst="wedgeEllipseCallout">
            <a:avLst>
              <a:gd name="adj1" fmla="val -13517"/>
              <a:gd name="adj2" fmla="val 87641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Inline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= binormal</a:t>
            </a:r>
          </a:p>
        </p:txBody>
      </p:sp>
      <p:sp>
        <p:nvSpPr>
          <p:cNvPr id="15" name="Texto explicativo em elipse 14"/>
          <p:cNvSpPr/>
          <p:nvPr/>
        </p:nvSpPr>
        <p:spPr bwMode="auto">
          <a:xfrm>
            <a:off x="6687403" y="1699121"/>
            <a:ext cx="1287437" cy="380637"/>
          </a:xfrm>
          <a:prstGeom prst="wedgeEllipseCallout">
            <a:avLst>
              <a:gd name="adj1" fmla="val 39523"/>
              <a:gd name="adj2" fmla="val 69714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normal</a:t>
            </a:r>
          </a:p>
        </p:txBody>
      </p:sp>
      <p:sp>
        <p:nvSpPr>
          <p:cNvPr id="16" name="Texto explicativo em elipse 15"/>
          <p:cNvSpPr/>
          <p:nvPr/>
        </p:nvSpPr>
        <p:spPr bwMode="auto">
          <a:xfrm>
            <a:off x="6566847" y="4335414"/>
            <a:ext cx="1287437" cy="380637"/>
          </a:xfrm>
          <a:prstGeom prst="wedgeEllipseCallout">
            <a:avLst>
              <a:gd name="adj1" fmla="val 39523"/>
              <a:gd name="adj2" fmla="val 69714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dirty="0" err="1" smtClean="0"/>
              <a:t>tangent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869743" y="1924333"/>
            <a:ext cx="46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1st</a:t>
            </a:r>
            <a:endParaRPr lang="pt-BR" sz="14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499815" y="1803778"/>
            <a:ext cx="625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2nd</a:t>
            </a:r>
            <a:endParaRPr lang="pt-BR" sz="14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3225422" y="1655928"/>
            <a:ext cx="625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3rd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3399"/>
                </a:solidFill>
              </a:rPr>
              <a:t>perpendicular </a:t>
            </a:r>
            <a:r>
              <a:rPr lang="pt-BR" sz="2400" dirty="0" err="1" smtClean="0">
                <a:solidFill>
                  <a:srgbClr val="FF3399"/>
                </a:solidFill>
              </a:rPr>
              <a:t>current</a:t>
            </a:r>
            <a:endParaRPr lang="pt-BR" sz="2400" dirty="0">
              <a:solidFill>
                <a:srgbClr val="FF3399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902037" y="2051419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12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56903" y="5284518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Tranversal</a:t>
            </a:r>
            <a:r>
              <a:rPr lang="pt-BR" dirty="0" smtClean="0">
                <a:solidFill>
                  <a:schemeClr val="bg1"/>
                </a:solidFill>
              </a:rPr>
              <a:t> Catenary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8722" name="Picture 2" descr="C:\cppesce\Bckup desktop\2 - WORK\Convenios\PETROBRAS\DinNLRisers\RT 3\Ensaios no IPT\Catenária\DVDs\IPT Cat Transv - solo rígido CD01\TRANS-FAR-F0-KC00\IPT-TRANS-FAR-F0-KC00-ID22-3D-1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61" y="1460872"/>
            <a:ext cx="4399161" cy="3518058"/>
          </a:xfrm>
          <a:prstGeom prst="rect">
            <a:avLst/>
          </a:prstGeom>
          <a:noFill/>
        </p:spPr>
      </p:pic>
      <p:pic>
        <p:nvPicPr>
          <p:cNvPr id="158723" name="Picture 3" descr="C:\cppesce\Bckup desktop\2 - WORK\Convenios\PETROBRAS\DinNLRisers\RT 3\Ensaios no IPT\Catenária\DVDs\IPT Cat Transv - solo rígido CD01\TRANS-FAR-F0-KC00\IPT-TRANS-FAR-F0-KC00-ID22-3D-2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7789" y="2576327"/>
            <a:ext cx="4399161" cy="3518058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5379522" y="1337834"/>
            <a:ext cx="2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VIV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Riser dynamics state-of-art </a:t>
            </a:r>
            <a:r>
              <a:rPr lang="en-GB" sz="2400" smtClean="0">
                <a:solidFill>
                  <a:schemeClr val="accent1"/>
                </a:solidFill>
              </a:rPr>
              <a:t>in </a:t>
            </a:r>
            <a:r>
              <a:rPr lang="en-GB" sz="2400" smtClean="0">
                <a:solidFill>
                  <a:schemeClr val="accent1"/>
                </a:solidFill>
              </a:rPr>
              <a:t>2009-10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0847" y="1446664"/>
            <a:ext cx="8229600" cy="446281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1600" b="1" i="1" dirty="0" err="1" smtClean="0">
                <a:solidFill>
                  <a:schemeClr val="bg1"/>
                </a:solidFill>
              </a:rPr>
              <a:t>Structural</a:t>
            </a:r>
            <a:r>
              <a:rPr lang="pt-BR" sz="1600" b="1" i="1" dirty="0" smtClean="0">
                <a:solidFill>
                  <a:schemeClr val="bg1"/>
                </a:solidFill>
              </a:rPr>
              <a:t> dynamics:</a:t>
            </a:r>
            <a:endParaRPr lang="pt-BR" sz="1600" b="1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endParaRPr lang="pt-BR" sz="1400" b="1" dirty="0" smtClean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pt-BR" sz="1400" b="1" dirty="0" err="1" smtClean="0">
                <a:solidFill>
                  <a:schemeClr val="bg1"/>
                </a:solidFill>
              </a:rPr>
              <a:t>Formulation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and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numerical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methods</a:t>
            </a:r>
            <a:r>
              <a:rPr lang="pt-BR" sz="1400" b="1" dirty="0" smtClean="0">
                <a:solidFill>
                  <a:schemeClr val="bg1"/>
                </a:solidFill>
              </a:rPr>
              <a:t>:</a:t>
            </a:r>
            <a:r>
              <a:rPr lang="pt-BR" sz="1400" dirty="0" smtClean="0">
                <a:solidFill>
                  <a:schemeClr val="bg1"/>
                </a:solidFill>
              </a:rPr>
              <a:t> </a:t>
            </a:r>
            <a:r>
              <a:rPr lang="pt-BR" sz="1400" dirty="0">
                <a:solidFill>
                  <a:schemeClr val="bg1"/>
                </a:solidFill>
              </a:rPr>
              <a:t>			</a:t>
            </a:r>
            <a:r>
              <a:rPr lang="pt-BR" sz="1400" b="1" i="1" dirty="0" err="1" smtClean="0">
                <a:solidFill>
                  <a:schemeClr val="bg1"/>
                </a:solidFill>
              </a:rPr>
              <a:t>On</a:t>
            </a:r>
            <a:r>
              <a:rPr lang="pt-BR" sz="1400" b="1" i="1" dirty="0" smtClean="0">
                <a:solidFill>
                  <a:schemeClr val="bg1"/>
                </a:solidFill>
              </a:rPr>
              <a:t> </a:t>
            </a:r>
            <a:r>
              <a:rPr lang="pt-BR" sz="1400" b="1" i="1" dirty="0" err="1" smtClean="0">
                <a:solidFill>
                  <a:schemeClr val="bg1"/>
                </a:solidFill>
              </a:rPr>
              <a:t>going</a:t>
            </a:r>
            <a:endParaRPr lang="pt-BR" sz="1400" dirty="0">
              <a:solidFill>
                <a:schemeClr val="bg1"/>
              </a:solidFill>
            </a:endParaRPr>
          </a:p>
          <a:p>
            <a:pPr lvl="2">
              <a:lnSpc>
                <a:spcPct val="80000"/>
              </a:lnSpc>
            </a:pPr>
            <a:r>
              <a:rPr lang="pt-BR" sz="1200" dirty="0" err="1" smtClean="0">
                <a:solidFill>
                  <a:schemeClr val="bg1"/>
                </a:solidFill>
              </a:rPr>
              <a:t>Nonlinear</a:t>
            </a:r>
            <a:r>
              <a:rPr lang="pt-BR" sz="1200" dirty="0" smtClean="0">
                <a:solidFill>
                  <a:schemeClr val="bg1"/>
                </a:solidFill>
              </a:rPr>
              <a:t>  </a:t>
            </a:r>
            <a:r>
              <a:rPr lang="pt-BR" sz="1200" dirty="0" err="1" smtClean="0">
                <a:solidFill>
                  <a:schemeClr val="bg1"/>
                </a:solidFill>
              </a:rPr>
              <a:t>boundary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conditions</a:t>
            </a:r>
            <a:r>
              <a:rPr lang="pt-BR" sz="1200" dirty="0" smtClean="0">
                <a:solidFill>
                  <a:schemeClr val="bg1"/>
                </a:solidFill>
              </a:rPr>
              <a:t>  </a:t>
            </a:r>
            <a:r>
              <a:rPr lang="pt-BR" sz="1200" dirty="0" err="1" smtClean="0">
                <a:solidFill>
                  <a:schemeClr val="bg1"/>
                </a:solidFill>
              </a:rPr>
              <a:t>at</a:t>
            </a:r>
            <a:r>
              <a:rPr lang="pt-BR" sz="1200" dirty="0" smtClean="0">
                <a:solidFill>
                  <a:schemeClr val="bg1"/>
                </a:solidFill>
              </a:rPr>
              <a:t> riser top:</a:t>
            </a:r>
            <a:r>
              <a:rPr lang="pt-BR" sz="1200" dirty="0">
                <a:solidFill>
                  <a:schemeClr val="bg1"/>
                </a:solidFill>
              </a:rPr>
              <a:t>			</a:t>
            </a:r>
            <a:r>
              <a:rPr lang="pt-BR" sz="1200" i="1" dirty="0">
                <a:solidFill>
                  <a:schemeClr val="bg1"/>
                </a:solidFill>
              </a:rPr>
              <a:t>OK</a:t>
            </a:r>
            <a:endParaRPr lang="pt-BR" sz="1200" dirty="0">
              <a:solidFill>
                <a:schemeClr val="bg1"/>
              </a:solidFill>
            </a:endParaRPr>
          </a:p>
          <a:p>
            <a:pPr lvl="2">
              <a:lnSpc>
                <a:spcPct val="80000"/>
              </a:lnSpc>
            </a:pPr>
            <a:r>
              <a:rPr lang="pt-BR" sz="1200" dirty="0" err="1" smtClean="0">
                <a:solidFill>
                  <a:schemeClr val="bg1"/>
                </a:solidFill>
              </a:rPr>
              <a:t>Nonlinear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boundary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conditions</a:t>
            </a:r>
            <a:r>
              <a:rPr lang="pt-BR" sz="1200" dirty="0" smtClean="0">
                <a:solidFill>
                  <a:schemeClr val="bg1"/>
                </a:solidFill>
              </a:rPr>
              <a:t> a TDZ:</a:t>
            </a:r>
            <a:r>
              <a:rPr lang="pt-BR" sz="1200" dirty="0">
                <a:solidFill>
                  <a:schemeClr val="bg1"/>
                </a:solidFill>
              </a:rPr>
              <a:t>			</a:t>
            </a:r>
            <a:r>
              <a:rPr lang="pt-BR" sz="1200" i="1" dirty="0" err="1" smtClean="0">
                <a:solidFill>
                  <a:schemeClr val="bg1"/>
                </a:solidFill>
              </a:rPr>
              <a:t>on</a:t>
            </a:r>
            <a:r>
              <a:rPr lang="pt-BR" sz="1200" i="1" dirty="0" smtClean="0">
                <a:solidFill>
                  <a:schemeClr val="bg1"/>
                </a:solidFill>
              </a:rPr>
              <a:t> </a:t>
            </a:r>
            <a:r>
              <a:rPr lang="pt-BR" sz="1200" i="1" dirty="0" err="1" smtClean="0">
                <a:solidFill>
                  <a:schemeClr val="bg1"/>
                </a:solidFill>
              </a:rPr>
              <a:t>going</a:t>
            </a:r>
            <a:endParaRPr lang="pt-BR" sz="1200" dirty="0">
              <a:solidFill>
                <a:schemeClr val="bg1"/>
              </a:solidFill>
            </a:endParaRPr>
          </a:p>
          <a:p>
            <a:pPr lvl="3">
              <a:lnSpc>
                <a:spcPct val="80000"/>
              </a:lnSpc>
            </a:pPr>
            <a:r>
              <a:rPr lang="pt-BR" sz="1200" dirty="0" err="1" smtClean="0">
                <a:solidFill>
                  <a:schemeClr val="bg1"/>
                </a:solidFill>
              </a:rPr>
              <a:t>Riser-soil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elastic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interaction</a:t>
            </a:r>
            <a:r>
              <a:rPr lang="pt-BR" sz="1200" dirty="0" smtClean="0">
                <a:solidFill>
                  <a:schemeClr val="bg1"/>
                </a:solidFill>
              </a:rPr>
              <a:t>:	</a:t>
            </a:r>
            <a:r>
              <a:rPr lang="pt-BR" sz="1200" dirty="0">
                <a:solidFill>
                  <a:schemeClr val="bg1"/>
                </a:solidFill>
              </a:rPr>
              <a:t>			</a:t>
            </a:r>
            <a:r>
              <a:rPr lang="pt-BR" sz="1200" i="1" dirty="0">
                <a:solidFill>
                  <a:schemeClr val="bg1"/>
                </a:solidFill>
              </a:rPr>
              <a:t>OK</a:t>
            </a:r>
            <a:endParaRPr lang="pt-BR" sz="1200" dirty="0">
              <a:solidFill>
                <a:schemeClr val="bg1"/>
              </a:solidFill>
            </a:endParaRPr>
          </a:p>
          <a:p>
            <a:pPr lvl="3">
              <a:lnSpc>
                <a:spcPct val="80000"/>
              </a:lnSpc>
            </a:pPr>
            <a:r>
              <a:rPr lang="pt-BR" sz="1200" dirty="0" err="1" smtClean="0">
                <a:solidFill>
                  <a:schemeClr val="bg1"/>
                </a:solidFill>
              </a:rPr>
              <a:t>Riser-soil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nonlinear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contact</a:t>
            </a:r>
            <a:r>
              <a:rPr lang="pt-BR" sz="1200" dirty="0" smtClean="0">
                <a:solidFill>
                  <a:schemeClr val="bg1"/>
                </a:solidFill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</a:rPr>
              <a:t>interaction</a:t>
            </a:r>
            <a:r>
              <a:rPr lang="pt-BR" sz="1200" dirty="0" smtClean="0">
                <a:solidFill>
                  <a:schemeClr val="bg1"/>
                </a:solidFill>
              </a:rPr>
              <a:t>:</a:t>
            </a:r>
            <a:r>
              <a:rPr lang="pt-BR" sz="1200" dirty="0">
                <a:solidFill>
                  <a:schemeClr val="bg1"/>
                </a:solidFill>
              </a:rPr>
              <a:t>			</a:t>
            </a:r>
            <a:r>
              <a:rPr lang="pt-BR" sz="1200" i="1" dirty="0" err="1" smtClean="0">
                <a:solidFill>
                  <a:schemeClr val="bg1"/>
                </a:solidFill>
              </a:rPr>
              <a:t>on</a:t>
            </a:r>
            <a:r>
              <a:rPr lang="pt-BR" sz="1200" i="1" dirty="0" smtClean="0">
                <a:solidFill>
                  <a:schemeClr val="bg1"/>
                </a:solidFill>
              </a:rPr>
              <a:t> </a:t>
            </a:r>
            <a:r>
              <a:rPr lang="pt-BR" sz="1200" i="1" dirty="0" err="1" smtClean="0">
                <a:solidFill>
                  <a:schemeClr val="bg1"/>
                </a:solidFill>
              </a:rPr>
              <a:t>going</a:t>
            </a:r>
            <a:endParaRPr lang="pt-BR" sz="1200" i="1" dirty="0" smtClean="0">
              <a:solidFill>
                <a:schemeClr val="bg1"/>
              </a:solidFill>
            </a:endParaRPr>
          </a:p>
          <a:p>
            <a:pPr lvl="3">
              <a:lnSpc>
                <a:spcPct val="80000"/>
              </a:lnSpc>
            </a:pPr>
            <a:endParaRPr lang="pt-BR" sz="1200" b="1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pt-BR" sz="1400" b="1" dirty="0" err="1">
                <a:solidFill>
                  <a:schemeClr val="bg1"/>
                </a:solidFill>
              </a:rPr>
              <a:t>Clashing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and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impact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loading</a:t>
            </a:r>
            <a:r>
              <a:rPr lang="pt-BR" sz="1400" b="1" dirty="0" smtClean="0">
                <a:solidFill>
                  <a:schemeClr val="bg1"/>
                </a:solidFill>
              </a:rPr>
              <a:t>:</a:t>
            </a:r>
            <a:r>
              <a:rPr lang="pt-BR" sz="1400" b="1" dirty="0">
                <a:solidFill>
                  <a:schemeClr val="bg1"/>
                </a:solidFill>
              </a:rPr>
              <a:t>				</a:t>
            </a:r>
            <a:r>
              <a:rPr lang="pt-BR" sz="1400" b="1" i="1" dirty="0" err="1" smtClean="0">
                <a:solidFill>
                  <a:schemeClr val="bg1"/>
                </a:solidFill>
              </a:rPr>
              <a:t>on</a:t>
            </a:r>
            <a:r>
              <a:rPr lang="pt-BR" sz="1400" b="1" i="1" dirty="0" smtClean="0">
                <a:solidFill>
                  <a:schemeClr val="bg1"/>
                </a:solidFill>
              </a:rPr>
              <a:t> </a:t>
            </a:r>
            <a:r>
              <a:rPr lang="pt-BR" sz="1400" b="1" i="1" dirty="0" err="1" smtClean="0">
                <a:solidFill>
                  <a:schemeClr val="bg1"/>
                </a:solidFill>
              </a:rPr>
              <a:t>going</a:t>
            </a:r>
            <a:endParaRPr lang="pt-BR" sz="1400" b="1" i="1" dirty="0" smtClean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endParaRPr lang="pt-BR" sz="1400" b="1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r>
              <a:rPr lang="pt-BR" sz="1400" b="1" dirty="0" err="1" smtClean="0">
                <a:solidFill>
                  <a:schemeClr val="bg1"/>
                </a:solidFill>
              </a:rPr>
              <a:t>Instabilities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and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post-critical</a:t>
            </a:r>
            <a:r>
              <a:rPr lang="pt-BR" sz="1400" b="1" dirty="0" smtClean="0">
                <a:solidFill>
                  <a:schemeClr val="bg1"/>
                </a:solidFill>
              </a:rPr>
              <a:t> </a:t>
            </a:r>
            <a:r>
              <a:rPr lang="pt-BR" sz="1400" b="1" dirty="0" err="1" smtClean="0">
                <a:solidFill>
                  <a:schemeClr val="bg1"/>
                </a:solidFill>
              </a:rPr>
              <a:t>behavior</a:t>
            </a:r>
            <a:r>
              <a:rPr lang="pt-BR" sz="1400" b="1" dirty="0" smtClean="0">
                <a:solidFill>
                  <a:schemeClr val="bg1"/>
                </a:solidFill>
              </a:rPr>
              <a:t>:</a:t>
            </a:r>
            <a:r>
              <a:rPr lang="pt-BR" sz="1400" b="1" dirty="0">
                <a:solidFill>
                  <a:schemeClr val="bg1"/>
                </a:solidFill>
              </a:rPr>
              <a:t>		</a:t>
            </a:r>
            <a:r>
              <a:rPr lang="pt-BR" sz="1400" b="1" dirty="0" smtClean="0">
                <a:solidFill>
                  <a:schemeClr val="bg1"/>
                </a:solidFill>
              </a:rPr>
              <a:t>	</a:t>
            </a:r>
            <a:r>
              <a:rPr lang="pt-BR" sz="1400" b="1" i="1" dirty="0" err="1" smtClean="0">
                <a:solidFill>
                  <a:schemeClr val="bg1"/>
                </a:solidFill>
              </a:rPr>
              <a:t>ongoing</a:t>
            </a:r>
            <a:endParaRPr lang="pt-BR" sz="1400" b="1" i="1" dirty="0" smtClean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endParaRPr lang="pt-BR" sz="1400" b="1" i="1" dirty="0">
              <a:solidFill>
                <a:srgbClr val="FFFF99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1600" b="1" i="1" dirty="0" smtClean="0">
                <a:solidFill>
                  <a:srgbClr val="FFFF99"/>
                </a:solidFill>
              </a:rPr>
              <a:t>Hydroelastic </a:t>
            </a:r>
            <a:r>
              <a:rPr lang="pt-BR" sz="1600" b="1" i="1" dirty="0" err="1" smtClean="0">
                <a:solidFill>
                  <a:srgbClr val="FFFF99"/>
                </a:solidFill>
              </a:rPr>
              <a:t>interactions</a:t>
            </a:r>
            <a:r>
              <a:rPr lang="pt-BR" sz="1600" i="1" dirty="0" smtClean="0">
                <a:solidFill>
                  <a:srgbClr val="FFFF99"/>
                </a:solidFill>
              </a:rPr>
              <a:t>:</a:t>
            </a:r>
            <a:endParaRPr lang="pt-BR" sz="1600" b="1" dirty="0">
              <a:solidFill>
                <a:srgbClr val="FFFF99"/>
              </a:solidFill>
            </a:endParaRPr>
          </a:p>
          <a:p>
            <a:pPr lvl="1">
              <a:lnSpc>
                <a:spcPct val="80000"/>
              </a:lnSpc>
            </a:pPr>
            <a:r>
              <a:rPr lang="pt-BR" sz="1400" b="1" dirty="0">
                <a:solidFill>
                  <a:srgbClr val="FFFF99"/>
                </a:solidFill>
              </a:rPr>
              <a:t>VIV</a:t>
            </a:r>
            <a:r>
              <a:rPr lang="pt-BR" sz="1400" dirty="0">
                <a:solidFill>
                  <a:srgbClr val="FFFF99"/>
                </a:solidFill>
              </a:rPr>
              <a:t>:						</a:t>
            </a:r>
            <a:r>
              <a:rPr lang="pt-BR" sz="1400" b="1" i="1" dirty="0" err="1" smtClean="0">
                <a:solidFill>
                  <a:srgbClr val="FFFF99"/>
                </a:solidFill>
              </a:rPr>
              <a:t>on</a:t>
            </a:r>
            <a:r>
              <a:rPr lang="pt-BR" sz="1400" b="1" i="1" dirty="0" smtClean="0">
                <a:solidFill>
                  <a:srgbClr val="FFFF99"/>
                </a:solidFill>
              </a:rPr>
              <a:t> </a:t>
            </a:r>
            <a:r>
              <a:rPr lang="pt-BR" sz="1400" b="1" i="1" dirty="0" err="1" smtClean="0">
                <a:solidFill>
                  <a:srgbClr val="FFFF99"/>
                </a:solidFill>
              </a:rPr>
              <a:t>going</a:t>
            </a:r>
            <a:r>
              <a:rPr lang="pt-BR" sz="1400" b="1" dirty="0" smtClean="0">
                <a:solidFill>
                  <a:srgbClr val="FFFF99"/>
                </a:solidFill>
              </a:rPr>
              <a:t> </a:t>
            </a:r>
            <a:endParaRPr lang="pt-BR" sz="1400" dirty="0">
              <a:solidFill>
                <a:srgbClr val="FFFF99"/>
              </a:solidFill>
            </a:endParaRPr>
          </a:p>
          <a:p>
            <a:pPr lvl="2">
              <a:lnSpc>
                <a:spcPct val="80000"/>
              </a:lnSpc>
            </a:pPr>
            <a:r>
              <a:rPr lang="pt-BR" sz="1200" dirty="0" smtClean="0">
                <a:solidFill>
                  <a:srgbClr val="FFFF99"/>
                </a:solidFill>
              </a:rPr>
              <a:t>Fundamentals:</a:t>
            </a:r>
            <a:r>
              <a:rPr lang="pt-BR" sz="1200" dirty="0">
                <a:solidFill>
                  <a:srgbClr val="FFFF99"/>
                </a:solidFill>
              </a:rPr>
              <a:t>					</a:t>
            </a:r>
            <a:r>
              <a:rPr lang="pt-BR" sz="1200" i="1" dirty="0" smtClean="0">
                <a:solidFill>
                  <a:srgbClr val="FFFF99"/>
                </a:solidFill>
              </a:rPr>
              <a:t>still open</a:t>
            </a:r>
            <a:endParaRPr lang="pt-BR" sz="1200" dirty="0">
              <a:solidFill>
                <a:srgbClr val="FFFF99"/>
              </a:solidFill>
            </a:endParaRPr>
          </a:p>
          <a:p>
            <a:pPr lvl="2">
              <a:lnSpc>
                <a:spcPct val="80000"/>
              </a:lnSpc>
            </a:pPr>
            <a:r>
              <a:rPr lang="pt-BR" sz="1200" dirty="0" err="1" smtClean="0">
                <a:solidFill>
                  <a:srgbClr val="FFFF99"/>
                </a:solidFill>
              </a:rPr>
              <a:t>Mitigation</a:t>
            </a:r>
            <a:r>
              <a:rPr lang="pt-BR" sz="1200" dirty="0" smtClean="0">
                <a:solidFill>
                  <a:srgbClr val="FFFF99"/>
                </a:solidFill>
              </a:rPr>
              <a:t>:</a:t>
            </a:r>
            <a:r>
              <a:rPr lang="pt-BR" sz="1200" dirty="0">
                <a:solidFill>
                  <a:srgbClr val="FFFF99"/>
                </a:solidFill>
              </a:rPr>
              <a:t>			</a:t>
            </a:r>
            <a:r>
              <a:rPr lang="pt-BR" sz="1200" dirty="0" smtClean="0">
                <a:solidFill>
                  <a:srgbClr val="FFFF99"/>
                </a:solidFill>
              </a:rPr>
              <a:t>		</a:t>
            </a:r>
            <a:r>
              <a:rPr lang="pt-BR" sz="1200" i="1" dirty="0" err="1" smtClean="0">
                <a:solidFill>
                  <a:srgbClr val="FFFF99"/>
                </a:solidFill>
              </a:rPr>
              <a:t>on</a:t>
            </a:r>
            <a:r>
              <a:rPr lang="pt-BR" sz="1200" i="1" dirty="0" smtClean="0">
                <a:solidFill>
                  <a:srgbClr val="FFFF99"/>
                </a:solidFill>
              </a:rPr>
              <a:t> </a:t>
            </a:r>
            <a:r>
              <a:rPr lang="pt-BR" sz="1200" i="1" dirty="0" err="1" smtClean="0">
                <a:solidFill>
                  <a:srgbClr val="FFFF99"/>
                </a:solidFill>
              </a:rPr>
              <a:t>going</a:t>
            </a:r>
            <a:endParaRPr lang="pt-BR" sz="1200" i="1" dirty="0">
              <a:solidFill>
                <a:srgbClr val="FFFF99"/>
              </a:solidFill>
            </a:endParaRPr>
          </a:p>
          <a:p>
            <a:pPr lvl="2">
              <a:lnSpc>
                <a:spcPct val="80000"/>
              </a:lnSpc>
            </a:pPr>
            <a:r>
              <a:rPr lang="pt-BR" sz="1200" dirty="0" err="1" smtClean="0">
                <a:solidFill>
                  <a:srgbClr val="FFFF99"/>
                </a:solidFill>
              </a:rPr>
              <a:t>Multiple</a:t>
            </a:r>
            <a:r>
              <a:rPr lang="pt-BR" sz="1200" dirty="0" smtClean="0">
                <a:solidFill>
                  <a:srgbClr val="FFFF99"/>
                </a:solidFill>
              </a:rPr>
              <a:t> </a:t>
            </a:r>
            <a:r>
              <a:rPr lang="pt-BR" sz="1200" dirty="0" err="1" smtClean="0">
                <a:solidFill>
                  <a:srgbClr val="FFFF99"/>
                </a:solidFill>
              </a:rPr>
              <a:t>scales</a:t>
            </a:r>
            <a:r>
              <a:rPr lang="pt-BR" sz="1200" dirty="0" smtClean="0">
                <a:solidFill>
                  <a:srgbClr val="FFFF99"/>
                </a:solidFill>
              </a:rPr>
              <a:t> </a:t>
            </a:r>
            <a:r>
              <a:rPr lang="pt-BR" sz="1200" dirty="0" err="1" smtClean="0">
                <a:solidFill>
                  <a:srgbClr val="FFFF99"/>
                </a:solidFill>
              </a:rPr>
              <a:t>nonlinear</a:t>
            </a:r>
            <a:r>
              <a:rPr lang="pt-BR" sz="1200" dirty="0" smtClean="0">
                <a:solidFill>
                  <a:srgbClr val="FFFF99"/>
                </a:solidFill>
              </a:rPr>
              <a:t> </a:t>
            </a:r>
            <a:r>
              <a:rPr lang="pt-BR" sz="1200" dirty="0" err="1" smtClean="0">
                <a:solidFill>
                  <a:srgbClr val="FFFF99"/>
                </a:solidFill>
              </a:rPr>
              <a:t>interactions</a:t>
            </a:r>
            <a:r>
              <a:rPr lang="pt-BR" sz="1200" dirty="0" smtClean="0">
                <a:solidFill>
                  <a:srgbClr val="FFFF99"/>
                </a:solidFill>
              </a:rPr>
              <a:t>:</a:t>
            </a:r>
            <a:r>
              <a:rPr lang="pt-BR" sz="1200" dirty="0">
                <a:solidFill>
                  <a:srgbClr val="FFFF99"/>
                </a:solidFill>
              </a:rPr>
              <a:t>			</a:t>
            </a:r>
            <a:r>
              <a:rPr lang="pt-BR" sz="1200" i="1" dirty="0" smtClean="0">
                <a:solidFill>
                  <a:srgbClr val="FFFF99"/>
                </a:solidFill>
              </a:rPr>
              <a:t>still open</a:t>
            </a:r>
          </a:p>
          <a:p>
            <a:pPr lvl="2">
              <a:lnSpc>
                <a:spcPct val="80000"/>
              </a:lnSpc>
              <a:buNone/>
            </a:pPr>
            <a:endParaRPr lang="pt-BR" sz="1200" b="1" dirty="0">
              <a:solidFill>
                <a:srgbClr val="FFFF99"/>
              </a:solidFill>
            </a:endParaRPr>
          </a:p>
          <a:p>
            <a:pPr lvl="1">
              <a:lnSpc>
                <a:spcPct val="80000"/>
              </a:lnSpc>
            </a:pPr>
            <a:r>
              <a:rPr lang="pt-BR" sz="1400" b="1" dirty="0" err="1" smtClean="0">
                <a:solidFill>
                  <a:srgbClr val="FFFF99"/>
                </a:solidFill>
              </a:rPr>
              <a:t>Wake</a:t>
            </a:r>
            <a:r>
              <a:rPr lang="pt-BR" sz="1400" b="1" dirty="0" smtClean="0">
                <a:solidFill>
                  <a:srgbClr val="FFFF99"/>
                </a:solidFill>
              </a:rPr>
              <a:t> </a:t>
            </a:r>
            <a:r>
              <a:rPr lang="pt-BR" sz="1400" b="1" dirty="0" err="1" smtClean="0">
                <a:solidFill>
                  <a:srgbClr val="FFFF99"/>
                </a:solidFill>
              </a:rPr>
              <a:t>interferences</a:t>
            </a:r>
            <a:r>
              <a:rPr lang="pt-BR" sz="1400" b="1" dirty="0" smtClean="0">
                <a:solidFill>
                  <a:srgbClr val="FFFF99"/>
                </a:solidFill>
              </a:rPr>
              <a:t> </a:t>
            </a:r>
            <a:r>
              <a:rPr lang="pt-BR" sz="1400" b="1" dirty="0" err="1" smtClean="0">
                <a:solidFill>
                  <a:srgbClr val="FFFF99"/>
                </a:solidFill>
              </a:rPr>
              <a:t>and</a:t>
            </a:r>
            <a:r>
              <a:rPr lang="pt-BR" sz="1400" b="1" dirty="0" smtClean="0">
                <a:solidFill>
                  <a:srgbClr val="FFFF99"/>
                </a:solidFill>
              </a:rPr>
              <a:t> </a:t>
            </a:r>
            <a:r>
              <a:rPr lang="pt-BR" sz="1400" b="1" dirty="0" err="1" smtClean="0">
                <a:solidFill>
                  <a:srgbClr val="FFFF99"/>
                </a:solidFill>
              </a:rPr>
              <a:t>instabilities</a:t>
            </a:r>
            <a:r>
              <a:rPr lang="pt-BR" sz="1400" b="1" dirty="0" smtClean="0">
                <a:solidFill>
                  <a:srgbClr val="FFFF99"/>
                </a:solidFill>
              </a:rPr>
              <a:t>:</a:t>
            </a:r>
            <a:r>
              <a:rPr lang="pt-BR" sz="1400" b="1" dirty="0">
                <a:solidFill>
                  <a:srgbClr val="FFFF99"/>
                </a:solidFill>
              </a:rPr>
              <a:t>			</a:t>
            </a:r>
            <a:r>
              <a:rPr lang="pt-BR" sz="1400" b="1" i="1" dirty="0" err="1" smtClean="0">
                <a:solidFill>
                  <a:srgbClr val="FFFF99"/>
                </a:solidFill>
              </a:rPr>
              <a:t>on</a:t>
            </a:r>
            <a:r>
              <a:rPr lang="pt-BR" sz="1400" b="1" i="1" dirty="0" smtClean="0">
                <a:solidFill>
                  <a:srgbClr val="FFFF99"/>
                </a:solidFill>
              </a:rPr>
              <a:t> </a:t>
            </a:r>
            <a:r>
              <a:rPr lang="pt-BR" sz="1400" b="1" i="1" dirty="0" err="1" smtClean="0">
                <a:solidFill>
                  <a:srgbClr val="FFFF99"/>
                </a:solidFill>
              </a:rPr>
              <a:t>going</a:t>
            </a:r>
            <a:endParaRPr lang="pt-BR" sz="1400" b="1" dirty="0">
              <a:solidFill>
                <a:srgbClr val="FFFF99"/>
              </a:solidFill>
            </a:endParaRPr>
          </a:p>
          <a:p>
            <a:pPr lvl="1">
              <a:lnSpc>
                <a:spcPct val="80000"/>
              </a:lnSpc>
            </a:pPr>
            <a:r>
              <a:rPr lang="pt-BR" sz="1400" b="1" dirty="0" err="1" smtClean="0">
                <a:solidFill>
                  <a:srgbClr val="FFFF99"/>
                </a:solidFill>
              </a:rPr>
              <a:t>Internal</a:t>
            </a:r>
            <a:r>
              <a:rPr lang="pt-BR" sz="1400" b="1" dirty="0" smtClean="0">
                <a:solidFill>
                  <a:srgbClr val="FFFF99"/>
                </a:solidFill>
              </a:rPr>
              <a:t> </a:t>
            </a:r>
            <a:r>
              <a:rPr lang="pt-BR" sz="1400" b="1" dirty="0" err="1" smtClean="0">
                <a:solidFill>
                  <a:srgbClr val="FFFF99"/>
                </a:solidFill>
              </a:rPr>
              <a:t>flow</a:t>
            </a:r>
            <a:r>
              <a:rPr lang="pt-BR" sz="1400" b="1" dirty="0" smtClean="0">
                <a:solidFill>
                  <a:srgbClr val="FFFF99"/>
                </a:solidFill>
              </a:rPr>
              <a:t> </a:t>
            </a:r>
            <a:r>
              <a:rPr lang="pt-BR" sz="1400" b="1" dirty="0" err="1" smtClean="0">
                <a:solidFill>
                  <a:srgbClr val="FFFF99"/>
                </a:solidFill>
              </a:rPr>
              <a:t>interactions</a:t>
            </a:r>
            <a:r>
              <a:rPr lang="pt-BR" sz="1400" b="1" dirty="0" smtClean="0">
                <a:solidFill>
                  <a:srgbClr val="FFFF99"/>
                </a:solidFill>
              </a:rPr>
              <a:t>:	</a:t>
            </a:r>
            <a:r>
              <a:rPr lang="pt-BR" sz="1400" b="1" dirty="0">
                <a:solidFill>
                  <a:srgbClr val="FFFF99"/>
                </a:solidFill>
              </a:rPr>
              <a:t>			</a:t>
            </a:r>
            <a:r>
              <a:rPr lang="pt-BR" sz="1400" b="1" i="1" dirty="0" err="1" smtClean="0">
                <a:solidFill>
                  <a:srgbClr val="FFFF99"/>
                </a:solidFill>
              </a:rPr>
              <a:t>on</a:t>
            </a:r>
            <a:r>
              <a:rPr lang="pt-BR" sz="1400" b="1" i="1" dirty="0" smtClean="0">
                <a:solidFill>
                  <a:srgbClr val="FFFF99"/>
                </a:solidFill>
              </a:rPr>
              <a:t> </a:t>
            </a:r>
            <a:r>
              <a:rPr lang="pt-BR" sz="1400" b="1" i="1" dirty="0" err="1" smtClean="0">
                <a:solidFill>
                  <a:srgbClr val="FFFF99"/>
                </a:solidFill>
              </a:rPr>
              <a:t>going</a:t>
            </a:r>
            <a:endParaRPr lang="pt-BR" sz="1400" b="1" i="1" dirty="0">
              <a:solidFill>
                <a:srgbClr val="FFFF99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pt-BR" sz="1600" b="1" i="1" dirty="0">
              <a:solidFill>
                <a:srgbClr val="FFFF99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pt-BR" sz="1600" b="1" i="1" dirty="0">
                <a:solidFill>
                  <a:schemeClr val="bg1"/>
                </a:solidFill>
              </a:rPr>
              <a:t>	</a:t>
            </a:r>
            <a:endParaRPr lang="pt-BR" sz="1600" dirty="0">
              <a:solidFill>
                <a:srgbClr val="FFFF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23582" y="3057098"/>
            <a:ext cx="71104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Riser dynamics:</a:t>
            </a:r>
          </a:p>
          <a:p>
            <a:endParaRPr lang="en-US" b="1" i="1" dirty="0" smtClean="0">
              <a:solidFill>
                <a:srgbClr val="FFFF00"/>
              </a:solidFill>
            </a:endParaRPr>
          </a:p>
          <a:p>
            <a:r>
              <a:rPr lang="en-US" b="1" i="1" dirty="0" smtClean="0">
                <a:solidFill>
                  <a:srgbClr val="FFFF00"/>
                </a:solidFill>
              </a:rPr>
              <a:t>concomitant and intervenient actions - of VIV and motions imposed by the floating unit - have not been fully explored, deserving special efforts towards further understanding.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35" grpId="0" build="p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C:\cppesce\Bckup desktop\2 - WORK\Convenios\PETROBRAS\DinNLRisers\RT 3\Ensaios no IPT\Catenária\DVDs\IPT Cat Transv - solo rígido CD01\TRANS-FAR-F0-KC00\IPT-TRANS-FAR-F0-KC00-ID22-Traveling Waves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258" y="1487613"/>
            <a:ext cx="3910365" cy="468059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rgbClr val="FF3399"/>
                </a:solidFill>
              </a:rPr>
              <a:t>perpendicular </a:t>
            </a:r>
            <a:r>
              <a:rPr lang="pt-BR" sz="2400" dirty="0" err="1" smtClean="0">
                <a:solidFill>
                  <a:srgbClr val="FF3399"/>
                </a:solidFill>
              </a:rPr>
              <a:t>current</a:t>
            </a:r>
            <a:endParaRPr lang="pt-BR" sz="2400" dirty="0">
              <a:solidFill>
                <a:srgbClr val="FF3399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645725" y="1128155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V</a:t>
            </a:r>
            <a:r>
              <a:rPr lang="pt-BR" sz="1400" dirty="0" smtClean="0">
                <a:solidFill>
                  <a:srgbClr val="FFFF00"/>
                </a:solidFill>
              </a:rPr>
              <a:t>r</a:t>
            </a:r>
            <a:r>
              <a:rPr lang="pt-BR" sz="1200" dirty="0" smtClean="0">
                <a:solidFill>
                  <a:srgbClr val="FFFF00"/>
                </a:solidFill>
              </a:rPr>
              <a:t>1</a:t>
            </a:r>
            <a:r>
              <a:rPr lang="pt-BR" dirty="0" smtClean="0">
                <a:solidFill>
                  <a:srgbClr val="FFFF00"/>
                </a:solidFill>
              </a:rPr>
              <a:t> = 12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0087" y="6068289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Transversal Catenary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9746" name="Picture 2" descr="C:\cppesce\Bckup desktop\2 - WORK\Convenios\PETROBRAS\DinNLRisers\RT 3\Ensaios no IPT\Catenária\DVDs\IPT Cat Transv - solo rígido CD01\TRANS-FAR-F0-KC00\IPT-TRANS-FAR-F0-KC00-ID22-PSD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008" y="1463366"/>
            <a:ext cx="3910365" cy="4680591"/>
          </a:xfrm>
          <a:prstGeom prst="rect">
            <a:avLst/>
          </a:prstGeom>
          <a:noFill/>
        </p:spPr>
      </p:pic>
      <p:sp>
        <p:nvSpPr>
          <p:cNvPr id="9" name="Texto explicativo em forma de nuvem 8"/>
          <p:cNvSpPr/>
          <p:nvPr/>
        </p:nvSpPr>
        <p:spPr bwMode="auto">
          <a:xfrm>
            <a:off x="7220198" y="1460665"/>
            <a:ext cx="1603169" cy="783771"/>
          </a:xfrm>
          <a:prstGeom prst="cloudCallout">
            <a:avLst>
              <a:gd name="adj1" fmla="val -63796"/>
              <a:gd name="adj2" fmla="val 67045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Binormal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(</a:t>
            </a:r>
            <a:r>
              <a:rPr kumimoji="0" lang="pt-BR" sz="1400" b="0" i="0" u="none" strike="noStrike" cap="none" normalizeH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inline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)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o explicativo em forma de nuvem 9"/>
          <p:cNvSpPr/>
          <p:nvPr/>
        </p:nvSpPr>
        <p:spPr bwMode="auto">
          <a:xfrm>
            <a:off x="3441865" y="1518062"/>
            <a:ext cx="1735777" cy="783771"/>
          </a:xfrm>
          <a:prstGeom prst="cloudCallout">
            <a:avLst>
              <a:gd name="adj1" fmla="val -63796"/>
              <a:gd name="adj2" fmla="val 56439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Rich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composition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o explicativo em forma de nuvem 12"/>
          <p:cNvSpPr/>
          <p:nvPr/>
        </p:nvSpPr>
        <p:spPr bwMode="auto">
          <a:xfrm>
            <a:off x="3523013" y="2988623"/>
            <a:ext cx="1735777" cy="965860"/>
          </a:xfrm>
          <a:prstGeom prst="cloudCallout">
            <a:avLst>
              <a:gd name="adj1" fmla="val -62428"/>
              <a:gd name="adj2" fmla="val 3307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2nd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mode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1400" dirty="0" smtClean="0">
                <a:solidFill>
                  <a:srgbClr val="FF3399"/>
                </a:solidFill>
              </a:rPr>
              <a:t>(</a:t>
            </a:r>
            <a:r>
              <a:rPr lang="pt-BR" sz="1400" dirty="0" err="1" smtClean="0">
                <a:solidFill>
                  <a:srgbClr val="FF3399"/>
                </a:solidFill>
              </a:rPr>
              <a:t>inplane</a:t>
            </a:r>
            <a:r>
              <a:rPr lang="pt-BR" sz="1400" dirty="0" smtClean="0">
                <a:solidFill>
                  <a:srgbClr val="FF3399"/>
                </a:solidFill>
              </a:rPr>
              <a:t>)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3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+ </a:t>
            </a:r>
            <a:r>
              <a:rPr lang="pt-BR" sz="2400" dirty="0" err="1" smtClean="0">
                <a:solidFill>
                  <a:srgbClr val="00FF00"/>
                </a:solidFill>
              </a:rPr>
              <a:t>motion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at</a:t>
            </a:r>
            <a:r>
              <a:rPr lang="pt-BR" sz="2400" dirty="0" smtClean="0">
                <a:solidFill>
                  <a:srgbClr val="00FF00"/>
                </a:solidFill>
              </a:rPr>
              <a:t> top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258297" y="2137558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12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56903" y="5284518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Tranversal</a:t>
            </a:r>
            <a:r>
              <a:rPr lang="pt-BR" dirty="0" smtClean="0">
                <a:solidFill>
                  <a:schemeClr val="bg1"/>
                </a:solidFill>
              </a:rPr>
              <a:t>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735782" y="1330038"/>
            <a:ext cx="266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VSIV &amp; VIV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60770" name="Picture 2" descr="C:\cppesce\Bckup desktop\2 - WORK\Convenios\PETROBRAS\DinNLRisers\RT 3\Ensaios no IPT\Catenária\DVDs\IPT Cat Transv - solo rígido CD01\TRANS-NEAR-F1-KC10\IPT-TRANS-NEAR-F1-KC10-ID22-3D-1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398" y="1578491"/>
            <a:ext cx="4399161" cy="3518058"/>
          </a:xfrm>
          <a:prstGeom prst="rect">
            <a:avLst/>
          </a:prstGeom>
          <a:noFill/>
        </p:spPr>
      </p:pic>
      <p:pic>
        <p:nvPicPr>
          <p:cNvPr id="160771" name="Picture 3" descr="C:\cppesce\Bckup desktop\2 - WORK\Convenios\PETROBRAS\DinNLRisers\RT 3\Ensaios no IPT\Catenária\DVDs\IPT Cat Transv - solo rígido CD01\TRANS-NEAR-F1-KC10\IPT-TRANS-NEAR-F1-KC10-ID22-3D-2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9005" y="2777816"/>
            <a:ext cx="4399161" cy="3518058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6234546" y="1769421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A/D=10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3" descr="C:\cppesce\Bckup desktop\2 - WORK\Convenios\PETROBRAS\DinNLRisers\RT 3\Ensaios no IPT\Catenária\DVDs\IPT Cat Transv - solo rígido CD01\TRANS-NEAR-F1-KC10\IPT-TRANS-NEAR-F1-KC10-ID22-Traveling Waves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0396" y="1464151"/>
            <a:ext cx="3910365" cy="4680591"/>
          </a:xfrm>
          <a:prstGeom prst="rect">
            <a:avLst/>
          </a:prstGeom>
          <a:noFill/>
        </p:spPr>
      </p:pic>
      <p:pic>
        <p:nvPicPr>
          <p:cNvPr id="161794" name="Picture 2" descr="C:\cppesce\Bckup desktop\2 - WORK\Convenios\PETROBRAS\DinNLRisers\RT 3\Ensaios no IPT\Catenária\DVDs\IPT Cat Transv - solo rígido CD01\TRANS-NEAR-F1-KC10\IPT-TRANS-NEAR-F1-KC10-ID22-PSD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439" y="1452399"/>
            <a:ext cx="3910365" cy="468059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Catenary </a:t>
            </a:r>
            <a:r>
              <a:rPr lang="pt-BR" sz="2400" dirty="0" err="1" smtClean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pt-BR" sz="2400" dirty="0" err="1" smtClean="0">
                <a:solidFill>
                  <a:srgbClr val="00FF00"/>
                </a:solidFill>
              </a:rPr>
              <a:t>current</a:t>
            </a:r>
            <a:r>
              <a:rPr lang="pt-BR" sz="2400" dirty="0" smtClean="0">
                <a:solidFill>
                  <a:srgbClr val="00FF00"/>
                </a:solidFill>
              </a:rPr>
              <a:t> + </a:t>
            </a:r>
            <a:r>
              <a:rPr lang="pt-BR" sz="2400" dirty="0" err="1" smtClean="0">
                <a:solidFill>
                  <a:srgbClr val="00FF00"/>
                </a:solidFill>
              </a:rPr>
              <a:t>motion</a:t>
            </a:r>
            <a:r>
              <a:rPr lang="pt-BR" sz="2400" dirty="0" smtClean="0">
                <a:solidFill>
                  <a:srgbClr val="00FF00"/>
                </a:solidFill>
              </a:rPr>
              <a:t> </a:t>
            </a:r>
            <a:r>
              <a:rPr lang="pt-BR" sz="2400" dirty="0" err="1" smtClean="0">
                <a:solidFill>
                  <a:srgbClr val="00FF00"/>
                </a:solidFill>
              </a:rPr>
              <a:t>at</a:t>
            </a:r>
            <a:r>
              <a:rPr lang="pt-BR" sz="2400" dirty="0" smtClean="0">
                <a:solidFill>
                  <a:srgbClr val="00FF00"/>
                </a:solidFill>
              </a:rPr>
              <a:t> top</a:t>
            </a:r>
            <a:endParaRPr lang="pt-BR" sz="2400" dirty="0">
              <a:solidFill>
                <a:srgbClr val="00FF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040084" y="1056903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FF00"/>
                </a:solidFill>
              </a:rPr>
              <a:t>V</a:t>
            </a:r>
            <a:r>
              <a:rPr lang="pt-BR" sz="1400" dirty="0" err="1" smtClean="0">
                <a:solidFill>
                  <a:srgbClr val="FFFF00"/>
                </a:solidFill>
              </a:rPr>
              <a:t>r</a:t>
            </a:r>
            <a:r>
              <a:rPr lang="pt-BR" dirty="0" smtClean="0">
                <a:solidFill>
                  <a:srgbClr val="FFFF00"/>
                </a:solidFill>
              </a:rPr>
              <a:t> = 12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0087" y="6068289"/>
            <a:ext cx="289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Transversal Catenary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Texto explicativo em forma de nuvem 8"/>
          <p:cNvSpPr/>
          <p:nvPr/>
        </p:nvSpPr>
        <p:spPr bwMode="auto">
          <a:xfrm>
            <a:off x="7220198" y="1460665"/>
            <a:ext cx="1603169" cy="783771"/>
          </a:xfrm>
          <a:prstGeom prst="cloudCallout">
            <a:avLst>
              <a:gd name="adj1" fmla="val -63796"/>
              <a:gd name="adj2" fmla="val 67045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Binormal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(</a:t>
            </a:r>
            <a:r>
              <a:rPr kumimoji="0" lang="pt-BR" sz="1400" b="0" i="0" u="none" strike="noStrike" cap="none" normalizeH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inline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)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o explicativo em forma de nuvem 9"/>
          <p:cNvSpPr/>
          <p:nvPr/>
        </p:nvSpPr>
        <p:spPr bwMode="auto">
          <a:xfrm>
            <a:off x="1090551" y="1043049"/>
            <a:ext cx="1949532" cy="1355767"/>
          </a:xfrm>
          <a:prstGeom prst="cloudCallout">
            <a:avLst>
              <a:gd name="adj1" fmla="val 55246"/>
              <a:gd name="adj2" fmla="val 66074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Rich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composition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including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low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frequencies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o explicativo em forma de nuvem 12"/>
          <p:cNvSpPr/>
          <p:nvPr/>
        </p:nvSpPr>
        <p:spPr bwMode="auto">
          <a:xfrm>
            <a:off x="993569" y="2810492"/>
            <a:ext cx="1915886" cy="1155865"/>
          </a:xfrm>
          <a:prstGeom prst="cloudCallout">
            <a:avLst>
              <a:gd name="adj1" fmla="val 55960"/>
              <a:gd name="adj2" fmla="val 52598"/>
            </a:avLst>
          </a:prstGeom>
          <a:solidFill>
            <a:schemeClr val="accent1"/>
          </a:solidFill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1st (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out-of-plane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)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and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 2nd (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inplane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)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latin typeface="Arial" charset="0"/>
                <a:cs typeface="Arial" charset="0"/>
              </a:rPr>
              <a:t>modes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857009" y="1080652"/>
            <a:ext cx="18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2</a:t>
            </a:r>
            <a:r>
              <a:rPr lang="pt-BR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pt-BR" dirty="0" smtClean="0">
                <a:solidFill>
                  <a:srgbClr val="FFFF00"/>
                </a:solidFill>
              </a:rPr>
              <a:t> A/D=10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3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Remarks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949" y="1327067"/>
            <a:ext cx="8509379" cy="5026232"/>
          </a:xfrm>
        </p:spPr>
        <p:txBody>
          <a:bodyPr/>
          <a:lstStyle/>
          <a:p>
            <a:pPr marL="381000" indent="-381000" algn="just">
              <a:lnSpc>
                <a:spcPct val="90000"/>
              </a:lnSpc>
              <a:buNone/>
            </a:pPr>
            <a:r>
              <a:rPr lang="pt-BR" b="1" i="1" dirty="0" smtClean="0">
                <a:solidFill>
                  <a:srgbClr val="FFFF00"/>
                </a:solidFill>
              </a:rPr>
              <a:t>	</a:t>
            </a:r>
            <a:r>
              <a:rPr lang="pt-BR" b="1" i="1" dirty="0" err="1" smtClean="0">
                <a:solidFill>
                  <a:srgbClr val="FFFF00"/>
                </a:solidFill>
              </a:rPr>
              <a:t>Comprehensive</a:t>
            </a:r>
            <a:r>
              <a:rPr lang="pt-BR" b="1" i="1" dirty="0" smtClean="0">
                <a:solidFill>
                  <a:srgbClr val="FFFF00"/>
                </a:solidFill>
              </a:rPr>
              <a:t> experimental </a:t>
            </a:r>
            <a:r>
              <a:rPr lang="pt-BR" b="1" i="1" dirty="0" err="1" smtClean="0">
                <a:solidFill>
                  <a:srgbClr val="FFFF00"/>
                </a:solidFill>
              </a:rPr>
              <a:t>Matrix</a:t>
            </a:r>
            <a:endParaRPr lang="pt-BR" i="1" dirty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  <a:buFontTx/>
              <a:buNone/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Vertical Riser </a:t>
            </a:r>
            <a:r>
              <a:rPr lang="pt-BR" i="1" dirty="0" err="1" smtClean="0">
                <a:solidFill>
                  <a:schemeClr val="bg1"/>
                </a:solidFill>
              </a:rPr>
              <a:t>Model</a:t>
            </a:r>
            <a:r>
              <a:rPr lang="pt-BR" i="1" dirty="0" smtClean="0">
                <a:solidFill>
                  <a:schemeClr val="bg1"/>
                </a:solidFill>
              </a:rPr>
              <a:t>: ~ 250 experimental runs!</a:t>
            </a: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Catenary Riser </a:t>
            </a:r>
            <a:r>
              <a:rPr lang="pt-BR" i="1" dirty="0" err="1" smtClean="0">
                <a:solidFill>
                  <a:schemeClr val="bg1"/>
                </a:solidFill>
              </a:rPr>
              <a:t>Model</a:t>
            </a:r>
            <a:r>
              <a:rPr lang="pt-BR" i="1" dirty="0" smtClean="0">
                <a:solidFill>
                  <a:schemeClr val="bg1"/>
                </a:solidFill>
              </a:rPr>
              <a:t>: ~750 experimental runs!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Longitudinal:  ~450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Transversal: ~ 300 </a:t>
            </a: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chemeClr val="bg1"/>
                </a:solidFill>
              </a:rPr>
              <a:t>Total: - ~1000 experimental runs!!</a:t>
            </a: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r>
              <a:rPr lang="pt-BR" i="1" dirty="0" smtClean="0">
                <a:solidFill>
                  <a:srgbClr val="FFFF00"/>
                </a:solidFill>
              </a:rPr>
              <a:t>HUGE  EXPERIMENTAL DATA BASIS!!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err="1" smtClean="0">
                <a:solidFill>
                  <a:srgbClr val="FFFF00"/>
                </a:solidFill>
              </a:rPr>
              <a:t>Phenomenology</a:t>
            </a:r>
            <a:endParaRPr lang="pt-BR" i="1" dirty="0" smtClean="0">
              <a:solidFill>
                <a:srgbClr val="FFFF00"/>
              </a:solidFill>
            </a:endParaRPr>
          </a:p>
          <a:p>
            <a:pPr marL="781050" lvl="1" indent="-381000" algn="just">
              <a:lnSpc>
                <a:spcPct val="90000"/>
              </a:lnSpc>
            </a:pPr>
            <a:r>
              <a:rPr lang="pt-BR" i="1" dirty="0" err="1" smtClean="0">
                <a:solidFill>
                  <a:srgbClr val="FFFF00"/>
                </a:solidFill>
              </a:rPr>
              <a:t>Theoretical</a:t>
            </a:r>
            <a:r>
              <a:rPr lang="pt-BR" i="1" dirty="0" smtClean="0">
                <a:solidFill>
                  <a:srgbClr val="FFFF00"/>
                </a:solidFill>
              </a:rPr>
              <a:t> (</a:t>
            </a:r>
            <a:r>
              <a:rPr lang="pt-BR" i="1" dirty="0" err="1" smtClean="0">
                <a:solidFill>
                  <a:srgbClr val="FFFF00"/>
                </a:solidFill>
              </a:rPr>
              <a:t>numerical</a:t>
            </a:r>
            <a:r>
              <a:rPr lang="pt-BR" i="1" dirty="0" smtClean="0">
                <a:solidFill>
                  <a:srgbClr val="FFFF00"/>
                </a:solidFill>
              </a:rPr>
              <a:t> </a:t>
            </a:r>
            <a:r>
              <a:rPr lang="pt-BR" i="1" dirty="0" err="1" smtClean="0">
                <a:solidFill>
                  <a:srgbClr val="FFFF00"/>
                </a:solidFill>
              </a:rPr>
              <a:t>and</a:t>
            </a:r>
            <a:r>
              <a:rPr lang="pt-BR" i="1" dirty="0" smtClean="0">
                <a:solidFill>
                  <a:srgbClr val="FFFF00"/>
                </a:solidFill>
              </a:rPr>
              <a:t> </a:t>
            </a:r>
            <a:r>
              <a:rPr lang="pt-BR" i="1" dirty="0" err="1" smtClean="0">
                <a:solidFill>
                  <a:srgbClr val="FFFF00"/>
                </a:solidFill>
              </a:rPr>
              <a:t>analytical</a:t>
            </a:r>
            <a:r>
              <a:rPr lang="pt-BR" i="1" dirty="0" smtClean="0">
                <a:solidFill>
                  <a:srgbClr val="FFFF00"/>
                </a:solidFill>
              </a:rPr>
              <a:t>) </a:t>
            </a:r>
            <a:r>
              <a:rPr lang="pt-BR" i="1" dirty="0" err="1" smtClean="0">
                <a:solidFill>
                  <a:srgbClr val="FFFF00"/>
                </a:solidFill>
              </a:rPr>
              <a:t>models</a:t>
            </a:r>
            <a:r>
              <a:rPr lang="pt-BR" i="1" dirty="0" smtClean="0">
                <a:solidFill>
                  <a:srgbClr val="FFFF00"/>
                </a:solidFill>
              </a:rPr>
              <a:t> benchmarking</a:t>
            </a:r>
          </a:p>
          <a:p>
            <a:pPr marL="781050" lvl="1" indent="-381000" algn="just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</a:rPr>
              <a:t>Concomitant and intervenient actions - of VIV and motions imposed by the floating unit – were experimentally explored.</a:t>
            </a:r>
            <a:endParaRPr lang="pt-BR" dirty="0" smtClean="0"/>
          </a:p>
          <a:p>
            <a:pPr marL="781050" lvl="1" indent="-381000" algn="just">
              <a:lnSpc>
                <a:spcPct val="90000"/>
              </a:lnSpc>
            </a:pPr>
            <a:endParaRPr lang="pt-BR" i="1" dirty="0" smtClean="0">
              <a:solidFill>
                <a:srgbClr val="FFFF00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</a:pPr>
            <a:endParaRPr lang="pt-BR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Conclusions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702" y="1338940"/>
            <a:ext cx="8229600" cy="487185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bg1"/>
                </a:solidFill>
              </a:rPr>
              <a:t>The Riser Dynamics project enabled:</a:t>
            </a:r>
          </a:p>
          <a:p>
            <a:pPr>
              <a:lnSpc>
                <a:spcPct val="90000"/>
              </a:lnSpc>
            </a:pPr>
            <a:endParaRPr lang="en-US" sz="1800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rgbClr val="FFFF99"/>
                </a:solidFill>
              </a:rPr>
              <a:t>Further researches on Non-Linear Dynamics of Risers, with emphasis on nonlinear interactions of hydro-elastic  and contact natures, through analytical, numerical and nonlinear dynamics techniques</a:t>
            </a:r>
            <a:r>
              <a:rPr lang="pt-BR" sz="1600" dirty="0" smtClean="0">
                <a:solidFill>
                  <a:srgbClr val="FFFF99"/>
                </a:solidFill>
              </a:rPr>
              <a:t>.</a:t>
            </a:r>
            <a:endParaRPr lang="pt-BR" sz="1600" dirty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endParaRPr lang="pt-BR" sz="18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1600" dirty="0" smtClean="0">
                <a:solidFill>
                  <a:schemeClr val="bg1"/>
                </a:solidFill>
              </a:rPr>
              <a:t>To </a:t>
            </a:r>
            <a:r>
              <a:rPr lang="pt-BR" sz="1600" dirty="0" err="1" smtClean="0">
                <a:solidFill>
                  <a:schemeClr val="bg1"/>
                </a:solidFill>
              </a:rPr>
              <a:t>estabilish</a:t>
            </a:r>
            <a:r>
              <a:rPr lang="pt-BR" sz="1600" dirty="0" smtClean="0">
                <a:solidFill>
                  <a:schemeClr val="bg1"/>
                </a:solidFill>
              </a:rPr>
              <a:t> </a:t>
            </a:r>
            <a:r>
              <a:rPr lang="pt-BR" sz="1600" dirty="0" err="1" smtClean="0">
                <a:solidFill>
                  <a:schemeClr val="bg1"/>
                </a:solidFill>
              </a:rPr>
              <a:t>new</a:t>
            </a:r>
            <a:r>
              <a:rPr lang="pt-BR" sz="1600" dirty="0" smtClean="0">
                <a:solidFill>
                  <a:schemeClr val="bg1"/>
                </a:solidFill>
              </a:rPr>
              <a:t> </a:t>
            </a:r>
            <a:r>
              <a:rPr lang="pt-BR" sz="1600" dirty="0" err="1" smtClean="0">
                <a:solidFill>
                  <a:schemeClr val="bg1"/>
                </a:solidFill>
              </a:rPr>
              <a:t>methodology</a:t>
            </a:r>
            <a:r>
              <a:rPr lang="pt-BR" sz="1600" dirty="0" smtClean="0">
                <a:solidFill>
                  <a:schemeClr val="bg1"/>
                </a:solidFill>
              </a:rPr>
              <a:t> for small </a:t>
            </a:r>
            <a:r>
              <a:rPr lang="pt-BR" sz="1600" dirty="0" err="1" smtClean="0">
                <a:solidFill>
                  <a:schemeClr val="bg1"/>
                </a:solidFill>
              </a:rPr>
              <a:t>scale</a:t>
            </a:r>
            <a:r>
              <a:rPr lang="pt-BR" sz="1600" dirty="0" smtClean="0">
                <a:solidFill>
                  <a:schemeClr val="bg1"/>
                </a:solidFill>
              </a:rPr>
              <a:t> riser </a:t>
            </a:r>
            <a:r>
              <a:rPr lang="pt-BR" sz="1600" dirty="0" err="1" smtClean="0">
                <a:solidFill>
                  <a:schemeClr val="bg1"/>
                </a:solidFill>
              </a:rPr>
              <a:t>model</a:t>
            </a:r>
            <a:r>
              <a:rPr lang="pt-BR" sz="1600" dirty="0" smtClean="0">
                <a:solidFill>
                  <a:schemeClr val="bg1"/>
                </a:solidFill>
              </a:rPr>
              <a:t> </a:t>
            </a:r>
            <a:r>
              <a:rPr lang="pt-BR" sz="1600" dirty="0" err="1" smtClean="0">
                <a:solidFill>
                  <a:schemeClr val="bg1"/>
                </a:solidFill>
              </a:rPr>
              <a:t>experiments</a:t>
            </a:r>
            <a:endParaRPr lang="pt-BR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pt-BR" sz="1800" b="1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sz="1600" dirty="0" smtClean="0">
                <a:solidFill>
                  <a:srgbClr val="FFFF99"/>
                </a:solidFill>
              </a:rPr>
              <a:t>To </a:t>
            </a:r>
            <a:r>
              <a:rPr lang="pt-BR" sz="1600" dirty="0" err="1" smtClean="0">
                <a:solidFill>
                  <a:srgbClr val="FFFF99"/>
                </a:solidFill>
              </a:rPr>
              <a:t>conduct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innovative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experiments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with</a:t>
            </a:r>
            <a:r>
              <a:rPr lang="pt-BR" sz="1600" dirty="0" smtClean="0">
                <a:solidFill>
                  <a:srgbClr val="FFFF99"/>
                </a:solidFill>
              </a:rPr>
              <a:t> small </a:t>
            </a:r>
            <a:r>
              <a:rPr lang="pt-BR" sz="1600" dirty="0" err="1" smtClean="0">
                <a:solidFill>
                  <a:srgbClr val="FFFF99"/>
                </a:solidFill>
              </a:rPr>
              <a:t>scale</a:t>
            </a:r>
            <a:r>
              <a:rPr lang="pt-BR" sz="1600" dirty="0" smtClean="0">
                <a:solidFill>
                  <a:srgbClr val="FFFF99"/>
                </a:solidFill>
              </a:rPr>
              <a:t> riser </a:t>
            </a:r>
            <a:r>
              <a:rPr lang="pt-BR" sz="1600" dirty="0" err="1" smtClean="0">
                <a:solidFill>
                  <a:srgbClr val="FFFF99"/>
                </a:solidFill>
              </a:rPr>
              <a:t>models</a:t>
            </a:r>
            <a:r>
              <a:rPr lang="pt-BR" sz="1600" dirty="0" smtClean="0">
                <a:solidFill>
                  <a:srgbClr val="FFFF99"/>
                </a:solidFill>
              </a:rPr>
              <a:t> in a </a:t>
            </a:r>
            <a:r>
              <a:rPr lang="pt-BR" sz="1600" dirty="0" err="1" smtClean="0">
                <a:solidFill>
                  <a:srgbClr val="FFFF99"/>
                </a:solidFill>
              </a:rPr>
              <a:t>towing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tank</a:t>
            </a:r>
            <a:r>
              <a:rPr lang="pt-BR" sz="1600" dirty="0" smtClean="0">
                <a:solidFill>
                  <a:srgbClr val="FFFF99"/>
                </a:solidFill>
              </a:rPr>
              <a:t>, in a </a:t>
            </a:r>
            <a:r>
              <a:rPr lang="pt-BR" sz="1600" dirty="0" err="1" smtClean="0">
                <a:solidFill>
                  <a:srgbClr val="FFFF99"/>
                </a:solidFill>
              </a:rPr>
              <a:t>ocean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basin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and</a:t>
            </a:r>
            <a:r>
              <a:rPr lang="pt-BR" sz="1600" dirty="0" smtClean="0">
                <a:solidFill>
                  <a:srgbClr val="FFFF99"/>
                </a:solidFill>
              </a:rPr>
              <a:t> in a </a:t>
            </a:r>
            <a:r>
              <a:rPr lang="pt-BR" sz="1600" dirty="0" err="1" smtClean="0">
                <a:solidFill>
                  <a:srgbClr val="FFFF99"/>
                </a:solidFill>
              </a:rPr>
              <a:t>recirculating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water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channel</a:t>
            </a:r>
            <a:r>
              <a:rPr lang="pt-BR" sz="1600" dirty="0" smtClean="0">
                <a:solidFill>
                  <a:srgbClr val="FFFF99"/>
                </a:solidFill>
              </a:rPr>
              <a:t>, </a:t>
            </a:r>
            <a:r>
              <a:rPr lang="pt-BR" sz="1600" dirty="0" err="1" smtClean="0">
                <a:solidFill>
                  <a:srgbClr val="FFFF99"/>
                </a:solidFill>
              </a:rPr>
              <a:t>observing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and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analysing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nonlinear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dynamic</a:t>
            </a:r>
            <a:r>
              <a:rPr lang="pt-BR" sz="1600" dirty="0" smtClean="0">
                <a:solidFill>
                  <a:srgbClr val="FFFF99"/>
                </a:solidFill>
              </a:rPr>
              <a:t> </a:t>
            </a:r>
            <a:r>
              <a:rPr lang="pt-BR" sz="1600" dirty="0" err="1" smtClean="0">
                <a:solidFill>
                  <a:srgbClr val="FFFF99"/>
                </a:solidFill>
              </a:rPr>
              <a:t>interactions</a:t>
            </a:r>
            <a:r>
              <a:rPr lang="pt-BR" sz="1600" dirty="0" smtClean="0">
                <a:solidFill>
                  <a:srgbClr val="FFFF99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endParaRPr lang="pt-BR" sz="1600" dirty="0" smtClean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800" dirty="0" err="1" smtClean="0">
                <a:solidFill>
                  <a:srgbClr val="FFFF99"/>
                </a:solidFill>
              </a:rPr>
              <a:t>This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will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provide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>
                <a:solidFill>
                  <a:srgbClr val="FFFF99"/>
                </a:solidFill>
              </a:rPr>
              <a:t>Petrobras </a:t>
            </a:r>
            <a:r>
              <a:rPr lang="pt-BR" sz="1800" dirty="0" err="1" smtClean="0">
                <a:solidFill>
                  <a:srgbClr val="FFFF99"/>
                </a:solidFill>
              </a:rPr>
              <a:t>R&amp;D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team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new</a:t>
            </a:r>
            <a:r>
              <a:rPr lang="pt-BR" sz="1800" dirty="0" smtClean="0">
                <a:solidFill>
                  <a:srgbClr val="FFFF99"/>
                </a:solidFill>
              </a:rPr>
              <a:t> insights </a:t>
            </a:r>
            <a:r>
              <a:rPr lang="pt-BR" sz="1800" dirty="0" err="1" smtClean="0">
                <a:solidFill>
                  <a:srgbClr val="FFFF99"/>
                </a:solidFill>
              </a:rPr>
              <a:t>on</a:t>
            </a:r>
            <a:r>
              <a:rPr lang="pt-BR" sz="1800" dirty="0" smtClean="0">
                <a:solidFill>
                  <a:srgbClr val="FFFF99"/>
                </a:solidFill>
              </a:rPr>
              <a:t> global dynamics </a:t>
            </a:r>
            <a:r>
              <a:rPr lang="pt-BR" sz="1800" dirty="0" err="1" smtClean="0">
                <a:solidFill>
                  <a:srgbClr val="FFFF99"/>
                </a:solidFill>
              </a:rPr>
              <a:t>analysis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procedures</a:t>
            </a:r>
            <a:r>
              <a:rPr lang="pt-BR" sz="1800" dirty="0" smtClean="0">
                <a:solidFill>
                  <a:srgbClr val="FFFF99"/>
                </a:solidFill>
              </a:rPr>
              <a:t>, </a:t>
            </a:r>
            <a:r>
              <a:rPr lang="pt-BR" sz="1800" dirty="0" err="1" smtClean="0">
                <a:solidFill>
                  <a:srgbClr val="FFFF99"/>
                </a:solidFill>
              </a:rPr>
              <a:t>aiming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at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improving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the</a:t>
            </a:r>
            <a:r>
              <a:rPr lang="pt-BR" sz="1800" dirty="0" smtClean="0">
                <a:solidFill>
                  <a:srgbClr val="FFFF99"/>
                </a:solidFill>
              </a:rPr>
              <a:t> design </a:t>
            </a:r>
            <a:r>
              <a:rPr lang="pt-BR" sz="1800" dirty="0" err="1" smtClean="0">
                <a:solidFill>
                  <a:srgbClr val="FFFF99"/>
                </a:solidFill>
              </a:rPr>
              <a:t>methodology</a:t>
            </a:r>
            <a:r>
              <a:rPr lang="pt-BR" sz="1800" dirty="0" smtClean="0">
                <a:solidFill>
                  <a:srgbClr val="FFFF99"/>
                </a:solidFill>
              </a:rPr>
              <a:t>  </a:t>
            </a:r>
            <a:r>
              <a:rPr lang="pt-BR" sz="1800" dirty="0" err="1" smtClean="0">
                <a:solidFill>
                  <a:srgbClr val="FFFF99"/>
                </a:solidFill>
              </a:rPr>
              <a:t>of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this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kind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of</a:t>
            </a:r>
            <a:r>
              <a:rPr lang="pt-BR" sz="1800" dirty="0" smtClean="0">
                <a:solidFill>
                  <a:srgbClr val="FFFF99"/>
                </a:solidFill>
              </a:rPr>
              <a:t> </a:t>
            </a:r>
            <a:r>
              <a:rPr lang="pt-BR" sz="1800" dirty="0" err="1" smtClean="0">
                <a:solidFill>
                  <a:srgbClr val="FFFF99"/>
                </a:solidFill>
              </a:rPr>
              <a:t>structures</a:t>
            </a:r>
            <a:r>
              <a:rPr lang="pt-BR" sz="1800" dirty="0" smtClean="0">
                <a:solidFill>
                  <a:srgbClr val="FFFF99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pt-BR" sz="1800" dirty="0" smtClean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1800" dirty="0" err="1" smtClean="0">
                <a:solidFill>
                  <a:schemeClr val="bg1"/>
                </a:solidFill>
              </a:rPr>
              <a:t>The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main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analysis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results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shall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be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eventually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published</a:t>
            </a:r>
            <a:r>
              <a:rPr lang="pt-BR" sz="1800" dirty="0" smtClean="0">
                <a:solidFill>
                  <a:schemeClr val="bg1"/>
                </a:solidFill>
              </a:rPr>
              <a:t>, </a:t>
            </a:r>
            <a:r>
              <a:rPr lang="pt-BR" sz="1800" dirty="0" err="1" smtClean="0">
                <a:solidFill>
                  <a:schemeClr val="bg1"/>
                </a:solidFill>
              </a:rPr>
              <a:t>providing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new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knowledge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and</a:t>
            </a:r>
            <a:r>
              <a:rPr lang="pt-BR" sz="1800" dirty="0" smtClean="0">
                <a:solidFill>
                  <a:schemeClr val="bg1"/>
                </a:solidFill>
              </a:rPr>
              <a:t> benchmarking material to </a:t>
            </a:r>
            <a:r>
              <a:rPr lang="pt-BR" sz="1800" dirty="0" err="1" smtClean="0">
                <a:solidFill>
                  <a:schemeClr val="bg1"/>
                </a:solidFill>
              </a:rPr>
              <a:t>the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scientific</a:t>
            </a:r>
            <a:r>
              <a:rPr lang="pt-BR" sz="1800" dirty="0" smtClean="0">
                <a:solidFill>
                  <a:schemeClr val="bg1"/>
                </a:solidFill>
              </a:rPr>
              <a:t> </a:t>
            </a:r>
            <a:r>
              <a:rPr lang="pt-BR" sz="1800" dirty="0" err="1" smtClean="0">
                <a:solidFill>
                  <a:schemeClr val="bg1"/>
                </a:solidFill>
              </a:rPr>
              <a:t>community</a:t>
            </a:r>
            <a:r>
              <a:rPr lang="pt-BR" sz="1800" dirty="0" smtClean="0">
                <a:solidFill>
                  <a:schemeClr val="bg1"/>
                </a:solidFill>
              </a:rPr>
              <a:t>.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3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Acknowledgments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702" y="1338940"/>
            <a:ext cx="8229600" cy="487185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The research team acknowledges:</a:t>
            </a:r>
          </a:p>
          <a:p>
            <a:pPr>
              <a:lnSpc>
                <a:spcPct val="90000"/>
              </a:lnSpc>
            </a:pPr>
            <a:endParaRPr lang="en-US" sz="1800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b="1" dirty="0" smtClean="0">
                <a:solidFill>
                  <a:srgbClr val="FFFF99"/>
                </a:solidFill>
              </a:rPr>
              <a:t>Petrobras </a:t>
            </a:r>
            <a:r>
              <a:rPr lang="pt-BR" b="1" dirty="0" err="1" smtClean="0">
                <a:solidFill>
                  <a:srgbClr val="FFFF99"/>
                </a:solidFill>
              </a:rPr>
              <a:t>Submarine</a:t>
            </a:r>
            <a:r>
              <a:rPr lang="pt-BR" b="1" dirty="0" smtClean="0">
                <a:solidFill>
                  <a:srgbClr val="FFFF99"/>
                </a:solidFill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</a:rPr>
              <a:t>Structures</a:t>
            </a:r>
            <a:r>
              <a:rPr lang="pt-BR" b="1" dirty="0" smtClean="0">
                <a:solidFill>
                  <a:srgbClr val="FFFF99"/>
                </a:solidFill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</a:rPr>
              <a:t>and</a:t>
            </a:r>
            <a:r>
              <a:rPr lang="pt-BR" b="1" dirty="0" smtClean="0">
                <a:solidFill>
                  <a:srgbClr val="FFFF99"/>
                </a:solidFill>
              </a:rPr>
              <a:t> Arquimedes Networks</a:t>
            </a:r>
          </a:p>
          <a:p>
            <a:pPr lvl="1">
              <a:lnSpc>
                <a:spcPct val="90000"/>
              </a:lnSpc>
            </a:pPr>
            <a:endParaRPr lang="pt-BR" b="1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b="1" dirty="0" smtClean="0">
                <a:solidFill>
                  <a:srgbClr val="FFFF99"/>
                </a:solidFill>
              </a:rPr>
              <a:t>ANP – </a:t>
            </a:r>
            <a:r>
              <a:rPr lang="pt-BR" b="1" dirty="0" err="1" smtClean="0">
                <a:solidFill>
                  <a:srgbClr val="FFFF99"/>
                </a:solidFill>
              </a:rPr>
              <a:t>Petroleum</a:t>
            </a:r>
            <a:r>
              <a:rPr lang="pt-BR" b="1" dirty="0" smtClean="0">
                <a:solidFill>
                  <a:srgbClr val="FFFF99"/>
                </a:solidFill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</a:rPr>
              <a:t>National</a:t>
            </a:r>
            <a:r>
              <a:rPr lang="pt-BR" b="1" dirty="0" smtClean="0">
                <a:solidFill>
                  <a:srgbClr val="FFFF99"/>
                </a:solidFill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</a:rPr>
              <a:t>Agency</a:t>
            </a:r>
            <a:endParaRPr lang="pt-BR" b="1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endParaRPr lang="pt-BR" b="1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b="1" dirty="0" smtClean="0">
                <a:solidFill>
                  <a:srgbClr val="FFFF99"/>
                </a:solidFill>
              </a:rPr>
              <a:t>IPT – </a:t>
            </a:r>
            <a:r>
              <a:rPr lang="pt-BR" b="1" dirty="0" err="1" smtClean="0">
                <a:solidFill>
                  <a:srgbClr val="FFFF99"/>
                </a:solidFill>
              </a:rPr>
              <a:t>Technological</a:t>
            </a:r>
            <a:r>
              <a:rPr lang="pt-BR" b="1" dirty="0" smtClean="0">
                <a:solidFill>
                  <a:srgbClr val="FFFF99"/>
                </a:solidFill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</a:rPr>
              <a:t>Research</a:t>
            </a:r>
            <a:r>
              <a:rPr lang="pt-BR" b="1" dirty="0" smtClean="0">
                <a:solidFill>
                  <a:srgbClr val="FFFF99"/>
                </a:solidFill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</a:rPr>
              <a:t>Institute</a:t>
            </a:r>
            <a:r>
              <a:rPr lang="pt-BR" b="1" dirty="0" smtClean="0">
                <a:solidFill>
                  <a:srgbClr val="FFFF99"/>
                </a:solidFill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</a:rPr>
              <a:t>of</a:t>
            </a:r>
            <a:r>
              <a:rPr lang="pt-BR" b="1" dirty="0" smtClean="0">
                <a:solidFill>
                  <a:srgbClr val="FFFF99"/>
                </a:solidFill>
              </a:rPr>
              <a:t> São Paulo </a:t>
            </a:r>
            <a:r>
              <a:rPr lang="pt-BR" b="1" dirty="0" err="1" smtClean="0">
                <a:solidFill>
                  <a:srgbClr val="FFFF99"/>
                </a:solidFill>
              </a:rPr>
              <a:t>State</a:t>
            </a:r>
            <a:endParaRPr lang="pt-BR" b="1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endParaRPr lang="pt-BR" b="1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endParaRPr lang="pt-BR" b="1" dirty="0" smtClean="0">
              <a:solidFill>
                <a:srgbClr val="FFFF99"/>
              </a:solidFill>
            </a:endParaRPr>
          </a:p>
          <a:p>
            <a:pPr lvl="1">
              <a:lnSpc>
                <a:spcPct val="90000"/>
              </a:lnSpc>
            </a:pP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, </a:t>
            </a:r>
            <a:r>
              <a:rPr lang="pt-BR" dirty="0" err="1" smtClean="0">
                <a:solidFill>
                  <a:schemeClr val="bg1"/>
                </a:solidFill>
              </a:rPr>
              <a:t>at</a:t>
            </a:r>
            <a:r>
              <a:rPr lang="pt-BR" dirty="0" smtClean="0">
                <a:solidFill>
                  <a:schemeClr val="bg1"/>
                </a:solidFill>
              </a:rPr>
              <a:t> Escola Politécnica:</a:t>
            </a:r>
          </a:p>
          <a:p>
            <a:pPr lvl="1">
              <a:lnSpc>
                <a:spcPct val="90000"/>
              </a:lnSpc>
            </a:pPr>
            <a:endParaRPr lang="pt-BR" dirty="0" smtClean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pt-BR" dirty="0" smtClean="0">
                <a:solidFill>
                  <a:schemeClr val="bg1"/>
                </a:solidFill>
              </a:rPr>
              <a:t>TPN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NDF staffs</a:t>
            </a:r>
          </a:p>
          <a:p>
            <a:pPr lvl="2">
              <a:lnSpc>
                <a:spcPct val="90000"/>
              </a:lnSpc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  <a:buNone/>
            </a:pPr>
            <a:r>
              <a:rPr lang="pt-BR" dirty="0" err="1" smtClean="0">
                <a:solidFill>
                  <a:schemeClr val="bg1"/>
                </a:solidFill>
              </a:rPr>
              <a:t>and</a:t>
            </a:r>
            <a:endParaRPr lang="pt-BR" dirty="0" smtClean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endParaRPr lang="pt-BR" dirty="0" smtClean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pt-BR" dirty="0" smtClean="0">
                <a:solidFill>
                  <a:schemeClr val="bg1"/>
                </a:solidFill>
              </a:rPr>
              <a:t>Profs. </a:t>
            </a:r>
            <a:r>
              <a:rPr lang="pt-BR" dirty="0" err="1" smtClean="0">
                <a:solidFill>
                  <a:schemeClr val="bg1"/>
                </a:solidFill>
              </a:rPr>
              <a:t>Kazuo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Nishimoto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and</a:t>
            </a:r>
            <a:r>
              <a:rPr lang="pt-BR" dirty="0" smtClean="0">
                <a:solidFill>
                  <a:schemeClr val="bg1"/>
                </a:solidFill>
              </a:rPr>
              <a:t> Julio </a:t>
            </a:r>
            <a:r>
              <a:rPr lang="pt-BR" dirty="0" err="1" smtClean="0">
                <a:solidFill>
                  <a:schemeClr val="bg1"/>
                </a:solidFill>
              </a:rPr>
              <a:t>Meneghini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pt-BR" sz="1600" dirty="0" smtClean="0">
              <a:solidFill>
                <a:srgbClr val="FFFF99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GB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3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31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31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11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Project Scope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18568"/>
            <a:ext cx="8229600" cy="4525963"/>
          </a:xfrm>
        </p:spPr>
        <p:txBody>
          <a:bodyPr/>
          <a:lstStyle/>
          <a:p>
            <a:pPr marL="381000" indent="-381000" algn="just">
              <a:buFontTx/>
              <a:buAutoNum type="arabicPeriod"/>
            </a:pPr>
            <a:r>
              <a:rPr lang="en-US" i="1" dirty="0" smtClean="0">
                <a:solidFill>
                  <a:schemeClr val="bg1"/>
                </a:solidFill>
              </a:rPr>
              <a:t>Mathematical modeling of riser dynamics through reduction order techniques, using the concept  of  nonlinear  modes</a:t>
            </a:r>
            <a:r>
              <a:rPr lang="pt-BR" i="1" dirty="0" smtClean="0">
                <a:solidFill>
                  <a:schemeClr val="bg1"/>
                </a:solidFill>
              </a:rPr>
              <a:t>.</a:t>
            </a:r>
            <a:endParaRPr lang="pt-BR" i="1" dirty="0">
              <a:solidFill>
                <a:schemeClr val="bg1"/>
              </a:solidFill>
            </a:endParaRPr>
          </a:p>
          <a:p>
            <a:pPr marL="381000" indent="-381000" algn="just">
              <a:buFontTx/>
              <a:buAutoNum type="arabicPeriod"/>
            </a:pPr>
            <a:endParaRPr lang="pt-BR" i="1" dirty="0">
              <a:solidFill>
                <a:schemeClr val="bg1"/>
              </a:solidFill>
            </a:endParaRPr>
          </a:p>
          <a:p>
            <a:pPr marL="381000" indent="-381000" algn="just">
              <a:buFontTx/>
              <a:buAutoNum type="arabicPeriod"/>
            </a:pPr>
            <a:r>
              <a:rPr lang="en-US" i="1" dirty="0" smtClean="0">
                <a:solidFill>
                  <a:srgbClr val="FFFF99"/>
                </a:solidFill>
              </a:rPr>
              <a:t>Analysis of dynamic responses to parametric excitations and internal resonances, caused by multiple scale interactions of motions imposed by the floating unity and VIV</a:t>
            </a:r>
            <a:r>
              <a:rPr lang="pt-BR" i="1" dirty="0" smtClean="0">
                <a:solidFill>
                  <a:srgbClr val="FFFF99"/>
                </a:solidFill>
              </a:rPr>
              <a:t>.</a:t>
            </a:r>
            <a:endParaRPr lang="pt-BR" i="1" dirty="0">
              <a:solidFill>
                <a:srgbClr val="FFFF99"/>
              </a:solidFill>
            </a:endParaRPr>
          </a:p>
          <a:p>
            <a:pPr marL="381000" indent="-381000" algn="just">
              <a:buFontTx/>
              <a:buAutoNum type="arabicPeriod"/>
            </a:pPr>
            <a:endParaRPr lang="pt-BR" dirty="0">
              <a:solidFill>
                <a:srgbClr val="FFFF99"/>
              </a:solidFill>
            </a:endParaRPr>
          </a:p>
          <a:p>
            <a:pPr marL="381000" indent="-381000" algn="just">
              <a:buFontTx/>
              <a:buAutoNum type="arabicPeriod"/>
            </a:pPr>
            <a:r>
              <a:rPr lang="en-US" i="1" dirty="0" smtClean="0">
                <a:solidFill>
                  <a:schemeClr val="bg1"/>
                </a:solidFill>
              </a:rPr>
              <a:t>Typical case studies, with focus on nonlinear riser dynamics</a:t>
            </a:r>
            <a:r>
              <a:rPr lang="pt-BR" i="1" dirty="0" smtClean="0">
                <a:solidFill>
                  <a:schemeClr val="bg1"/>
                </a:solidFill>
              </a:rPr>
              <a:t>.</a:t>
            </a:r>
            <a:endParaRPr lang="pt-BR" i="1" dirty="0">
              <a:solidFill>
                <a:schemeClr val="bg1"/>
              </a:solidFill>
            </a:endParaRPr>
          </a:p>
          <a:p>
            <a:pPr marL="381000" indent="-381000" algn="just">
              <a:buFontTx/>
              <a:buAutoNum type="arabicPeriod"/>
            </a:pPr>
            <a:endParaRPr lang="pt-BR" dirty="0">
              <a:solidFill>
                <a:schemeClr val="bg1"/>
              </a:solidFill>
            </a:endParaRPr>
          </a:p>
          <a:p>
            <a:pPr marL="381000" indent="-381000" algn="just">
              <a:buFontTx/>
              <a:buAutoNum type="arabicPeriod"/>
            </a:pPr>
            <a:r>
              <a:rPr lang="en-US" b="1" i="1" dirty="0" smtClean="0">
                <a:solidFill>
                  <a:srgbClr val="FFFF00"/>
                </a:solidFill>
              </a:rPr>
              <a:t>Dynamic experiments with small scale riser models</a:t>
            </a:r>
            <a:r>
              <a:rPr lang="pt-BR" i="1" dirty="0" smtClean="0">
                <a:solidFill>
                  <a:srgbClr val="FFFF00"/>
                </a:solidFill>
              </a:rPr>
              <a:t>.</a:t>
            </a:r>
            <a:r>
              <a:rPr lang="pt-BR" dirty="0" smtClean="0">
                <a:solidFill>
                  <a:srgbClr val="FFFF00"/>
                </a:solidFill>
              </a:rPr>
              <a:t> </a:t>
            </a:r>
            <a:endParaRPr lang="pt-BR" i="1" dirty="0">
              <a:solidFill>
                <a:srgbClr val="FFFF00"/>
              </a:solidFill>
            </a:endParaRPr>
          </a:p>
          <a:p>
            <a:pPr marL="381000" indent="-381000" algn="just">
              <a:buFontTx/>
              <a:buAutoNum type="arabicPeriod"/>
            </a:pPr>
            <a:endParaRPr lang="pt-BR" i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Focus: Experimental Task #4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600200"/>
            <a:ext cx="8509379" cy="4767263"/>
          </a:xfrm>
        </p:spPr>
        <p:txBody>
          <a:bodyPr/>
          <a:lstStyle/>
          <a:p>
            <a:pPr marL="381000" indent="-381000" algn="just">
              <a:lnSpc>
                <a:spcPct val="90000"/>
              </a:lnSpc>
              <a:buFontTx/>
              <a:buAutoNum type="arabicPeriod" startAt="4"/>
            </a:pPr>
            <a:r>
              <a:rPr lang="en-US" b="1" i="1" dirty="0" smtClean="0">
                <a:solidFill>
                  <a:srgbClr val="FFFF00"/>
                </a:solidFill>
              </a:rPr>
              <a:t>Dynamic experiments with small scale riser models:</a:t>
            </a:r>
            <a:endParaRPr lang="pt-BR" i="1" dirty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  <a:buFontTx/>
              <a:buNone/>
            </a:pPr>
            <a:endParaRPr lang="pt-BR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smtClean="0">
                <a:solidFill>
                  <a:schemeClr val="bg1"/>
                </a:solidFill>
              </a:rPr>
              <a:t>Fundamental </a:t>
            </a:r>
            <a:r>
              <a:rPr lang="pt-BR" sz="1800" i="1" dirty="0" err="1" smtClean="0">
                <a:solidFill>
                  <a:schemeClr val="bg1"/>
                </a:solidFill>
              </a:rPr>
              <a:t>experiments</a:t>
            </a:r>
            <a:r>
              <a:rPr lang="pt-BR" sz="1800" i="1" dirty="0" smtClean="0">
                <a:solidFill>
                  <a:schemeClr val="bg1"/>
                </a:solidFill>
              </a:rPr>
              <a:t>: VIV </a:t>
            </a:r>
            <a:r>
              <a:rPr lang="pt-BR" sz="1800" i="1" dirty="0" err="1" smtClean="0">
                <a:solidFill>
                  <a:schemeClr val="bg1"/>
                </a:solidFill>
              </a:rPr>
              <a:t>of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rigid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flexible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cylinders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mounted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on</a:t>
            </a:r>
            <a:r>
              <a:rPr lang="pt-BR" sz="1800" i="1" dirty="0" smtClean="0">
                <a:solidFill>
                  <a:schemeClr val="bg1"/>
                </a:solidFill>
              </a:rPr>
              <a:t> a </a:t>
            </a:r>
            <a:r>
              <a:rPr lang="pt-BR" sz="1800" i="1" dirty="0" err="1" smtClean="0">
                <a:solidFill>
                  <a:schemeClr val="bg1"/>
                </a:solidFill>
              </a:rPr>
              <a:t>modulated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stiffness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apparatus</a:t>
            </a:r>
            <a:r>
              <a:rPr lang="pt-BR" sz="1800" i="1" dirty="0" smtClean="0">
                <a:solidFill>
                  <a:schemeClr val="bg1"/>
                </a:solidFill>
              </a:rPr>
              <a:t> 		</a:t>
            </a:r>
            <a:r>
              <a:rPr lang="pt-BR" sz="1800" b="1" i="1" dirty="0" smtClean="0">
                <a:solidFill>
                  <a:schemeClr val="bg1"/>
                </a:solidFill>
              </a:rPr>
              <a:t> OK</a:t>
            </a: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smtClean="0">
                <a:solidFill>
                  <a:schemeClr val="bg1"/>
                </a:solidFill>
              </a:rPr>
              <a:t>Small </a:t>
            </a:r>
            <a:r>
              <a:rPr lang="pt-BR" sz="1800" i="1" dirty="0" err="1" smtClean="0">
                <a:solidFill>
                  <a:schemeClr val="bg1"/>
                </a:solidFill>
              </a:rPr>
              <a:t>scale</a:t>
            </a:r>
            <a:r>
              <a:rPr lang="pt-BR" sz="1800" i="1" dirty="0" smtClean="0">
                <a:solidFill>
                  <a:schemeClr val="bg1"/>
                </a:solidFill>
              </a:rPr>
              <a:t> riser </a:t>
            </a:r>
            <a:r>
              <a:rPr lang="pt-BR" sz="1800" i="1" dirty="0" err="1" smtClean="0">
                <a:solidFill>
                  <a:schemeClr val="bg1"/>
                </a:solidFill>
              </a:rPr>
              <a:t>modeling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methodology</a:t>
            </a:r>
            <a:r>
              <a:rPr lang="pt-BR" sz="1800" b="1" i="1" dirty="0" smtClean="0">
                <a:solidFill>
                  <a:schemeClr val="bg1"/>
                </a:solidFill>
              </a:rPr>
              <a:t>			OK</a:t>
            </a: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Experiments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with</a:t>
            </a:r>
            <a:r>
              <a:rPr lang="pt-BR" sz="1800" i="1" dirty="0" smtClean="0">
                <a:solidFill>
                  <a:schemeClr val="bg1"/>
                </a:solidFill>
              </a:rPr>
              <a:t> a </a:t>
            </a:r>
            <a:r>
              <a:rPr lang="pt-BR" sz="1800" i="1" dirty="0" err="1" smtClean="0">
                <a:solidFill>
                  <a:schemeClr val="bg1"/>
                </a:solidFill>
              </a:rPr>
              <a:t>semi-immersed</a:t>
            </a:r>
            <a:r>
              <a:rPr lang="pt-BR" sz="1800" i="1" dirty="0" smtClean="0">
                <a:solidFill>
                  <a:schemeClr val="bg1"/>
                </a:solidFill>
              </a:rPr>
              <a:t> vertical  riser </a:t>
            </a:r>
            <a:r>
              <a:rPr lang="pt-BR" sz="1800" i="1" dirty="0" err="1" smtClean="0">
                <a:solidFill>
                  <a:schemeClr val="bg1"/>
                </a:solidFill>
              </a:rPr>
              <a:t>model</a:t>
            </a:r>
            <a:r>
              <a:rPr lang="pt-BR" sz="1800" i="1" dirty="0" smtClean="0">
                <a:solidFill>
                  <a:schemeClr val="bg1"/>
                </a:solidFill>
              </a:rPr>
              <a:t> in </a:t>
            </a:r>
            <a:r>
              <a:rPr lang="pt-BR" sz="1800" i="1" dirty="0" err="1" smtClean="0">
                <a:solidFill>
                  <a:schemeClr val="bg1"/>
                </a:solidFill>
              </a:rPr>
              <a:t>the</a:t>
            </a:r>
            <a:r>
              <a:rPr lang="pt-BR" sz="1800" i="1" dirty="0" smtClean="0">
                <a:solidFill>
                  <a:schemeClr val="bg1"/>
                </a:solidFill>
              </a:rPr>
              <a:t> NDF </a:t>
            </a:r>
            <a:r>
              <a:rPr lang="pt-BR" sz="1800" i="1" dirty="0" err="1" smtClean="0">
                <a:solidFill>
                  <a:schemeClr val="bg1"/>
                </a:solidFill>
              </a:rPr>
              <a:t>recirculating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water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channel</a:t>
            </a:r>
            <a:r>
              <a:rPr lang="pt-BR" sz="1800" i="1" dirty="0" smtClean="0">
                <a:solidFill>
                  <a:schemeClr val="bg1"/>
                </a:solidFill>
              </a:rPr>
              <a:t>				</a:t>
            </a:r>
            <a:r>
              <a:rPr lang="pt-BR" sz="1800" b="1" i="1" dirty="0" smtClean="0">
                <a:solidFill>
                  <a:schemeClr val="bg1"/>
                </a:solidFill>
              </a:rPr>
              <a:t> OK</a:t>
            </a: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endParaRPr lang="pt-BR" sz="1800" i="1" dirty="0" smtClean="0">
              <a:solidFill>
                <a:srgbClr val="FFFF99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Experiments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with</a:t>
            </a:r>
            <a:r>
              <a:rPr lang="pt-BR" sz="1800" i="1" dirty="0" smtClean="0">
                <a:solidFill>
                  <a:schemeClr val="bg1"/>
                </a:solidFill>
              </a:rPr>
              <a:t> a catenary riser </a:t>
            </a:r>
            <a:r>
              <a:rPr lang="pt-BR" sz="1800" i="1" dirty="0" err="1" smtClean="0">
                <a:solidFill>
                  <a:schemeClr val="bg1"/>
                </a:solidFill>
              </a:rPr>
              <a:t>model</a:t>
            </a:r>
            <a:r>
              <a:rPr lang="pt-BR" sz="1800" i="1" dirty="0" smtClean="0">
                <a:solidFill>
                  <a:schemeClr val="bg1"/>
                </a:solidFill>
              </a:rPr>
              <a:t> in TPN-HC </a:t>
            </a:r>
            <a:r>
              <a:rPr lang="pt-BR" sz="1800" i="1" dirty="0" err="1" smtClean="0">
                <a:solidFill>
                  <a:schemeClr val="bg1"/>
                </a:solidFill>
              </a:rPr>
              <a:t>Basin</a:t>
            </a:r>
            <a:r>
              <a:rPr lang="pt-BR" sz="1800" i="1" dirty="0" smtClean="0">
                <a:solidFill>
                  <a:schemeClr val="bg1"/>
                </a:solidFill>
              </a:rPr>
              <a:t>; 	</a:t>
            </a:r>
            <a:r>
              <a:rPr lang="pt-BR" sz="1800" b="1" i="1" dirty="0" smtClean="0">
                <a:solidFill>
                  <a:schemeClr val="bg1"/>
                </a:solidFill>
              </a:rPr>
              <a:t>OK</a:t>
            </a:r>
            <a:endParaRPr lang="pt-BR" sz="1800" b="1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endParaRPr lang="pt-BR" sz="1800" i="1" dirty="0">
              <a:solidFill>
                <a:srgbClr val="FFFF00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err="1" smtClean="0">
                <a:solidFill>
                  <a:srgbClr val="FFFF00"/>
                </a:solidFill>
              </a:rPr>
              <a:t>Experiments</a:t>
            </a:r>
            <a:r>
              <a:rPr lang="pt-BR" sz="1800" i="1" dirty="0" smtClean="0">
                <a:solidFill>
                  <a:srgbClr val="FFFF00"/>
                </a:solidFill>
              </a:rPr>
              <a:t> </a:t>
            </a:r>
            <a:r>
              <a:rPr lang="pt-BR" sz="1800" i="1" dirty="0" err="1" smtClean="0">
                <a:solidFill>
                  <a:srgbClr val="FFFF00"/>
                </a:solidFill>
              </a:rPr>
              <a:t>with</a:t>
            </a:r>
            <a:r>
              <a:rPr lang="pt-BR" sz="1800" i="1" dirty="0" smtClean="0">
                <a:solidFill>
                  <a:srgbClr val="FFFF00"/>
                </a:solidFill>
              </a:rPr>
              <a:t> a vertical riser </a:t>
            </a:r>
            <a:r>
              <a:rPr lang="pt-BR" sz="1800" i="1" dirty="0" err="1" smtClean="0">
                <a:solidFill>
                  <a:srgbClr val="FFFF00"/>
                </a:solidFill>
              </a:rPr>
              <a:t>model</a:t>
            </a:r>
            <a:r>
              <a:rPr lang="pt-BR" sz="1800" i="1" dirty="0" smtClean="0">
                <a:solidFill>
                  <a:srgbClr val="FFFF00"/>
                </a:solidFill>
              </a:rPr>
              <a:t> in IPT </a:t>
            </a:r>
            <a:r>
              <a:rPr lang="pt-BR" sz="1800" i="1" dirty="0" err="1" smtClean="0">
                <a:solidFill>
                  <a:srgbClr val="FFFF00"/>
                </a:solidFill>
              </a:rPr>
              <a:t>towing</a:t>
            </a:r>
            <a:r>
              <a:rPr lang="pt-BR" sz="1800" i="1" dirty="0" smtClean="0">
                <a:solidFill>
                  <a:srgbClr val="FFFF00"/>
                </a:solidFill>
              </a:rPr>
              <a:t> </a:t>
            </a:r>
            <a:r>
              <a:rPr lang="pt-BR" sz="1800" i="1" dirty="0" err="1" smtClean="0">
                <a:solidFill>
                  <a:srgbClr val="FFFF00"/>
                </a:solidFill>
              </a:rPr>
              <a:t>tank</a:t>
            </a:r>
            <a:r>
              <a:rPr lang="pt-BR" sz="1800" i="1" dirty="0" smtClean="0">
                <a:solidFill>
                  <a:srgbClr val="FFFF00"/>
                </a:solidFill>
              </a:rPr>
              <a:t>;	</a:t>
            </a:r>
            <a:r>
              <a:rPr lang="pt-BR" sz="1800" b="1" i="1" dirty="0" smtClean="0">
                <a:solidFill>
                  <a:srgbClr val="FFFF00"/>
                </a:solidFill>
              </a:rPr>
              <a:t> OK</a:t>
            </a:r>
            <a:endParaRPr lang="pt-BR" sz="1800" i="1" dirty="0" smtClean="0">
              <a:solidFill>
                <a:srgbClr val="FFFF00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endParaRPr lang="pt-BR" sz="1800" i="1" dirty="0" smtClean="0">
              <a:solidFill>
                <a:srgbClr val="FFFF00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err="1" smtClean="0">
                <a:solidFill>
                  <a:srgbClr val="FFFF00"/>
                </a:solidFill>
              </a:rPr>
              <a:t>Experiments</a:t>
            </a:r>
            <a:r>
              <a:rPr lang="pt-BR" sz="1800" i="1" dirty="0" smtClean="0">
                <a:solidFill>
                  <a:srgbClr val="FFFF00"/>
                </a:solidFill>
              </a:rPr>
              <a:t> </a:t>
            </a:r>
            <a:r>
              <a:rPr lang="pt-BR" sz="1800" i="1" dirty="0" err="1" smtClean="0">
                <a:solidFill>
                  <a:srgbClr val="FFFF00"/>
                </a:solidFill>
              </a:rPr>
              <a:t>with</a:t>
            </a:r>
            <a:r>
              <a:rPr lang="pt-BR" sz="1800" i="1" dirty="0" smtClean="0">
                <a:solidFill>
                  <a:srgbClr val="FFFF00"/>
                </a:solidFill>
              </a:rPr>
              <a:t> a catenary riser </a:t>
            </a:r>
            <a:r>
              <a:rPr lang="pt-BR" sz="1800" i="1" dirty="0" err="1" smtClean="0">
                <a:solidFill>
                  <a:srgbClr val="FFFF00"/>
                </a:solidFill>
              </a:rPr>
              <a:t>model</a:t>
            </a:r>
            <a:r>
              <a:rPr lang="pt-BR" sz="1800" i="1" dirty="0" smtClean="0">
                <a:solidFill>
                  <a:srgbClr val="FFFF00"/>
                </a:solidFill>
              </a:rPr>
              <a:t> in IPT </a:t>
            </a:r>
            <a:r>
              <a:rPr lang="pt-BR" sz="1800" i="1" dirty="0" err="1" smtClean="0">
                <a:solidFill>
                  <a:srgbClr val="FFFF00"/>
                </a:solidFill>
              </a:rPr>
              <a:t>towing</a:t>
            </a:r>
            <a:r>
              <a:rPr lang="pt-BR" sz="1800" i="1" dirty="0" smtClean="0">
                <a:solidFill>
                  <a:srgbClr val="FFFF00"/>
                </a:solidFill>
              </a:rPr>
              <a:t> </a:t>
            </a:r>
            <a:r>
              <a:rPr lang="pt-BR" sz="1800" i="1" dirty="0" err="1" smtClean="0">
                <a:solidFill>
                  <a:srgbClr val="FFFF00"/>
                </a:solidFill>
              </a:rPr>
              <a:t>tank</a:t>
            </a:r>
            <a:r>
              <a:rPr lang="pt-BR" sz="1800" dirty="0" smtClean="0">
                <a:solidFill>
                  <a:srgbClr val="FFFF00"/>
                </a:solidFill>
              </a:rPr>
              <a:t>	</a:t>
            </a:r>
            <a:r>
              <a:rPr lang="pt-BR" sz="1800" i="1" dirty="0" smtClean="0">
                <a:solidFill>
                  <a:srgbClr val="FFFF00"/>
                </a:solidFill>
              </a:rPr>
              <a:t> </a:t>
            </a:r>
            <a:r>
              <a:rPr lang="pt-BR" sz="1800" b="1" i="1" dirty="0" smtClean="0">
                <a:solidFill>
                  <a:srgbClr val="FFFF00"/>
                </a:solidFill>
              </a:rPr>
              <a:t>OK</a:t>
            </a:r>
            <a:endParaRPr lang="pt-BR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Focus: Experimental Task #4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903" y="1218064"/>
            <a:ext cx="8509379" cy="5210032"/>
          </a:xfrm>
        </p:spPr>
        <p:txBody>
          <a:bodyPr/>
          <a:lstStyle/>
          <a:p>
            <a:pPr marL="381000" indent="-381000" algn="just">
              <a:lnSpc>
                <a:spcPct val="90000"/>
              </a:lnSpc>
              <a:buNone/>
            </a:pPr>
            <a:r>
              <a:rPr lang="pt-BR" b="1" i="1" dirty="0" smtClean="0">
                <a:solidFill>
                  <a:srgbClr val="FFFF00"/>
                </a:solidFill>
              </a:rPr>
              <a:t>4.e  </a:t>
            </a:r>
            <a:r>
              <a:rPr lang="pt-BR" b="1" i="1" dirty="0" err="1" smtClean="0">
                <a:solidFill>
                  <a:srgbClr val="FFFF00"/>
                </a:solidFill>
              </a:rPr>
              <a:t>Experiments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with</a:t>
            </a:r>
            <a:r>
              <a:rPr lang="pt-BR" b="1" i="1" dirty="0" smtClean="0">
                <a:solidFill>
                  <a:srgbClr val="FFFF00"/>
                </a:solidFill>
              </a:rPr>
              <a:t> a vertical riser </a:t>
            </a:r>
            <a:r>
              <a:rPr lang="pt-BR" b="1" i="1" dirty="0" err="1" smtClean="0">
                <a:solidFill>
                  <a:srgbClr val="FFFF00"/>
                </a:solidFill>
              </a:rPr>
              <a:t>model</a:t>
            </a:r>
            <a:r>
              <a:rPr lang="pt-BR" b="1" i="1" dirty="0" smtClean="0">
                <a:solidFill>
                  <a:srgbClr val="FFFF00"/>
                </a:solidFill>
              </a:rPr>
              <a:t> in IPT </a:t>
            </a:r>
            <a:r>
              <a:rPr lang="pt-BR" b="1" i="1" dirty="0" err="1" smtClean="0">
                <a:solidFill>
                  <a:srgbClr val="FFFF00"/>
                </a:solidFill>
              </a:rPr>
              <a:t>towing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tank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>:</a:t>
            </a:r>
            <a:endParaRPr lang="pt-BR" b="1" i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  <a:buFontTx/>
              <a:buNone/>
            </a:pPr>
            <a:endParaRPr lang="pt-BR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smtClean="0">
                <a:solidFill>
                  <a:schemeClr val="bg1"/>
                </a:solidFill>
              </a:rPr>
              <a:t>VIV </a:t>
            </a:r>
            <a:r>
              <a:rPr lang="pt-BR" sz="1800" i="1" dirty="0" err="1" smtClean="0">
                <a:solidFill>
                  <a:schemeClr val="bg1"/>
                </a:solidFill>
              </a:rPr>
              <a:t>experiments</a:t>
            </a:r>
            <a:r>
              <a:rPr lang="pt-BR" sz="1800" i="1" dirty="0" smtClean="0">
                <a:solidFill>
                  <a:schemeClr val="bg1"/>
                </a:solidFill>
              </a:rPr>
              <a:t> – </a:t>
            </a:r>
            <a:r>
              <a:rPr lang="pt-BR" sz="1800" i="1" dirty="0" err="1" smtClean="0">
                <a:solidFill>
                  <a:schemeClr val="bg1"/>
                </a:solidFill>
              </a:rPr>
              <a:t>relative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current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induced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by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towing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Excitation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up</a:t>
            </a:r>
            <a:r>
              <a:rPr lang="pt-BR" sz="1800" i="1" dirty="0" smtClean="0">
                <a:solidFill>
                  <a:schemeClr val="bg1"/>
                </a:solidFill>
              </a:rPr>
              <a:t> to </a:t>
            </a:r>
            <a:r>
              <a:rPr lang="pt-BR" sz="1800" i="1" dirty="0" err="1" smtClean="0">
                <a:solidFill>
                  <a:schemeClr val="bg1"/>
                </a:solidFill>
              </a:rPr>
              <a:t>the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fourth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vibration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mode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Spanwise </a:t>
            </a:r>
            <a:r>
              <a:rPr lang="pt-BR" sz="1800" i="1" dirty="0" err="1" smtClean="0">
                <a:solidFill>
                  <a:schemeClr val="bg1"/>
                </a:solidFill>
              </a:rPr>
              <a:t>spectral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time amplitude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Modal </a:t>
            </a:r>
            <a:r>
              <a:rPr lang="pt-BR" sz="1800" i="1" dirty="0" err="1" smtClean="0">
                <a:solidFill>
                  <a:schemeClr val="bg1"/>
                </a:solidFill>
              </a:rPr>
              <a:t>decomposition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err="1" smtClean="0">
                <a:solidFill>
                  <a:schemeClr val="bg1"/>
                </a:solidFill>
              </a:rPr>
              <a:t>Dynamic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response</a:t>
            </a:r>
            <a:r>
              <a:rPr lang="pt-BR" sz="1800" i="1" dirty="0" smtClean="0">
                <a:solidFill>
                  <a:schemeClr val="bg1"/>
                </a:solidFill>
              </a:rPr>
              <a:t> to </a:t>
            </a:r>
            <a:r>
              <a:rPr lang="pt-BR" sz="1800" i="1" dirty="0" err="1" smtClean="0">
                <a:solidFill>
                  <a:schemeClr val="bg1"/>
                </a:solidFill>
              </a:rPr>
              <a:t>pure</a:t>
            </a:r>
            <a:r>
              <a:rPr lang="pt-BR" sz="1800" i="1" dirty="0" smtClean="0">
                <a:solidFill>
                  <a:schemeClr val="bg1"/>
                </a:solidFill>
              </a:rPr>
              <a:t> sinusoidal vertical  </a:t>
            </a:r>
            <a:r>
              <a:rPr lang="pt-BR" sz="1800" i="1" dirty="0" err="1" smtClean="0">
                <a:solidFill>
                  <a:schemeClr val="bg1"/>
                </a:solidFill>
              </a:rPr>
              <a:t>displacement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imposed</a:t>
            </a:r>
            <a:r>
              <a:rPr lang="pt-BR" sz="1800" i="1" dirty="0" smtClean="0">
                <a:solidFill>
                  <a:schemeClr val="bg1"/>
                </a:solidFill>
              </a:rPr>
              <a:t> to </a:t>
            </a:r>
            <a:r>
              <a:rPr lang="pt-BR" sz="1800" i="1" dirty="0" err="1" smtClean="0">
                <a:solidFill>
                  <a:schemeClr val="bg1"/>
                </a:solidFill>
              </a:rPr>
              <a:t>the</a:t>
            </a:r>
            <a:r>
              <a:rPr lang="pt-BR" sz="1800" i="1" dirty="0" smtClean="0">
                <a:solidFill>
                  <a:schemeClr val="bg1"/>
                </a:solidFill>
              </a:rPr>
              <a:t> top – no </a:t>
            </a:r>
            <a:r>
              <a:rPr lang="pt-BR" sz="1800" i="1" dirty="0" err="1" smtClean="0">
                <a:solidFill>
                  <a:schemeClr val="bg1"/>
                </a:solidFill>
              </a:rPr>
              <a:t>current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Excitation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at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integer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fractionary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frequency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ratios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Spanwise </a:t>
            </a:r>
            <a:r>
              <a:rPr lang="pt-BR" sz="1800" i="1" dirty="0" err="1" smtClean="0">
                <a:solidFill>
                  <a:schemeClr val="bg1"/>
                </a:solidFill>
              </a:rPr>
              <a:t>spectral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time amplitude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Subharmonic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parametric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excitations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314450" lvl="2" indent="-400050">
              <a:lnSpc>
                <a:spcPct val="90000"/>
              </a:lnSpc>
              <a:buFont typeface="+mj-lt"/>
              <a:buAutoNum type="alphaLcPeriod"/>
            </a:pPr>
            <a:endParaRPr lang="pt-BR" sz="1800" i="1" dirty="0" smtClean="0">
              <a:solidFill>
                <a:schemeClr val="bg1"/>
              </a:solidFill>
            </a:endParaRPr>
          </a:p>
          <a:p>
            <a:pPr marL="1314450" lvl="2" indent="-400050">
              <a:lnSpc>
                <a:spcPct val="90000"/>
              </a:lnSpc>
              <a:buFont typeface="+mj-lt"/>
              <a:buAutoNum type="alphaLcPeriod"/>
            </a:pPr>
            <a:r>
              <a:rPr lang="pt-BR" sz="1800" i="1" dirty="0" err="1" smtClean="0">
                <a:solidFill>
                  <a:schemeClr val="bg1"/>
                </a:solidFill>
              </a:rPr>
              <a:t>Concomitant</a:t>
            </a:r>
            <a:r>
              <a:rPr lang="pt-BR" sz="1800" i="1" dirty="0" smtClean="0">
                <a:solidFill>
                  <a:schemeClr val="bg1"/>
                </a:solidFill>
              </a:rPr>
              <a:t> top </a:t>
            </a:r>
            <a:r>
              <a:rPr lang="pt-BR" sz="1800" i="1" dirty="0" err="1" smtClean="0">
                <a:solidFill>
                  <a:schemeClr val="bg1"/>
                </a:solidFill>
              </a:rPr>
              <a:t>displacement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current</a:t>
            </a:r>
            <a:endParaRPr lang="pt-BR" sz="1800" i="1" dirty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Excitation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at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integer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fractionary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frequency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ratios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Spanwise </a:t>
            </a:r>
            <a:r>
              <a:rPr lang="pt-BR" sz="1800" i="1" dirty="0" err="1" smtClean="0">
                <a:solidFill>
                  <a:schemeClr val="bg1"/>
                </a:solidFill>
              </a:rPr>
              <a:t>spectral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time amplitude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Subharmonic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parametric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excitations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None/>
            </a:pPr>
            <a:endParaRPr lang="pt-BR" sz="1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accent1"/>
                </a:solidFill>
              </a:rPr>
              <a:t>Focus: Experimental Task </a:t>
            </a:r>
            <a:r>
              <a:rPr lang="en-GB" sz="2400" dirty="0">
                <a:solidFill>
                  <a:schemeClr val="accent1"/>
                </a:solidFill>
              </a:rPr>
              <a:t>#4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9903" y="1218064"/>
            <a:ext cx="8509379" cy="5210032"/>
          </a:xfrm>
        </p:spPr>
        <p:txBody>
          <a:bodyPr/>
          <a:lstStyle/>
          <a:p>
            <a:pPr marL="381000" indent="-381000" algn="just">
              <a:lnSpc>
                <a:spcPct val="90000"/>
              </a:lnSpc>
              <a:buNone/>
            </a:pPr>
            <a:r>
              <a:rPr lang="pt-BR" b="1" i="1" dirty="0" smtClean="0">
                <a:solidFill>
                  <a:srgbClr val="FFFF00"/>
                </a:solidFill>
              </a:rPr>
              <a:t>4.f  </a:t>
            </a:r>
            <a:r>
              <a:rPr lang="pt-BR" b="1" i="1" dirty="0" err="1" smtClean="0">
                <a:solidFill>
                  <a:srgbClr val="FFFF00"/>
                </a:solidFill>
              </a:rPr>
              <a:t>Experiments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with</a:t>
            </a:r>
            <a:r>
              <a:rPr lang="pt-BR" b="1" i="1" dirty="0" smtClean="0">
                <a:solidFill>
                  <a:srgbClr val="FFFF00"/>
                </a:solidFill>
              </a:rPr>
              <a:t> a catenary riser </a:t>
            </a:r>
            <a:r>
              <a:rPr lang="pt-BR" b="1" i="1" dirty="0" err="1" smtClean="0">
                <a:solidFill>
                  <a:srgbClr val="FFFF00"/>
                </a:solidFill>
              </a:rPr>
              <a:t>model</a:t>
            </a:r>
            <a:r>
              <a:rPr lang="pt-BR" b="1" i="1" dirty="0" smtClean="0">
                <a:solidFill>
                  <a:srgbClr val="FFFF00"/>
                </a:solidFill>
              </a:rPr>
              <a:t> in IPT </a:t>
            </a:r>
            <a:r>
              <a:rPr lang="pt-BR" b="1" i="1" dirty="0" err="1" smtClean="0">
                <a:solidFill>
                  <a:srgbClr val="FFFF00"/>
                </a:solidFill>
              </a:rPr>
              <a:t>towing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pt-BR" b="1" i="1" dirty="0" err="1" smtClean="0">
                <a:solidFill>
                  <a:srgbClr val="FFFF00"/>
                </a:solidFill>
              </a:rPr>
              <a:t>tank</a:t>
            </a:r>
            <a:r>
              <a:rPr lang="pt-BR" b="1" i="1" dirty="0" smtClean="0">
                <a:solidFill>
                  <a:srgbClr val="FFFF00"/>
                </a:solidFill>
              </a:rPr>
              <a:t> </a:t>
            </a:r>
            <a:r>
              <a:rPr lang="en-US" b="1" i="1" dirty="0" smtClean="0">
                <a:solidFill>
                  <a:srgbClr val="FFFF00"/>
                </a:solidFill>
              </a:rPr>
              <a:t>:</a:t>
            </a:r>
          </a:p>
          <a:p>
            <a:pPr marL="381000" indent="-381000" algn="just">
              <a:lnSpc>
                <a:spcPct val="90000"/>
              </a:lnSpc>
              <a:buNone/>
            </a:pPr>
            <a:r>
              <a:rPr lang="en-US" b="1" i="1" dirty="0" smtClean="0">
                <a:solidFill>
                  <a:srgbClr val="FFFF00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Two configurations – longitudinal and transversal to towing</a:t>
            </a:r>
            <a:endParaRPr lang="pt-BR" b="1" dirty="0" smtClean="0">
              <a:solidFill>
                <a:schemeClr val="bg1"/>
              </a:solidFill>
            </a:endParaRPr>
          </a:p>
          <a:p>
            <a:pPr marL="381000" indent="-381000" algn="just">
              <a:lnSpc>
                <a:spcPct val="90000"/>
              </a:lnSpc>
              <a:buFontTx/>
              <a:buNone/>
            </a:pPr>
            <a:endParaRPr lang="pt-BR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smtClean="0">
                <a:solidFill>
                  <a:schemeClr val="bg1"/>
                </a:solidFill>
              </a:rPr>
              <a:t>VIV </a:t>
            </a:r>
            <a:r>
              <a:rPr lang="pt-BR" sz="1800" i="1" dirty="0" err="1" smtClean="0">
                <a:solidFill>
                  <a:schemeClr val="bg1"/>
                </a:solidFill>
              </a:rPr>
              <a:t>experiments</a:t>
            </a:r>
            <a:r>
              <a:rPr lang="pt-BR" sz="1800" i="1" dirty="0" smtClean="0">
                <a:solidFill>
                  <a:schemeClr val="bg1"/>
                </a:solidFill>
              </a:rPr>
              <a:t> – </a:t>
            </a:r>
            <a:r>
              <a:rPr lang="pt-BR" sz="1800" i="1" dirty="0" err="1" smtClean="0">
                <a:solidFill>
                  <a:schemeClr val="bg1"/>
                </a:solidFill>
              </a:rPr>
              <a:t>relative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current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induced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by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towing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Excitation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up</a:t>
            </a:r>
            <a:r>
              <a:rPr lang="pt-BR" sz="1800" i="1" dirty="0" smtClean="0">
                <a:solidFill>
                  <a:schemeClr val="bg1"/>
                </a:solidFill>
              </a:rPr>
              <a:t> to </a:t>
            </a:r>
            <a:r>
              <a:rPr lang="pt-BR" sz="1800" i="1" dirty="0" err="1" smtClean="0">
                <a:solidFill>
                  <a:schemeClr val="bg1"/>
                </a:solidFill>
              </a:rPr>
              <a:t>the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fourth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vibration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mode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Spanwise </a:t>
            </a:r>
            <a:r>
              <a:rPr lang="pt-BR" sz="1800" i="1" dirty="0" err="1" smtClean="0">
                <a:solidFill>
                  <a:schemeClr val="bg1"/>
                </a:solidFill>
              </a:rPr>
              <a:t>spectral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time amplitude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Modal </a:t>
            </a:r>
            <a:r>
              <a:rPr lang="pt-BR" sz="1800" i="1" dirty="0" err="1" smtClean="0">
                <a:solidFill>
                  <a:schemeClr val="bg1"/>
                </a:solidFill>
              </a:rPr>
              <a:t>decomposition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endParaRPr lang="pt-BR" sz="1800" i="1" dirty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FontTx/>
              <a:buAutoNum type="alphaLcPeriod"/>
            </a:pPr>
            <a:r>
              <a:rPr lang="pt-BR" sz="1800" i="1" dirty="0" err="1" smtClean="0">
                <a:solidFill>
                  <a:schemeClr val="bg1"/>
                </a:solidFill>
              </a:rPr>
              <a:t>Dynamic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response</a:t>
            </a:r>
            <a:r>
              <a:rPr lang="pt-BR" sz="1800" i="1" dirty="0" smtClean="0">
                <a:solidFill>
                  <a:schemeClr val="bg1"/>
                </a:solidFill>
              </a:rPr>
              <a:t> to </a:t>
            </a:r>
            <a:r>
              <a:rPr lang="pt-BR" sz="1800" i="1" dirty="0" err="1" smtClean="0">
                <a:solidFill>
                  <a:schemeClr val="bg1"/>
                </a:solidFill>
              </a:rPr>
              <a:t>pure</a:t>
            </a:r>
            <a:r>
              <a:rPr lang="pt-BR" sz="1800" i="1" dirty="0" smtClean="0">
                <a:solidFill>
                  <a:schemeClr val="bg1"/>
                </a:solidFill>
              </a:rPr>
              <a:t> sinusoidal vertical  </a:t>
            </a:r>
            <a:r>
              <a:rPr lang="pt-BR" sz="1800" i="1" dirty="0" err="1" smtClean="0">
                <a:solidFill>
                  <a:schemeClr val="bg1"/>
                </a:solidFill>
              </a:rPr>
              <a:t>displacement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imposed</a:t>
            </a:r>
            <a:r>
              <a:rPr lang="pt-BR" sz="1800" i="1" dirty="0" smtClean="0">
                <a:solidFill>
                  <a:schemeClr val="bg1"/>
                </a:solidFill>
              </a:rPr>
              <a:t> to </a:t>
            </a:r>
            <a:r>
              <a:rPr lang="pt-BR" sz="1800" i="1" dirty="0" err="1" smtClean="0">
                <a:solidFill>
                  <a:schemeClr val="bg1"/>
                </a:solidFill>
              </a:rPr>
              <a:t>the</a:t>
            </a:r>
            <a:r>
              <a:rPr lang="pt-BR" sz="1800" i="1" dirty="0" smtClean="0">
                <a:solidFill>
                  <a:schemeClr val="bg1"/>
                </a:solidFill>
              </a:rPr>
              <a:t> top – no </a:t>
            </a:r>
            <a:r>
              <a:rPr lang="pt-BR" sz="1800" i="1" dirty="0" err="1" smtClean="0">
                <a:solidFill>
                  <a:schemeClr val="bg1"/>
                </a:solidFill>
              </a:rPr>
              <a:t>current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Excitation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at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integer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fractionary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frequency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ratios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Spanwise </a:t>
            </a:r>
            <a:r>
              <a:rPr lang="pt-BR" sz="1800" i="1" dirty="0" err="1" smtClean="0">
                <a:solidFill>
                  <a:schemeClr val="bg1"/>
                </a:solidFill>
              </a:rPr>
              <a:t>spectral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time amplitude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Subharmonic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parametric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excitations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314450" lvl="2" indent="-400050">
              <a:lnSpc>
                <a:spcPct val="90000"/>
              </a:lnSpc>
              <a:buFont typeface="+mj-lt"/>
              <a:buAutoNum type="alphaLcPeriod"/>
            </a:pPr>
            <a:endParaRPr lang="pt-BR" sz="1800" i="1" dirty="0" smtClean="0">
              <a:solidFill>
                <a:schemeClr val="bg1"/>
              </a:solidFill>
            </a:endParaRPr>
          </a:p>
          <a:p>
            <a:pPr marL="1314450" lvl="2" indent="-400050">
              <a:lnSpc>
                <a:spcPct val="90000"/>
              </a:lnSpc>
              <a:buFont typeface="+mj-lt"/>
              <a:buAutoNum type="alphaLcPeriod"/>
            </a:pPr>
            <a:r>
              <a:rPr lang="pt-BR" sz="1800" i="1" dirty="0" err="1" smtClean="0">
                <a:solidFill>
                  <a:schemeClr val="bg1"/>
                </a:solidFill>
              </a:rPr>
              <a:t>Concomitant</a:t>
            </a:r>
            <a:r>
              <a:rPr lang="pt-BR" sz="1800" i="1" dirty="0" smtClean="0">
                <a:solidFill>
                  <a:schemeClr val="bg1"/>
                </a:solidFill>
              </a:rPr>
              <a:t> top </a:t>
            </a:r>
            <a:r>
              <a:rPr lang="pt-BR" sz="1800" i="1" dirty="0" err="1" smtClean="0">
                <a:solidFill>
                  <a:schemeClr val="bg1"/>
                </a:solidFill>
              </a:rPr>
              <a:t>displacement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current</a:t>
            </a:r>
            <a:endParaRPr lang="pt-BR" sz="1800" i="1" dirty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err="1" smtClean="0">
                <a:solidFill>
                  <a:schemeClr val="bg1"/>
                </a:solidFill>
              </a:rPr>
              <a:t>Excitation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at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integer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fractionary</a:t>
            </a:r>
            <a:r>
              <a:rPr lang="pt-BR" sz="1800" i="1" dirty="0" smtClean="0">
                <a:solidFill>
                  <a:schemeClr val="bg1"/>
                </a:solidFill>
              </a:rPr>
              <a:t>  </a:t>
            </a:r>
            <a:r>
              <a:rPr lang="pt-BR" sz="1800" i="1" dirty="0" err="1" smtClean="0">
                <a:solidFill>
                  <a:schemeClr val="bg1"/>
                </a:solidFill>
              </a:rPr>
              <a:t>frequency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ratios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Spanwise </a:t>
            </a:r>
            <a:r>
              <a:rPr lang="pt-BR" sz="1800" i="1" dirty="0" err="1" smtClean="0">
                <a:solidFill>
                  <a:schemeClr val="bg1"/>
                </a:solidFill>
              </a:rPr>
              <a:t>spectral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time amplitude </a:t>
            </a:r>
            <a:r>
              <a:rPr lang="pt-BR" sz="1800" i="1" dirty="0" err="1" smtClean="0">
                <a:solidFill>
                  <a:schemeClr val="bg1"/>
                </a:solidFill>
              </a:rPr>
              <a:t>analysis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771650" lvl="3" indent="-400050">
              <a:lnSpc>
                <a:spcPct val="90000"/>
              </a:lnSpc>
              <a:buFont typeface="+mj-lt"/>
              <a:buAutoNum type="romanLcPeriod"/>
            </a:pPr>
            <a:r>
              <a:rPr lang="pt-BR" sz="1800" i="1" dirty="0" smtClean="0">
                <a:solidFill>
                  <a:schemeClr val="bg1"/>
                </a:solidFill>
              </a:rPr>
              <a:t>Subharmonic </a:t>
            </a:r>
            <a:r>
              <a:rPr lang="pt-BR" sz="1800" i="1" dirty="0" err="1" smtClean="0">
                <a:solidFill>
                  <a:schemeClr val="bg1"/>
                </a:solidFill>
              </a:rPr>
              <a:t>and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parametric</a:t>
            </a:r>
            <a:r>
              <a:rPr lang="pt-BR" sz="1800" i="1" dirty="0" smtClean="0">
                <a:solidFill>
                  <a:schemeClr val="bg1"/>
                </a:solidFill>
              </a:rPr>
              <a:t> </a:t>
            </a:r>
            <a:r>
              <a:rPr lang="pt-BR" sz="1800" i="1" dirty="0" err="1" smtClean="0">
                <a:solidFill>
                  <a:schemeClr val="bg1"/>
                </a:solidFill>
              </a:rPr>
              <a:t>excitations</a:t>
            </a:r>
            <a:endParaRPr lang="pt-BR" sz="1800" i="1" dirty="0" smtClean="0">
              <a:solidFill>
                <a:schemeClr val="bg1"/>
              </a:solidFill>
            </a:endParaRPr>
          </a:p>
          <a:p>
            <a:pPr marL="1219200" lvl="2" indent="-304800">
              <a:lnSpc>
                <a:spcPct val="90000"/>
              </a:lnSpc>
              <a:buNone/>
            </a:pPr>
            <a:endParaRPr lang="pt-BR" sz="1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a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2_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2_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7975</TotalTime>
  <Words>2048</Words>
  <Application>Microsoft Office PowerPoint</Application>
  <PresentationFormat>Apresentação na tela (4:3)</PresentationFormat>
  <Paragraphs>691</Paragraphs>
  <Slides>55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Design padrão</vt:lpstr>
      <vt:lpstr>Personalizar design</vt:lpstr>
      <vt:lpstr>2_Design padrão</vt:lpstr>
      <vt:lpstr>Equação</vt:lpstr>
      <vt:lpstr>Acrobat Document</vt:lpstr>
      <vt:lpstr>Slide 1</vt:lpstr>
      <vt:lpstr>Context</vt:lpstr>
      <vt:lpstr>Research Team</vt:lpstr>
      <vt:lpstr>Objectives</vt:lpstr>
      <vt:lpstr>Riser dynamics state-of-art in 2009-10</vt:lpstr>
      <vt:lpstr>Project Scope</vt:lpstr>
      <vt:lpstr>Focus: Experimental Task #4</vt:lpstr>
      <vt:lpstr>Focus: Experimental Task #4</vt:lpstr>
      <vt:lpstr>Focus: Experimental Task #4</vt:lpstr>
      <vt:lpstr>Focus: Task #4</vt:lpstr>
      <vt:lpstr>Focus: Experimental Task #4</vt:lpstr>
      <vt:lpstr>Innovative Riser model</vt:lpstr>
      <vt:lpstr>Innovative Riser model</vt:lpstr>
      <vt:lpstr>Model similarity and nondimensional group</vt:lpstr>
      <vt:lpstr>State-of-the-art measuring system </vt:lpstr>
      <vt:lpstr>Experimental set up</vt:lpstr>
      <vt:lpstr>IPT – Towing Tank</vt:lpstr>
      <vt:lpstr>Riser model dynamics</vt:lpstr>
      <vt:lpstr>Vertical Riser Model</vt:lpstr>
      <vt:lpstr>Vertical Model: decaying tests</vt:lpstr>
      <vt:lpstr>Vertical Model: driven by top motion</vt:lpstr>
      <vt:lpstr>Vertical Model: driven by top motion</vt:lpstr>
      <vt:lpstr>Vertical Model: VIV</vt:lpstr>
      <vt:lpstr>Vertical Model: VIV</vt:lpstr>
      <vt:lpstr>Vertical Model: VIV</vt:lpstr>
      <vt:lpstr>Vertical Model: VIV + imposed motion</vt:lpstr>
      <vt:lpstr>Vertical Model: VIV + imposed motion</vt:lpstr>
      <vt:lpstr>Vertical Model: VIV + imposed motion</vt:lpstr>
      <vt:lpstr>Catenary model dynamics</vt:lpstr>
      <vt:lpstr>Catenary Model: general characteristics</vt:lpstr>
      <vt:lpstr>Catenary Model: experimental conditions</vt:lpstr>
      <vt:lpstr>Catenary Models: static configurations and targets</vt:lpstr>
      <vt:lpstr>Catenary Models: static configurations and targets</vt:lpstr>
      <vt:lpstr>Catenary Models: natural frequencies</vt:lpstr>
      <vt:lpstr>Catenary Model: vertical motion at top</vt:lpstr>
      <vt:lpstr>Catenary Model: vertical motion at top</vt:lpstr>
      <vt:lpstr>Catenary Model: vertical motion at top</vt:lpstr>
      <vt:lpstr>Catenary Model: vertical motion at top</vt:lpstr>
      <vt:lpstr>Catenary Model: vertical motion at top</vt:lpstr>
      <vt:lpstr>Catenary Model: vertical motion at top</vt:lpstr>
      <vt:lpstr>Catenary Model: current by the dorse</vt:lpstr>
      <vt:lpstr>Catenary Model: current by the dorse</vt:lpstr>
      <vt:lpstr>Catenary Model: current by the dorse</vt:lpstr>
      <vt:lpstr>Catenary Model: current by the dorse</vt:lpstr>
      <vt:lpstr>Catenary Model: current by dorse and intradorse</vt:lpstr>
      <vt:lpstr>Catenary Model: current + motion at top</vt:lpstr>
      <vt:lpstr>Catenary Model: current + motion at top</vt:lpstr>
      <vt:lpstr>Catenary Model: perpendicular current </vt:lpstr>
      <vt:lpstr>Catenary Model: perpendicular current</vt:lpstr>
      <vt:lpstr>Catenary Model: perpendicular current</vt:lpstr>
      <vt:lpstr>Catenary Model: current + motion at top</vt:lpstr>
      <vt:lpstr>Catenary Model: current + motion at top</vt:lpstr>
      <vt:lpstr>Remarks</vt:lpstr>
      <vt:lpstr>Conclusions</vt:lpstr>
      <vt:lpstr>Acknowledgments</vt:lpstr>
    </vt:vector>
  </TitlesOfParts>
  <Company>Pirelli S.p.A.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capalma001</dc:creator>
  <cp:lastModifiedBy>Celso Pesce</cp:lastModifiedBy>
  <cp:revision>960</cp:revision>
  <dcterms:created xsi:type="dcterms:W3CDTF">2005-09-06T15:36:26Z</dcterms:created>
  <dcterms:modified xsi:type="dcterms:W3CDTF">2015-06-26T15:33:43Z</dcterms:modified>
</cp:coreProperties>
</file>