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7" r:id="rId4"/>
    <p:sldId id="264" r:id="rId5"/>
    <p:sldId id="268" r:id="rId6"/>
    <p:sldId id="266" r:id="rId7"/>
    <p:sldId id="269" r:id="rId8"/>
    <p:sldId id="265" r:id="rId9"/>
    <p:sldId id="27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/>
              </a:rPr>
              <a:t>Alfred </a:t>
            </a:r>
            <a:r>
              <a:rPr lang="pt-BR" dirty="0" err="1" smtClean="0">
                <a:effectLst/>
              </a:rPr>
              <a:t>Schutz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2222912"/>
          </a:xfrm>
        </p:spPr>
        <p:txBody>
          <a:bodyPr>
            <a:normAutofit/>
          </a:bodyPr>
          <a:lstStyle/>
          <a:p>
            <a:r>
              <a:rPr lang="en-CA" sz="2800" dirty="0" err="1"/>
              <a:t>sociologia</a:t>
            </a:r>
            <a:r>
              <a:rPr lang="en-CA" sz="2800" dirty="0"/>
              <a:t> </a:t>
            </a:r>
            <a:r>
              <a:rPr lang="en-CA" sz="2800" dirty="0" err="1" smtClean="0"/>
              <a:t>interpretativa</a:t>
            </a:r>
            <a:r>
              <a:rPr lang="en-CA" sz="2800" dirty="0" smtClean="0"/>
              <a:t>, </a:t>
            </a:r>
            <a:r>
              <a:rPr lang="en-CA" sz="2800" dirty="0" err="1" smtClean="0"/>
              <a:t>sociologia</a:t>
            </a:r>
            <a:r>
              <a:rPr lang="en-CA" sz="2800" dirty="0" smtClean="0"/>
              <a:t> </a:t>
            </a:r>
            <a:r>
              <a:rPr lang="en-CA" sz="2800" dirty="0" err="1" smtClean="0"/>
              <a:t>fenomenológica</a:t>
            </a:r>
            <a:r>
              <a:rPr lang="en-CA" sz="2800" dirty="0" smtClean="0"/>
              <a:t>, </a:t>
            </a:r>
            <a:r>
              <a:rPr lang="en-CA" sz="2800" dirty="0" err="1" smtClean="0"/>
              <a:t>fenomenologia</a:t>
            </a:r>
            <a:r>
              <a:rPr lang="en-CA" sz="2800" dirty="0" smtClean="0"/>
              <a:t> </a:t>
            </a:r>
            <a:r>
              <a:rPr lang="en-CA" sz="2800" dirty="0" err="1" smtClean="0"/>
              <a:t>sociológica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1350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realidade? De onde vem a ideia que nos faz considerar a realidade na qual vivemos como indiscutível? Como reconhecemos a realidade? </a:t>
            </a:r>
          </a:p>
          <a:p>
            <a:r>
              <a:rPr lang="pt-BR" dirty="0"/>
              <a:t>Como se constitui e se partilha a experiência do indivíduo? Como essa experiência se sedimenta e se transmite? Como ela se torna intersubjetiva?</a:t>
            </a:r>
          </a:p>
          <a:p>
            <a:r>
              <a:rPr lang="pt-BR" dirty="0"/>
              <a:t>Como as decisões e ações subjetivas de indivíduos e seus relacionamentos sempre limitados e parciais uns com os outros resultam em “sociedade”?</a:t>
            </a:r>
          </a:p>
          <a:p>
            <a:pPr marL="36900" indent="0">
              <a:buNone/>
            </a:pPr>
            <a:r>
              <a:rPr lang="pt-BR" dirty="0" smtClean="0"/>
              <a:t>Para </a:t>
            </a:r>
            <a:r>
              <a:rPr lang="pt-BR" dirty="0" err="1"/>
              <a:t>Schutz</a:t>
            </a:r>
            <a:r>
              <a:rPr lang="pt-BR" dirty="0"/>
              <a:t>, </a:t>
            </a:r>
            <a:r>
              <a:rPr lang="pt-BR" dirty="0" smtClean="0"/>
              <a:t>as respostas sociológicas devem </a:t>
            </a:r>
            <a:r>
              <a:rPr lang="pt-BR" dirty="0"/>
              <a:t>ser procuradas nas intenções e orientações dos </a:t>
            </a:r>
            <a:r>
              <a:rPr lang="pt-BR" smtClean="0"/>
              <a:t>indivíduos tipificados </a:t>
            </a:r>
            <a:r>
              <a:rPr lang="pt-BR" dirty="0"/>
              <a:t>guiados por seu conhecimento daquelas esferas da vida social relevantes para sua própria </a:t>
            </a:r>
            <a:r>
              <a:rPr lang="pt-BR" dirty="0" smtClean="0"/>
              <a:t>existência, ou seja, por suas “províncias finitas de significado”.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70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 biográfica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Alfred </a:t>
            </a:r>
            <a:r>
              <a:rPr lang="pt-BR" dirty="0" err="1" smtClean="0"/>
              <a:t>Schutz</a:t>
            </a:r>
            <a:r>
              <a:rPr lang="pt-BR" dirty="0" smtClean="0"/>
              <a:t> </a:t>
            </a:r>
            <a:r>
              <a:rPr lang="pt-BR" dirty="0"/>
              <a:t>(Viena, 13 de abril de 1899 — Nova Iorque, 20 de maio de 1959) </a:t>
            </a:r>
            <a:endParaRPr lang="pt-BR" dirty="0" smtClean="0"/>
          </a:p>
          <a:p>
            <a:r>
              <a:rPr lang="pt-BR" dirty="0"/>
              <a:t> Aos 18 </a:t>
            </a:r>
            <a:r>
              <a:rPr lang="pt-BR" dirty="0" smtClean="0"/>
              <a:t>anos </a:t>
            </a:r>
            <a:r>
              <a:rPr lang="pt-BR" dirty="0"/>
              <a:t>foi enviado ao campo de batalha, na </a:t>
            </a:r>
            <a:r>
              <a:rPr lang="pt-BR" dirty="0" smtClean="0"/>
              <a:t>fronteira italiana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Formou-se em Direito, especializando-se </a:t>
            </a:r>
            <a:r>
              <a:rPr lang="pt-BR" dirty="0"/>
              <a:t>em direito </a:t>
            </a:r>
            <a:r>
              <a:rPr lang="pt-BR" dirty="0" smtClean="0"/>
              <a:t>internacional. Em </a:t>
            </a:r>
            <a:r>
              <a:rPr lang="pt-BR" dirty="0"/>
              <a:t>1929, foi contratado pelo </a:t>
            </a:r>
            <a:r>
              <a:rPr lang="pt-BR" dirty="0" smtClean="0"/>
              <a:t>banco privado </a:t>
            </a:r>
            <a:r>
              <a:rPr lang="pt-BR" dirty="0" err="1" smtClean="0"/>
              <a:t>Reitler</a:t>
            </a:r>
            <a:r>
              <a:rPr lang="pt-BR" dirty="0" smtClean="0"/>
              <a:t>, onde construiu uma reputação sólida </a:t>
            </a:r>
            <a:r>
              <a:rPr lang="pt-BR" dirty="0"/>
              <a:t>de analista econômico. </a:t>
            </a:r>
            <a:r>
              <a:rPr lang="pt-BR" dirty="0" smtClean="0"/>
              <a:t>Paralelamente </a:t>
            </a:r>
            <a:r>
              <a:rPr lang="pt-BR" dirty="0" err="1"/>
              <a:t>Schutz</a:t>
            </a:r>
            <a:r>
              <a:rPr lang="pt-BR" dirty="0"/>
              <a:t> frequentava </a:t>
            </a:r>
            <a:r>
              <a:rPr lang="pt-BR" dirty="0" smtClean="0"/>
              <a:t>diferentes círculos intelectuais (</a:t>
            </a:r>
            <a:r>
              <a:rPr lang="pt-BR" dirty="0" err="1" smtClean="0"/>
              <a:t>Geistkreis</a:t>
            </a:r>
            <a:r>
              <a:rPr lang="pt-BR" dirty="0" smtClean="0"/>
              <a:t>, </a:t>
            </a:r>
            <a:r>
              <a:rPr lang="pt-BR" dirty="0" err="1"/>
              <a:t>Mises</a:t>
            </a:r>
            <a:r>
              <a:rPr lang="pt-BR" dirty="0"/>
              <a:t> </a:t>
            </a:r>
            <a:r>
              <a:rPr lang="pt-BR" dirty="0" err="1" smtClean="0"/>
              <a:t>Seminar</a:t>
            </a:r>
            <a:r>
              <a:rPr lang="pt-BR" dirty="0" smtClean="0"/>
              <a:t> etc.)</a:t>
            </a:r>
          </a:p>
          <a:p>
            <a:r>
              <a:rPr lang="pt-BR" dirty="0"/>
              <a:t> A invasão da </a:t>
            </a:r>
            <a:r>
              <a:rPr lang="pt-BR" dirty="0" smtClean="0"/>
              <a:t>Polônia, no dia 1° de setembro de 1938, e </a:t>
            </a:r>
            <a:r>
              <a:rPr lang="pt-BR" dirty="0"/>
              <a:t>a declaração de guerra da França e da Inglaterra à </a:t>
            </a:r>
            <a:r>
              <a:rPr lang="pt-BR" dirty="0" smtClean="0"/>
              <a:t>Alemanha, dois </a:t>
            </a:r>
            <a:r>
              <a:rPr lang="pt-BR" dirty="0"/>
              <a:t>dias depois, fizeram </a:t>
            </a:r>
            <a:r>
              <a:rPr lang="pt-BR" dirty="0" err="1"/>
              <a:t>Schutz</a:t>
            </a:r>
            <a:r>
              <a:rPr lang="pt-BR" dirty="0"/>
              <a:t> decidir-se pelo </a:t>
            </a:r>
            <a:r>
              <a:rPr lang="pt-BR" dirty="0" smtClean="0"/>
              <a:t>exílio. Instalou-se </a:t>
            </a:r>
            <a:r>
              <a:rPr lang="pt-BR" dirty="0"/>
              <a:t>com a família em Nova York e, continuando a </a:t>
            </a:r>
            <a:r>
              <a:rPr lang="pt-BR" dirty="0" smtClean="0"/>
              <a:t>trabalhar no </a:t>
            </a:r>
            <a:r>
              <a:rPr lang="pt-BR" dirty="0"/>
              <a:t>banco </a:t>
            </a:r>
            <a:r>
              <a:rPr lang="pt-BR" dirty="0" err="1"/>
              <a:t>Reitler</a:t>
            </a:r>
            <a:r>
              <a:rPr lang="pt-BR" dirty="0"/>
              <a:t>, dedicou-se a estudar a sociologia </a:t>
            </a:r>
            <a:r>
              <a:rPr lang="pt-BR" dirty="0" err="1"/>
              <a:t>norteamericana</a:t>
            </a:r>
            <a:r>
              <a:rPr lang="pt-BR" dirty="0" smtClean="0"/>
              <a:t>.</a:t>
            </a:r>
          </a:p>
          <a:p>
            <a:r>
              <a:rPr lang="pt-BR" dirty="0"/>
              <a:t> A partir de 1943, passou a </a:t>
            </a:r>
            <a:r>
              <a:rPr lang="pt-BR" dirty="0" smtClean="0"/>
              <a:t>ministrar cursos </a:t>
            </a:r>
            <a:r>
              <a:rPr lang="pt-BR" dirty="0"/>
              <a:t>na </a:t>
            </a:r>
            <a:r>
              <a:rPr lang="pt-BR" dirty="0" smtClean="0"/>
              <a:t>New </a:t>
            </a:r>
            <a:r>
              <a:rPr lang="pt-BR" dirty="0" err="1"/>
              <a:t>School</a:t>
            </a:r>
            <a:r>
              <a:rPr lang="pt-BR" dirty="0"/>
              <a:t> for Social </a:t>
            </a:r>
            <a:r>
              <a:rPr lang="pt-BR" dirty="0" err="1" smtClean="0"/>
              <a:t>Research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96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98013"/>
          </a:xfrm>
        </p:spPr>
        <p:txBody>
          <a:bodyPr/>
          <a:lstStyle/>
          <a:p>
            <a:r>
              <a:rPr lang="pt-BR" sz="2400" dirty="0"/>
              <a:t>O que é realidade? De onde vem a </a:t>
            </a:r>
            <a:r>
              <a:rPr lang="pt-BR" sz="2400" dirty="0" smtClean="0"/>
              <a:t>ideia </a:t>
            </a:r>
            <a:r>
              <a:rPr lang="pt-BR" sz="2400" dirty="0"/>
              <a:t>que nos faz considerar a realidade na qual vivemos como indiscutível? Como reconhecemos a realidade? </a:t>
            </a:r>
          </a:p>
          <a:p>
            <a:r>
              <a:rPr lang="pt-BR" sz="2400" dirty="0"/>
              <a:t>Como se constitui e se partilha a experiência do indivíduo? Como essa experiência se sedimenta e se transmite? Como ela se torna intersubjetiva</a:t>
            </a:r>
            <a:r>
              <a:rPr lang="pt-BR" sz="2400" dirty="0" smtClean="0"/>
              <a:t>?</a:t>
            </a:r>
          </a:p>
          <a:p>
            <a:r>
              <a:rPr lang="pt-BR" sz="2400" dirty="0" smtClean="0"/>
              <a:t>Como as decisões e ações subjetivas de indivíduos e seus relacionamentos sempre limitados e parciais uns com os outros resultam em “sociedade”?</a:t>
            </a:r>
          </a:p>
          <a:p>
            <a:pPr marL="36900" indent="0">
              <a:buNone/>
            </a:pP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356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Influências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Henri </a:t>
            </a:r>
            <a:r>
              <a:rPr lang="pt-BR" dirty="0" err="1"/>
              <a:t>Bergson</a:t>
            </a:r>
            <a:r>
              <a:rPr lang="pt-BR" dirty="0"/>
              <a:t>, William James, John Dewey, G. H. </a:t>
            </a:r>
            <a:r>
              <a:rPr lang="pt-BR" dirty="0" err="1" smtClean="0"/>
              <a:t>Mead</a:t>
            </a:r>
            <a:endParaRPr lang="pt-BR" dirty="0" smtClean="0"/>
          </a:p>
          <a:p>
            <a:r>
              <a:rPr lang="pt-BR" b="1" dirty="0" smtClean="0"/>
              <a:t>Edmund Husserl</a:t>
            </a:r>
            <a:r>
              <a:rPr lang="pt-BR" dirty="0" smtClean="0"/>
              <a:t>: o mundo </a:t>
            </a:r>
            <a:r>
              <a:rPr lang="pt-BR" dirty="0"/>
              <a:t>não é uma </a:t>
            </a:r>
            <a:r>
              <a:rPr lang="pt-BR" dirty="0" smtClean="0"/>
              <a:t>realidade que </a:t>
            </a:r>
            <a:r>
              <a:rPr lang="pt-BR" dirty="0"/>
              <a:t>se deixa descrever independentemente da vida e, por isso, </a:t>
            </a:r>
            <a:r>
              <a:rPr lang="pt-BR" dirty="0" smtClean="0"/>
              <a:t>somente é </a:t>
            </a:r>
            <a:r>
              <a:rPr lang="pt-BR" dirty="0"/>
              <a:t>compreensível em </a:t>
            </a:r>
            <a:r>
              <a:rPr lang="pt-BR" dirty="0" smtClean="0"/>
              <a:t>sua </a:t>
            </a:r>
            <a:r>
              <a:rPr lang="pt-BR" dirty="0"/>
              <a:t>referência ao sujeito que experimenta </a:t>
            </a:r>
            <a:r>
              <a:rPr lang="pt-BR" dirty="0" smtClean="0"/>
              <a:t>o mundo. </a:t>
            </a:r>
            <a:r>
              <a:rPr lang="pt-BR" b="1" dirty="0"/>
              <a:t>Fenomenologia</a:t>
            </a:r>
            <a:r>
              <a:rPr lang="pt-BR" dirty="0"/>
              <a:t> = ciência das aparições (dos fenômenos). Ponto de partida não-racionalista e não-positivista; um objeto necessariamente referido a um sujeito; a realidade perde sua autonomia perante a consciência pura e vice-versa; não pergunta pelas coisas por si, mas sim, por sua aparência. </a:t>
            </a:r>
            <a:r>
              <a:rPr lang="pt-BR" dirty="0" smtClean="0"/>
              <a:t>“Filosofia </a:t>
            </a:r>
            <a:r>
              <a:rPr lang="pt-BR" dirty="0"/>
              <a:t>sem pressuposições</a:t>
            </a:r>
            <a:r>
              <a:rPr lang="pt-BR" dirty="0" smtClean="0"/>
              <a:t>” (suspensão da crença); “intencionalidade analítica” (rigor científico).</a:t>
            </a:r>
            <a:endParaRPr lang="pt-BR" dirty="0"/>
          </a:p>
          <a:p>
            <a:r>
              <a:rPr lang="pt-BR" b="1" dirty="0" smtClean="0"/>
              <a:t>Max Weber</a:t>
            </a:r>
            <a:r>
              <a:rPr lang="pt-BR" dirty="0" smtClean="0"/>
              <a:t>: Sociologia como “uma ciência que tenta compreender de modo interpretativo a </a:t>
            </a:r>
            <a:r>
              <a:rPr lang="pt-BR" u="sng" dirty="0" smtClean="0"/>
              <a:t>ação social </a:t>
            </a:r>
            <a:r>
              <a:rPr lang="pt-BR" dirty="0" smtClean="0"/>
              <a:t>e através disso explicá-la causalmente em termos de curso e efeitos”. Conduta intencionada e intencional dirigida à conduta de outros.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966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campo de ação do pensamento de </a:t>
            </a:r>
            <a:r>
              <a:rPr lang="pt-BR" dirty="0" err="1" smtClean="0"/>
              <a:t>Schutz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Fundamentos fenomenológicos para a Sociologia</a:t>
            </a:r>
          </a:p>
          <a:p>
            <a:r>
              <a:rPr lang="pt-BR" dirty="0" smtClean="0"/>
              <a:t>Estrutura e funcionamento da consciência humana e suas ramificações sociais</a:t>
            </a:r>
          </a:p>
          <a:p>
            <a:r>
              <a:rPr lang="pt-BR" dirty="0" smtClean="0"/>
              <a:t>Estrutura e funcionamento do mundo social como um conjunto de construções mentais e suas duplas raízes na experiência individual e nos padrões preestabelecidos de relacionamentos sociais</a:t>
            </a:r>
          </a:p>
          <a:p>
            <a:r>
              <a:rPr lang="pt-BR" dirty="0" smtClean="0"/>
              <a:t>Características de diferentes domínios da experiência humana</a:t>
            </a:r>
          </a:p>
          <a:p>
            <a:r>
              <a:rPr lang="pt-BR" dirty="0" smtClean="0"/>
              <a:t>Fundamentos teóricos conceituais e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267880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Experiência: “mundos da vida”</a:t>
            </a:r>
            <a:endParaRPr lang="en-CA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 </a:t>
            </a:r>
            <a:r>
              <a:rPr lang="pt-BR" dirty="0" smtClean="0"/>
              <a:t>“Mundo </a:t>
            </a:r>
            <a:r>
              <a:rPr lang="pt-BR" dirty="0"/>
              <a:t>da vida’ </a:t>
            </a:r>
            <a:r>
              <a:rPr lang="pt-BR" dirty="0" smtClean="0"/>
              <a:t>= </a:t>
            </a:r>
            <a:r>
              <a:rPr lang="pt-BR" dirty="0"/>
              <a:t>conjunto de todas as realidades que o homem experimenta. </a:t>
            </a:r>
            <a:r>
              <a:rPr lang="pt-BR" dirty="0" smtClean="0"/>
              <a:t>“Domínios de relevância” = “relevâncias impostas” e “relevâncias volitivas”</a:t>
            </a:r>
            <a:endParaRPr lang="pt-BR" dirty="0"/>
          </a:p>
          <a:p>
            <a:r>
              <a:rPr lang="pt-BR" dirty="0" smtClean="0"/>
              <a:t>Não </a:t>
            </a:r>
            <a:r>
              <a:rPr lang="pt-BR" dirty="0"/>
              <a:t>se trata de um mundo </a:t>
            </a:r>
            <a:r>
              <a:rPr lang="pt-BR" dirty="0" smtClean="0"/>
              <a:t>privado, </a:t>
            </a:r>
            <a:r>
              <a:rPr lang="pt-BR" dirty="0"/>
              <a:t>mas sim, </a:t>
            </a:r>
            <a:r>
              <a:rPr lang="pt-BR" b="1" dirty="0"/>
              <a:t>intersubjetivo</a:t>
            </a:r>
            <a:r>
              <a:rPr lang="pt-BR" dirty="0"/>
              <a:t> e, com isto, social. </a:t>
            </a:r>
            <a:r>
              <a:rPr lang="pt-BR" dirty="0" smtClean="0"/>
              <a:t>O mundo da vida necessita de </a:t>
            </a:r>
            <a:r>
              <a:rPr lang="pt-BR" dirty="0"/>
              <a:t>uma interpretação permanente dos indivíduos que atuam </a:t>
            </a:r>
            <a:r>
              <a:rPr lang="pt-BR" dirty="0" smtClean="0"/>
              <a:t>nele e para </a:t>
            </a:r>
            <a:r>
              <a:rPr lang="pt-BR" dirty="0"/>
              <a:t>ele. </a:t>
            </a:r>
            <a:endParaRPr lang="pt-BR" dirty="0" smtClean="0"/>
          </a:p>
          <a:p>
            <a:r>
              <a:rPr lang="pt-BR" dirty="0" smtClean="0"/>
              <a:t>“Atitude natural” = Somente </a:t>
            </a:r>
            <a:r>
              <a:rPr lang="pt-BR" dirty="0"/>
              <a:t>através de uma interpretação e de </a:t>
            </a:r>
            <a:r>
              <a:rPr lang="pt-BR" dirty="0" smtClean="0"/>
              <a:t>um aproveitamento </a:t>
            </a:r>
            <a:r>
              <a:rPr lang="pt-BR" dirty="0"/>
              <a:t>dos meus acontecimentos </a:t>
            </a:r>
            <a:r>
              <a:rPr lang="pt-BR" dirty="0" smtClean="0"/>
              <a:t> </a:t>
            </a:r>
            <a:r>
              <a:rPr lang="pt-BR" dirty="0"/>
              <a:t>passados </a:t>
            </a:r>
            <a:r>
              <a:rPr lang="pt-BR" dirty="0" smtClean="0"/>
              <a:t>(“situação biográfica determinada”) e dos acontecimentos </a:t>
            </a:r>
            <a:r>
              <a:rPr lang="pt-BR" dirty="0"/>
              <a:t>dos outros é que </a:t>
            </a:r>
            <a:r>
              <a:rPr lang="pt-BR" dirty="0" smtClean="0"/>
              <a:t>posso orientar-me </a:t>
            </a:r>
            <a:r>
              <a:rPr lang="pt-BR" dirty="0"/>
              <a:t>no </a:t>
            </a:r>
            <a:r>
              <a:rPr lang="pt-BR" dirty="0" smtClean="0"/>
              <a:t>mundo da vida. Postura essencialmente pragmática: “estoque de conhecimento” (adequado ou incoerente) para a ação.</a:t>
            </a:r>
          </a:p>
          <a:p>
            <a:r>
              <a:rPr lang="pt-BR" dirty="0" smtClean="0"/>
              <a:t>Intersubjetividade = como as múltiplas interpretações particulares convergem para uma visão comum do mundo. Expressões e formulações padronizadas; </a:t>
            </a:r>
            <a:r>
              <a:rPr lang="pt-BR" dirty="0" err="1" smtClean="0"/>
              <a:t>auto-interpretação</a:t>
            </a:r>
            <a:r>
              <a:rPr lang="pt-BR" dirty="0" smtClean="0"/>
              <a:t> coletiva. Não por acaso, Schultz interessou-se especialmente pelo vernáculo.</a:t>
            </a:r>
          </a:p>
          <a:p>
            <a:r>
              <a:rPr lang="pt-BR" dirty="0" smtClean="0"/>
              <a:t>O mundo social é um </a:t>
            </a:r>
            <a:r>
              <a:rPr lang="pt-BR" b="1" dirty="0" smtClean="0"/>
              <a:t>mundo tipificado</a:t>
            </a:r>
            <a:r>
              <a:rPr lang="pt-BR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467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Experiência: “mundos da vida”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Teoria da motivação: duplo caráter da motivação = “motivos a fim de” e “motivos por que”</a:t>
            </a:r>
          </a:p>
          <a:p>
            <a:r>
              <a:rPr lang="pt-BR" dirty="0" smtClean="0"/>
              <a:t>Projeto como “ensaio dramático da ação futura” baseado em tipificações que </a:t>
            </a:r>
            <a:r>
              <a:rPr lang="pt-BR" dirty="0" err="1" smtClean="0"/>
              <a:t>permintem</a:t>
            </a:r>
            <a:r>
              <a:rPr lang="pt-BR" dirty="0" smtClean="0"/>
              <a:t> operar no “horizonte de indeterminação”.</a:t>
            </a:r>
          </a:p>
          <a:p>
            <a:r>
              <a:rPr lang="pt-BR" dirty="0" smtClean="0"/>
              <a:t>Ação cotidiana = “ação razoável” (x “ação racional” weberiana) = “assim foi, assim será” e “posso fazer isso de novo”. Estatuto sociológico da dúvida.</a:t>
            </a:r>
          </a:p>
          <a:p>
            <a:r>
              <a:rPr lang="pt-BR" dirty="0" smtClean="0"/>
              <a:t>Na interação, percepção e suposição se confundem, mas a intersubjetividade não constitui um problema porque a existência de outras pessoas é algo dado.</a:t>
            </a:r>
          </a:p>
          <a:p>
            <a:r>
              <a:rPr lang="pt-BR" dirty="0"/>
              <a:t>“Relações do Nós</a:t>
            </a:r>
            <a:r>
              <a:rPr lang="pt-BR" dirty="0" smtClean="0"/>
              <a:t>”: cada ator vivencia também o vivenciar da situação pela outra pessoa. Situação face a face. Compreensão mútua = compreensão motivacional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48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</a:t>
            </a:r>
            <a:r>
              <a:rPr lang="en-CA" dirty="0" err="1" smtClean="0"/>
              <a:t>eoria</a:t>
            </a:r>
            <a:r>
              <a:rPr lang="en-CA" dirty="0" smtClean="0"/>
              <a:t> </a:t>
            </a:r>
            <a:r>
              <a:rPr lang="en-CA" dirty="0" err="1"/>
              <a:t>fenomenológica</a:t>
            </a:r>
            <a:r>
              <a:rPr lang="en-CA" dirty="0"/>
              <a:t> da </a:t>
            </a:r>
            <a:r>
              <a:rPr lang="en-CA" dirty="0" err="1"/>
              <a:t>cultura</a:t>
            </a:r>
            <a:r>
              <a:rPr lang="en-CA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</a:t>
            </a:r>
            <a:r>
              <a:rPr lang="pt-BR" dirty="0" err="1" smtClean="0"/>
              <a:t>tipicalidade</a:t>
            </a:r>
            <a:r>
              <a:rPr lang="pt-BR" dirty="0" smtClean="0"/>
              <a:t> </a:t>
            </a:r>
            <a:r>
              <a:rPr lang="pt-BR" dirty="0"/>
              <a:t>da vida </a:t>
            </a:r>
            <a:r>
              <a:rPr lang="pt-BR" dirty="0" smtClean="0"/>
              <a:t>cotidiana”: </a:t>
            </a:r>
            <a:r>
              <a:rPr lang="pt-BR" dirty="0"/>
              <a:t>refere-se ao modo pelo qual as diversas </a:t>
            </a:r>
            <a:r>
              <a:rPr lang="pt-BR" dirty="0" smtClean="0"/>
              <a:t>experiências sociais </a:t>
            </a:r>
            <a:r>
              <a:rPr lang="pt-BR" dirty="0"/>
              <a:t>se conformam com base num modelo </a:t>
            </a:r>
            <a:r>
              <a:rPr lang="pt-BR" dirty="0" smtClean="0"/>
              <a:t>anteriormente estabelecido.</a:t>
            </a:r>
            <a:endParaRPr lang="pt-BR" dirty="0"/>
          </a:p>
          <a:p>
            <a:r>
              <a:rPr lang="pt-BR" dirty="0" smtClean="0"/>
              <a:t>“</a:t>
            </a:r>
            <a:r>
              <a:rPr lang="pt-BR" dirty="0"/>
              <a:t>reservas de experiências” </a:t>
            </a:r>
            <a:r>
              <a:rPr lang="pt-BR" dirty="0" smtClean="0"/>
              <a:t>: refere-se ao </a:t>
            </a:r>
            <a:r>
              <a:rPr lang="pt-BR" dirty="0"/>
              <a:t>processo de </a:t>
            </a:r>
            <a:r>
              <a:rPr lang="pt-BR" dirty="0" smtClean="0"/>
              <a:t>sedimentação dos </a:t>
            </a:r>
            <a:r>
              <a:rPr lang="pt-BR" dirty="0"/>
              <a:t>conhecimentos sociais, sejam eles saberes práticos e </a:t>
            </a:r>
            <a:r>
              <a:rPr lang="pt-BR" dirty="0" smtClean="0"/>
              <a:t>empíricos</a:t>
            </a:r>
            <a:r>
              <a:rPr lang="pt-BR" dirty="0"/>
              <a:t>, sejam saberes teóricos ou afetivos. </a:t>
            </a:r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/>
              <a:t>estruturas de pertinência</a:t>
            </a:r>
            <a:r>
              <a:rPr lang="pt-BR" dirty="0" smtClean="0"/>
              <a:t>”: refere-se à </a:t>
            </a:r>
            <a:r>
              <a:rPr lang="pt-BR" dirty="0"/>
              <a:t>forma como os sujeitos sociais organizam e regem </a:t>
            </a:r>
            <a:r>
              <a:rPr lang="pt-BR" dirty="0" smtClean="0"/>
              <a:t>as diversas </a:t>
            </a:r>
            <a:r>
              <a:rPr lang="pt-BR" dirty="0"/>
              <a:t>situações de sua vida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 três </a:t>
            </a:r>
            <a:r>
              <a:rPr lang="pt-BR" dirty="0"/>
              <a:t>são </a:t>
            </a:r>
            <a:r>
              <a:rPr lang="pt-BR" dirty="0" smtClean="0"/>
              <a:t>socialmente transmitidas</a:t>
            </a:r>
            <a:r>
              <a:rPr lang="pt-BR" dirty="0"/>
              <a:t>, herdadas dos “predecessores” </a:t>
            </a:r>
            <a:r>
              <a:rPr lang="pt-BR" dirty="0" smtClean="0"/>
              <a:t>, mas </a:t>
            </a:r>
            <a:r>
              <a:rPr lang="pt-BR" dirty="0"/>
              <a:t>também são, permanentemente, </a:t>
            </a:r>
            <a:r>
              <a:rPr lang="pt-BR" dirty="0" smtClean="0"/>
              <a:t>elaboradas, reelaboradas</a:t>
            </a:r>
            <a:r>
              <a:rPr lang="pt-BR" dirty="0"/>
              <a:t>, fundidas, desfeitas, num processo </a:t>
            </a:r>
            <a:r>
              <a:rPr lang="pt-BR" dirty="0" smtClean="0"/>
              <a:t>contínuo de </a:t>
            </a:r>
            <a:r>
              <a:rPr lang="pt-BR" dirty="0"/>
              <a:t>“sedimentação” que se conforma intersubjetivamente.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059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abordagem objetiva e a subjetiva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77735"/>
          </a:xfrm>
        </p:spPr>
        <p:txBody>
          <a:bodyPr/>
          <a:lstStyle/>
          <a:p>
            <a:r>
              <a:rPr lang="pt-BR" dirty="0" smtClean="0"/>
              <a:t>“O que significa esse mundo social para mim, o observador?” X “O que significa esse mundo social para o ator observado dentro dele?”</a:t>
            </a:r>
          </a:p>
          <a:p>
            <a:r>
              <a:rPr lang="pt-BR" dirty="0" smtClean="0"/>
              <a:t>O “observador desinteressado” como sujeito do conhecimento e o “senso comum” (estruturas de significado subjetivas) como seu objeto </a:t>
            </a:r>
          </a:p>
          <a:p>
            <a:r>
              <a:rPr lang="pt-BR" dirty="0" smtClean="0"/>
              <a:t>“A salvaguarda do ponto de vista subjetivo é a única, porém suficiente, garantia de que o mundo da realidade social não será substituído por um mundo fictício, inexistente, construído pelo observador” (p. 266)</a:t>
            </a:r>
          </a:p>
          <a:p>
            <a:r>
              <a:rPr lang="pt-BR" dirty="0"/>
              <a:t>compreensão </a:t>
            </a:r>
            <a:r>
              <a:rPr lang="pt-BR" dirty="0" smtClean="0"/>
              <a:t>como rigor científico </a:t>
            </a:r>
            <a:r>
              <a:rPr lang="pt-BR" dirty="0"/>
              <a:t>X </a:t>
            </a:r>
            <a:r>
              <a:rPr lang="pt-BR" dirty="0" smtClean="0"/>
              <a:t>compreensão como intuição</a:t>
            </a:r>
            <a:endParaRPr lang="pt-BR" dirty="0"/>
          </a:p>
          <a:p>
            <a:pPr marL="36900" indent="0">
              <a:buNone/>
            </a:pPr>
            <a:endParaRPr lang="pt-BR" dirty="0" smtClean="0"/>
          </a:p>
          <a:p>
            <a:pPr marL="36900" indent="0">
              <a:buNone/>
            </a:pPr>
            <a:r>
              <a:rPr lang="pt-BR" dirty="0" smtClean="0"/>
              <a:t>construtos-modelo (típicos) com consistência lógica, que devem ser interpretados de maneira compreensível e adequado ao ator: TIPO IDEAL HABITUAL</a:t>
            </a:r>
            <a:endParaRPr lang="pt-BR" dirty="0"/>
          </a:p>
          <a:p>
            <a:pPr marL="36900" indent="0">
              <a:buNone/>
            </a:pP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3295135" y="4695568"/>
            <a:ext cx="484632" cy="568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063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Ardósia</Template>
  <TotalTime>1209</TotalTime>
  <Words>1136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Calisto MT</vt:lpstr>
      <vt:lpstr>Trebuchet MS</vt:lpstr>
      <vt:lpstr>Wingdings 2</vt:lpstr>
      <vt:lpstr>Ardósia</vt:lpstr>
      <vt:lpstr>Alfred Schutz</vt:lpstr>
      <vt:lpstr>Nota biográfica</vt:lpstr>
      <vt:lpstr>Apresentação do PowerPoint</vt:lpstr>
      <vt:lpstr>Influências </vt:lpstr>
      <vt:lpstr>O campo de ação do pensamento de Schutz</vt:lpstr>
      <vt:lpstr>Experiência: “mundos da vida”</vt:lpstr>
      <vt:lpstr>Experiência: “mundos da vida”</vt:lpstr>
      <vt:lpstr>Teoria fenomenológica da cultura </vt:lpstr>
      <vt:lpstr>A abordagem objetiva e a subjetiva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funcionalismo “moderado” de Roberto K. Merton</dc:title>
  <dc:creator>Bianca Stella Pinheiro de Freire Medeiros</dc:creator>
  <cp:lastModifiedBy>Bianca Stella Pinheiro de Freire Medeiros</cp:lastModifiedBy>
  <cp:revision>61</cp:revision>
  <dcterms:created xsi:type="dcterms:W3CDTF">2016-03-07T12:56:25Z</dcterms:created>
  <dcterms:modified xsi:type="dcterms:W3CDTF">2016-03-29T21:45:15Z</dcterms:modified>
</cp:coreProperties>
</file>