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Lst>
  <p:sldSz cx="9144000" cy="6858000" type="screen4x3"/>
  <p:notesSz cx="6858000" cy="9144000"/>
  <p:defaultTextStyle>
    <a:defPPr>
      <a:defRPr lang="pt-BR"/>
    </a:defPPr>
    <a:lvl1pPr algn="l" rtl="0" fontAlgn="base">
      <a:spcBef>
        <a:spcPct val="0"/>
      </a:spcBef>
      <a:spcAft>
        <a:spcPct val="0"/>
      </a:spcAft>
      <a:defRPr sz="1400" kern="1200">
        <a:solidFill>
          <a:schemeClr val="tx1"/>
        </a:solidFill>
        <a:latin typeface="Tahoma" pitchFamily="34" charset="0"/>
        <a:ea typeface="+mn-ea"/>
        <a:cs typeface="+mn-cs"/>
      </a:defRPr>
    </a:lvl1pPr>
    <a:lvl2pPr marL="457200" algn="l" rtl="0" fontAlgn="base">
      <a:spcBef>
        <a:spcPct val="0"/>
      </a:spcBef>
      <a:spcAft>
        <a:spcPct val="0"/>
      </a:spcAft>
      <a:defRPr sz="1400" kern="1200">
        <a:solidFill>
          <a:schemeClr val="tx1"/>
        </a:solidFill>
        <a:latin typeface="Tahoma" pitchFamily="34" charset="0"/>
        <a:ea typeface="+mn-ea"/>
        <a:cs typeface="+mn-cs"/>
      </a:defRPr>
    </a:lvl2pPr>
    <a:lvl3pPr marL="914400" algn="l" rtl="0" fontAlgn="base">
      <a:spcBef>
        <a:spcPct val="0"/>
      </a:spcBef>
      <a:spcAft>
        <a:spcPct val="0"/>
      </a:spcAft>
      <a:defRPr sz="1400" kern="1200">
        <a:solidFill>
          <a:schemeClr val="tx1"/>
        </a:solidFill>
        <a:latin typeface="Tahoma" pitchFamily="34" charset="0"/>
        <a:ea typeface="+mn-ea"/>
        <a:cs typeface="+mn-cs"/>
      </a:defRPr>
    </a:lvl3pPr>
    <a:lvl4pPr marL="1371600" algn="l" rtl="0" fontAlgn="base">
      <a:spcBef>
        <a:spcPct val="0"/>
      </a:spcBef>
      <a:spcAft>
        <a:spcPct val="0"/>
      </a:spcAft>
      <a:defRPr sz="1400" kern="1200">
        <a:solidFill>
          <a:schemeClr val="tx1"/>
        </a:solidFill>
        <a:latin typeface="Tahoma" pitchFamily="34" charset="0"/>
        <a:ea typeface="+mn-ea"/>
        <a:cs typeface="+mn-cs"/>
      </a:defRPr>
    </a:lvl4pPr>
    <a:lvl5pPr marL="1828800" algn="l" rtl="0" fontAlgn="base">
      <a:spcBef>
        <a:spcPct val="0"/>
      </a:spcBef>
      <a:spcAft>
        <a:spcPct val="0"/>
      </a:spcAft>
      <a:defRPr sz="1400" kern="1200">
        <a:solidFill>
          <a:schemeClr val="tx1"/>
        </a:solidFill>
        <a:latin typeface="Tahoma" pitchFamily="34" charset="0"/>
        <a:ea typeface="+mn-ea"/>
        <a:cs typeface="+mn-cs"/>
      </a:defRPr>
    </a:lvl5pPr>
    <a:lvl6pPr marL="2286000" algn="l" defTabSz="914400" rtl="0" eaLnBrk="1" latinLnBrk="0" hangingPunct="1">
      <a:defRPr sz="1400" kern="1200">
        <a:solidFill>
          <a:schemeClr val="tx1"/>
        </a:solidFill>
        <a:latin typeface="Tahoma" pitchFamily="34" charset="0"/>
        <a:ea typeface="+mn-ea"/>
        <a:cs typeface="+mn-cs"/>
      </a:defRPr>
    </a:lvl6pPr>
    <a:lvl7pPr marL="2743200" algn="l" defTabSz="914400" rtl="0" eaLnBrk="1" latinLnBrk="0" hangingPunct="1">
      <a:defRPr sz="1400" kern="1200">
        <a:solidFill>
          <a:schemeClr val="tx1"/>
        </a:solidFill>
        <a:latin typeface="Tahoma" pitchFamily="34" charset="0"/>
        <a:ea typeface="+mn-ea"/>
        <a:cs typeface="+mn-cs"/>
      </a:defRPr>
    </a:lvl7pPr>
    <a:lvl8pPr marL="3200400" algn="l" defTabSz="914400" rtl="0" eaLnBrk="1" latinLnBrk="0" hangingPunct="1">
      <a:defRPr sz="1400" kern="1200">
        <a:solidFill>
          <a:schemeClr val="tx1"/>
        </a:solidFill>
        <a:latin typeface="Tahoma" pitchFamily="34" charset="0"/>
        <a:ea typeface="+mn-ea"/>
        <a:cs typeface="+mn-cs"/>
      </a:defRPr>
    </a:lvl8pPr>
    <a:lvl9pPr marL="3657600" algn="l" defTabSz="914400" rtl="0" eaLnBrk="1" latinLnBrk="0" hangingPunct="1">
      <a:defRPr sz="1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5" autoAdjust="0"/>
    <p:restoredTop sz="94667" autoAdjust="0"/>
  </p:normalViewPr>
  <p:slideViewPr>
    <p:cSldViewPr>
      <p:cViewPr>
        <p:scale>
          <a:sx n="100" d="100"/>
          <a:sy n="100" d="100"/>
        </p:scale>
        <p:origin x="-1188"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pt-B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pt-BR"/>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pt-BR"/>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2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pt-BR"/>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pt-BR"/>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pt-BR"/>
              <a:t>Clique para editar o estilo do título mestre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pt-BR"/>
              <a:t>Clique para editar o estilo do subtítulo mestre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pt-BR"/>
          </a:p>
        </p:txBody>
      </p:sp>
      <p:sp>
        <p:nvSpPr>
          <p:cNvPr id="27" name="Rectangle 27"/>
          <p:cNvSpPr>
            <a:spLocks noGrp="1" noChangeArrowheads="1"/>
          </p:cNvSpPr>
          <p:nvPr>
            <p:ph type="ftr" sz="quarter" idx="11"/>
          </p:nvPr>
        </p:nvSpPr>
        <p:spPr/>
        <p:txBody>
          <a:bodyPr/>
          <a:lstStyle>
            <a:lvl1pPr>
              <a:defRPr/>
            </a:lvl1pPr>
          </a:lstStyle>
          <a:p>
            <a:pPr>
              <a:defRPr/>
            </a:pPr>
            <a:endParaRPr lang="pt-BR"/>
          </a:p>
        </p:txBody>
      </p:sp>
      <p:sp>
        <p:nvSpPr>
          <p:cNvPr id="28" name="Rectangle 28"/>
          <p:cNvSpPr>
            <a:spLocks noGrp="1" noChangeArrowheads="1"/>
          </p:cNvSpPr>
          <p:nvPr>
            <p:ph type="sldNum" sz="quarter" idx="12"/>
          </p:nvPr>
        </p:nvSpPr>
        <p:spPr/>
        <p:txBody>
          <a:bodyPr/>
          <a:lstStyle>
            <a:lvl1pPr>
              <a:defRPr/>
            </a:lvl1pPr>
          </a:lstStyle>
          <a:p>
            <a:pPr>
              <a:defRPr/>
            </a:pPr>
            <a:fld id="{601AE232-FF42-4916-91F7-5B98B6D5E931}"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C906ED22-53B1-40C7-B104-520ADD7E5A3A}"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53112"/>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7813"/>
            <a:ext cx="6019800" cy="5853112"/>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2A3FA8C1-9725-4D0E-A49A-4E2D57FE65A8}"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435ECF2F-836C-4291-BCDC-2E035BE52B69}"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B5CA9C35-1115-4A9B-845A-4C74F3C69CEE}"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26"/>
          <p:cNvSpPr>
            <a:spLocks noGrp="1" noChangeArrowheads="1"/>
          </p:cNvSpPr>
          <p:nvPr>
            <p:ph type="ftr" sz="quarter" idx="10"/>
          </p:nvPr>
        </p:nvSpPr>
        <p:spPr>
          <a:ln/>
        </p:spPr>
        <p:txBody>
          <a:bodyPr/>
          <a:lstStyle>
            <a:lvl1pPr>
              <a:defRPr/>
            </a:lvl1pPr>
          </a:lstStyle>
          <a:p>
            <a:pPr>
              <a:defRPr/>
            </a:pPr>
            <a:endParaRPr lang="pt-BR"/>
          </a:p>
        </p:txBody>
      </p:sp>
      <p:sp>
        <p:nvSpPr>
          <p:cNvPr id="6" name="Rectangle 27"/>
          <p:cNvSpPr>
            <a:spLocks noGrp="1" noChangeArrowheads="1"/>
          </p:cNvSpPr>
          <p:nvPr>
            <p:ph type="sldNum" sz="quarter" idx="11"/>
          </p:nvPr>
        </p:nvSpPr>
        <p:spPr>
          <a:ln/>
        </p:spPr>
        <p:txBody>
          <a:bodyPr/>
          <a:lstStyle>
            <a:lvl1pPr>
              <a:defRPr/>
            </a:lvl1pPr>
          </a:lstStyle>
          <a:p>
            <a:pPr>
              <a:defRPr/>
            </a:pPr>
            <a:fld id="{82CBDEF0-CF30-43D2-A5FA-D53160D7AFBF}" type="slidenum">
              <a:rPr lang="pt-BR"/>
              <a:pPr>
                <a:defRPr/>
              </a:pPr>
              <a:t>‹nº›</a:t>
            </a:fld>
            <a:endParaRPr lang="pt-BR"/>
          </a:p>
        </p:txBody>
      </p:sp>
      <p:sp>
        <p:nvSpPr>
          <p:cNvPr id="7"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26"/>
          <p:cNvSpPr>
            <a:spLocks noGrp="1" noChangeArrowheads="1"/>
          </p:cNvSpPr>
          <p:nvPr>
            <p:ph type="ftr" sz="quarter" idx="10"/>
          </p:nvPr>
        </p:nvSpPr>
        <p:spPr>
          <a:ln/>
        </p:spPr>
        <p:txBody>
          <a:bodyPr/>
          <a:lstStyle>
            <a:lvl1pPr>
              <a:defRPr/>
            </a:lvl1pPr>
          </a:lstStyle>
          <a:p>
            <a:pPr>
              <a:defRPr/>
            </a:pPr>
            <a:endParaRPr lang="pt-BR"/>
          </a:p>
        </p:txBody>
      </p:sp>
      <p:sp>
        <p:nvSpPr>
          <p:cNvPr id="8" name="Rectangle 27"/>
          <p:cNvSpPr>
            <a:spLocks noGrp="1" noChangeArrowheads="1"/>
          </p:cNvSpPr>
          <p:nvPr>
            <p:ph type="sldNum" sz="quarter" idx="11"/>
          </p:nvPr>
        </p:nvSpPr>
        <p:spPr>
          <a:ln/>
        </p:spPr>
        <p:txBody>
          <a:bodyPr/>
          <a:lstStyle>
            <a:lvl1pPr>
              <a:defRPr/>
            </a:lvl1pPr>
          </a:lstStyle>
          <a:p>
            <a:pPr>
              <a:defRPr/>
            </a:pPr>
            <a:fld id="{10B0B768-6283-404C-A227-A7F94CA73B26}" type="slidenum">
              <a:rPr lang="pt-BR"/>
              <a:pPr>
                <a:defRPr/>
              </a:pPr>
              <a:t>‹nº›</a:t>
            </a:fld>
            <a:endParaRPr lang="pt-BR"/>
          </a:p>
        </p:txBody>
      </p:sp>
      <p:sp>
        <p:nvSpPr>
          <p:cNvPr id="9"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26"/>
          <p:cNvSpPr>
            <a:spLocks noGrp="1" noChangeArrowheads="1"/>
          </p:cNvSpPr>
          <p:nvPr>
            <p:ph type="ftr" sz="quarter" idx="10"/>
          </p:nvPr>
        </p:nvSpPr>
        <p:spPr>
          <a:ln/>
        </p:spPr>
        <p:txBody>
          <a:bodyPr/>
          <a:lstStyle>
            <a:lvl1pPr>
              <a:defRPr/>
            </a:lvl1pPr>
          </a:lstStyle>
          <a:p>
            <a:pPr>
              <a:defRPr/>
            </a:pPr>
            <a:endParaRPr lang="pt-BR"/>
          </a:p>
        </p:txBody>
      </p:sp>
      <p:sp>
        <p:nvSpPr>
          <p:cNvPr id="4" name="Rectangle 27"/>
          <p:cNvSpPr>
            <a:spLocks noGrp="1" noChangeArrowheads="1"/>
          </p:cNvSpPr>
          <p:nvPr>
            <p:ph type="sldNum" sz="quarter" idx="11"/>
          </p:nvPr>
        </p:nvSpPr>
        <p:spPr>
          <a:ln/>
        </p:spPr>
        <p:txBody>
          <a:bodyPr/>
          <a:lstStyle>
            <a:lvl1pPr>
              <a:defRPr/>
            </a:lvl1pPr>
          </a:lstStyle>
          <a:p>
            <a:pPr>
              <a:defRPr/>
            </a:pPr>
            <a:fld id="{F4C4C6C3-5054-4828-BD92-AB375DB2BAA2}" type="slidenum">
              <a:rPr lang="pt-BR"/>
              <a:pPr>
                <a:defRPr/>
              </a:pPr>
              <a:t>‹nº›</a:t>
            </a:fld>
            <a:endParaRPr lang="pt-BR"/>
          </a:p>
        </p:txBody>
      </p:sp>
      <p:sp>
        <p:nvSpPr>
          <p:cNvPr id="5"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pt-BR"/>
          </a:p>
        </p:txBody>
      </p:sp>
      <p:sp>
        <p:nvSpPr>
          <p:cNvPr id="3" name="Rectangle 27"/>
          <p:cNvSpPr>
            <a:spLocks noGrp="1" noChangeArrowheads="1"/>
          </p:cNvSpPr>
          <p:nvPr>
            <p:ph type="sldNum" sz="quarter" idx="11"/>
          </p:nvPr>
        </p:nvSpPr>
        <p:spPr>
          <a:ln/>
        </p:spPr>
        <p:txBody>
          <a:bodyPr/>
          <a:lstStyle>
            <a:lvl1pPr>
              <a:defRPr/>
            </a:lvl1pPr>
          </a:lstStyle>
          <a:p>
            <a:pPr>
              <a:defRPr/>
            </a:pPr>
            <a:fld id="{9A58A36C-4599-45AA-8EA6-0426B152EA19}" type="slidenum">
              <a:rPr lang="pt-BR"/>
              <a:pPr>
                <a:defRPr/>
              </a:pPr>
              <a:t>‹nº›</a:t>
            </a:fld>
            <a:endParaRPr lang="pt-BR"/>
          </a:p>
        </p:txBody>
      </p:sp>
      <p:sp>
        <p:nvSpPr>
          <p:cNvPr id="4"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26"/>
          <p:cNvSpPr>
            <a:spLocks noGrp="1" noChangeArrowheads="1"/>
          </p:cNvSpPr>
          <p:nvPr>
            <p:ph type="ftr" sz="quarter" idx="10"/>
          </p:nvPr>
        </p:nvSpPr>
        <p:spPr>
          <a:ln/>
        </p:spPr>
        <p:txBody>
          <a:bodyPr/>
          <a:lstStyle>
            <a:lvl1pPr>
              <a:defRPr/>
            </a:lvl1pPr>
          </a:lstStyle>
          <a:p>
            <a:pPr>
              <a:defRPr/>
            </a:pPr>
            <a:endParaRPr lang="pt-BR"/>
          </a:p>
        </p:txBody>
      </p:sp>
      <p:sp>
        <p:nvSpPr>
          <p:cNvPr id="6" name="Rectangle 27"/>
          <p:cNvSpPr>
            <a:spLocks noGrp="1" noChangeArrowheads="1"/>
          </p:cNvSpPr>
          <p:nvPr>
            <p:ph type="sldNum" sz="quarter" idx="11"/>
          </p:nvPr>
        </p:nvSpPr>
        <p:spPr>
          <a:ln/>
        </p:spPr>
        <p:txBody>
          <a:bodyPr/>
          <a:lstStyle>
            <a:lvl1pPr>
              <a:defRPr/>
            </a:lvl1pPr>
          </a:lstStyle>
          <a:p>
            <a:pPr>
              <a:defRPr/>
            </a:pPr>
            <a:fld id="{2121A02E-4010-442A-B71A-856D231C2314}" type="slidenum">
              <a:rPr lang="pt-BR"/>
              <a:pPr>
                <a:defRPr/>
              </a:pPr>
              <a:t>‹nº›</a:t>
            </a:fld>
            <a:endParaRPr lang="pt-BR"/>
          </a:p>
        </p:txBody>
      </p:sp>
      <p:sp>
        <p:nvSpPr>
          <p:cNvPr id="7"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26"/>
          <p:cNvSpPr>
            <a:spLocks noGrp="1" noChangeArrowheads="1"/>
          </p:cNvSpPr>
          <p:nvPr>
            <p:ph type="ftr" sz="quarter" idx="10"/>
          </p:nvPr>
        </p:nvSpPr>
        <p:spPr>
          <a:ln/>
        </p:spPr>
        <p:txBody>
          <a:bodyPr/>
          <a:lstStyle>
            <a:lvl1pPr>
              <a:defRPr/>
            </a:lvl1pPr>
          </a:lstStyle>
          <a:p>
            <a:pPr>
              <a:defRPr/>
            </a:pPr>
            <a:endParaRPr lang="pt-BR"/>
          </a:p>
        </p:txBody>
      </p:sp>
      <p:sp>
        <p:nvSpPr>
          <p:cNvPr id="6" name="Rectangle 27"/>
          <p:cNvSpPr>
            <a:spLocks noGrp="1" noChangeArrowheads="1"/>
          </p:cNvSpPr>
          <p:nvPr>
            <p:ph type="sldNum" sz="quarter" idx="11"/>
          </p:nvPr>
        </p:nvSpPr>
        <p:spPr>
          <a:ln/>
        </p:spPr>
        <p:txBody>
          <a:bodyPr/>
          <a:lstStyle>
            <a:lvl1pPr>
              <a:defRPr/>
            </a:lvl1pPr>
          </a:lstStyle>
          <a:p>
            <a:pPr>
              <a:defRPr/>
            </a:pPr>
            <a:fld id="{F350B35E-52D4-4104-B2B4-07197F11B4AD}" type="slidenum">
              <a:rPr lang="pt-BR"/>
              <a:pPr>
                <a:defRPr/>
              </a:pPr>
              <a:t>‹nº›</a:t>
            </a:fld>
            <a:endParaRPr lang="pt-BR"/>
          </a:p>
        </p:txBody>
      </p:sp>
      <p:sp>
        <p:nvSpPr>
          <p:cNvPr id="7"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58000"/>
            <a:chOff x="0" y="0"/>
            <a:chExt cx="5770" cy="4320"/>
          </a:xfrm>
        </p:grpSpPr>
        <p:sp>
          <p:nvSpPr>
            <p:cNvPr id="409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pt-BR"/>
            </a:p>
          </p:txBody>
        </p:sp>
        <p:sp>
          <p:nvSpPr>
            <p:cNvPr id="410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0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0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pt-BR"/>
            </a:p>
          </p:txBody>
        </p:sp>
        <p:sp>
          <p:nvSpPr>
            <p:cNvPr id="410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0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0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0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0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0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0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411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411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1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pt-BR"/>
            </a:p>
          </p:txBody>
        </p:sp>
        <p:sp>
          <p:nvSpPr>
            <p:cNvPr id="411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1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1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1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1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1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pt-BR"/>
            </a:p>
          </p:txBody>
        </p:sp>
        <p:sp>
          <p:nvSpPr>
            <p:cNvPr id="411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pt-BR"/>
            </a:p>
          </p:txBody>
        </p:sp>
      </p:grpSp>
      <p:sp>
        <p:nvSpPr>
          <p:cNvPr id="412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pt-BR" smtClean="0"/>
              <a:t>Clique para editar o estilo do título mestre</a:t>
            </a:r>
          </a:p>
        </p:txBody>
      </p:sp>
      <p:sp>
        <p:nvSpPr>
          <p:cNvPr id="4121"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122"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pt-BR"/>
          </a:p>
        </p:txBody>
      </p:sp>
      <p:sp>
        <p:nvSpPr>
          <p:cNvPr id="4123"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1EF54C90-215E-4D1B-9B54-FA58AA845E00}" type="slidenum">
              <a:rPr lang="pt-BR"/>
              <a:pPr>
                <a:defRPr/>
              </a:pPr>
              <a:t>‹nº›</a:t>
            </a:fld>
            <a:endParaRPr lang="pt-BR"/>
          </a:p>
        </p:txBody>
      </p:sp>
      <p:sp>
        <p:nvSpPr>
          <p:cNvPr id="4124"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pt-BR"/>
          </a:p>
        </p:txBody>
      </p:sp>
    </p:spTree>
  </p:cSld>
  <p:clrMap bg1="dk2" tx1="lt1" bg2="dk1" tx2="lt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pt-BR" dirty="0" smtClean="0"/>
              <a:t>PASUKANIS – CAPÍTULO 3 – “RELAÇÃO E NORMA”</a:t>
            </a:r>
            <a:endParaRPr lang="pt-BR" dirty="0"/>
          </a:p>
        </p:txBody>
      </p:sp>
      <p:sp>
        <p:nvSpPr>
          <p:cNvPr id="2051" name="Rectangle 3"/>
          <p:cNvSpPr>
            <a:spLocks noGrp="1" noChangeArrowheads="1"/>
          </p:cNvSpPr>
          <p:nvPr>
            <p:ph type="subTitle" idx="1"/>
          </p:nvPr>
        </p:nvSpPr>
        <p:spPr/>
        <p:txBody>
          <a:bodyPr/>
          <a:lstStyle/>
          <a:p>
            <a:pPr eaLnBrk="1" hangingPunct="1">
              <a:defRPr/>
            </a:pPr>
            <a:r>
              <a:rPr lang="pt-BR" smtClean="0"/>
              <a:t>“TEORIA GERAL DO DIREITO E O MARXISMO”</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1800" b="1" dirty="0">
                <a:latin typeface="Arial" pitchFamily="34" charset="0"/>
                <a:cs typeface="Arial" pitchFamily="34" charset="0"/>
              </a:rPr>
              <a:t>     </a:t>
            </a:r>
            <a:r>
              <a:rPr lang="pt-BR" sz="1400" b="1" dirty="0" smtClean="0">
                <a:latin typeface="Arial" pitchFamily="34" charset="0"/>
                <a:cs typeface="Arial" pitchFamily="34" charset="0"/>
              </a:rPr>
              <a:t>CAPÍTULO  3 </a:t>
            </a:r>
            <a:r>
              <a:rPr lang="pt-BR" sz="1400" b="1" dirty="0">
                <a:latin typeface="Arial" pitchFamily="34" charset="0"/>
                <a:cs typeface="Arial" pitchFamily="34" charset="0"/>
              </a:rPr>
              <a:t>– </a:t>
            </a:r>
            <a:r>
              <a:rPr lang="pt-BR" sz="1400" b="1" dirty="0" smtClean="0">
                <a:latin typeface="Arial" pitchFamily="34" charset="0"/>
                <a:cs typeface="Arial" pitchFamily="34" charset="0"/>
              </a:rPr>
              <a:t>“Relação e norma”.</a:t>
            </a:r>
            <a:endParaRPr lang="pt-BR" sz="1400" b="1" dirty="0">
              <a:latin typeface="Arial" pitchFamily="34" charset="0"/>
              <a:cs typeface="Arial" pitchFamily="34" charset="0"/>
            </a:endParaRPr>
          </a:p>
          <a:p>
            <a:pPr algn="just" eaLnBrk="1" hangingPunct="1">
              <a:lnSpc>
                <a:spcPct val="80000"/>
              </a:lnSpc>
              <a:buFont typeface="Wingdings" pitchFamily="2" charset="2"/>
              <a:buNone/>
              <a:defRPr/>
            </a:pPr>
            <a:endParaRPr lang="pt-BR" sz="1400" b="1" dirty="0">
              <a:latin typeface="Arial" pitchFamily="34" charset="0"/>
              <a:cs typeface="Arial" pitchFamily="34" charset="0"/>
            </a:endParaRPr>
          </a:p>
          <a:p>
            <a:pPr algn="just" eaLnBrk="1" hangingPunct="1">
              <a:buFont typeface="Wingdings" pitchFamily="2" charset="2"/>
              <a:buNone/>
              <a:defRPr/>
            </a:pPr>
            <a:r>
              <a:rPr lang="pt-BR" sz="1400" dirty="0" smtClean="0">
                <a:latin typeface="Arial" pitchFamily="34" charset="0"/>
                <a:cs typeface="Arial" pitchFamily="34" charset="0"/>
              </a:rPr>
              <a:t>       MUITO INTERESSANTES TAMBÉM AS AFIRMAÇÕES SOBRE A RELAÇÃO ENTRE DIREITO PÚBLICO E DIREITO PRIVADO, QUE COMEÇOU A SER EXPLICITADA, BRILHANTEMENTE, A PARTIR DAS NOÇÕES DE DIREITO OBJETIVO E DIREITO SUBJETIVO:</a:t>
            </a:r>
          </a:p>
          <a:p>
            <a:pPr algn="just" eaLnBrk="1" hangingPunct="1">
              <a:buFont typeface="Wingdings" pitchFamily="2" charset="2"/>
              <a:buNone/>
              <a:defRPr/>
            </a:pPr>
            <a:r>
              <a:rPr lang="pt-BR" sz="1400" dirty="0" smtClean="0">
                <a:latin typeface="Arial" pitchFamily="34" charset="0"/>
                <a:cs typeface="Arial" pitchFamily="34" charset="0"/>
              </a:rPr>
              <a:t> </a:t>
            </a:r>
          </a:p>
          <a:p>
            <a:pPr algn="just" eaLnBrk="1" hangingPunct="1">
              <a:buFont typeface="Wingdings" pitchFamily="2" charset="2"/>
              <a:buNone/>
              <a:defRPr/>
            </a:pPr>
            <a:r>
              <a:rPr lang="pt-BR" sz="1400" dirty="0" smtClean="0">
                <a:latin typeface="Arial" pitchFamily="34" charset="0"/>
                <a:cs typeface="Arial" pitchFamily="34" charset="0"/>
              </a:rPr>
              <a:t>        </a:t>
            </a:r>
            <a:r>
              <a:rPr lang="pt-BR" sz="1400" dirty="0" smtClean="0"/>
              <a:t>primária, utiliza com abundância e segurança o conceito de direito subjetivo, a utilização desta conceito, no âmbito da teoria do direito público, gera regularmente contradições e mal-entendidos. Eis por que o sistema civil caracteriza-se por sua simplicidade, clareza e perfeição, enquanto que as teorias do direito público contemplam diversas construções forçadas, artificiais e unilaterais, ao ponto de tornarem-se até mesmo grotescas. A forma jurídica com seu aspecto de autorização subjetiva nasce em uma sociedade composta de titulares de interesses privados egoístas e isolados. Dado que toda vida econômica edifica-se sobre o princípio da concordância entre vontades independentes, cada função social assume de forma mais ou menos reflexiva, um caráter jurídico, isto é, não é apenas uma função social, mas, igualmente, um direito pertencente àquele que exerce tais funções sociais. Mas, uma vez que os interesses privados não podem, dada a própria natureza da organização política, alcançar nela um desenvolvimento completo e uma importância determinante como na economia da sociedade burguesa, os direitos públicos subjetivos surgem, eles também, como uma forma efêmera, desprovidos de verdadeiras raízes e eternamente incertos. Ademais, o Estado não é uma superestrutura jurídica, mas somente pode ser pensado enquanto tal”. (p. 75)</a:t>
            </a:r>
          </a:p>
          <a:p>
            <a:pPr algn="just" eaLnBrk="1" hangingPunct="1">
              <a:buFont typeface="Wingdings" pitchFamily="2" charset="2"/>
              <a:buNone/>
              <a:defRPr/>
            </a:pPr>
            <a:endParaRPr lang="pt-BR" sz="14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1800" b="1" dirty="0">
                <a:latin typeface="Arial" pitchFamily="34" charset="0"/>
                <a:cs typeface="Arial" pitchFamily="34" charset="0"/>
              </a:rPr>
              <a:t>     </a:t>
            </a:r>
            <a:r>
              <a:rPr lang="pt-BR" sz="1400" b="1" dirty="0" smtClean="0">
                <a:latin typeface="Arial" pitchFamily="34" charset="0"/>
                <a:cs typeface="Arial" pitchFamily="34" charset="0"/>
              </a:rPr>
              <a:t>CAPÍTULO  3 </a:t>
            </a:r>
            <a:r>
              <a:rPr lang="pt-BR" sz="1400" b="1" dirty="0">
                <a:latin typeface="Arial" pitchFamily="34" charset="0"/>
                <a:cs typeface="Arial" pitchFamily="34" charset="0"/>
              </a:rPr>
              <a:t>– </a:t>
            </a:r>
            <a:r>
              <a:rPr lang="pt-BR" sz="1400" b="1" dirty="0" smtClean="0">
                <a:latin typeface="Arial" pitchFamily="34" charset="0"/>
                <a:cs typeface="Arial" pitchFamily="34" charset="0"/>
              </a:rPr>
              <a:t>“Relação e norma”.</a:t>
            </a:r>
            <a:endParaRPr lang="pt-BR" sz="1400" b="1" dirty="0">
              <a:latin typeface="Arial" pitchFamily="34" charset="0"/>
              <a:cs typeface="Arial" pitchFamily="34" charset="0"/>
            </a:endParaRPr>
          </a:p>
          <a:p>
            <a:pPr algn="just" eaLnBrk="1" hangingPunct="1">
              <a:lnSpc>
                <a:spcPct val="80000"/>
              </a:lnSpc>
              <a:buFont typeface="Wingdings" pitchFamily="2" charset="2"/>
              <a:buNone/>
              <a:defRPr/>
            </a:pPr>
            <a:endParaRPr lang="pt-BR" sz="1400" b="1" dirty="0">
              <a:latin typeface="Arial" pitchFamily="34" charset="0"/>
              <a:cs typeface="Arial" pitchFamily="34" charset="0"/>
            </a:endParaRPr>
          </a:p>
          <a:p>
            <a:pPr algn="just" eaLnBrk="1" hangingPunct="1">
              <a:buFont typeface="Wingdings" pitchFamily="2" charset="2"/>
              <a:buNone/>
              <a:defRPr/>
            </a:pPr>
            <a:r>
              <a:rPr lang="pt-BR" sz="1400" dirty="0" smtClean="0">
                <a:latin typeface="Arial" pitchFamily="34" charset="0"/>
                <a:cs typeface="Arial" pitchFamily="34" charset="0"/>
              </a:rPr>
              <a:t>       MUITO INTERESSANTES TAMBÉM AS AFIRMAÇÕES SOBRE A RELAÇÃO ENTRE DIREITO PÚBLICO E DIREITO PRIVADO, QUE COMEÇOU A SER EXPLICITADA, BRILHANTEMENTE, A PARTIR DAS NOÇÕES DE DIREITO OBJETIVO E DIREITO SUBJETIVO:</a:t>
            </a:r>
          </a:p>
          <a:p>
            <a:pPr algn="just" eaLnBrk="1" hangingPunct="1">
              <a:buFont typeface="Wingdings" pitchFamily="2" charset="2"/>
              <a:buNone/>
              <a:defRPr/>
            </a:pPr>
            <a:r>
              <a:rPr lang="pt-BR" sz="1400" dirty="0" smtClean="0">
                <a:latin typeface="Arial" pitchFamily="34" charset="0"/>
                <a:cs typeface="Arial" pitchFamily="34" charset="0"/>
              </a:rPr>
              <a:t> </a:t>
            </a:r>
          </a:p>
          <a:p>
            <a:pPr algn="just" eaLnBrk="1" hangingPunct="1">
              <a:buFont typeface="Wingdings" pitchFamily="2" charset="2"/>
              <a:buNone/>
              <a:defRPr/>
            </a:pPr>
            <a:r>
              <a:rPr lang="pt-BR" sz="1400" dirty="0" smtClean="0">
                <a:latin typeface="Arial" pitchFamily="34" charset="0"/>
                <a:cs typeface="Arial" pitchFamily="34" charset="0"/>
              </a:rPr>
              <a:t>        ÓTIMO EM ESPECIAL PARA A QUESTÃO DAS POLÍTICAS PÚBLICAS, MELHOR AINDA PARA A QUESTÃO DAS POLÍTICAS PÚBLICAS EM MATÉRIA DE DIREITOS SOCIAIS: “O direito público só pode existir enquanto refletir a forma jurídica privada na esfera da organização política, ou então deixa de ser direito”. (p. 75)</a:t>
            </a:r>
          </a:p>
          <a:p>
            <a:pPr algn="just" eaLnBrk="1" hangingPunct="1">
              <a:buFont typeface="Wingdings" pitchFamily="2" charset="2"/>
              <a:buNone/>
              <a:defRPr/>
            </a:pPr>
            <a:r>
              <a:rPr lang="pt-BR" sz="1400" dirty="0" smtClean="0">
                <a:latin typeface="Arial" pitchFamily="34" charset="0"/>
                <a:cs typeface="Arial" pitchFamily="34" charset="0"/>
              </a:rPr>
              <a:t>      PISTA PARA A SOCIALISMO: “A condição real de supressão da forma jurídica e da ideologia jurídica é um estado social no qual a contradição entre o interesse individual e o interesse social esteja superada.” (p. 76)</a:t>
            </a:r>
          </a:p>
          <a:p>
            <a:pPr algn="just" eaLnBrk="1" hangingPunct="1">
              <a:buFont typeface="Wingdings" pitchFamily="2" charset="2"/>
              <a:buNone/>
              <a:defRPr/>
            </a:pPr>
            <a:r>
              <a:rPr lang="pt-BR" sz="1400" dirty="0" smtClean="0">
                <a:latin typeface="Arial" pitchFamily="34" charset="0"/>
                <a:cs typeface="Arial" pitchFamily="34" charset="0"/>
              </a:rPr>
              <a:t>      MAS, ENQUANTO ISTO, NO CAPITALISMO: “Mas o que caracteriza a sociedade burguesa é precisamente o fato de que os interesses gerais destacam-se dos interesses privados e a eles se opõem. E assumem, involuntariamente, nesta oposição a forma de interesses privados, a forma de direito. Além do mais, como era de se esperar, são precisamente estes momentos que se deixam integrar completamente no esquema dos interesses privados isolados e opostos, que </a:t>
            </a:r>
            <a:r>
              <a:rPr lang="pt-BR" sz="1400" dirty="0" smtClean="0"/>
              <a:t>constituem o momento jurídico da organização estatal.” (p. 76)</a:t>
            </a:r>
          </a:p>
          <a:p>
            <a:pPr algn="just" eaLnBrk="1" hangingPunct="1">
              <a:buFont typeface="Wingdings" pitchFamily="2" charset="2"/>
              <a:buNone/>
              <a:defRPr/>
            </a:pPr>
            <a:endParaRPr lang="pt-BR" sz="14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1800" b="1" dirty="0">
                <a:latin typeface="Arial" pitchFamily="34" charset="0"/>
                <a:cs typeface="Arial" pitchFamily="34" charset="0"/>
              </a:rPr>
              <a:t>     </a:t>
            </a:r>
            <a:r>
              <a:rPr lang="pt-BR" sz="1400" b="1" dirty="0" smtClean="0">
                <a:latin typeface="Arial" pitchFamily="34" charset="0"/>
                <a:cs typeface="Arial" pitchFamily="34" charset="0"/>
              </a:rPr>
              <a:t>CAPÍTULO  3 </a:t>
            </a:r>
            <a:r>
              <a:rPr lang="pt-BR" sz="1400" b="1" dirty="0">
                <a:latin typeface="Arial" pitchFamily="34" charset="0"/>
                <a:cs typeface="Arial" pitchFamily="34" charset="0"/>
              </a:rPr>
              <a:t>– </a:t>
            </a:r>
            <a:r>
              <a:rPr lang="pt-BR" sz="1400" b="1" dirty="0" smtClean="0">
                <a:latin typeface="Arial" pitchFamily="34" charset="0"/>
                <a:cs typeface="Arial" pitchFamily="34" charset="0"/>
              </a:rPr>
              <a:t>“Relação e norma”.</a:t>
            </a:r>
            <a:endParaRPr lang="pt-BR" sz="1400" b="1" dirty="0">
              <a:latin typeface="Arial" pitchFamily="34" charset="0"/>
              <a:cs typeface="Arial" pitchFamily="34" charset="0"/>
            </a:endParaRPr>
          </a:p>
          <a:p>
            <a:pPr algn="just" eaLnBrk="1" hangingPunct="1">
              <a:lnSpc>
                <a:spcPct val="80000"/>
              </a:lnSpc>
              <a:buFont typeface="Wingdings" pitchFamily="2" charset="2"/>
              <a:buNone/>
              <a:defRPr/>
            </a:pPr>
            <a:endParaRPr lang="pt-BR" sz="1400" b="1" dirty="0">
              <a:latin typeface="Arial" pitchFamily="34" charset="0"/>
              <a:cs typeface="Arial" pitchFamily="34" charset="0"/>
            </a:endParaRPr>
          </a:p>
          <a:p>
            <a:pPr algn="just" eaLnBrk="1" hangingPunct="1">
              <a:buFont typeface="Wingdings" pitchFamily="2" charset="2"/>
              <a:buNone/>
              <a:defRPr/>
            </a:pPr>
            <a:r>
              <a:rPr lang="pt-BR" sz="1400" dirty="0" smtClean="0">
                <a:latin typeface="Arial" pitchFamily="34" charset="0"/>
                <a:cs typeface="Arial" pitchFamily="34" charset="0"/>
              </a:rPr>
              <a:t>       MUITO INTERESSANTES TAMBÉM AS AFIRMAÇÕES SOBRE A RELAÇÃO ENTRE DIREITO PÚBLICO E DIREITO PRIVADO, QUE COMEÇOU A SER EXPLICITADA, BRILHANTEMENTE, A PARTIR DAS NOÇÕES DE DIREITO OBJETIVO E DIREITO SUBJETIVO:</a:t>
            </a:r>
          </a:p>
          <a:p>
            <a:pPr algn="just" eaLnBrk="1" hangingPunct="1">
              <a:buFont typeface="Wingdings" pitchFamily="2" charset="2"/>
              <a:buNone/>
              <a:defRPr/>
            </a:pPr>
            <a:r>
              <a:rPr lang="pt-BR" sz="1400" dirty="0" smtClean="0">
                <a:latin typeface="Arial" pitchFamily="34" charset="0"/>
                <a:cs typeface="Arial" pitchFamily="34" charset="0"/>
              </a:rPr>
              <a:t> </a:t>
            </a:r>
          </a:p>
          <a:p>
            <a:pPr algn="just" eaLnBrk="1" hangingPunct="1">
              <a:buFont typeface="Wingdings" pitchFamily="2" charset="2"/>
              <a:buNone/>
              <a:defRPr/>
            </a:pPr>
            <a:r>
              <a:rPr lang="pt-BR" sz="1400" dirty="0" smtClean="0">
                <a:latin typeface="Arial" pitchFamily="34" charset="0"/>
                <a:cs typeface="Arial" pitchFamily="34" charset="0"/>
              </a:rPr>
              <a:t>        PARA DEMONSTRAR TUDO QUE FOI DITO ACIMA NA MESMA P. 76, HÁ UM EXEMPLO NO RODAPÉ (NOTA 25) EM QUE FAZ O EXERCÍCIO COM O DIREITO DO ELEITO, O QUE TRANSFORMA O ELEITOR EM PROPRIETÁRIO DE UM VOTO, UMA VERDADEIRA ESPÉCIE DE PRIVATIZAÇÃO DO PÚBLICO NO MÁXIMO DA VIDA POLÍTICA: O MOMENTO DE ESCOLHA DO MANDATO POLÍTICO, DA REPRESENTAÇÃO POLÍTICA, COMO UM ATO DO PÚBLICO, QUE PASSA A SER PRIVATIZADO. MAIS DO QUE UM EXERCÍCIO DE UM ATO DE COMUNHÃO, O DIREITO FAZ COM QUE O VOTO TRANSFORME MESMO ESTE MOMENTO MAIS IMPORTANTE PARA A DEMOCRACIA BURGUESA EM UM INSTANTE DO CIDADÃO EGOÍSTA.</a:t>
            </a:r>
          </a:p>
          <a:p>
            <a:pPr algn="just" eaLnBrk="1" hangingPunct="1">
              <a:buFont typeface="Wingdings" pitchFamily="2" charset="2"/>
              <a:buNone/>
              <a:defRPr/>
            </a:pPr>
            <a:r>
              <a:rPr lang="pt-BR" sz="1400" dirty="0" smtClean="0">
                <a:latin typeface="Arial" pitchFamily="34" charset="0"/>
                <a:cs typeface="Arial" pitchFamily="34" charset="0"/>
              </a:rPr>
              <a:t>       Nesta mesma linha: “Tão simples, compreensível e ‘natural’ que seja ‘o direito do credor’ à restituição, tão precário, problemático e ambíguo é, digamos, o ‘direito’ do parlamento de votar o orçamento.” (p. 78)</a:t>
            </a:r>
          </a:p>
          <a:p>
            <a:pPr algn="just" eaLnBrk="1" hangingPunct="1">
              <a:buFont typeface="Wingdings" pitchFamily="2" charset="2"/>
              <a:buNone/>
              <a:defRPr/>
            </a:pPr>
            <a:endParaRPr lang="pt-BR" sz="14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1800" b="1" dirty="0">
                <a:latin typeface="Arial" pitchFamily="34" charset="0"/>
                <a:cs typeface="Arial" pitchFamily="34" charset="0"/>
              </a:rPr>
              <a:t>     </a:t>
            </a:r>
            <a:r>
              <a:rPr lang="pt-BR" sz="1800" b="1" dirty="0" smtClean="0">
                <a:latin typeface="Arial" pitchFamily="34" charset="0"/>
                <a:cs typeface="Arial" pitchFamily="34" charset="0"/>
              </a:rPr>
              <a:t>CAPÍTULO  3 </a:t>
            </a:r>
            <a:r>
              <a:rPr lang="pt-BR" sz="1800" b="1" dirty="0">
                <a:latin typeface="Arial" pitchFamily="34" charset="0"/>
                <a:cs typeface="Arial" pitchFamily="34" charset="0"/>
              </a:rPr>
              <a:t>– </a:t>
            </a:r>
            <a:r>
              <a:rPr lang="pt-BR" sz="1800" b="1" dirty="0" smtClean="0">
                <a:latin typeface="Arial" pitchFamily="34" charset="0"/>
                <a:cs typeface="Arial" pitchFamily="34" charset="0"/>
              </a:rPr>
              <a:t>“Relação e norma”.</a:t>
            </a:r>
            <a:endParaRPr lang="pt-BR" sz="1800" b="1" dirty="0">
              <a:latin typeface="Arial" pitchFamily="34" charset="0"/>
              <a:cs typeface="Arial" pitchFamily="34" charset="0"/>
            </a:endParaRPr>
          </a:p>
          <a:p>
            <a:pPr algn="just" eaLnBrk="1" hangingPunct="1">
              <a:lnSpc>
                <a:spcPct val="80000"/>
              </a:lnSpc>
              <a:buFont typeface="Wingdings" pitchFamily="2" charset="2"/>
              <a:buNone/>
              <a:defRPr/>
            </a:pPr>
            <a:endParaRPr lang="pt-BR" sz="1400" b="1" dirty="0">
              <a:latin typeface="Arial" pitchFamily="34" charset="0"/>
              <a:cs typeface="Arial" pitchFamily="34" charset="0"/>
            </a:endParaRPr>
          </a:p>
          <a:p>
            <a:pPr algn="just" eaLnBrk="1" hangingPunct="1">
              <a:buFont typeface="Wingdings" pitchFamily="2" charset="2"/>
              <a:buNone/>
              <a:defRPr/>
            </a:pPr>
            <a:r>
              <a:rPr lang="pt-BR" sz="1400" dirty="0" smtClean="0">
                <a:latin typeface="Arial" pitchFamily="34" charset="0"/>
                <a:cs typeface="Arial" pitchFamily="34" charset="0"/>
              </a:rPr>
              <a:t>      </a:t>
            </a:r>
            <a:r>
              <a:rPr lang="pt-BR" sz="1400" b="1" dirty="0" smtClean="0">
                <a:latin typeface="Arial" pitchFamily="34" charset="0"/>
                <a:cs typeface="Arial" pitchFamily="34" charset="0"/>
              </a:rPr>
              <a:t> </a:t>
            </a:r>
            <a:r>
              <a:rPr lang="pt-BR" sz="2000" b="1" dirty="0" smtClean="0">
                <a:latin typeface="Arial" pitchFamily="34" charset="0"/>
                <a:cs typeface="Arial" pitchFamily="34" charset="0"/>
              </a:rPr>
              <a:t>Por fim, </a:t>
            </a:r>
            <a:r>
              <a:rPr lang="pt-BR" sz="2000" b="1" dirty="0" err="1" smtClean="0">
                <a:latin typeface="Arial" pitchFamily="34" charset="0"/>
                <a:cs typeface="Arial" pitchFamily="34" charset="0"/>
              </a:rPr>
              <a:t>Pasukanis</a:t>
            </a:r>
            <a:r>
              <a:rPr lang="pt-BR" sz="2000" b="1" dirty="0" smtClean="0">
                <a:latin typeface="Arial" pitchFamily="34" charset="0"/>
                <a:cs typeface="Arial" pitchFamily="34" charset="0"/>
              </a:rPr>
              <a:t> rebate as críticas dos que lhe entendem ou dogmáticos ou pertencentes a uma escola sociológica qualquer:</a:t>
            </a:r>
          </a:p>
          <a:p>
            <a:pPr algn="just" eaLnBrk="1" hangingPunct="1">
              <a:buFont typeface="Wingdings" pitchFamily="2" charset="2"/>
              <a:buNone/>
              <a:defRPr/>
            </a:pPr>
            <a:r>
              <a:rPr lang="pt-BR" sz="2000" b="1" dirty="0" smtClean="0">
                <a:latin typeface="Arial" pitchFamily="34" charset="0"/>
                <a:cs typeface="Arial" pitchFamily="34" charset="0"/>
              </a:rPr>
              <a:t>    </a:t>
            </a:r>
          </a:p>
          <a:p>
            <a:pPr algn="just" eaLnBrk="1" hangingPunct="1">
              <a:buFont typeface="Wingdings" pitchFamily="2" charset="2"/>
              <a:buNone/>
              <a:defRPr/>
            </a:pPr>
            <a:r>
              <a:rPr lang="pt-BR" sz="2000" dirty="0" smtClean="0">
                <a:latin typeface="Arial" pitchFamily="34" charset="0"/>
                <a:cs typeface="Arial" pitchFamily="34" charset="0"/>
              </a:rPr>
              <a:t>     “Enquanto marxista, eu não me atribuí a tarefa de construir uma teoria dogmática jurídica pura e eu não poderia, da mesma forma, enquanto marxista atribuir-me esta tarefa” (p. 79)</a:t>
            </a:r>
          </a:p>
          <a:p>
            <a:pPr algn="just" eaLnBrk="1" hangingPunct="1">
              <a:buFont typeface="Wingdings" pitchFamily="2" charset="2"/>
              <a:buNone/>
              <a:defRPr/>
            </a:pPr>
            <a:r>
              <a:rPr lang="pt-BR" sz="2000" dirty="0" smtClean="0">
                <a:latin typeface="Arial" pitchFamily="34" charset="0"/>
                <a:cs typeface="Arial" pitchFamily="34" charset="0"/>
              </a:rPr>
              <a:t>     Na realidade, acredita que o seu era “fazer uma interpretação sociológica da forma jurídica e das categorias específicas que exprimem esta forma jurídica (...) Mas a minha tarefa seria, entenda-se, totalmente absurda se eu não tivesse reconhecido a existência desta forma jurídica e se tivesse rejeitado as categorias que exprimem estas forma como elucubrações ociosas.” (p. 79)</a:t>
            </a:r>
          </a:p>
          <a:p>
            <a:pPr algn="just" eaLnBrk="1" hangingPunct="1">
              <a:buFont typeface="Wingdings" pitchFamily="2" charset="2"/>
              <a:buNone/>
              <a:defRPr/>
            </a:pPr>
            <a:endParaRPr lang="pt-BR" sz="14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400" dirty="0" smtClean="0">
                <a:latin typeface="Arial" charset="0"/>
              </a:rPr>
              <a:t>            </a:t>
            </a:r>
            <a:r>
              <a:rPr lang="pt-BR" sz="1400" b="1" dirty="0" smtClean="0">
                <a:latin typeface="Arial" charset="0"/>
              </a:rPr>
              <a:t>1)</a:t>
            </a:r>
            <a:r>
              <a:rPr lang="pt-BR" sz="1400" dirty="0" smtClean="0">
                <a:latin typeface="Arial" charset="0"/>
              </a:rPr>
              <a:t> Na última aula, fizemos o exercício a partir da ação política da atuação da “esquerda” do início do Séc. XX conectada a aspectos da socialdemocracia  e ligada à República de </a:t>
            </a:r>
            <a:r>
              <a:rPr lang="pt-BR" sz="1400" dirty="0" err="1" smtClean="0">
                <a:latin typeface="Arial" charset="0"/>
              </a:rPr>
              <a:t>Weimar</a:t>
            </a:r>
            <a:r>
              <a:rPr lang="pt-BR" sz="1400" dirty="0" smtClean="0">
                <a:latin typeface="Arial" charset="0"/>
              </a:rPr>
              <a:t>.</a:t>
            </a:r>
          </a:p>
          <a:p>
            <a:pPr marL="609600" indent="-609600" algn="just" eaLnBrk="1" hangingPunct="1">
              <a:buFont typeface="Wingdings" pitchFamily="2" charset="2"/>
              <a:buNone/>
              <a:defRPr/>
            </a:pPr>
            <a:r>
              <a:rPr lang="pt-BR" sz="1400" b="1" dirty="0" smtClean="0">
                <a:latin typeface="Arial" charset="0"/>
              </a:rPr>
              <a:t>             2) </a:t>
            </a:r>
            <a:r>
              <a:rPr lang="pt-BR" sz="1400" dirty="0" smtClean="0">
                <a:latin typeface="Arial" charset="0"/>
              </a:rPr>
              <a:t>Antes de iniciarmos  a análise do trabalho científico prometido (“A ideologia no contrato de trabalho”), irei fazer algumas digressões a respeito da diferença entre a leitura a partir do materialismo  histórico e dialético em Marx e a dialética hegeliana.</a:t>
            </a:r>
          </a:p>
          <a:p>
            <a:pPr marL="609600" indent="-609600" algn="just" eaLnBrk="1" hangingPunct="1">
              <a:buFont typeface="Wingdings" pitchFamily="2" charset="2"/>
              <a:buNone/>
              <a:defRPr/>
            </a:pPr>
            <a:r>
              <a:rPr lang="pt-BR" sz="1400" b="1" dirty="0" smtClean="0">
                <a:latin typeface="Arial" charset="0"/>
              </a:rPr>
              <a:t>             3) </a:t>
            </a:r>
            <a:r>
              <a:rPr lang="pt-BR" sz="1400" dirty="0" smtClean="0">
                <a:latin typeface="Arial" charset="0"/>
              </a:rPr>
              <a:t>Usarei, para tanto, trechos de artigo que escrevi, e que se encontra em  obra em homenagem ao Ministro Eros Grau (no prelo). O título do texto é “Que fazer”, como referência  ao</a:t>
            </a:r>
            <a:r>
              <a:rPr lang="pt-BR" sz="1400" dirty="0" smtClean="0"/>
              <a:t> texto de Lênin </a:t>
            </a:r>
            <a:r>
              <a:rPr lang="pt-BR" sz="1400" b="1" dirty="0" smtClean="0"/>
              <a:t>Que fazer</a:t>
            </a:r>
            <a:r>
              <a:rPr lang="pt-BR" sz="1400" dirty="0" smtClean="0"/>
              <a:t> (1902), escrito contra a crítica que alguns vinham fazendo a uma leitura que chamavam de ultrapassada de Marx. No bojo desta crítica, surge o </a:t>
            </a:r>
            <a:r>
              <a:rPr lang="pt-BR" sz="1400" dirty="0" err="1" smtClean="0"/>
              <a:t>economicismo</a:t>
            </a:r>
            <a:r>
              <a:rPr lang="pt-BR" sz="1400" dirty="0" smtClean="0"/>
              <a:t>, que sinteticamente acredita que bastavam as mudanças a partir de estruturas ligadas às relações econômicas, em especial no mundo do trabalho (tais como o sindicalismo, direitos dos trabalhadores, </a:t>
            </a:r>
            <a:r>
              <a:rPr lang="pt-BR" sz="1400" dirty="0" err="1" smtClean="0"/>
              <a:t>etc</a:t>
            </a:r>
            <a:r>
              <a:rPr lang="pt-BR" sz="1400" dirty="0" smtClean="0"/>
              <a:t>), para se alcançar a transformação do capitalismo. Esta releitura está ligada ao pensamento do revisionista Bernstein – que foi o grande contraponto na virada proposta por Rosa Luxemburgo e </a:t>
            </a:r>
            <a:r>
              <a:rPr lang="pt-BR" sz="1400" dirty="0" err="1" smtClean="0"/>
              <a:t>Liebknecht</a:t>
            </a:r>
            <a:r>
              <a:rPr lang="pt-BR" sz="1400" dirty="0" smtClean="0"/>
              <a:t>, sendo que o final disto tudo é conhecido de todos pelo andar da história (derrocada da revolução dos trabalhadores, soluções de compromissos trabalho e capital, Constituição de </a:t>
            </a:r>
            <a:r>
              <a:rPr lang="pt-BR" sz="1400" dirty="0" err="1" smtClean="0"/>
              <a:t>Weimar</a:t>
            </a:r>
            <a:r>
              <a:rPr lang="pt-BR" sz="1400" dirty="0" smtClean="0"/>
              <a:t> e outras coisas do gênero). Lênin, neste texto, é contundente contra a releitura dos textos de Marx que conduz ao </a:t>
            </a:r>
            <a:r>
              <a:rPr lang="pt-BR" sz="1400" dirty="0" err="1" smtClean="0"/>
              <a:t>economicismo</a:t>
            </a:r>
            <a:r>
              <a:rPr lang="pt-BR" sz="1400" dirty="0" smtClean="0"/>
              <a:t>. Aproveito, com este título, para fazer, é claro que sem a envergadura de Lênin, uma crítica a respeito dos que acreditam fazer uma leitura marxista do direito a partir de seu suposto potencial transformador e de emancipação.</a:t>
            </a:r>
            <a:endParaRPr lang="pt-BR" sz="1400" b="1" dirty="0" smtClean="0">
              <a:latin typeface="Arial" charset="0"/>
            </a:endParaRPr>
          </a:p>
          <a:p>
            <a:pPr marL="609600" indent="-609600" algn="just" eaLnBrk="1" hangingPunct="1">
              <a:buFont typeface="Wingdings" pitchFamily="2" charset="2"/>
              <a:buNone/>
              <a:defRPr/>
            </a:pPr>
            <a:r>
              <a:rPr lang="pt-BR" sz="1400" b="1" dirty="0" smtClean="0">
                <a:latin typeface="Arial" charset="0"/>
              </a:rPr>
              <a:t>         </a:t>
            </a:r>
            <a:endParaRPr lang="pt-BR" sz="1600" b="1" dirty="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400" dirty="0" smtClean="0">
                <a:latin typeface="Arial" charset="0"/>
              </a:rPr>
              <a:t>       </a:t>
            </a:r>
            <a:r>
              <a:rPr lang="pt-BR" sz="1600" dirty="0" smtClean="0">
                <a:latin typeface="Arial" charset="0"/>
              </a:rPr>
              <a:t>     MARX E HEGEL – UMA ANÁLISE A PARTIR DO MÉTODO</a:t>
            </a:r>
          </a:p>
          <a:p>
            <a:pPr marL="609600" indent="-609600" algn="just" eaLnBrk="1" hangingPunct="1">
              <a:buFont typeface="Wingdings" pitchFamily="2" charset="2"/>
              <a:buNone/>
              <a:defRPr/>
            </a:pPr>
            <a:r>
              <a:rPr lang="pt-BR" sz="1600" b="1" dirty="0" smtClean="0">
                <a:latin typeface="Arial" charset="0"/>
              </a:rPr>
              <a:t>            </a:t>
            </a:r>
          </a:p>
          <a:p>
            <a:pPr algn="just" eaLnBrk="1" hangingPunct="1">
              <a:buFont typeface="Wingdings" pitchFamily="2" charset="2"/>
              <a:buNone/>
              <a:defRPr/>
            </a:pPr>
            <a:r>
              <a:rPr lang="pt-BR" sz="1600" b="1" dirty="0" smtClean="0">
                <a:latin typeface="Arial" charset="0"/>
              </a:rPr>
              <a:t>      1) </a:t>
            </a:r>
            <a:r>
              <a:rPr lang="pt-BR" sz="1600" dirty="0" smtClean="0"/>
              <a:t>Os estudiosos, em geral, identificam diferenças entre a dialética hegeliana e a </a:t>
            </a:r>
            <a:r>
              <a:rPr lang="pt-BR" sz="1600" dirty="0" err="1" smtClean="0"/>
              <a:t>marxiana</a:t>
            </a:r>
            <a:r>
              <a:rPr lang="pt-BR" sz="1600" dirty="0" smtClean="0"/>
              <a:t>. A diferenciação mais óbvia vem da matriz idealista da primeira e materialista da segunda. No entanto, este enunciado, por si só, revela apenas uma pequena parte da grande dificuldade de se estabelecer os reais parâmetros distintivos. </a:t>
            </a:r>
          </a:p>
          <a:p>
            <a:pPr algn="just" eaLnBrk="1" hangingPunct="1">
              <a:buFont typeface="Wingdings" pitchFamily="2" charset="2"/>
              <a:buNone/>
              <a:defRPr/>
            </a:pPr>
            <a:r>
              <a:rPr lang="pt-BR" sz="1600" dirty="0" smtClean="0"/>
              <a:t>       2) Antes mesmo de entrarmos na distinção promovida em Hegel e Marx, é necessário que retrocedamos no tempo, para a compreensão da dialética em si.</a:t>
            </a:r>
          </a:p>
          <a:p>
            <a:pPr algn="just" eaLnBrk="1" hangingPunct="1">
              <a:buFont typeface="Wingdings" pitchFamily="2" charset="2"/>
              <a:buNone/>
              <a:defRPr/>
            </a:pPr>
            <a:r>
              <a:rPr lang="pt-BR" sz="1600" dirty="0" smtClean="0"/>
              <a:t>      Não é de ninguém desconhecida a dívida que a filosofia ocidental tem com os filósofos pré-socráticos Heráclito e Parmênides. Enquanto o primeiro opera seu pensamento a partir da instabilidade do ser, o segundo afirma que o “ser é” e o “não ser não é”. À constante mutabilidade do ser, defendida por Heráclito e ilustrada na passagem do homem que se banha no mesmo rio em dois instantes distintos (nem o homem e nem o rio serão os mesmos), aparece, em oposição, a ideia de constância do ser, advogada pelo </a:t>
            </a:r>
            <a:r>
              <a:rPr lang="pt-BR" sz="1600" dirty="0" err="1" smtClean="0"/>
              <a:t>eleata</a:t>
            </a:r>
            <a:r>
              <a:rPr lang="pt-BR" sz="1600" dirty="0" smtClean="0"/>
              <a:t> Parmênides:</a:t>
            </a:r>
            <a:r>
              <a:rPr lang="pt-BR" sz="1600" b="1" dirty="0" smtClean="0">
                <a:latin typeface="Arial" charset="0"/>
              </a:rPr>
              <a:t>         </a:t>
            </a:r>
            <a:endParaRPr lang="pt-BR" sz="1600" b="1" dirty="0">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400" dirty="0" smtClean="0">
                <a:latin typeface="Arial" charset="0"/>
              </a:rPr>
              <a:t>       </a:t>
            </a:r>
            <a:r>
              <a:rPr lang="pt-BR" sz="1600" dirty="0" smtClean="0">
                <a:latin typeface="Arial" charset="0"/>
              </a:rPr>
              <a:t>    </a:t>
            </a:r>
            <a:r>
              <a:rPr lang="pt-BR" sz="1200" dirty="0" smtClean="0">
                <a:latin typeface="Arial" pitchFamily="34" charset="0"/>
                <a:cs typeface="Arial" pitchFamily="34" charset="0"/>
              </a:rPr>
              <a:t> MARX E HEGEL – UMA ANÁLISE A PARTIR DO MÉTODO</a:t>
            </a:r>
          </a:p>
          <a:p>
            <a:pPr marL="609600" indent="-609600" algn="just" eaLnBrk="1" hangingPunct="1">
              <a:buFont typeface="Wingdings" pitchFamily="2" charset="2"/>
              <a:buNone/>
              <a:defRPr/>
            </a:pPr>
            <a:r>
              <a:rPr lang="pt-BR" sz="1200" b="1" dirty="0" smtClean="0">
                <a:latin typeface="Arial" pitchFamily="34" charset="0"/>
                <a:cs typeface="Arial" pitchFamily="34" charset="0"/>
              </a:rPr>
              <a:t>            </a:t>
            </a:r>
          </a:p>
          <a:p>
            <a:pPr algn="just" eaLnBrk="1" hangingPunct="1">
              <a:buFont typeface="Wingdings" pitchFamily="2" charset="2"/>
              <a:buNone/>
              <a:defRPr/>
            </a:pPr>
            <a:r>
              <a:rPr lang="pt-BR" sz="1200" b="1" dirty="0" smtClean="0">
                <a:latin typeface="Arial" pitchFamily="34" charset="0"/>
                <a:cs typeface="Arial" pitchFamily="34" charset="0"/>
              </a:rPr>
              <a:t>       </a:t>
            </a:r>
            <a:r>
              <a:rPr lang="pt-BR" sz="1200" dirty="0" smtClean="0">
                <a:latin typeface="Arial" pitchFamily="34" charset="0"/>
                <a:cs typeface="Arial" pitchFamily="34" charset="0"/>
              </a:rPr>
              <a:t>“A diferença entre Heráclito e Parmênides é instigante e reveladora dos caminhos que fizeram nascer a Filosofia. Para seus contemporâneos, no entanto, essa diferença surgia como uma crise angustiante, pois cada um dos dois havia erguido um sistema coerente de pensamento para explicar a realidade primeira e última de todas as coisas, a essência do mundo e a possibilidade do conhecimento verdadeiro, mas esses sistemas eram opostos e irreconciliáveis. Onde estava a verdade? Com que ela estava?  (...) Os que vieram depois de Heráclito e Parmênides já não podiam aceitar que a razão ou o pensamento – o </a:t>
            </a:r>
            <a:r>
              <a:rPr lang="pt-BR" sz="1200" i="1" dirty="0" smtClean="0">
                <a:latin typeface="Arial" pitchFamily="34" charset="0"/>
                <a:cs typeface="Arial" pitchFamily="34" charset="0"/>
              </a:rPr>
              <a:t>logos</a:t>
            </a:r>
            <a:r>
              <a:rPr lang="pt-BR" sz="1200" dirty="0" smtClean="0">
                <a:latin typeface="Arial" pitchFamily="34" charset="0"/>
                <a:cs typeface="Arial" pitchFamily="34" charset="0"/>
              </a:rPr>
              <a:t> – coincidisse diretamente com a experiência sensível, como supunham os que haviam filosofado antes deles. Seja para afirmar a unidade múltipla em movimento, seja para afirmar a unidade única imóvel, Heráclito e Parmênides haviam cavado um fosso entre a realidade das coisas e a mera aparência delas. Se, para Heráclito, a aparência, a ilusão, era a estabilidade estática das coisas, enquanto para Parmênides a aparência, a ilusão era a mobilidade incessante, para ambos, o verdadeiro é o que se oferece apenas ao e pelo pensamento e é este que julga a experiência sensível. Qual o problema que ambos deixam para os filósofos seguintes? A questão deixada é como manter a ideia de que o ser é o ser verdadeiro porque sempre idêntico a si mesmo (pois só o que permanece idêntico a si mesmo pode ser pensado e dito) e, ao mesmo tempo, demonstrar que a multiplicidade e o movimento, a diferença entre as coisas e sua transformação também são verdadeiras? Cabia aos filósofos a difícil tarefa de encontrar um princípio para a mudança em cuja base, porém permanecesse o ser imutável. A tarefa dos sucessores realizou-se quebrando o postulado fundamental da cosmologia jônica e itálica e da ontologia </a:t>
            </a:r>
            <a:r>
              <a:rPr lang="pt-BR" sz="1200" dirty="0" err="1" smtClean="0">
                <a:latin typeface="Arial" pitchFamily="34" charset="0"/>
                <a:cs typeface="Arial" pitchFamily="34" charset="0"/>
              </a:rPr>
              <a:t>eleata</a:t>
            </a:r>
            <a:r>
              <a:rPr lang="pt-BR" sz="1200" dirty="0" smtClean="0">
                <a:latin typeface="Arial" pitchFamily="34" charset="0"/>
                <a:cs typeface="Arial" pitchFamily="34" charset="0"/>
              </a:rPr>
              <a:t>: a unidade da </a:t>
            </a:r>
            <a:r>
              <a:rPr lang="pt-BR" sz="1200" dirty="0" err="1" smtClean="0">
                <a:latin typeface="Arial" pitchFamily="34" charset="0"/>
                <a:cs typeface="Arial" pitchFamily="34" charset="0"/>
              </a:rPr>
              <a:t>physis</a:t>
            </a:r>
            <a:r>
              <a:rPr lang="pt-BR" sz="1200" dirty="0" smtClean="0">
                <a:latin typeface="Arial" pitchFamily="34" charset="0"/>
                <a:cs typeface="Arial" pitchFamily="34" charset="0"/>
              </a:rPr>
              <a:t>. (...) Pluralidade material e de forma, de um lado, e unidade legal, de outro, eis como os novos físicos procuraram vencer a crise aberta pelo </a:t>
            </a:r>
            <a:r>
              <a:rPr lang="pt-BR" sz="1200" dirty="0" err="1" smtClean="0">
                <a:latin typeface="Arial" pitchFamily="34" charset="0"/>
                <a:cs typeface="Arial" pitchFamily="34" charset="0"/>
              </a:rPr>
              <a:t>eleatismo</a:t>
            </a:r>
            <a:r>
              <a:rPr lang="pt-BR" sz="1200" dirty="0" smtClean="0">
                <a:latin typeface="Arial" pitchFamily="34" charset="0"/>
                <a:cs typeface="Arial" pitchFamily="34" charset="0"/>
              </a:rPr>
              <a:t> e pelo </a:t>
            </a:r>
            <a:r>
              <a:rPr lang="pt-BR" sz="1200" dirty="0" err="1" smtClean="0">
                <a:latin typeface="Arial" pitchFamily="34" charset="0"/>
                <a:cs typeface="Arial" pitchFamily="34" charset="0"/>
              </a:rPr>
              <a:t>heraclitismo</a:t>
            </a:r>
            <a:r>
              <a:rPr lang="pt-BR" sz="1200" dirty="0" smtClean="0">
                <a:latin typeface="Arial" pitchFamily="34" charset="0"/>
                <a:cs typeface="Arial" pitchFamily="34" charset="0"/>
              </a:rPr>
              <a:t>” (</a:t>
            </a:r>
            <a:r>
              <a:rPr lang="pt-BR" sz="1200" dirty="0" smtClean="0"/>
              <a:t>CHAUI, Marilena. </a:t>
            </a:r>
            <a:r>
              <a:rPr lang="pt-BR" sz="1200" b="1" dirty="0" smtClean="0"/>
              <a:t>Introdução à história da filosofia – dos pré-socráticos a Aristóteles.</a:t>
            </a:r>
            <a:r>
              <a:rPr lang="pt-BR" sz="1200" dirty="0" smtClean="0"/>
              <a:t> 2ª. ed. São Paulo : Companhia das Letras, 2002, p. 106 e 107. V. I)</a:t>
            </a:r>
            <a:endParaRPr lang="pt-BR" sz="1200" b="1"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400" dirty="0" smtClean="0">
                <a:latin typeface="Arial" charset="0"/>
              </a:rPr>
              <a:t>  </a:t>
            </a:r>
            <a:r>
              <a:rPr lang="pt-BR" sz="1600" dirty="0" smtClean="0">
                <a:latin typeface="Arial" pitchFamily="34" charset="0"/>
                <a:cs typeface="Arial" pitchFamily="34" charset="0"/>
              </a:rPr>
              <a:t>      MARX E HEGEL – UMA ANÁLISE A PARTIR DO MÉTODO</a:t>
            </a:r>
          </a:p>
          <a:p>
            <a:pPr marL="609600" indent="-609600" algn="just" eaLnBrk="1" hangingPunct="1">
              <a:buFont typeface="Wingdings" pitchFamily="2" charset="2"/>
              <a:buNone/>
              <a:defRPr/>
            </a:pPr>
            <a:r>
              <a:rPr lang="pt-BR" sz="1600" b="1" dirty="0" smtClean="0">
                <a:latin typeface="Arial" pitchFamily="34" charset="0"/>
                <a:cs typeface="Arial" pitchFamily="34" charset="0"/>
              </a:rPr>
              <a:t>            </a:t>
            </a:r>
          </a:p>
          <a:p>
            <a:pPr algn="just" eaLnBrk="1" hangingPunct="1">
              <a:buFont typeface="Wingdings" pitchFamily="2" charset="2"/>
              <a:buNone/>
              <a:defRPr/>
            </a:pPr>
            <a:r>
              <a:rPr lang="pt-BR" sz="1600" b="1" dirty="0" smtClean="0">
                <a:latin typeface="Arial" pitchFamily="34" charset="0"/>
                <a:cs typeface="Arial" pitchFamily="34" charset="0"/>
              </a:rPr>
              <a:t>       3) </a:t>
            </a:r>
            <a:r>
              <a:rPr lang="pt-BR" sz="1600" dirty="0" smtClean="0">
                <a:latin typeface="Arial" pitchFamily="34" charset="0"/>
                <a:cs typeface="Arial" pitchFamily="34" charset="0"/>
              </a:rPr>
              <a:t>A explicação do fenômeno a partir das noções da “consciência em si”, da “consciência para si” e da “consciência em si/para si” é a própria revelação da dinamicidade jamais conferida anteriormente por qualquer sistema filosófico. É claro que esta relação é de constante transformação, sendo que estancar cada uma das etapas a partir de tais categorias e explicitá-las de forma seccionada é quase que uma necessidade positivista, que ainda habita os nossos espíritos. No entanto, para um pouco compreender tudo isto, basta o exemplo da montanha. Quando o sujeito observa uma montanha pode simplesmente dizer aquilo é uma montanha. Aquela montanha não é uma pedra. Esta leitura retilínea que percorre tal tipo de pensamento nos remonta tipicamente a Parmênides (e com uma maior sofisticação poderia ser feita a partir da lógica aristotélica): o ser (montanha) é (montanha); o ser (montanha) não pode não ser (não ser montanha e, no nosso exemplo, ser pedra). Uma montanha é uma montanha. Uma pedra é uma pedra. E ponto final.</a:t>
            </a:r>
          </a:p>
          <a:p>
            <a:pPr algn="just" eaLnBrk="1" hangingPunct="1">
              <a:buFont typeface="Wingdings" pitchFamily="2" charset="2"/>
              <a:buNone/>
              <a:defRPr/>
            </a:pPr>
            <a:endParaRPr lang="pt-BR" sz="1200" b="1"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400" dirty="0" smtClean="0">
                <a:latin typeface="Arial" charset="0"/>
              </a:rPr>
              <a:t>  </a:t>
            </a:r>
            <a:r>
              <a:rPr lang="pt-BR" sz="1600" dirty="0" smtClean="0">
                <a:latin typeface="Arial" pitchFamily="34" charset="0"/>
                <a:cs typeface="Arial" pitchFamily="34" charset="0"/>
              </a:rPr>
              <a:t>    MARX E HEGEL – UMA ANÁLISE A PARTIR DO MÉTODO</a:t>
            </a:r>
          </a:p>
          <a:p>
            <a:pPr marL="609600" indent="-609600" algn="just" eaLnBrk="1" hangingPunct="1">
              <a:buFont typeface="Wingdings" pitchFamily="2" charset="2"/>
              <a:buNone/>
              <a:defRPr/>
            </a:pPr>
            <a:r>
              <a:rPr lang="pt-BR" sz="1600" b="1" dirty="0" smtClean="0">
                <a:latin typeface="Arial" pitchFamily="34" charset="0"/>
                <a:cs typeface="Arial" pitchFamily="34" charset="0"/>
              </a:rPr>
              <a:t>            </a:t>
            </a:r>
          </a:p>
          <a:p>
            <a:pPr algn="just" eaLnBrk="1" hangingPunct="1">
              <a:buFont typeface="Wingdings" pitchFamily="2" charset="2"/>
              <a:buNone/>
              <a:defRPr/>
            </a:pPr>
            <a:r>
              <a:rPr lang="pt-BR" sz="1600" b="1" dirty="0" smtClean="0">
                <a:latin typeface="Arial" pitchFamily="34" charset="0"/>
                <a:cs typeface="Arial" pitchFamily="34" charset="0"/>
              </a:rPr>
              <a:t>      5) </a:t>
            </a:r>
            <a:r>
              <a:rPr lang="pt-BR" sz="1600" dirty="0" smtClean="0">
                <a:latin typeface="Arial" pitchFamily="34" charset="0"/>
                <a:cs typeface="Arial" pitchFamily="34" charset="0"/>
              </a:rPr>
              <a:t>Na perspectiva hegeliana, seria muito possível dizer que a montanha foi um dia uma pedra, e, portanto, é também uma pedra. Uma pedra foi um dia areia. A pedra é pedra, mas também é areia. A montanha em sua constante mutação foi e, ainda é, pedra e areia. Um dia a montanha, pelo evoluir dos tempos, pode deixar de existir e se transformar em planície e, quem sabe, um dia, em mar. O mar é a montanha, a pedra, a areia, além de continuar sendo o próprio mar. O ser em constante transformação promove a sua transformação intrínseca, mas também a do sujeito que a observa. Há um certo tanto do sujeito no objeto que observa, há outro certo tanto do objeto no sujeito que observou. </a:t>
            </a:r>
          </a:p>
          <a:p>
            <a:pPr algn="just" eaLnBrk="1" hangingPunct="1">
              <a:buFont typeface="Wingdings" pitchFamily="2" charset="2"/>
              <a:buNone/>
              <a:defRPr/>
            </a:pPr>
            <a:r>
              <a:rPr lang="pt-BR" sz="1600" dirty="0" smtClean="0">
                <a:latin typeface="Arial" pitchFamily="34" charset="0"/>
                <a:cs typeface="Arial" pitchFamily="34" charset="0"/>
              </a:rPr>
              <a:t>       Não obstante, como esta operação se realiza no plano das ideias, há que se perceber que o objeto é idealizado pelo sujeito como constante transformação. O idealismo se encontra exatamente neste ponto. Um idealismo </a:t>
            </a:r>
            <a:r>
              <a:rPr lang="pt-BR" sz="1600" dirty="0" err="1" smtClean="0">
                <a:latin typeface="Arial" pitchFamily="34" charset="0"/>
                <a:cs typeface="Arial" pitchFamily="34" charset="0"/>
              </a:rPr>
              <a:t>triádico</a:t>
            </a:r>
            <a:r>
              <a:rPr lang="pt-BR" sz="1600" dirty="0" smtClean="0">
                <a:latin typeface="Arial" pitchFamily="34" charset="0"/>
                <a:cs typeface="Arial" pitchFamily="34" charset="0"/>
              </a:rPr>
              <a:t>, já que parte de três elementos da transformação (“a consciência em si”; “a consciência para si” e “consciência em si/para si”).</a:t>
            </a:r>
            <a:endParaRPr lang="pt-BR" sz="1600" b="1"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400" dirty="0" smtClean="0">
                <a:latin typeface="Arial" charset="0"/>
              </a:rPr>
              <a:t>  </a:t>
            </a:r>
            <a:r>
              <a:rPr lang="pt-BR" sz="1600" dirty="0" smtClean="0">
                <a:latin typeface="Arial" pitchFamily="34" charset="0"/>
                <a:cs typeface="Arial" pitchFamily="34" charset="0"/>
              </a:rPr>
              <a:t>    MARX E HEGEL – UMA ANÁLISE A PARTIR DO MÉTODO</a:t>
            </a:r>
          </a:p>
          <a:p>
            <a:pPr marL="609600" indent="-609600" algn="just" eaLnBrk="1" hangingPunct="1">
              <a:buFont typeface="Wingdings" pitchFamily="2" charset="2"/>
              <a:buNone/>
              <a:defRPr/>
            </a:pPr>
            <a:r>
              <a:rPr lang="pt-BR" sz="1600" b="1" dirty="0" smtClean="0">
                <a:latin typeface="Arial" pitchFamily="34" charset="0"/>
                <a:cs typeface="Arial" pitchFamily="34" charset="0"/>
              </a:rPr>
              <a:t>            </a:t>
            </a:r>
          </a:p>
          <a:p>
            <a:pPr algn="just" eaLnBrk="1" hangingPunct="1">
              <a:buFont typeface="Wingdings" pitchFamily="2" charset="2"/>
              <a:buNone/>
              <a:defRPr/>
            </a:pPr>
            <a:r>
              <a:rPr lang="pt-BR" sz="1600" dirty="0" smtClean="0">
                <a:latin typeface="Arial" pitchFamily="34" charset="0"/>
                <a:cs typeface="Arial" pitchFamily="34" charset="0"/>
              </a:rPr>
              <a:t>      6) A grande façanha  de Marx, diriam alguns, seria ter feito a passagem desta concepção do plano das ideias para o campo das relações materiais (e, mais especificamente, para o campo das relações de produção). O seu materialismo, portanto, é mais profundo e denso do que, por exemplo, aquele promovido por </a:t>
            </a:r>
            <a:r>
              <a:rPr lang="pt-BR" sz="1600" dirty="0" err="1" smtClean="0">
                <a:latin typeface="Arial" pitchFamily="34" charset="0"/>
                <a:cs typeface="Arial" pitchFamily="34" charset="0"/>
              </a:rPr>
              <a:t>Fuerbach</a:t>
            </a:r>
            <a:r>
              <a:rPr lang="pt-BR" sz="1600" dirty="0" smtClean="0">
                <a:latin typeface="Arial" pitchFamily="34" charset="0"/>
                <a:cs typeface="Arial" pitchFamily="34" charset="0"/>
              </a:rPr>
              <a:t> (com quem Marx teria rompido nas teses em que discute as suas premissas na obra </a:t>
            </a:r>
            <a:r>
              <a:rPr lang="pt-BR" sz="1600" b="1" dirty="0" smtClean="0">
                <a:latin typeface="Arial" pitchFamily="34" charset="0"/>
                <a:cs typeface="Arial" pitchFamily="34" charset="0"/>
              </a:rPr>
              <a:t>A ideologia alemã)</a:t>
            </a:r>
            <a:r>
              <a:rPr lang="pt-BR" sz="1600" dirty="0" smtClean="0">
                <a:latin typeface="Arial" pitchFamily="34" charset="0"/>
                <a:cs typeface="Arial" pitchFamily="34" charset="0"/>
              </a:rPr>
              <a:t>. </a:t>
            </a:r>
          </a:p>
          <a:p>
            <a:pPr algn="just" eaLnBrk="1" hangingPunct="1">
              <a:buFont typeface="Wingdings" pitchFamily="2" charset="2"/>
              <a:buNone/>
              <a:defRPr/>
            </a:pPr>
            <a:r>
              <a:rPr lang="pt-BR" sz="1600" b="1" dirty="0" smtClean="0">
                <a:latin typeface="Arial" pitchFamily="34" charset="0"/>
                <a:cs typeface="Arial" pitchFamily="34" charset="0"/>
              </a:rPr>
              <a:t>      No entanto, esta distinção não é tão simples, sendo posta de forma distinta em diversos autores. Farei, propositalmente, uso de autores de matizes teóricas diferentes, ora para realçar as tensões existentes entre eles na compreensão do fenômeno, ora para frisar os elementos comuns que todos carregam. Portanto, a opção é proposital.  Não pretendo, pelas limitações do próprio artigo, exaurir as tensões, mas apenas apontar os conceitos diversos.</a:t>
            </a:r>
            <a:endParaRPr lang="pt-BR" sz="1600" dirty="0" smtClean="0">
              <a:latin typeface="Arial" pitchFamily="34" charset="0"/>
              <a:cs typeface="Arial" pitchFamily="34" charset="0"/>
            </a:endParaRPr>
          </a:p>
          <a:p>
            <a:pPr algn="just" eaLnBrk="1" hangingPunct="1">
              <a:buFont typeface="Wingdings" pitchFamily="2" charset="2"/>
              <a:buNone/>
              <a:defRPr/>
            </a:pPr>
            <a:r>
              <a:rPr lang="pt-BR" sz="1600" dirty="0" smtClean="0">
                <a:latin typeface="Arial" pitchFamily="34" charset="0"/>
                <a:cs typeface="Arial" pitchFamily="34" charset="0"/>
              </a:rPr>
              <a:t>     Começo com Márcio Naves, certamente o maior estudioso no país da relação entre marxismo e direito:</a:t>
            </a:r>
          </a:p>
          <a:p>
            <a:pPr algn="just" eaLnBrk="1" hangingPunct="1">
              <a:buFont typeface="Wingdings" pitchFamily="2" charset="2"/>
              <a:buNone/>
              <a:defRPr/>
            </a:pPr>
            <a:endParaRPr lang="pt-BR" sz="16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dirty="0" smtClean="0"/>
              <a:t>SELEÇÃO DAS PREOCUPAÇÕES DOS ALUNOS QUE IRÃO BALIZAR A AULA</a:t>
            </a:r>
            <a:endParaRPr lang="pt-BR" sz="3800" dirty="0"/>
          </a:p>
        </p:txBody>
      </p:sp>
      <p:sp>
        <p:nvSpPr>
          <p:cNvPr id="7171" name="Rectangle 3"/>
          <p:cNvSpPr>
            <a:spLocks noGrp="1" noChangeArrowheads="1"/>
          </p:cNvSpPr>
          <p:nvPr>
            <p:ph type="body" idx="1"/>
          </p:nvPr>
        </p:nvSpPr>
        <p:spPr/>
        <p:txBody>
          <a:bodyPr/>
          <a:lstStyle/>
          <a:p>
            <a:pPr eaLnBrk="1" hangingPunct="1">
              <a:buFont typeface="Wingdings" pitchFamily="2" charset="2"/>
              <a:buNone/>
            </a:pPr>
            <a:r>
              <a:rPr lang="pt-BR" sz="800" b="1" smtClean="0"/>
              <a:t>          </a:t>
            </a:r>
          </a:p>
          <a:p>
            <a:pPr algn="just" eaLnBrk="1" hangingPunct="1">
              <a:buFont typeface="Wingdings" pitchFamily="2" charset="2"/>
              <a:buNone/>
            </a:pPr>
            <a:r>
              <a:rPr lang="pt-BR" sz="800" b="1" smtClean="0"/>
              <a:t>          </a:t>
            </a:r>
          </a:p>
          <a:p>
            <a:pPr algn="just" eaLnBrk="1" hangingPunct="1">
              <a:buFont typeface="Wingdings" pitchFamily="2" charset="2"/>
              <a:buNone/>
            </a:pPr>
            <a:r>
              <a:rPr lang="pt-BR" sz="800" b="1" smtClean="0">
                <a:latin typeface="Arial" charset="0"/>
                <a:cs typeface="Arial" charset="0"/>
              </a:rPr>
              <a:t>      </a:t>
            </a:r>
            <a:r>
              <a:rPr lang="pt-BR" sz="1600" smtClean="0">
                <a:latin typeface="Arial" charset="0"/>
                <a:cs typeface="Arial" charset="0"/>
              </a:rPr>
              <a:t>1) Questão referente ao direito público e privado (Sabrina, Carlos Nascimento, Miranda, Cláudia). E ao direito objetivo e subjetivo (acrescento).</a:t>
            </a:r>
          </a:p>
          <a:p>
            <a:pPr algn="just" eaLnBrk="1" hangingPunct="1">
              <a:buFont typeface="Wingdings" pitchFamily="2" charset="2"/>
              <a:buNone/>
            </a:pPr>
            <a:endParaRPr lang="pt-BR" sz="1600" smtClean="0">
              <a:latin typeface="Arial" charset="0"/>
              <a:cs typeface="Arial" charset="0"/>
            </a:endParaRPr>
          </a:p>
          <a:p>
            <a:pPr algn="just" eaLnBrk="1" hangingPunct="1">
              <a:buFont typeface="Wingdings" pitchFamily="2" charset="2"/>
              <a:buNone/>
            </a:pPr>
            <a:r>
              <a:rPr lang="pt-BR" sz="1600" smtClean="0">
                <a:latin typeface="Arial" charset="0"/>
                <a:cs typeface="Arial" charset="0"/>
              </a:rPr>
              <a:t>    2) Perguntas referentes ao método (Lívia e Paulo Sérgio: “</a:t>
            </a:r>
            <a:r>
              <a:rPr lang="pt-BR" sz="1600" smtClean="0">
                <a:latin typeface="Arial" charset="0"/>
              </a:rPr>
              <a:t>Qual a maneira pela qual o valor de algo pode ser medido? Essa medi</a:t>
            </a:r>
            <a:r>
              <a:rPr lang="pt-BR" sz="1600" smtClean="0"/>
              <a:t>ç</a:t>
            </a:r>
            <a:r>
              <a:rPr lang="pt-BR" sz="1600" smtClean="0">
                <a:latin typeface="Arial" charset="0"/>
              </a:rPr>
              <a:t>ão se d</a:t>
            </a:r>
            <a:r>
              <a:rPr lang="pt-BR" sz="1600" smtClean="0"/>
              <a:t>á</a:t>
            </a:r>
            <a:r>
              <a:rPr lang="pt-BR" sz="1600" smtClean="0">
                <a:latin typeface="Arial" charset="0"/>
              </a:rPr>
              <a:t> objetivamente, transformada em pre</a:t>
            </a:r>
            <a:r>
              <a:rPr lang="pt-BR" sz="1600" smtClean="0"/>
              <a:t>ç</a:t>
            </a:r>
            <a:r>
              <a:rPr lang="pt-BR" sz="1600" smtClean="0">
                <a:latin typeface="Arial" charset="0"/>
              </a:rPr>
              <a:t>o? O valor, por exemplo, da cadeira, passa pelo seu significado social, pelos seus usos? Dessa forma, não teria diferentes valores para diferentes sujeitos que a considerem?</a:t>
            </a:r>
            <a:r>
              <a:rPr lang="pt-BR" sz="1600" smtClean="0">
                <a:effectLst/>
                <a:latin typeface="Arial" charset="0"/>
              </a:rPr>
              <a:t> O valor do trabalho de Einstein </a:t>
            </a:r>
            <a:r>
              <a:rPr lang="pt-BR" sz="1600" smtClean="0">
                <a:effectLst/>
              </a:rPr>
              <a:t>é</a:t>
            </a:r>
            <a:r>
              <a:rPr lang="pt-BR" sz="1600" smtClean="0">
                <a:effectLst/>
                <a:latin typeface="Arial" charset="0"/>
              </a:rPr>
              <a:t> igual ao valor do trabalho de qualquer pessoa?)</a:t>
            </a:r>
          </a:p>
          <a:p>
            <a:pPr algn="just">
              <a:buFont typeface="Wingdings" pitchFamily="2" charset="2"/>
              <a:buNone/>
            </a:pPr>
            <a:r>
              <a:rPr lang="pt-BR" sz="1600" smtClean="0">
                <a:effectLst/>
                <a:latin typeface="Arial" charset="0"/>
              </a:rPr>
              <a:t>       </a:t>
            </a:r>
          </a:p>
          <a:p>
            <a:pPr algn="just">
              <a:buFont typeface="Wingdings" pitchFamily="2" charset="2"/>
              <a:buNone/>
            </a:pPr>
            <a:r>
              <a:rPr lang="pt-BR" sz="1600" smtClean="0">
                <a:effectLst/>
                <a:latin typeface="Arial" charset="0"/>
              </a:rPr>
              <a:t>    3) (Ainda quanto ao m</a:t>
            </a:r>
            <a:r>
              <a:rPr lang="pt-BR" sz="1600" smtClean="0">
                <a:effectLst/>
              </a:rPr>
              <a:t>é</a:t>
            </a:r>
            <a:r>
              <a:rPr lang="pt-BR" sz="1600" smtClean="0">
                <a:effectLst/>
                <a:latin typeface="Arial" charset="0"/>
              </a:rPr>
              <a:t>todo) O que significa a fetichiza</a:t>
            </a:r>
            <a:r>
              <a:rPr lang="pt-BR" sz="1600" smtClean="0">
                <a:effectLst/>
              </a:rPr>
              <a:t>ç</a:t>
            </a:r>
            <a:r>
              <a:rPr lang="pt-BR" sz="1600" smtClean="0">
                <a:effectLst/>
                <a:latin typeface="Arial" charset="0"/>
              </a:rPr>
              <a:t>ão (Marina : </a:t>
            </a:r>
            <a:r>
              <a:rPr lang="pt-BR" sz="1600" smtClean="0">
                <a:effectLst/>
              </a:rPr>
              <a:t>“</a:t>
            </a:r>
            <a:r>
              <a:rPr lang="pt-BR" sz="1600" smtClean="0">
                <a:effectLst/>
                <a:latin typeface="Arial" charset="0"/>
              </a:rPr>
              <a:t>Na realidade material a rela</a:t>
            </a:r>
            <a:r>
              <a:rPr lang="pt-BR" sz="1600" smtClean="0">
                <a:effectLst/>
              </a:rPr>
              <a:t>ç</a:t>
            </a:r>
            <a:r>
              <a:rPr lang="pt-BR" sz="1600" smtClean="0">
                <a:effectLst/>
                <a:latin typeface="Arial" charset="0"/>
              </a:rPr>
              <a:t>ão prevalece sobre a norma. Se nenhum devedor quitar a sua d</a:t>
            </a:r>
            <a:r>
              <a:rPr lang="pt-BR" sz="1600" smtClean="0">
                <a:effectLst/>
              </a:rPr>
              <a:t>í</a:t>
            </a:r>
            <a:r>
              <a:rPr lang="pt-BR" sz="1600" smtClean="0">
                <a:effectLst/>
                <a:latin typeface="Arial" charset="0"/>
              </a:rPr>
              <a:t>vida, então a norma correspondente deve ser considerada inexistente de fato. E se, assim mesmo, quis</a:t>
            </a:r>
            <a:r>
              <a:rPr lang="pt-BR" sz="1600" smtClean="0">
                <a:effectLst/>
              </a:rPr>
              <a:t>é</a:t>
            </a:r>
            <a:r>
              <a:rPr lang="pt-BR" sz="1600" smtClean="0">
                <a:effectLst/>
                <a:latin typeface="Arial" charset="0"/>
              </a:rPr>
              <a:t>ssemos afirmar a existência desta regra, seria necess</a:t>
            </a:r>
            <a:r>
              <a:rPr lang="pt-BR" sz="1600" smtClean="0">
                <a:effectLst/>
              </a:rPr>
              <a:t>á</a:t>
            </a:r>
            <a:r>
              <a:rPr lang="pt-BR" sz="1600" smtClean="0">
                <a:effectLst/>
                <a:latin typeface="Arial" charset="0"/>
              </a:rPr>
              <a:t>rio, então, </a:t>
            </a:r>
            <a:r>
              <a:rPr lang="pt-BR" sz="1600" u="sng" smtClean="0">
                <a:effectLst/>
                <a:latin typeface="Arial" charset="0"/>
              </a:rPr>
              <a:t>fetichizar a norma</a:t>
            </a:r>
            <a:r>
              <a:rPr lang="pt-BR" sz="1600" smtClean="0">
                <a:effectLst/>
              </a:rPr>
              <a:t>”</a:t>
            </a:r>
            <a:r>
              <a:rPr lang="pt-BR" sz="1600" smtClean="0">
                <a:effectLst/>
                <a:latin typeface="Arial" charset="0"/>
              </a:rPr>
              <a:t>(p. 57)</a:t>
            </a:r>
            <a:endParaRPr lang="pt-BR" sz="1600" smtClean="0">
              <a:latin typeface="Arial" charset="0"/>
              <a:cs typeface="Arial" charset="0"/>
            </a:endParaRPr>
          </a:p>
          <a:p>
            <a:pPr algn="r" eaLnBrk="1" hangingPunct="1">
              <a:buFont typeface="Wingdings" pitchFamily="2" charset="2"/>
              <a:buNone/>
            </a:pPr>
            <a:r>
              <a:rPr lang="pt-BR" sz="1600" smtClean="0">
                <a:latin typeface="Arial" charset="0"/>
                <a:cs typeface="Arial" charset="0"/>
              </a:rPr>
              <a:t>      </a:t>
            </a:r>
          </a:p>
          <a:p>
            <a:pPr algn="just" eaLnBrk="1" hangingPunct="1">
              <a:buFont typeface="Wingdings" pitchFamily="2" charset="2"/>
              <a:buNone/>
            </a:pPr>
            <a:endParaRPr lang="pt-BR" sz="2000" smtClean="0">
              <a:latin typeface="Arial" charset="0"/>
              <a:cs typeface="Arial" charset="0"/>
            </a:endParaRPr>
          </a:p>
          <a:p>
            <a:pPr algn="just" eaLnBrk="1" hangingPunct="1">
              <a:buFont typeface="Wingdings" pitchFamily="2" charset="2"/>
              <a:buNone/>
            </a:pPr>
            <a:r>
              <a:rPr lang="pt-BR" sz="2000" smtClean="0">
                <a:latin typeface="Arial" charset="0"/>
                <a:cs typeface="Arial" charset="0"/>
              </a:rPr>
              <a:t>     </a:t>
            </a:r>
            <a:r>
              <a:rPr lang="pt-BR" sz="1600" smtClean="0"/>
              <a:t> </a:t>
            </a:r>
          </a:p>
          <a:p>
            <a:pPr eaLnBrk="1" hangingPunct="1">
              <a:buFont typeface="Wingdings" pitchFamily="2" charset="2"/>
              <a:buNone/>
            </a:pPr>
            <a:endParaRPr lang="pt-BR" sz="1600" b="1" smtClean="0">
              <a:latin typeface="Arial" charset="0"/>
            </a:endParaRPr>
          </a:p>
          <a:p>
            <a:pPr algn="just" eaLnBrk="1" hangingPunct="1">
              <a:lnSpc>
                <a:spcPct val="80000"/>
              </a:lnSpc>
              <a:buFont typeface="Wingdings" pitchFamily="2" charset="2"/>
              <a:buNone/>
            </a:pPr>
            <a:endParaRPr lang="pt-BR" sz="1600" b="1" smtClean="0">
              <a:latin typeface="Arial" charset="0"/>
            </a:endParaRPr>
          </a:p>
          <a:p>
            <a:pPr algn="just" eaLnBrk="1" hangingPunct="1">
              <a:lnSpc>
                <a:spcPct val="80000"/>
              </a:lnSpc>
              <a:buFont typeface="Wingdings" pitchFamily="2" charset="2"/>
              <a:buNone/>
            </a:pPr>
            <a:r>
              <a:rPr lang="pt-BR" sz="1600" smtClean="0">
                <a:latin typeface="Arial"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400" dirty="0" smtClean="0">
                <a:latin typeface="Arial" charset="0"/>
              </a:rPr>
              <a:t>  </a:t>
            </a:r>
            <a:r>
              <a:rPr lang="pt-BR" sz="1600" dirty="0" smtClean="0">
                <a:latin typeface="Arial" pitchFamily="34" charset="0"/>
                <a:cs typeface="Arial" pitchFamily="34" charset="0"/>
              </a:rPr>
              <a:t>    </a:t>
            </a:r>
            <a:r>
              <a:rPr lang="pt-BR" sz="1200" dirty="0" smtClean="0">
                <a:latin typeface="Arial" pitchFamily="34" charset="0"/>
                <a:cs typeface="Arial" pitchFamily="34" charset="0"/>
              </a:rPr>
              <a:t>MARX E HEGEL – UMA ANÁLISE A PARTIR DO MÉTODO</a:t>
            </a:r>
          </a:p>
          <a:p>
            <a:pPr marL="609600" indent="-609600" algn="just" eaLnBrk="1" hangingPunct="1">
              <a:buFont typeface="Wingdings" pitchFamily="2" charset="2"/>
              <a:buNone/>
              <a:defRPr/>
            </a:pPr>
            <a:r>
              <a:rPr lang="pt-BR" sz="1200" b="1" dirty="0" smtClean="0">
                <a:latin typeface="Arial" pitchFamily="34" charset="0"/>
                <a:cs typeface="Arial" pitchFamily="34" charset="0"/>
              </a:rPr>
              <a:t>            </a:t>
            </a:r>
          </a:p>
          <a:p>
            <a:pPr algn="just" eaLnBrk="1" hangingPunct="1">
              <a:buFont typeface="Wingdings" pitchFamily="2" charset="2"/>
              <a:buNone/>
              <a:defRPr/>
            </a:pPr>
            <a:r>
              <a:rPr lang="pt-BR" sz="1200" dirty="0" smtClean="0">
                <a:latin typeface="Arial" pitchFamily="34" charset="0"/>
                <a:cs typeface="Arial" pitchFamily="34" charset="0"/>
              </a:rPr>
              <a:t>      “A análise que Marx faz do capital é uma crítica da pretensão burguesa de transformá-lo em uma coisa natural e eterna. Ao dizerem que o capital são os meios de produção, os ideólogos da classe dominante fazem do capital uma condição necessária de toda a produção, já que todo processo de trabalho exige utilização de meios de produção. Expulsando a determinação histórica do capital, este passa a ser dotado de natureza eterna. Do mesmo modo, a burguesia apresenta as suas relações sociais como sendo a expressão da razão e, portanto, como </a:t>
            </a:r>
            <a:r>
              <a:rPr lang="pt-BR" sz="1200" dirty="0" err="1" smtClean="0">
                <a:latin typeface="Arial" pitchFamily="34" charset="0"/>
                <a:cs typeface="Arial" pitchFamily="34" charset="0"/>
              </a:rPr>
              <a:t>´positivas</a:t>
            </a:r>
            <a:r>
              <a:rPr lang="pt-BR" sz="1200" dirty="0" smtClean="0">
                <a:latin typeface="Arial" pitchFamily="34" charset="0"/>
                <a:cs typeface="Arial" pitchFamily="34" charset="0"/>
              </a:rPr>
              <a:t>` em si mesmas. Ora, se o capitalismo é racional e é um valor absoluto, é absurdo pretender extingui-lo: assim, ainda aqui a eternidade das relações de produção capitalistas é reafirmada. Contra essa pretensa eternidade das relações sociais capitalistas, Marx demonstrou o seu caráter contraditório e transitório, a sua especificidade social e histórica, e a possibilidade de sua destruição e substituição por novas relações sociais. Pois bem, essa demonstração permite que percebamos alguns aspectos fundamentais de seu método dialético. A dialética, diz Marx, é um </a:t>
            </a:r>
            <a:r>
              <a:rPr lang="pt-BR" sz="1200" dirty="0" err="1" smtClean="0">
                <a:latin typeface="Arial" pitchFamily="34" charset="0"/>
                <a:cs typeface="Arial" pitchFamily="34" charset="0"/>
              </a:rPr>
              <a:t>´incômodo</a:t>
            </a:r>
            <a:r>
              <a:rPr lang="pt-BR" sz="1200" dirty="0" smtClean="0">
                <a:latin typeface="Arial" pitchFamily="34" charset="0"/>
                <a:cs typeface="Arial" pitchFamily="34" charset="0"/>
              </a:rPr>
              <a:t>` e um </a:t>
            </a:r>
            <a:r>
              <a:rPr lang="pt-BR" sz="1200" dirty="0" err="1" smtClean="0">
                <a:latin typeface="Arial" pitchFamily="34" charset="0"/>
                <a:cs typeface="Arial" pitchFamily="34" charset="0"/>
              </a:rPr>
              <a:t>´horror</a:t>
            </a:r>
            <a:r>
              <a:rPr lang="pt-BR" sz="1200" dirty="0" smtClean="0">
                <a:latin typeface="Arial" pitchFamily="34" charset="0"/>
                <a:cs typeface="Arial" pitchFamily="34" charset="0"/>
              </a:rPr>
              <a:t>` para a burguesia, exatamente porque ela não permite apenas a compreensão da estrutura social capitalista mas também o </a:t>
            </a:r>
            <a:r>
              <a:rPr lang="pt-BR" sz="1200" dirty="0" err="1" smtClean="0">
                <a:latin typeface="Arial" pitchFamily="34" charset="0"/>
                <a:cs typeface="Arial" pitchFamily="34" charset="0"/>
              </a:rPr>
              <a:t>´entendimento</a:t>
            </a:r>
            <a:r>
              <a:rPr lang="pt-BR" sz="1200" dirty="0" smtClean="0">
                <a:latin typeface="Arial" pitchFamily="34" charset="0"/>
                <a:cs typeface="Arial" pitchFamily="34" charset="0"/>
              </a:rPr>
              <a:t> de sua desaparição </a:t>
            </a:r>
            <a:r>
              <a:rPr lang="pt-BR" sz="1200" dirty="0" err="1" smtClean="0">
                <a:latin typeface="Arial" pitchFamily="34" charset="0"/>
                <a:cs typeface="Arial" pitchFamily="34" charset="0"/>
              </a:rPr>
              <a:t>inevitável`</a:t>
            </a:r>
            <a:r>
              <a:rPr lang="pt-BR" sz="1200" dirty="0" smtClean="0">
                <a:latin typeface="Arial" pitchFamily="34" charset="0"/>
                <a:cs typeface="Arial" pitchFamily="34" charset="0"/>
              </a:rPr>
              <a:t>. Isso porque a dialética, ao apreender as formas sociais em seu movimento contraditório, também apreende o seu caráter transitório, não deixando </a:t>
            </a:r>
            <a:r>
              <a:rPr lang="pt-BR" sz="1200" dirty="0" err="1" smtClean="0">
                <a:latin typeface="Arial" pitchFamily="34" charset="0"/>
                <a:cs typeface="Arial" pitchFamily="34" charset="0"/>
              </a:rPr>
              <a:t>´impressionar</a:t>
            </a:r>
            <a:r>
              <a:rPr lang="pt-BR" sz="1200" dirty="0" smtClean="0">
                <a:latin typeface="Arial" pitchFamily="34" charset="0"/>
                <a:cs typeface="Arial" pitchFamily="34" charset="0"/>
              </a:rPr>
              <a:t> por </a:t>
            </a:r>
            <a:r>
              <a:rPr lang="pt-BR" sz="1200" dirty="0" err="1" smtClean="0">
                <a:latin typeface="Arial" pitchFamily="34" charset="0"/>
                <a:cs typeface="Arial" pitchFamily="34" charset="0"/>
              </a:rPr>
              <a:t>nada`</a:t>
            </a:r>
            <a:r>
              <a:rPr lang="pt-BR" sz="1200" dirty="0" smtClean="0">
                <a:latin typeface="Arial" pitchFamily="34" charset="0"/>
                <a:cs typeface="Arial" pitchFamily="34" charset="0"/>
              </a:rPr>
              <a:t>. Por essas razões, a dialética em Marx é </a:t>
            </a:r>
            <a:r>
              <a:rPr lang="pt-BR" sz="1200" dirty="0" err="1" smtClean="0">
                <a:latin typeface="Arial" pitchFamily="34" charset="0"/>
                <a:cs typeface="Arial" pitchFamily="34" charset="0"/>
              </a:rPr>
              <a:t>´crítica</a:t>
            </a:r>
            <a:r>
              <a:rPr lang="pt-BR" sz="1200" dirty="0" smtClean="0">
                <a:latin typeface="Arial" pitchFamily="34" charset="0"/>
                <a:cs typeface="Arial" pitchFamily="34" charset="0"/>
              </a:rPr>
              <a:t> e </a:t>
            </a:r>
            <a:r>
              <a:rPr lang="pt-BR" sz="1200" dirty="0" err="1" smtClean="0">
                <a:latin typeface="Arial" pitchFamily="34" charset="0"/>
                <a:cs typeface="Arial" pitchFamily="34" charset="0"/>
              </a:rPr>
              <a:t>revolucionária`</a:t>
            </a:r>
            <a:r>
              <a:rPr lang="pt-BR" sz="1200" dirty="0" smtClean="0">
                <a:latin typeface="Arial" pitchFamily="34" charset="0"/>
                <a:cs typeface="Arial" pitchFamily="34" charset="0"/>
              </a:rPr>
              <a:t>. A dialética em Marx, portanto é o estudo das contradições da sociedade burguesa, da luta de classes que a corta de modo irreconciliável. É o estudo, também, </a:t>
            </a:r>
            <a:r>
              <a:rPr lang="pt-BR" sz="1200" dirty="0" err="1" smtClean="0">
                <a:latin typeface="Arial" pitchFamily="34" charset="0"/>
                <a:cs typeface="Arial" pitchFamily="34" charset="0"/>
              </a:rPr>
              <a:t>conseqüentemente</a:t>
            </a:r>
            <a:r>
              <a:rPr lang="pt-BR" sz="1200" dirty="0" smtClean="0">
                <a:latin typeface="Arial" pitchFamily="34" charset="0"/>
                <a:cs typeface="Arial" pitchFamily="34" charset="0"/>
              </a:rPr>
              <a:t>, das condições de possibilidade da resolução dessas contradições, do processo revolucionário que os trabalhadores conduzem em direção ao comunismo. A análise empreendida por Marx ao </a:t>
            </a:r>
            <a:r>
              <a:rPr lang="pt-BR" sz="1200" dirty="0" err="1" smtClean="0">
                <a:latin typeface="Arial" pitchFamily="34" charset="0"/>
                <a:cs typeface="Arial" pitchFamily="34" charset="0"/>
              </a:rPr>
              <a:t>´dissolver</a:t>
            </a:r>
            <a:r>
              <a:rPr lang="pt-BR" sz="1200" dirty="0" smtClean="0">
                <a:latin typeface="Arial" pitchFamily="34" charset="0"/>
                <a:cs typeface="Arial" pitchFamily="34" charset="0"/>
              </a:rPr>
              <a:t>` as formas aparentes das relações sociais capitalistas, as sucessivas camadas ideológicas que a recobrem, permitiu revelar o seu núcleo fundamental estruturante: a luta de classes. Ao colocar a luta de classes no centro de sua análise, Marx abre a via para uma compreensão materialista da contradição (...)” (</a:t>
            </a:r>
            <a:r>
              <a:rPr lang="pt-BR" sz="1200" b="1" dirty="0" smtClean="0"/>
              <a:t>Marx, ciência e revolução.</a:t>
            </a:r>
            <a:r>
              <a:rPr lang="pt-BR" sz="1200" dirty="0" smtClean="0"/>
              <a:t> 2ª. ed.. São Paulo : Ed. Martins Fontes, 2008, p. 139 e 140).</a:t>
            </a:r>
            <a:endParaRPr lang="pt-BR" sz="1200" b="1"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400" dirty="0" smtClean="0">
                <a:latin typeface="Arial" charset="0"/>
              </a:rPr>
              <a:t>  </a:t>
            </a:r>
            <a:r>
              <a:rPr lang="pt-BR" sz="1600" dirty="0" smtClean="0">
                <a:latin typeface="Arial" pitchFamily="34" charset="0"/>
                <a:cs typeface="Arial" pitchFamily="34" charset="0"/>
              </a:rPr>
              <a:t>    </a:t>
            </a:r>
            <a:r>
              <a:rPr lang="pt-BR" sz="1400" dirty="0" smtClean="0">
                <a:latin typeface="Arial" pitchFamily="34" charset="0"/>
                <a:cs typeface="Arial" pitchFamily="34" charset="0"/>
              </a:rPr>
              <a:t>MARX E HEGEL – UMA ANÁLISE A PARTIR DO MÉTODO</a:t>
            </a:r>
          </a:p>
          <a:p>
            <a:pPr marL="609600" indent="-609600" algn="just" eaLnBrk="1" hangingPunct="1">
              <a:buFont typeface="Wingdings" pitchFamily="2" charset="2"/>
              <a:buNone/>
              <a:defRPr/>
            </a:pPr>
            <a:r>
              <a:rPr lang="pt-BR" sz="1400" b="1" dirty="0" smtClean="0">
                <a:latin typeface="Arial" pitchFamily="34" charset="0"/>
                <a:cs typeface="Arial" pitchFamily="34" charset="0"/>
              </a:rPr>
              <a:t>            </a:t>
            </a:r>
          </a:p>
          <a:p>
            <a:pPr algn="just" eaLnBrk="1" hangingPunct="1">
              <a:buFont typeface="Wingdings" pitchFamily="2" charset="2"/>
              <a:buNone/>
              <a:defRPr/>
            </a:pPr>
            <a:r>
              <a:rPr lang="pt-BR" sz="1400" dirty="0" smtClean="0">
                <a:latin typeface="Arial" pitchFamily="34" charset="0"/>
                <a:cs typeface="Arial" pitchFamily="34" charset="0"/>
              </a:rPr>
              <a:t>       7)  Talvez haja uma preocupação recorrente de se afastar ao máximo Marx de Hegel – e, no meu entender, realmente eles estão bem mais distantes do que querem fazer crer alguns marxistas que tendem ao revisionismo, quando promovem a aproximação conceitual da dialética de ambos. Há aqui o receio, fundado mesmo, de que o hegelianismo tome conta das leituras marxistas, fazendo com que incida em um idealismo acentuado. Não sei avaliar ainda se isto também é um temor hiperdimensionado.  No entanto, mesmo com este temor, não há como se deixar de perceber a importância de Hegel na construção do materialismo histórico-dialético de Marx. </a:t>
            </a:r>
          </a:p>
          <a:p>
            <a:pPr algn="just" eaLnBrk="1" hangingPunct="1">
              <a:buFont typeface="Wingdings" pitchFamily="2" charset="2"/>
              <a:buNone/>
              <a:defRPr/>
            </a:pPr>
            <a:r>
              <a:rPr lang="pt-BR" sz="1400" dirty="0" smtClean="0">
                <a:latin typeface="Arial" pitchFamily="34" charset="0"/>
                <a:cs typeface="Arial" pitchFamily="34" charset="0"/>
              </a:rPr>
              <a:t>        Entendo, no entanto, o temor acima.  É possível que, além do medo de que um leitor, com leitura incipiente dos textos de Marx, caia no idealismo, haja o temor de que se enverede para um eventual revisionismo a partir da matriz idealista hegeliana.  Aqui, talvez, haja o receio de que a negação conduzirá a um pouco do mesmo que foi negado, portanto à manutenção de um certo tanto da ordem – já que na dialética hegeliana do “em si”, “para si” e “em si/para si” isto parece estar presente. Não obstante, não se deve esquecer que as mudanças não operam apenas de forma quantitativa, mas também de forma qualitativa, de sorte que, em algum momento das diversas transformações operadas, sequer será possível distinguir a existência de pontos anteriores, mesmo que ínsitos ao fenômeno de mudança. O perigo maior, me parece, é o distanciamento da realidade e a opção pelo idealismo, que sempre é sedutora. No entanto, isto pode ocorrer mesmo que o marxista nunca tenha lido um único trecho da obra de Hegel. </a:t>
            </a:r>
          </a:p>
          <a:p>
            <a:pPr algn="just" eaLnBrk="1" hangingPunct="1">
              <a:buFont typeface="Wingdings" pitchFamily="2" charset="2"/>
              <a:buNone/>
              <a:defRPr/>
            </a:pPr>
            <a:r>
              <a:rPr lang="pt-BR" sz="1400" dirty="0" smtClean="0">
                <a:latin typeface="Arial" pitchFamily="34" charset="0"/>
                <a:cs typeface="Arial" pitchFamily="34" charset="0"/>
              </a:rPr>
              <a:t>        </a:t>
            </a:r>
          </a:p>
          <a:p>
            <a:pPr algn="just" eaLnBrk="1" hangingPunct="1">
              <a:buFont typeface="Wingdings" pitchFamily="2" charset="2"/>
              <a:buNone/>
              <a:defRPr/>
            </a:pPr>
            <a:endParaRPr lang="pt-BR" sz="1200" b="1"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400" dirty="0" smtClean="0">
                <a:latin typeface="Arial" charset="0"/>
              </a:rPr>
              <a:t>  </a:t>
            </a:r>
            <a:r>
              <a:rPr lang="pt-BR" sz="1600" dirty="0" smtClean="0">
                <a:latin typeface="Arial" pitchFamily="34" charset="0"/>
                <a:cs typeface="Arial" pitchFamily="34" charset="0"/>
              </a:rPr>
              <a:t>    </a:t>
            </a:r>
            <a:r>
              <a:rPr lang="pt-BR" sz="1200" dirty="0" smtClean="0">
                <a:latin typeface="Arial" pitchFamily="34" charset="0"/>
                <a:cs typeface="Arial" pitchFamily="34" charset="0"/>
              </a:rPr>
              <a:t>MARX E HEGEL – UMA ANÁLISE A PARTIR DO MÉTODO</a:t>
            </a:r>
          </a:p>
          <a:p>
            <a:pPr marL="609600" indent="-609600" algn="just" eaLnBrk="1" hangingPunct="1">
              <a:buFont typeface="Wingdings" pitchFamily="2" charset="2"/>
              <a:buNone/>
              <a:defRPr/>
            </a:pPr>
            <a:r>
              <a:rPr lang="pt-BR" sz="1200" b="1" dirty="0" smtClean="0">
                <a:latin typeface="Arial" pitchFamily="34" charset="0"/>
                <a:cs typeface="Arial" pitchFamily="34" charset="0"/>
              </a:rPr>
              <a:t>            </a:t>
            </a:r>
          </a:p>
          <a:p>
            <a:pPr algn="just" eaLnBrk="1" hangingPunct="1">
              <a:buFont typeface="Wingdings" pitchFamily="2" charset="2"/>
              <a:buNone/>
              <a:defRPr/>
            </a:pPr>
            <a:r>
              <a:rPr lang="pt-BR" sz="1200" dirty="0" smtClean="0">
                <a:latin typeface="Arial" pitchFamily="34" charset="0"/>
                <a:cs typeface="Arial" pitchFamily="34" charset="0"/>
              </a:rPr>
              <a:t>        8) Passemos agora a outros textos.</a:t>
            </a:r>
          </a:p>
          <a:p>
            <a:pPr algn="just" eaLnBrk="1" hangingPunct="1">
              <a:buFont typeface="Wingdings" pitchFamily="2" charset="2"/>
              <a:buNone/>
              <a:defRPr/>
            </a:pPr>
            <a:r>
              <a:rPr lang="pt-BR" sz="1200" dirty="0" smtClean="0">
                <a:latin typeface="Arial" pitchFamily="34" charset="0"/>
                <a:cs typeface="Arial" pitchFamily="34" charset="0"/>
              </a:rPr>
              <a:t>        Começo por um autor, que deve ser lido com uma dose de cuidado: Norberto </a:t>
            </a:r>
            <a:r>
              <a:rPr lang="pt-BR" sz="1200" dirty="0" err="1" smtClean="0">
                <a:latin typeface="Arial" pitchFamily="34" charset="0"/>
                <a:cs typeface="Arial" pitchFamily="34" charset="0"/>
              </a:rPr>
              <a:t>Bobbio</a:t>
            </a:r>
            <a:r>
              <a:rPr lang="pt-BR" sz="1200" dirty="0" smtClean="0">
                <a:latin typeface="Arial" pitchFamily="34" charset="0"/>
                <a:cs typeface="Arial" pitchFamily="34" charset="0"/>
              </a:rPr>
              <a:t>. No entanto, as suas observações na obra que atende pelo inusitado título </a:t>
            </a:r>
            <a:r>
              <a:rPr lang="pt-BR" sz="1200" b="1" dirty="0" smtClean="0">
                <a:latin typeface="Arial" pitchFamily="34" charset="0"/>
                <a:cs typeface="Arial" pitchFamily="34" charset="0"/>
              </a:rPr>
              <a:t>Nem com Marx, nem contra Marx</a:t>
            </a:r>
            <a:r>
              <a:rPr lang="pt-BR" sz="1200" dirty="0" smtClean="0">
                <a:latin typeface="Arial" pitchFamily="34" charset="0"/>
                <a:cs typeface="Arial" pitchFamily="34" charset="0"/>
              </a:rPr>
              <a:t> são bastante interessantes. Primeiramente, há que se registrar o entendimento de </a:t>
            </a:r>
            <a:r>
              <a:rPr lang="pt-BR" sz="1200" dirty="0" err="1" smtClean="0">
                <a:latin typeface="Arial" pitchFamily="34" charset="0"/>
                <a:cs typeface="Arial" pitchFamily="34" charset="0"/>
              </a:rPr>
              <a:t>Bobbio</a:t>
            </a:r>
            <a:r>
              <a:rPr lang="pt-BR" sz="1200" dirty="0" smtClean="0">
                <a:latin typeface="Arial" pitchFamily="34" charset="0"/>
                <a:cs typeface="Arial" pitchFamily="34" charset="0"/>
              </a:rPr>
              <a:t> no sentido de que não têm razão os que fazem uma leitura anti-hegeliana de Marx e que pretendem, no máximo, localizar a utilização da dialética na fase madura de Marx. </a:t>
            </a:r>
            <a:r>
              <a:rPr lang="pt-BR" sz="1200" dirty="0" err="1" smtClean="0">
                <a:latin typeface="Arial" pitchFamily="34" charset="0"/>
                <a:cs typeface="Arial" pitchFamily="34" charset="0"/>
              </a:rPr>
              <a:t>Bobbio</a:t>
            </a:r>
            <a:r>
              <a:rPr lang="pt-BR" sz="1200" dirty="0" smtClean="0">
                <a:latin typeface="Arial" pitchFamily="34" charset="0"/>
                <a:cs typeface="Arial" pitchFamily="34" charset="0"/>
              </a:rPr>
              <a:t> diz que a dialética é expropriada por Marx em toda a sua produção científica, inclusive no jovem Marx. Devo lembrar que a questão é fruto de intenso debate.. </a:t>
            </a:r>
          </a:p>
          <a:p>
            <a:pPr algn="just" eaLnBrk="1" hangingPunct="1">
              <a:buFont typeface="Wingdings" pitchFamily="2" charset="2"/>
              <a:buNone/>
              <a:defRPr/>
            </a:pPr>
            <a:r>
              <a:rPr lang="pt-BR" sz="1200" dirty="0" smtClean="0">
                <a:latin typeface="Arial" pitchFamily="34" charset="0"/>
                <a:cs typeface="Arial" pitchFamily="34" charset="0"/>
              </a:rPr>
              <a:t>        Lembra </a:t>
            </a:r>
            <a:r>
              <a:rPr lang="pt-BR" sz="1200" dirty="0" err="1" smtClean="0">
                <a:latin typeface="Arial" pitchFamily="34" charset="0"/>
                <a:cs typeface="Arial" pitchFamily="34" charset="0"/>
              </a:rPr>
              <a:t>Bobbio</a:t>
            </a:r>
            <a:r>
              <a:rPr lang="pt-BR" sz="1200" dirty="0" smtClean="0">
                <a:latin typeface="Arial" pitchFamily="34" charset="0"/>
                <a:cs typeface="Arial" pitchFamily="34" charset="0"/>
              </a:rPr>
              <a:t> a seguinte passagem de </a:t>
            </a:r>
            <a:r>
              <a:rPr lang="pt-BR" sz="1200" dirty="0" err="1" smtClean="0">
                <a:latin typeface="Arial" pitchFamily="34" charset="0"/>
                <a:cs typeface="Arial" pitchFamily="34" charset="0"/>
              </a:rPr>
              <a:t>Engels</a:t>
            </a:r>
            <a:r>
              <a:rPr lang="pt-BR" sz="1200" dirty="0" smtClean="0">
                <a:latin typeface="Arial" pitchFamily="34" charset="0"/>
                <a:cs typeface="Arial" pitchFamily="34" charset="0"/>
              </a:rPr>
              <a:t> no jornal </a:t>
            </a:r>
            <a:r>
              <a:rPr lang="pt-BR" sz="1200" b="1" dirty="0" smtClean="0">
                <a:latin typeface="Arial" pitchFamily="34" charset="0"/>
                <a:cs typeface="Arial" pitchFamily="34" charset="0"/>
              </a:rPr>
              <a:t>Das </a:t>
            </a:r>
            <a:r>
              <a:rPr lang="pt-BR" sz="1200" b="1" dirty="0" err="1" smtClean="0">
                <a:latin typeface="Arial" pitchFamily="34" charset="0"/>
                <a:cs typeface="Arial" pitchFamily="34" charset="0"/>
              </a:rPr>
              <a:t>Volk</a:t>
            </a:r>
            <a:r>
              <a:rPr lang="pt-BR" sz="1200" b="1" dirty="0" smtClean="0">
                <a:latin typeface="Arial" pitchFamily="34" charset="0"/>
                <a:cs typeface="Arial" pitchFamily="34" charset="0"/>
              </a:rPr>
              <a:t> </a:t>
            </a:r>
            <a:r>
              <a:rPr lang="pt-BR" sz="1200" dirty="0" smtClean="0">
                <a:latin typeface="Arial" pitchFamily="34" charset="0"/>
                <a:cs typeface="Arial" pitchFamily="34" charset="0"/>
              </a:rPr>
              <a:t>de Londres (6 a 20 de agosto de 1859), em que esse faz uma resenha da obra de Marx </a:t>
            </a:r>
            <a:r>
              <a:rPr lang="pt-BR" sz="1200" b="1" dirty="0" smtClean="0">
                <a:latin typeface="Arial" pitchFamily="34" charset="0"/>
                <a:cs typeface="Arial" pitchFamily="34" charset="0"/>
              </a:rPr>
              <a:t>Para a crítica da economia política</a:t>
            </a:r>
            <a:r>
              <a:rPr lang="pt-BR" sz="1200" dirty="0" smtClean="0">
                <a:latin typeface="Arial" pitchFamily="34" charset="0"/>
                <a:cs typeface="Arial" pitchFamily="34" charset="0"/>
              </a:rPr>
              <a:t>:</a:t>
            </a:r>
          </a:p>
          <a:p>
            <a:pPr algn="just" eaLnBrk="1" hangingPunct="1">
              <a:buFont typeface="Wingdings" pitchFamily="2" charset="2"/>
              <a:buNone/>
              <a:defRPr/>
            </a:pPr>
            <a:r>
              <a:rPr lang="pt-BR" sz="1200" dirty="0" smtClean="0">
                <a:latin typeface="Arial" pitchFamily="34" charset="0"/>
                <a:cs typeface="Arial" pitchFamily="34" charset="0"/>
              </a:rPr>
              <a:t>       “Marx era e é o único que poderia empreender o trabalho de extrair da lógica hegeliana o núcleo que contém as verdadeiras descobertas feitas por Hegel neste campo, e de estabelecer o método dialético despido de seus véus idealistas, na forma simples que é a única forma justa do desenvolvimento do pensamento” (São Paulo : Ed. </a:t>
            </a:r>
            <a:r>
              <a:rPr lang="pt-BR" sz="1200" dirty="0" err="1" smtClean="0">
                <a:latin typeface="Arial" pitchFamily="34" charset="0"/>
                <a:cs typeface="Arial" pitchFamily="34" charset="0"/>
              </a:rPr>
              <a:t>Unesp</a:t>
            </a:r>
            <a:r>
              <a:rPr lang="pt-BR" sz="1200" dirty="0" smtClean="0">
                <a:latin typeface="Arial" pitchFamily="34" charset="0"/>
                <a:cs typeface="Arial" pitchFamily="34" charset="0"/>
              </a:rPr>
              <a:t>, 2004).</a:t>
            </a:r>
          </a:p>
          <a:p>
            <a:pPr algn="just" eaLnBrk="1" hangingPunct="1">
              <a:buFont typeface="Wingdings" pitchFamily="2" charset="2"/>
              <a:buNone/>
              <a:defRPr/>
            </a:pPr>
            <a:r>
              <a:rPr lang="pt-BR" sz="1200" dirty="0" smtClean="0">
                <a:latin typeface="Arial" pitchFamily="34" charset="0"/>
                <a:cs typeface="Arial" pitchFamily="34" charset="0"/>
              </a:rPr>
              <a:t>       Cito como discordantes, em especial no que diz respeito à introdução da dialética nas obras de Marx, Samir </a:t>
            </a:r>
            <a:r>
              <a:rPr lang="pt-BR" sz="1200" dirty="0" err="1" smtClean="0">
                <a:latin typeface="Arial" pitchFamily="34" charset="0"/>
                <a:cs typeface="Arial" pitchFamily="34" charset="0"/>
              </a:rPr>
              <a:t>Naïr</a:t>
            </a:r>
            <a:r>
              <a:rPr lang="pt-BR" sz="1200" dirty="0" smtClean="0">
                <a:latin typeface="Arial" pitchFamily="34" charset="0"/>
                <a:cs typeface="Arial" pitchFamily="34" charset="0"/>
              </a:rPr>
              <a:t> e Michael </a:t>
            </a:r>
            <a:r>
              <a:rPr lang="pt-BR" sz="1200" dirty="0" err="1" smtClean="0">
                <a:latin typeface="Arial" pitchFamily="34" charset="0"/>
                <a:cs typeface="Arial" pitchFamily="34" charset="0"/>
              </a:rPr>
              <a:t>Löwy</a:t>
            </a:r>
            <a:r>
              <a:rPr lang="pt-BR" sz="1200" dirty="0" smtClean="0">
                <a:latin typeface="Arial" pitchFamily="34" charset="0"/>
                <a:cs typeface="Arial" pitchFamily="34" charset="0"/>
              </a:rPr>
              <a:t> que dizem textualmente: “Durante o primeiro período (1841-1843), o pensamento de Marx, como o dos jovens hegelianos, distancia-se da dialética de Hegel para aproximar-se de um racionalismo semelhante ao da filosofia das Luzes (...) Foi somente com a </a:t>
            </a:r>
            <a:r>
              <a:rPr lang="pt-BR" sz="1200" i="1" dirty="0" smtClean="0">
                <a:latin typeface="Arial" pitchFamily="34" charset="0"/>
                <a:cs typeface="Arial" pitchFamily="34" charset="0"/>
              </a:rPr>
              <a:t>descoberta dos proletariados francês e inglês</a:t>
            </a:r>
            <a:r>
              <a:rPr lang="pt-BR" sz="1200" dirty="0" smtClean="0">
                <a:latin typeface="Arial" pitchFamily="34" charset="0"/>
                <a:cs typeface="Arial" pitchFamily="34" charset="0"/>
              </a:rPr>
              <a:t> enquanto forças revolucionárias que o pensamento de Marx e </a:t>
            </a:r>
            <a:r>
              <a:rPr lang="pt-BR" sz="1200" dirty="0" err="1" smtClean="0">
                <a:latin typeface="Arial" pitchFamily="34" charset="0"/>
                <a:cs typeface="Arial" pitchFamily="34" charset="0"/>
              </a:rPr>
              <a:t>Engels</a:t>
            </a:r>
            <a:r>
              <a:rPr lang="pt-BR" sz="1200" dirty="0" smtClean="0">
                <a:latin typeface="Arial" pitchFamily="34" charset="0"/>
                <a:cs typeface="Arial" pitchFamily="34" charset="0"/>
              </a:rPr>
              <a:t> se tornou dialético (...) O primeiro texto inteiramente dialético na obra de Marx está contido nas ‘Teses sobre </a:t>
            </a:r>
            <a:r>
              <a:rPr lang="pt-BR" sz="1200" dirty="0" err="1" smtClean="0">
                <a:latin typeface="Arial" pitchFamily="34" charset="0"/>
                <a:cs typeface="Arial" pitchFamily="34" charset="0"/>
              </a:rPr>
              <a:t>Feuerbach</a:t>
            </a:r>
            <a:r>
              <a:rPr lang="pt-BR" sz="1200" dirty="0" smtClean="0">
                <a:latin typeface="Arial" pitchFamily="34" charset="0"/>
                <a:cs typeface="Arial" pitchFamily="34" charset="0"/>
              </a:rPr>
              <a:t>’, de 1845” (</a:t>
            </a:r>
            <a:r>
              <a:rPr lang="pt-BR" sz="1200" b="1" dirty="0" smtClean="0">
                <a:latin typeface="Arial" pitchFamily="34" charset="0"/>
                <a:cs typeface="Arial" pitchFamily="34" charset="0"/>
              </a:rPr>
              <a:t>In</a:t>
            </a:r>
            <a:r>
              <a:rPr lang="pt-BR" sz="1200" dirty="0" smtClean="0">
                <a:latin typeface="Arial" pitchFamily="34" charset="0"/>
                <a:cs typeface="Arial" pitchFamily="34" charset="0"/>
              </a:rPr>
              <a:t> </a:t>
            </a:r>
            <a:r>
              <a:rPr lang="pt-BR" sz="1200" b="1" dirty="0" err="1" smtClean="0">
                <a:latin typeface="Arial" pitchFamily="34" charset="0"/>
                <a:cs typeface="Arial" pitchFamily="34" charset="0"/>
              </a:rPr>
              <a:t>Lucien</a:t>
            </a:r>
            <a:r>
              <a:rPr lang="pt-BR" sz="1200" b="1" dirty="0" smtClean="0">
                <a:latin typeface="Arial" pitchFamily="34" charset="0"/>
                <a:cs typeface="Arial" pitchFamily="34" charset="0"/>
              </a:rPr>
              <a:t> </a:t>
            </a:r>
            <a:r>
              <a:rPr lang="pt-BR" sz="1200" b="1" dirty="0" err="1" smtClean="0">
                <a:latin typeface="Arial" pitchFamily="34" charset="0"/>
                <a:cs typeface="Arial" pitchFamily="34" charset="0"/>
              </a:rPr>
              <a:t>Goldmann</a:t>
            </a:r>
            <a:r>
              <a:rPr lang="pt-BR" sz="1200" b="1" dirty="0" smtClean="0">
                <a:latin typeface="Arial" pitchFamily="34" charset="0"/>
                <a:cs typeface="Arial" pitchFamily="34" charset="0"/>
              </a:rPr>
              <a:t> – ou a dialética da totalidade. </a:t>
            </a:r>
            <a:r>
              <a:rPr lang="pt-BR" sz="1200" dirty="0" smtClean="0">
                <a:latin typeface="Arial" pitchFamily="34" charset="0"/>
                <a:cs typeface="Arial" pitchFamily="34" charset="0"/>
              </a:rPr>
              <a:t>Trad. </a:t>
            </a:r>
            <a:r>
              <a:rPr lang="pt-BR" sz="1200" dirty="0" err="1" smtClean="0">
                <a:latin typeface="Arial" pitchFamily="34" charset="0"/>
                <a:cs typeface="Arial" pitchFamily="34" charset="0"/>
              </a:rPr>
              <a:t>Wanda</a:t>
            </a:r>
            <a:r>
              <a:rPr lang="pt-BR" sz="1200" dirty="0" smtClean="0">
                <a:latin typeface="Arial" pitchFamily="34" charset="0"/>
                <a:cs typeface="Arial" pitchFamily="34" charset="0"/>
              </a:rPr>
              <a:t> Caldeira Brant. São Paulo : </a:t>
            </a:r>
            <a:r>
              <a:rPr lang="pt-BR" sz="1200" dirty="0" err="1" smtClean="0">
                <a:latin typeface="Arial" pitchFamily="34" charset="0"/>
                <a:cs typeface="Arial" pitchFamily="34" charset="0"/>
              </a:rPr>
              <a:t>Boitempo</a:t>
            </a:r>
            <a:r>
              <a:rPr lang="pt-BR" sz="1200" dirty="0" smtClean="0">
                <a:latin typeface="Arial" pitchFamily="34" charset="0"/>
                <a:cs typeface="Arial" pitchFamily="34" charset="0"/>
              </a:rPr>
              <a:t>, 2008, p. 86 e 87)</a:t>
            </a:r>
          </a:p>
          <a:p>
            <a:pPr eaLnBrk="1" hangingPunct="1">
              <a:buFont typeface="Wingdings" pitchFamily="2" charset="2"/>
              <a:buNone/>
              <a:defRPr/>
            </a:pPr>
            <a:endParaRPr lang="pt-BR" sz="1200" dirty="0" smtClean="0"/>
          </a:p>
          <a:p>
            <a:pPr algn="just" eaLnBrk="1" hangingPunct="1">
              <a:buFont typeface="Wingdings" pitchFamily="2" charset="2"/>
              <a:buNone/>
              <a:defRPr/>
            </a:pPr>
            <a:endParaRPr lang="pt-BR" sz="1200" b="1"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400" dirty="0" smtClean="0">
                <a:latin typeface="Arial" charset="0"/>
              </a:rPr>
              <a:t>  </a:t>
            </a:r>
            <a:r>
              <a:rPr lang="pt-BR" sz="1600" dirty="0" smtClean="0">
                <a:latin typeface="Arial" pitchFamily="34" charset="0"/>
                <a:cs typeface="Arial" pitchFamily="34" charset="0"/>
              </a:rPr>
              <a:t>    </a:t>
            </a:r>
            <a:r>
              <a:rPr lang="pt-BR" sz="1400" dirty="0" smtClean="0">
                <a:latin typeface="Arial" pitchFamily="34" charset="0"/>
                <a:cs typeface="Arial" pitchFamily="34" charset="0"/>
              </a:rPr>
              <a:t>MARX E HEGEL – UMA ANÁLISE A PARTIR DO MÉTODO</a:t>
            </a:r>
          </a:p>
          <a:p>
            <a:pPr marL="609600" indent="-609600" algn="just" eaLnBrk="1" hangingPunct="1">
              <a:buFont typeface="Wingdings" pitchFamily="2" charset="2"/>
              <a:buNone/>
              <a:defRPr/>
            </a:pPr>
            <a:r>
              <a:rPr lang="pt-BR" sz="1400" b="1" dirty="0" smtClean="0">
                <a:latin typeface="Arial" pitchFamily="34" charset="0"/>
                <a:cs typeface="Arial" pitchFamily="34" charset="0"/>
              </a:rPr>
              <a:t>         </a:t>
            </a:r>
          </a:p>
          <a:p>
            <a:pPr marL="609600" indent="-609600" algn="just" eaLnBrk="1" hangingPunct="1">
              <a:buFont typeface="Wingdings" pitchFamily="2" charset="2"/>
              <a:buNone/>
              <a:defRPr/>
            </a:pPr>
            <a:r>
              <a:rPr lang="pt-BR" sz="1400" dirty="0" smtClean="0">
                <a:latin typeface="Arial" pitchFamily="34" charset="0"/>
                <a:cs typeface="Arial" pitchFamily="34" charset="0"/>
              </a:rPr>
              <a:t>        É interessante inclusive a seguinte observação de </a:t>
            </a:r>
            <a:r>
              <a:rPr lang="pt-BR" sz="1400" dirty="0" err="1" smtClean="0">
                <a:latin typeface="Arial" pitchFamily="34" charset="0"/>
                <a:cs typeface="Arial" pitchFamily="34" charset="0"/>
              </a:rPr>
              <a:t>Bobbio</a:t>
            </a:r>
            <a:r>
              <a:rPr lang="pt-BR" sz="1400" dirty="0" smtClean="0">
                <a:latin typeface="Arial" pitchFamily="34" charset="0"/>
                <a:cs typeface="Arial" pitchFamily="34" charset="0"/>
              </a:rPr>
              <a:t>:</a:t>
            </a:r>
          </a:p>
          <a:p>
            <a:pPr algn="just" eaLnBrk="1" hangingPunct="1">
              <a:buFont typeface="Wingdings" pitchFamily="2" charset="2"/>
              <a:buNone/>
              <a:defRPr/>
            </a:pPr>
            <a:r>
              <a:rPr lang="pt-BR" sz="1400" dirty="0" smtClean="0">
                <a:latin typeface="Arial" pitchFamily="34" charset="0"/>
                <a:cs typeface="Arial" pitchFamily="34" charset="0"/>
              </a:rPr>
              <a:t> </a:t>
            </a:r>
          </a:p>
          <a:p>
            <a:pPr algn="just" eaLnBrk="1" hangingPunct="1">
              <a:buFont typeface="Wingdings" pitchFamily="2" charset="2"/>
              <a:buNone/>
              <a:defRPr/>
            </a:pPr>
            <a:r>
              <a:rPr lang="pt-BR" sz="1400" dirty="0" smtClean="0">
                <a:latin typeface="Arial" pitchFamily="34" charset="0"/>
                <a:cs typeface="Arial" pitchFamily="34" charset="0"/>
              </a:rPr>
              <a:t>      “Marx sempre desdenhou expor ao público os seus cânones metodológicos e preferiu usar um método em vez de falar a respeito dele”.</a:t>
            </a:r>
          </a:p>
          <a:p>
            <a:pPr algn="just" eaLnBrk="1" hangingPunct="1">
              <a:buFont typeface="Wingdings" pitchFamily="2" charset="2"/>
              <a:buNone/>
              <a:defRPr/>
            </a:pPr>
            <a:r>
              <a:rPr lang="pt-BR" sz="1400" dirty="0" smtClean="0">
                <a:latin typeface="Arial" pitchFamily="34" charset="0"/>
                <a:cs typeface="Arial" pitchFamily="34" charset="0"/>
              </a:rPr>
              <a:t>   </a:t>
            </a:r>
          </a:p>
          <a:p>
            <a:pPr algn="just" eaLnBrk="1" hangingPunct="1">
              <a:buFont typeface="Wingdings" pitchFamily="2" charset="2"/>
              <a:buNone/>
              <a:defRPr/>
            </a:pPr>
            <a:r>
              <a:rPr lang="pt-BR" sz="1400" dirty="0" smtClean="0">
                <a:latin typeface="Arial" pitchFamily="34" charset="0"/>
                <a:cs typeface="Arial" pitchFamily="34" charset="0"/>
              </a:rPr>
              <a:t>       Há que se destacar, ainda como o faz o mesmo autor, frase bem conhecida quando se menciona a relação Marx/Hegel, e mais especificamente o que Marx pretendeu com a sua dialética materialista:</a:t>
            </a:r>
          </a:p>
          <a:p>
            <a:pPr algn="just" eaLnBrk="1" hangingPunct="1">
              <a:buFont typeface="Wingdings" pitchFamily="2" charset="2"/>
              <a:buNone/>
              <a:defRPr/>
            </a:pPr>
            <a:r>
              <a:rPr lang="pt-BR" sz="1400" dirty="0" smtClean="0">
                <a:latin typeface="Arial" pitchFamily="34" charset="0"/>
                <a:cs typeface="Arial" pitchFamily="34" charset="0"/>
              </a:rPr>
              <a:t> </a:t>
            </a:r>
          </a:p>
          <a:p>
            <a:pPr algn="just" eaLnBrk="1" hangingPunct="1">
              <a:buFont typeface="Wingdings" pitchFamily="2" charset="2"/>
              <a:buNone/>
              <a:defRPr/>
            </a:pPr>
            <a:r>
              <a:rPr lang="pt-BR" sz="1400" dirty="0" smtClean="0">
                <a:latin typeface="Arial" pitchFamily="34" charset="0"/>
                <a:cs typeface="Arial" pitchFamily="34" charset="0"/>
              </a:rPr>
              <a:t>       “A mistificação por que passa a dialética nas mãos de Hegel não o impediu de modo algum de ser o primeiro a expor ampla e conscientemente as formas gerais do movimento da própria dialética. Nele, a dialética está de cabeça para baixo. É preciso colocá-la de cabeça para cima, a fim de que se possa descobrir o núcleo racional que se oculta dentro do invólucro místico”  (p. 126).</a:t>
            </a:r>
          </a:p>
          <a:p>
            <a:pPr algn="just" eaLnBrk="1" hangingPunct="1">
              <a:buFont typeface="Wingdings" pitchFamily="2" charset="2"/>
              <a:buNone/>
              <a:defRPr/>
            </a:pPr>
            <a:r>
              <a:rPr lang="pt-BR" sz="1400" dirty="0" smtClean="0">
                <a:latin typeface="Arial" pitchFamily="34" charset="0"/>
                <a:cs typeface="Arial" pitchFamily="34" charset="0"/>
              </a:rPr>
              <a:t>       </a:t>
            </a:r>
            <a:r>
              <a:rPr lang="pt-BR" sz="1200" dirty="0" smtClean="0"/>
              <a:t> </a:t>
            </a:r>
          </a:p>
          <a:p>
            <a:pPr algn="just" eaLnBrk="1" hangingPunct="1">
              <a:buFont typeface="Wingdings" pitchFamily="2" charset="2"/>
              <a:buNone/>
              <a:defRPr/>
            </a:pPr>
            <a:endParaRPr lang="pt-BR" sz="1200" dirty="0" smtClean="0"/>
          </a:p>
          <a:p>
            <a:pPr algn="just" eaLnBrk="1" hangingPunct="1">
              <a:buFont typeface="Wingdings" pitchFamily="2" charset="2"/>
              <a:buNone/>
              <a:defRPr/>
            </a:pPr>
            <a:endParaRPr lang="pt-BR" sz="1200" b="1"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400" dirty="0" smtClean="0">
                <a:latin typeface="Arial" charset="0"/>
              </a:rPr>
              <a:t>  </a:t>
            </a:r>
            <a:r>
              <a:rPr lang="pt-BR" sz="1600" dirty="0" smtClean="0">
                <a:latin typeface="Arial" pitchFamily="34" charset="0"/>
                <a:cs typeface="Arial" pitchFamily="34" charset="0"/>
              </a:rPr>
              <a:t>   </a:t>
            </a:r>
            <a:r>
              <a:rPr lang="pt-BR" sz="1200" dirty="0" smtClean="0">
                <a:latin typeface="Arial" pitchFamily="34" charset="0"/>
                <a:cs typeface="Arial" pitchFamily="34" charset="0"/>
              </a:rPr>
              <a:t> MARX E HEGEL – UMA ANÁLISE A PARTIR DO MÉTODO</a:t>
            </a:r>
          </a:p>
          <a:p>
            <a:pPr marL="609600" indent="-609600" algn="just" eaLnBrk="1" hangingPunct="1">
              <a:buFont typeface="Wingdings" pitchFamily="2" charset="2"/>
              <a:buNone/>
              <a:defRPr/>
            </a:pPr>
            <a:r>
              <a:rPr lang="pt-BR" sz="1200" b="1" dirty="0" smtClean="0">
                <a:latin typeface="Arial" pitchFamily="34" charset="0"/>
                <a:cs typeface="Arial" pitchFamily="34" charset="0"/>
              </a:rPr>
              <a:t>         </a:t>
            </a:r>
          </a:p>
          <a:p>
            <a:pPr marL="609600" indent="-609600" algn="just" eaLnBrk="1" hangingPunct="1">
              <a:buFont typeface="Wingdings" pitchFamily="2" charset="2"/>
              <a:buNone/>
              <a:defRPr/>
            </a:pPr>
            <a:r>
              <a:rPr lang="pt-BR" sz="1200" b="1" dirty="0" smtClean="0">
                <a:latin typeface="Arial" pitchFamily="34" charset="0"/>
                <a:cs typeface="Arial" pitchFamily="34" charset="0"/>
              </a:rPr>
              <a:t>       </a:t>
            </a:r>
            <a:r>
              <a:rPr lang="pt-BR" sz="1200" dirty="0" smtClean="0">
                <a:latin typeface="Arial" pitchFamily="34" charset="0"/>
                <a:cs typeface="Arial" pitchFamily="34" charset="0"/>
              </a:rPr>
              <a:t> Por último, destacamos de </a:t>
            </a:r>
            <a:r>
              <a:rPr lang="pt-BR" sz="1200" dirty="0" err="1" smtClean="0">
                <a:latin typeface="Arial" pitchFamily="34" charset="0"/>
                <a:cs typeface="Arial" pitchFamily="34" charset="0"/>
              </a:rPr>
              <a:t>Bobbio</a:t>
            </a:r>
            <a:r>
              <a:rPr lang="pt-BR" sz="1200" dirty="0" smtClean="0">
                <a:latin typeface="Arial" pitchFamily="34" charset="0"/>
                <a:cs typeface="Arial" pitchFamily="34" charset="0"/>
              </a:rPr>
              <a:t> a seguinte passagem ilustrativa de como se processa a distinção entre os dois métodos (de Marx e de Hegel):</a:t>
            </a:r>
          </a:p>
          <a:p>
            <a:pPr algn="just" eaLnBrk="1" hangingPunct="1">
              <a:buFont typeface="Wingdings" pitchFamily="2" charset="2"/>
              <a:buNone/>
              <a:defRPr/>
            </a:pPr>
            <a:r>
              <a:rPr lang="pt-BR" sz="1200" dirty="0" smtClean="0">
                <a:latin typeface="Arial" pitchFamily="34" charset="0"/>
                <a:cs typeface="Arial" pitchFamily="34" charset="0"/>
              </a:rPr>
              <a:t> </a:t>
            </a:r>
          </a:p>
          <a:p>
            <a:pPr algn="just" eaLnBrk="1" hangingPunct="1">
              <a:buFont typeface="Wingdings" pitchFamily="2" charset="2"/>
              <a:buNone/>
              <a:defRPr/>
            </a:pPr>
            <a:r>
              <a:rPr lang="pt-BR" sz="1200" dirty="0" smtClean="0">
                <a:latin typeface="Arial" pitchFamily="34" charset="0"/>
                <a:cs typeface="Arial" pitchFamily="34" charset="0"/>
              </a:rPr>
              <a:t>        “O que Marx critica em Hegel, se </a:t>
            </a:r>
            <a:r>
              <a:rPr lang="pt-BR" sz="1200" dirty="0" err="1" smtClean="0">
                <a:latin typeface="Arial" pitchFamily="34" charset="0"/>
                <a:cs typeface="Arial" pitchFamily="34" charset="0"/>
              </a:rPr>
              <a:t>se</a:t>
            </a:r>
            <a:r>
              <a:rPr lang="pt-BR" sz="1200" dirty="0" smtClean="0">
                <a:latin typeface="Arial" pitchFamily="34" charset="0"/>
                <a:cs typeface="Arial" pitchFamily="34" charset="0"/>
              </a:rPr>
              <a:t> lê atentamente, mesmo nas páginas tão discutidas da </a:t>
            </a:r>
            <a:r>
              <a:rPr lang="pt-BR" sz="1200" i="1" dirty="0" smtClean="0">
                <a:latin typeface="Arial" pitchFamily="34" charset="0"/>
                <a:cs typeface="Arial" pitchFamily="34" charset="0"/>
              </a:rPr>
              <a:t>Miséria da filosofia</a:t>
            </a:r>
            <a:r>
              <a:rPr lang="pt-BR" sz="1200" dirty="0" smtClean="0">
                <a:latin typeface="Arial" pitchFamily="34" charset="0"/>
                <a:cs typeface="Arial" pitchFamily="34" charset="0"/>
              </a:rPr>
              <a:t>, não é a dialética como tal, mas o uso especulativo da dialética, ao qual ele contrapõe, desde então, a dialética científica (...) Diante de </a:t>
            </a:r>
            <a:r>
              <a:rPr lang="pt-BR" sz="1200" dirty="0" err="1" smtClean="0">
                <a:latin typeface="Arial" pitchFamily="34" charset="0"/>
                <a:cs typeface="Arial" pitchFamily="34" charset="0"/>
              </a:rPr>
              <a:t>Proudhon</a:t>
            </a:r>
            <a:r>
              <a:rPr lang="pt-BR" sz="1200" dirty="0" smtClean="0">
                <a:latin typeface="Arial" pitchFamily="34" charset="0"/>
                <a:cs typeface="Arial" pitchFamily="34" charset="0"/>
              </a:rPr>
              <a:t>, que não entendeu nada da dialética, porque dos dois lados de toda categoria econômica, o bom e o mau, quis conservar o primeiro e eliminar o segundo, Marx explica: </a:t>
            </a:r>
            <a:r>
              <a:rPr lang="pt-BR" sz="1200" dirty="0" err="1" smtClean="0">
                <a:latin typeface="Arial" pitchFamily="34" charset="0"/>
                <a:cs typeface="Arial" pitchFamily="34" charset="0"/>
              </a:rPr>
              <a:t>´O</a:t>
            </a:r>
            <a:r>
              <a:rPr lang="pt-BR" sz="1200" dirty="0" smtClean="0">
                <a:latin typeface="Arial" pitchFamily="34" charset="0"/>
                <a:cs typeface="Arial" pitchFamily="34" charset="0"/>
              </a:rPr>
              <a:t> que constitui o movimento dialético é a coexistência dos dois lados contraditórios, sua luta e sua fusão em uma nova categoria. Na realidade, basta pôr-se o problema e eliminar o lado mau para que se liquide de um só golpe o movimento dialético. (...) Um pouco mais adiante, a propósito da crítica de </a:t>
            </a:r>
            <a:r>
              <a:rPr lang="pt-BR" sz="1200" dirty="0" err="1" smtClean="0">
                <a:latin typeface="Arial" pitchFamily="34" charset="0"/>
                <a:cs typeface="Arial" pitchFamily="34" charset="0"/>
              </a:rPr>
              <a:t>Proudhon</a:t>
            </a:r>
            <a:r>
              <a:rPr lang="pt-BR" sz="1200" dirty="0" smtClean="0">
                <a:latin typeface="Arial" pitchFamily="34" charset="0"/>
                <a:cs typeface="Arial" pitchFamily="34" charset="0"/>
              </a:rPr>
              <a:t> ao feudalismo, sai com uma afirmação verdadeiramente decisiva que capta e fixa o núcleo central do método dialético: </a:t>
            </a:r>
            <a:r>
              <a:rPr lang="pt-BR" sz="1200" dirty="0" err="1" smtClean="0">
                <a:latin typeface="Arial" pitchFamily="34" charset="0"/>
                <a:cs typeface="Arial" pitchFamily="34" charset="0"/>
              </a:rPr>
              <a:t>´É</a:t>
            </a:r>
            <a:r>
              <a:rPr lang="pt-BR" sz="1200" dirty="0" smtClean="0">
                <a:latin typeface="Arial" pitchFamily="34" charset="0"/>
                <a:cs typeface="Arial" pitchFamily="34" charset="0"/>
              </a:rPr>
              <a:t> o lado mau que produz o movimento que faz a história, determinando a </a:t>
            </a:r>
            <a:r>
              <a:rPr lang="pt-BR" sz="1200" dirty="0" err="1" smtClean="0">
                <a:latin typeface="Arial" pitchFamily="34" charset="0"/>
                <a:cs typeface="Arial" pitchFamily="34" charset="0"/>
              </a:rPr>
              <a:t>luta`</a:t>
            </a:r>
            <a:r>
              <a:rPr lang="pt-BR" sz="1200" dirty="0" smtClean="0">
                <a:latin typeface="Arial" pitchFamily="34" charset="0"/>
                <a:cs typeface="Arial" pitchFamily="34" charset="0"/>
              </a:rPr>
              <a:t>. Eliminem o lado mau do feudalismo e o que terão? Seriam anulados todos os elementos que constituíam a luta e seria sufocado em germe o desenvolvimento da burguesia. Em suma, seria posto o absurdo problema de eliminar a </a:t>
            </a:r>
            <a:r>
              <a:rPr lang="pt-BR" sz="1200" dirty="0" err="1" smtClean="0">
                <a:latin typeface="Arial" pitchFamily="34" charset="0"/>
                <a:cs typeface="Arial" pitchFamily="34" charset="0"/>
              </a:rPr>
              <a:t>história`</a:t>
            </a:r>
            <a:r>
              <a:rPr lang="pt-BR" sz="1200" dirty="0" smtClean="0">
                <a:latin typeface="Arial" pitchFamily="34" charset="0"/>
                <a:cs typeface="Arial" pitchFamily="34" charset="0"/>
              </a:rPr>
              <a:t> (...) E (Marx) explica que </a:t>
            </a:r>
            <a:r>
              <a:rPr lang="pt-BR" sz="1200" dirty="0" err="1" smtClean="0">
                <a:latin typeface="Arial" pitchFamily="34" charset="0"/>
                <a:cs typeface="Arial" pitchFamily="34" charset="0"/>
              </a:rPr>
              <a:t>Proudhon</a:t>
            </a:r>
            <a:r>
              <a:rPr lang="pt-BR" sz="1200" dirty="0" smtClean="0">
                <a:latin typeface="Arial" pitchFamily="34" charset="0"/>
                <a:cs typeface="Arial" pitchFamily="34" charset="0"/>
              </a:rPr>
              <a:t> conseguiu, sim, compreender que a antinomia Kantiana, que é insolúvel, deveria ser substituída pela contradição hegeliana, mas não chegou ao ponto de penetrar no mistério da dialética científica e continuou, portanto, a elevar a </a:t>
            </a:r>
            <a:r>
              <a:rPr lang="pt-BR" sz="1200" dirty="0" err="1" smtClean="0">
                <a:latin typeface="Arial" pitchFamily="34" charset="0"/>
                <a:cs typeface="Arial" pitchFamily="34" charset="0"/>
              </a:rPr>
              <a:t>idéias</a:t>
            </a:r>
            <a:r>
              <a:rPr lang="pt-BR" sz="1200" dirty="0" smtClean="0">
                <a:latin typeface="Arial" pitchFamily="34" charset="0"/>
                <a:cs typeface="Arial" pitchFamily="34" charset="0"/>
              </a:rPr>
              <a:t> eternas as categorias econômicas, que são expressões teóricas de relações históricas de produção. Disto tudo resulta o uso especulativo dela, assim como o equívoco em que cai </a:t>
            </a:r>
            <a:r>
              <a:rPr lang="pt-BR" sz="1200" dirty="0" err="1" smtClean="0">
                <a:latin typeface="Arial" pitchFamily="34" charset="0"/>
                <a:cs typeface="Arial" pitchFamily="34" charset="0"/>
              </a:rPr>
              <a:t>Proudhon</a:t>
            </a:r>
            <a:r>
              <a:rPr lang="pt-BR" sz="1200" dirty="0" smtClean="0">
                <a:latin typeface="Arial" pitchFamily="34" charset="0"/>
                <a:cs typeface="Arial" pitchFamily="34" charset="0"/>
              </a:rPr>
              <a:t> com sua história do lado bom a ser conservado e do lado mau a ser rechaçado. Além disso, Marx tinha uma </a:t>
            </a:r>
            <a:r>
              <a:rPr lang="pt-BR" sz="1200" dirty="0" err="1" smtClean="0">
                <a:latin typeface="Arial" pitchFamily="34" charset="0"/>
                <a:cs typeface="Arial" pitchFamily="34" charset="0"/>
              </a:rPr>
              <a:t>idéia</a:t>
            </a:r>
            <a:r>
              <a:rPr lang="pt-BR" sz="1200" dirty="0" smtClean="0">
                <a:latin typeface="Arial" pitchFamily="34" charset="0"/>
                <a:cs typeface="Arial" pitchFamily="34" charset="0"/>
              </a:rPr>
              <a:t> bem clara daquilo que constitui o nervo da dialética, ou seja, a força da negatividade” (p.  131 a 132).</a:t>
            </a:r>
          </a:p>
          <a:p>
            <a:pPr marL="609600" indent="-609600" algn="just" eaLnBrk="1" hangingPunct="1">
              <a:buFont typeface="Wingdings" pitchFamily="2" charset="2"/>
              <a:buNone/>
              <a:defRPr/>
            </a:pPr>
            <a:r>
              <a:rPr lang="pt-BR" sz="1200" dirty="0" smtClean="0">
                <a:latin typeface="Arial" pitchFamily="34" charset="0"/>
                <a:cs typeface="Arial" pitchFamily="34" charset="0"/>
              </a:rPr>
              <a:t> </a:t>
            </a:r>
          </a:p>
          <a:p>
            <a:pPr algn="just" eaLnBrk="1" hangingPunct="1">
              <a:buFont typeface="Wingdings" pitchFamily="2" charset="2"/>
              <a:buNone/>
              <a:defRPr/>
            </a:pPr>
            <a:endParaRPr lang="pt-BR" sz="1200" dirty="0" smtClean="0"/>
          </a:p>
          <a:p>
            <a:pPr algn="just" eaLnBrk="1" hangingPunct="1">
              <a:buFont typeface="Wingdings" pitchFamily="2" charset="2"/>
              <a:buNone/>
              <a:defRPr/>
            </a:pPr>
            <a:endParaRPr lang="pt-BR" sz="1200" b="1"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600" dirty="0" smtClean="0">
                <a:latin typeface="Arial" pitchFamily="34" charset="0"/>
                <a:cs typeface="Arial" pitchFamily="34" charset="0"/>
              </a:rPr>
              <a:t>      MARX E HEGEL – UMA ANÁLISE A PARTIR DO MÉTODO</a:t>
            </a:r>
          </a:p>
          <a:p>
            <a:pPr marL="609600" indent="-609600" algn="just" eaLnBrk="1" hangingPunct="1">
              <a:buFont typeface="Wingdings" pitchFamily="2" charset="2"/>
              <a:buNone/>
              <a:defRPr/>
            </a:pPr>
            <a:r>
              <a:rPr lang="pt-BR" sz="1600" b="1" dirty="0" smtClean="0">
                <a:latin typeface="Arial" pitchFamily="34" charset="0"/>
                <a:cs typeface="Arial" pitchFamily="34" charset="0"/>
              </a:rPr>
              <a:t>         </a:t>
            </a:r>
          </a:p>
          <a:p>
            <a:pPr algn="just" eaLnBrk="1" hangingPunct="1">
              <a:buFont typeface="Wingdings" pitchFamily="2" charset="2"/>
              <a:buNone/>
              <a:defRPr/>
            </a:pPr>
            <a:r>
              <a:rPr lang="pt-BR" sz="1600" b="1" dirty="0" smtClean="0">
                <a:latin typeface="Arial" pitchFamily="34" charset="0"/>
                <a:cs typeface="Arial" pitchFamily="34" charset="0"/>
              </a:rPr>
              <a:t>        </a:t>
            </a:r>
            <a:r>
              <a:rPr lang="pt-BR" sz="1600" dirty="0" smtClean="0">
                <a:latin typeface="Arial" pitchFamily="34" charset="0"/>
                <a:cs typeface="Arial" pitchFamily="34" charset="0"/>
              </a:rPr>
              <a:t>Acima de tudo, como traço distintivo entre a noção </a:t>
            </a:r>
            <a:r>
              <a:rPr lang="pt-BR" sz="1600" dirty="0" err="1" smtClean="0">
                <a:latin typeface="Arial" pitchFamily="34" charset="0"/>
                <a:cs typeface="Arial" pitchFamily="34" charset="0"/>
              </a:rPr>
              <a:t>marxiana</a:t>
            </a:r>
            <a:r>
              <a:rPr lang="pt-BR" sz="1600" dirty="0" smtClean="0">
                <a:latin typeface="Arial" pitchFamily="34" charset="0"/>
                <a:cs typeface="Arial" pitchFamily="34" charset="0"/>
              </a:rPr>
              <a:t> e a hegeliana, </a:t>
            </a:r>
            <a:r>
              <a:rPr lang="pt-BR" sz="1600" dirty="0" err="1" smtClean="0">
                <a:latin typeface="Arial" pitchFamily="34" charset="0"/>
                <a:cs typeface="Arial" pitchFamily="34" charset="0"/>
              </a:rPr>
              <a:t>Bobbio</a:t>
            </a:r>
            <a:r>
              <a:rPr lang="pt-BR" sz="1600" dirty="0" smtClean="0">
                <a:latin typeface="Arial" pitchFamily="34" charset="0"/>
                <a:cs typeface="Arial" pitchFamily="34" charset="0"/>
              </a:rPr>
              <a:t> concebe que o que Marx vislumbra é uma teoria materialista da própria história a partir de relações reais e não das ideias que os homens promovem de tais relações.</a:t>
            </a:r>
          </a:p>
          <a:p>
            <a:pPr algn="just" eaLnBrk="1" hangingPunct="1">
              <a:buFont typeface="Wingdings" pitchFamily="2" charset="2"/>
              <a:buNone/>
              <a:defRPr/>
            </a:pPr>
            <a:r>
              <a:rPr lang="pt-BR" sz="1600" dirty="0" smtClean="0">
                <a:latin typeface="Arial" pitchFamily="34" charset="0"/>
                <a:cs typeface="Arial" pitchFamily="34" charset="0"/>
              </a:rPr>
              <a:t>        Aliás, a determinante histórica, fincada na realidade material dos homens, como fundamental para a compreensão do distanciamento da dialética marxista em relação idealismo existente na matriz hegeliana da dialética encontra-se presente em outras obras.</a:t>
            </a:r>
          </a:p>
          <a:p>
            <a:pPr algn="just" eaLnBrk="1" hangingPunct="1">
              <a:buFont typeface="Wingdings" pitchFamily="2" charset="2"/>
              <a:buNone/>
              <a:defRPr/>
            </a:pPr>
            <a:r>
              <a:rPr lang="pt-BR" sz="1600" dirty="0" smtClean="0">
                <a:latin typeface="Arial" pitchFamily="34" charset="0"/>
                <a:cs typeface="Arial" pitchFamily="34" charset="0"/>
              </a:rPr>
              <a:t>        Passo, neste compasso, para as observações constantes do texto </a:t>
            </a:r>
            <a:r>
              <a:rPr lang="pt-BR" sz="1600" b="1" dirty="0" smtClean="0">
                <a:latin typeface="Arial" pitchFamily="34" charset="0"/>
                <a:cs typeface="Arial" pitchFamily="34" charset="0"/>
              </a:rPr>
              <a:t>As aventuras da dialética</a:t>
            </a:r>
            <a:r>
              <a:rPr lang="pt-BR" sz="1600" dirty="0" smtClean="0">
                <a:latin typeface="Arial" pitchFamily="34" charset="0"/>
                <a:cs typeface="Arial" pitchFamily="34" charset="0"/>
              </a:rPr>
              <a:t> de Maurice Merleau-Ponty (Trad. Cláudia </a:t>
            </a:r>
            <a:r>
              <a:rPr lang="pt-BR" sz="1600" dirty="0" err="1" smtClean="0">
                <a:latin typeface="Arial" pitchFamily="34" charset="0"/>
                <a:cs typeface="Arial" pitchFamily="34" charset="0"/>
              </a:rPr>
              <a:t>Berliner</a:t>
            </a:r>
            <a:r>
              <a:rPr lang="pt-BR" sz="1600" dirty="0" smtClean="0">
                <a:latin typeface="Arial" pitchFamily="34" charset="0"/>
                <a:cs typeface="Arial" pitchFamily="34" charset="0"/>
              </a:rPr>
              <a:t>. São Paulo : Martins Fontes, 2006). </a:t>
            </a:r>
          </a:p>
          <a:p>
            <a:pPr algn="just" eaLnBrk="1" hangingPunct="1">
              <a:buFont typeface="Wingdings" pitchFamily="2" charset="2"/>
              <a:buNone/>
              <a:defRPr/>
            </a:pPr>
            <a:r>
              <a:rPr lang="pt-BR" sz="1600" dirty="0" smtClean="0">
                <a:latin typeface="Arial" pitchFamily="34" charset="0"/>
                <a:cs typeface="Arial" pitchFamily="34" charset="0"/>
              </a:rPr>
              <a:t>       No capítulo II, denominado “marxismo ocidental”, a introdução do elemento histórico aparece com frequência como elemento distintivo entre ambos os métodos. Para o autor, Marx introduz a história na ideia de razão, que é capital no pensamento idealista de Hegel, afastando-se aqui do idealismo hegeliano. A respeito e para a melhor compreensão do tema, confiram-se as seguintes passagens:</a:t>
            </a:r>
          </a:p>
          <a:p>
            <a:pPr eaLnBrk="1" hangingPunct="1">
              <a:buFont typeface="Wingdings" pitchFamily="2" charset="2"/>
              <a:buNone/>
              <a:defRPr/>
            </a:pPr>
            <a:r>
              <a:rPr lang="pt-BR" sz="1200" dirty="0" smtClean="0"/>
              <a:t>        </a:t>
            </a:r>
          </a:p>
          <a:p>
            <a:pPr marL="609600" indent="-609600" algn="just" eaLnBrk="1" hangingPunct="1">
              <a:buFont typeface="Wingdings" pitchFamily="2" charset="2"/>
              <a:buNone/>
              <a:defRPr/>
            </a:pPr>
            <a:endParaRPr lang="pt-BR" sz="1200" dirty="0" smtClean="0"/>
          </a:p>
          <a:p>
            <a:pPr algn="just" eaLnBrk="1" hangingPunct="1">
              <a:buFont typeface="Wingdings" pitchFamily="2" charset="2"/>
              <a:buNone/>
              <a:defRPr/>
            </a:pPr>
            <a:endParaRPr lang="pt-BR" sz="1200" b="1"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600" dirty="0" smtClean="0">
                <a:latin typeface="Arial" pitchFamily="34" charset="0"/>
                <a:cs typeface="Arial" pitchFamily="34" charset="0"/>
              </a:rPr>
              <a:t>      </a:t>
            </a:r>
            <a:r>
              <a:rPr lang="pt-BR" sz="1200" dirty="0" smtClean="0">
                <a:latin typeface="Arial" pitchFamily="34" charset="0"/>
                <a:cs typeface="Arial" pitchFamily="34" charset="0"/>
              </a:rPr>
              <a:t>MARX E HEGEL – UMA ANÁLISE A PARTIR DO MÉTODO</a:t>
            </a:r>
          </a:p>
          <a:p>
            <a:pPr marL="609600" indent="-609600" algn="just" eaLnBrk="1" hangingPunct="1">
              <a:buFont typeface="Wingdings" pitchFamily="2" charset="2"/>
              <a:buNone/>
              <a:defRPr/>
            </a:pPr>
            <a:r>
              <a:rPr lang="pt-BR" sz="1200" b="1" dirty="0" smtClean="0">
                <a:latin typeface="Arial" pitchFamily="34" charset="0"/>
                <a:cs typeface="Arial" pitchFamily="34" charset="0"/>
              </a:rPr>
              <a:t>         </a:t>
            </a:r>
          </a:p>
          <a:p>
            <a:pPr algn="just" eaLnBrk="1" hangingPunct="1">
              <a:buFont typeface="Wingdings" pitchFamily="2" charset="2"/>
              <a:buNone/>
              <a:defRPr/>
            </a:pPr>
            <a:r>
              <a:rPr lang="pt-BR" sz="1200" b="1" dirty="0" smtClean="0">
                <a:latin typeface="Arial" pitchFamily="34" charset="0"/>
                <a:cs typeface="Arial" pitchFamily="34" charset="0"/>
              </a:rPr>
              <a:t>      </a:t>
            </a:r>
            <a:r>
              <a:rPr lang="pt-BR" sz="1200" dirty="0" smtClean="0">
                <a:latin typeface="Arial" pitchFamily="34" charset="0"/>
                <a:cs typeface="Arial" pitchFamily="34" charset="0"/>
              </a:rPr>
              <a:t>“A dialética é essa intuição continuada, uma leitura constante da história efetiva, a reconstituição das relações tormentosas, das trocas intermináveis entre o sujeito e o objeto (...) O materialismo histórico não é a redução da história a um dos seus setores: é o enunciado de uma afinidade entre a pessoa e o exterior, entre o sujeito e o objeto que funda a alienação do sujeito no objeto, e fundará, se o movimento for invertido, a reintegração do mundo no homem” (p. 33 a 35)</a:t>
            </a:r>
          </a:p>
          <a:p>
            <a:pPr algn="just" eaLnBrk="1" hangingPunct="1">
              <a:buFont typeface="Wingdings" pitchFamily="2" charset="2"/>
              <a:buNone/>
              <a:defRPr/>
            </a:pPr>
            <a:r>
              <a:rPr lang="pt-BR" sz="1200" dirty="0" smtClean="0">
                <a:latin typeface="Arial" pitchFamily="34" charset="0"/>
                <a:cs typeface="Arial" pitchFamily="34" charset="0"/>
              </a:rPr>
              <a:t>     “No período de transição, pode haver dúvidas sobre a função histórica desta ou daquela forma e, como aliás, a passagem para a decadência não se dá em todos os setores da história no mesmo momento, será sempre necessária uma análise difícil para determinar, num momento dado, o que conserva e o que perdeu atualidade histórica. Em certo sentido, tudo se justifica, tudo é ou foi verdade; em outro sentido, tudo é falso, irreal, e o mundo começará quando tiver sido mudado. A revolução é o momento em que essas duas perspectivas se unem, em que uma negação radical liberta a verdade de todo o passado e permite empreender sua recuperação. Mas quando e que se pode pensar que o momento da negação passou, quando é que se deve começar a recuperação? Mesmo no interior da revolução a cintilação do verdadeiro e do falso continua. O devir que se desenha nas coisas é tão pouco acabado que cabe à consciência acabá-lo. Ao reencontrar na história seu ato de nascimento e sua origem, a consciência quem sabe acreditasse entregar-se a um guia: agora é ela quem tem de guiar o guia. (...) Hegel só pode integrar o falso à lógica da história como verdade parcial, ou seja, subtraindo dele precisamente aquilo que o torna falso. Portanto, nele, a síntese é transcendente em relação aos momentos em que a preparam. Em Marx, ao contrário, como a dialética é a própria história, é toda a experiência do passado, sem preparação filosófica, sem transposição nem corte, que deve passar para o presente e para o futuro”. E como lembra </a:t>
            </a:r>
            <a:r>
              <a:rPr lang="pt-BR" sz="1200" dirty="0" err="1" smtClean="0">
                <a:latin typeface="Arial" pitchFamily="34" charset="0"/>
                <a:cs typeface="Arial" pitchFamily="34" charset="0"/>
              </a:rPr>
              <a:t>Lukács</a:t>
            </a:r>
            <a:r>
              <a:rPr lang="pt-BR" sz="1200" dirty="0" smtClean="0">
                <a:latin typeface="Arial" pitchFamily="34" charset="0"/>
                <a:cs typeface="Arial" pitchFamily="34" charset="0"/>
              </a:rPr>
              <a:t> : ‘O falso é um momento do verdadeiro, simultaneamente como falso e como </a:t>
            </a:r>
            <a:r>
              <a:rPr lang="pt-BR" sz="1200" dirty="0" err="1" smtClean="0">
                <a:latin typeface="Arial" pitchFamily="34" charset="0"/>
                <a:cs typeface="Arial" pitchFamily="34" charset="0"/>
              </a:rPr>
              <a:t>não-falso</a:t>
            </a:r>
            <a:r>
              <a:rPr lang="pt-BR" sz="1200" dirty="0" smtClean="0">
                <a:latin typeface="Arial" pitchFamily="34" charset="0"/>
                <a:cs typeface="Arial" pitchFamily="34" charset="0"/>
              </a:rPr>
              <a:t>’” (p. 45 e 47).</a:t>
            </a:r>
          </a:p>
          <a:p>
            <a:pPr algn="just" eaLnBrk="1" hangingPunct="1">
              <a:buFont typeface="Wingdings" pitchFamily="2" charset="2"/>
              <a:buNone/>
              <a:defRPr/>
            </a:pPr>
            <a:endParaRPr lang="pt-BR" sz="1200" b="1"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600" dirty="0" smtClean="0">
                <a:latin typeface="Arial" pitchFamily="34" charset="0"/>
                <a:cs typeface="Arial" pitchFamily="34" charset="0"/>
              </a:rPr>
              <a:t>      </a:t>
            </a:r>
            <a:r>
              <a:rPr lang="pt-BR" sz="1400" dirty="0" smtClean="0">
                <a:latin typeface="Arial" pitchFamily="34" charset="0"/>
                <a:cs typeface="Arial" pitchFamily="34" charset="0"/>
              </a:rPr>
              <a:t>MARX E HEGEL – UMA ANÁLISE A PARTIR DO MÉTODO</a:t>
            </a:r>
          </a:p>
          <a:p>
            <a:pPr marL="609600" indent="-609600" algn="just" eaLnBrk="1" hangingPunct="1">
              <a:buFont typeface="Wingdings" pitchFamily="2" charset="2"/>
              <a:buNone/>
              <a:defRPr/>
            </a:pPr>
            <a:r>
              <a:rPr lang="pt-BR" sz="1400" b="1" dirty="0" smtClean="0">
                <a:latin typeface="Arial" pitchFamily="34" charset="0"/>
                <a:cs typeface="Arial" pitchFamily="34" charset="0"/>
              </a:rPr>
              <a:t>         </a:t>
            </a:r>
          </a:p>
          <a:p>
            <a:pPr algn="just" eaLnBrk="1" hangingPunct="1">
              <a:buFont typeface="Wingdings" pitchFamily="2" charset="2"/>
              <a:buNone/>
              <a:defRPr/>
            </a:pPr>
            <a:r>
              <a:rPr lang="pt-BR" sz="1400" b="1" dirty="0" smtClean="0">
                <a:latin typeface="Arial" pitchFamily="34" charset="0"/>
                <a:cs typeface="Arial" pitchFamily="34" charset="0"/>
              </a:rPr>
              <a:t>       </a:t>
            </a:r>
            <a:r>
              <a:rPr lang="pt-BR" sz="1400" dirty="0" smtClean="0">
                <a:latin typeface="Arial" pitchFamily="34" charset="0"/>
                <a:cs typeface="Arial" pitchFamily="34" charset="0"/>
              </a:rPr>
              <a:t>Finalizo as distinções a partir essencialmente da introdução da história (e de que tipo de história introduzida), o que faz a passagem do idealismo para o materialismo, na razão que informa a dialética, as observações feitas por Herbert </a:t>
            </a:r>
            <a:r>
              <a:rPr lang="pt-BR" sz="1400" dirty="0" err="1" smtClean="0">
                <a:latin typeface="Arial" pitchFamily="34" charset="0"/>
                <a:cs typeface="Arial" pitchFamily="34" charset="0"/>
              </a:rPr>
              <a:t>Marcuse</a:t>
            </a:r>
            <a:r>
              <a:rPr lang="pt-BR" sz="1400" dirty="0" smtClean="0">
                <a:latin typeface="Arial" pitchFamily="34" charset="0"/>
                <a:cs typeface="Arial" pitchFamily="34" charset="0"/>
              </a:rPr>
              <a:t>, quando tece as seguintes considerações:</a:t>
            </a:r>
          </a:p>
          <a:p>
            <a:pPr algn="just" eaLnBrk="1" hangingPunct="1">
              <a:buFont typeface="Wingdings" pitchFamily="2" charset="2"/>
              <a:buNone/>
              <a:defRPr/>
            </a:pPr>
            <a:r>
              <a:rPr lang="pt-BR" sz="1400" dirty="0" smtClean="0">
                <a:latin typeface="Arial" pitchFamily="34" charset="0"/>
                <a:cs typeface="Arial" pitchFamily="34" charset="0"/>
              </a:rPr>
              <a:t>       </a:t>
            </a:r>
          </a:p>
          <a:p>
            <a:pPr algn="just" eaLnBrk="1" hangingPunct="1">
              <a:buFont typeface="Wingdings" pitchFamily="2" charset="2"/>
              <a:buNone/>
              <a:defRPr/>
            </a:pPr>
            <a:r>
              <a:rPr lang="pt-BR" sz="1400" dirty="0" smtClean="0">
                <a:latin typeface="Arial" pitchFamily="34" charset="0"/>
                <a:cs typeface="Arial" pitchFamily="34" charset="0"/>
              </a:rPr>
              <a:t>       “Para Marx, como para Hegel, </a:t>
            </a:r>
            <a:r>
              <a:rPr lang="pt-BR" sz="1400" dirty="0" err="1" smtClean="0">
                <a:latin typeface="Arial" pitchFamily="34" charset="0"/>
                <a:cs typeface="Arial" pitchFamily="34" charset="0"/>
              </a:rPr>
              <a:t>´a</a:t>
            </a:r>
            <a:r>
              <a:rPr lang="pt-BR" sz="1400" dirty="0" smtClean="0">
                <a:latin typeface="Arial" pitchFamily="34" charset="0"/>
                <a:cs typeface="Arial" pitchFamily="34" charset="0"/>
              </a:rPr>
              <a:t> </a:t>
            </a:r>
            <a:r>
              <a:rPr lang="pt-BR" sz="1400" dirty="0" err="1" smtClean="0">
                <a:latin typeface="Arial" pitchFamily="34" charset="0"/>
                <a:cs typeface="Arial" pitchFamily="34" charset="0"/>
              </a:rPr>
              <a:t>verdade`</a:t>
            </a:r>
            <a:r>
              <a:rPr lang="pt-BR" sz="1400" dirty="0" smtClean="0">
                <a:latin typeface="Arial" pitchFamily="34" charset="0"/>
                <a:cs typeface="Arial" pitchFamily="34" charset="0"/>
              </a:rPr>
              <a:t> só se encontra no todo, na </a:t>
            </a:r>
            <a:r>
              <a:rPr lang="pt-BR" sz="1400" dirty="0" err="1" smtClean="0">
                <a:latin typeface="Arial" pitchFamily="34" charset="0"/>
                <a:cs typeface="Arial" pitchFamily="34" charset="0"/>
              </a:rPr>
              <a:t>´totalidade</a:t>
            </a:r>
            <a:r>
              <a:rPr lang="pt-BR" sz="1400" dirty="0" smtClean="0">
                <a:latin typeface="Arial" pitchFamily="34" charset="0"/>
                <a:cs typeface="Arial" pitchFamily="34" charset="0"/>
              </a:rPr>
              <a:t> </a:t>
            </a:r>
            <a:r>
              <a:rPr lang="pt-BR" sz="1400" dirty="0" err="1" smtClean="0">
                <a:latin typeface="Arial" pitchFamily="34" charset="0"/>
                <a:cs typeface="Arial" pitchFamily="34" charset="0"/>
              </a:rPr>
              <a:t>negativa`</a:t>
            </a:r>
            <a:r>
              <a:rPr lang="pt-BR" sz="1400" dirty="0" smtClean="0">
                <a:latin typeface="Arial" pitchFamily="34" charset="0"/>
                <a:cs typeface="Arial" pitchFamily="34" charset="0"/>
              </a:rPr>
              <a:t>” (...) No entanto, a totalidade na qual a teoria marxista se move é diferente da totalidade da filosofia de Hegel, e esta diferença assinala a diferença decisiva entre as dialéticas de Hegel e Marx. Para Hegel, a totalidade era a totalidade da razão, um sistema ontológico fechado, que acabava por se identificar com o sistema racional da história. O processo dialético de Hegel era, pois, um processo dialético universal no qual a história se modelava sobre o processo metafísico do ser. Marx, ao contrário, desliga a dialética desta base ontológica. Na sua obra, a negatividade da realidade torna-se uma condição histórica que não pode ser </a:t>
            </a:r>
            <a:r>
              <a:rPr lang="pt-BR" sz="1400" dirty="0" err="1" smtClean="0">
                <a:latin typeface="Arial" pitchFamily="34" charset="0"/>
                <a:cs typeface="Arial" pitchFamily="34" charset="0"/>
              </a:rPr>
              <a:t>hipostasiada</a:t>
            </a:r>
            <a:r>
              <a:rPr lang="pt-BR" sz="1400" dirty="0" smtClean="0">
                <a:latin typeface="Arial" pitchFamily="34" charset="0"/>
                <a:cs typeface="Arial" pitchFamily="34" charset="0"/>
              </a:rPr>
              <a:t> como uma condição metafísica. Em outras palavras, a negatividade torna-se uma condição social, associada a uma forma particular da sociedade. A totalidade da dialética marxista atinge a totalidade da sociedade de classes, e a negatividade que está subjacente às contradições desta dialética e que dá forma ao seu conteúdo todo é a negatividade das relações de classe (...)  Então, o método dialético, por sua própria natureza, torna-se método histórico. O princípio dialético não é um princípio geral que se aplique igualmente a qualquer coisa (...) “</a:t>
            </a:r>
          </a:p>
          <a:p>
            <a:pPr algn="just" eaLnBrk="1" hangingPunct="1">
              <a:buFont typeface="Wingdings" pitchFamily="2" charset="2"/>
              <a:buNone/>
              <a:defRPr/>
            </a:pPr>
            <a:endParaRPr lang="pt-BR" sz="1200" b="1"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600" dirty="0" smtClean="0">
                <a:latin typeface="Arial" pitchFamily="34" charset="0"/>
                <a:cs typeface="Arial" pitchFamily="34" charset="0"/>
              </a:rPr>
              <a:t>      </a:t>
            </a:r>
            <a:r>
              <a:rPr lang="pt-BR" sz="1200" dirty="0" smtClean="0">
                <a:latin typeface="Arial" pitchFamily="34" charset="0"/>
                <a:cs typeface="Arial" pitchFamily="34" charset="0"/>
              </a:rPr>
              <a:t>MARX E HEGEL – UMA ANÁLISE A PARTIR DO MÉTODO</a:t>
            </a:r>
          </a:p>
          <a:p>
            <a:pPr marL="609600" indent="-609600" algn="just" eaLnBrk="1" hangingPunct="1">
              <a:buFont typeface="Wingdings" pitchFamily="2" charset="2"/>
              <a:buNone/>
              <a:defRPr/>
            </a:pPr>
            <a:r>
              <a:rPr lang="pt-BR" sz="1200" b="1" dirty="0" smtClean="0">
                <a:latin typeface="Arial" pitchFamily="34" charset="0"/>
                <a:cs typeface="Arial" pitchFamily="34" charset="0"/>
              </a:rPr>
              <a:t>         </a:t>
            </a:r>
          </a:p>
          <a:p>
            <a:pPr algn="just" eaLnBrk="1" hangingPunct="1">
              <a:buFont typeface="Wingdings" pitchFamily="2" charset="2"/>
              <a:buNone/>
              <a:defRPr/>
            </a:pPr>
            <a:r>
              <a:rPr lang="pt-BR" sz="1200" b="1" dirty="0" smtClean="0">
                <a:latin typeface="Arial" pitchFamily="34" charset="0"/>
                <a:cs typeface="Arial" pitchFamily="34" charset="0"/>
              </a:rPr>
              <a:t>       </a:t>
            </a:r>
            <a:r>
              <a:rPr lang="pt-BR" sz="1200" dirty="0" smtClean="0">
                <a:latin typeface="Arial" pitchFamily="34" charset="0"/>
                <a:cs typeface="Arial" pitchFamily="34" charset="0"/>
              </a:rPr>
              <a:t> “A dialética marxista é um método histórico em ainda outro sentido: ela lida com um estágio particular do processo histórico. Marx critica a dialética de Hegel porque esta generaliza o movimento dialético em um movimento de todo o ser, do ser como tal, atingindo com isto apenas a </a:t>
            </a:r>
            <a:r>
              <a:rPr lang="pt-BR" sz="1200" dirty="0" err="1" smtClean="0">
                <a:latin typeface="Arial" pitchFamily="34" charset="0"/>
                <a:cs typeface="Arial" pitchFamily="34" charset="0"/>
              </a:rPr>
              <a:t>´expressão</a:t>
            </a:r>
            <a:r>
              <a:rPr lang="pt-BR" sz="1200" dirty="0" smtClean="0">
                <a:latin typeface="Arial" pitchFamily="34" charset="0"/>
                <a:cs typeface="Arial" pitchFamily="34" charset="0"/>
              </a:rPr>
              <a:t> abstrata, lógica e especulativa do movimento da </a:t>
            </a:r>
            <a:r>
              <a:rPr lang="pt-BR" sz="1200" dirty="0" err="1" smtClean="0">
                <a:latin typeface="Arial" pitchFamily="34" charset="0"/>
                <a:cs typeface="Arial" pitchFamily="34" charset="0"/>
              </a:rPr>
              <a:t>história`</a:t>
            </a:r>
            <a:r>
              <a:rPr lang="pt-BR" sz="1200" dirty="0" smtClean="0">
                <a:latin typeface="Arial" pitchFamily="34" charset="0"/>
                <a:cs typeface="Arial" pitchFamily="34" charset="0"/>
              </a:rPr>
              <a:t>. Além disso, o movimento a que Hegel deu esta expressão abstrata, e que ele pensava ser geral, caracteriza efetivamente apenas uma fase particular da história do homem, a saber a </a:t>
            </a:r>
            <a:r>
              <a:rPr lang="pt-BR" sz="1200" dirty="0" err="1" smtClean="0">
                <a:latin typeface="Arial" pitchFamily="34" charset="0"/>
                <a:cs typeface="Arial" pitchFamily="34" charset="0"/>
              </a:rPr>
              <a:t>´história</a:t>
            </a:r>
            <a:r>
              <a:rPr lang="pt-BR" sz="1200" dirty="0" smtClean="0">
                <a:latin typeface="Arial" pitchFamily="34" charset="0"/>
                <a:cs typeface="Arial" pitchFamily="34" charset="0"/>
              </a:rPr>
              <a:t> de sua </a:t>
            </a:r>
            <a:r>
              <a:rPr lang="pt-BR" sz="1200" dirty="0" err="1" smtClean="0">
                <a:latin typeface="Arial" pitchFamily="34" charset="0"/>
                <a:cs typeface="Arial" pitchFamily="34" charset="0"/>
              </a:rPr>
              <a:t>formação`</a:t>
            </a:r>
            <a:r>
              <a:rPr lang="pt-BR" sz="1200" dirty="0" smtClean="0">
                <a:latin typeface="Arial" pitchFamily="34" charset="0"/>
                <a:cs typeface="Arial" pitchFamily="34" charset="0"/>
              </a:rPr>
              <a:t> (</a:t>
            </a:r>
            <a:r>
              <a:rPr lang="pt-BR" sz="1200" dirty="0" err="1" smtClean="0">
                <a:latin typeface="Arial" pitchFamily="34" charset="0"/>
                <a:cs typeface="Arial" pitchFamily="34" charset="0"/>
              </a:rPr>
              <a:t>Entstehungsgeschichete</a:t>
            </a:r>
            <a:r>
              <a:rPr lang="pt-BR" sz="1200" dirty="0" smtClean="0">
                <a:latin typeface="Arial" pitchFamily="34" charset="0"/>
                <a:cs typeface="Arial" pitchFamily="34" charset="0"/>
              </a:rPr>
              <a:t>). A distinção de Marx entre a história desta formação e a </a:t>
            </a:r>
            <a:r>
              <a:rPr lang="pt-BR" sz="1200" dirty="0" err="1" smtClean="0">
                <a:latin typeface="Arial" pitchFamily="34" charset="0"/>
                <a:cs typeface="Arial" pitchFamily="34" charset="0"/>
              </a:rPr>
              <a:t>´história</a:t>
            </a:r>
            <a:r>
              <a:rPr lang="pt-BR" sz="1200" dirty="0" smtClean="0">
                <a:latin typeface="Arial" pitchFamily="34" charset="0"/>
                <a:cs typeface="Arial" pitchFamily="34" charset="0"/>
              </a:rPr>
              <a:t> </a:t>
            </a:r>
            <a:r>
              <a:rPr lang="pt-BR" sz="1200" dirty="0" err="1" smtClean="0">
                <a:latin typeface="Arial" pitchFamily="34" charset="0"/>
                <a:cs typeface="Arial" pitchFamily="34" charset="0"/>
              </a:rPr>
              <a:t>efetiva`</a:t>
            </a:r>
            <a:r>
              <a:rPr lang="pt-BR" sz="1200" dirty="0" smtClean="0">
                <a:latin typeface="Arial" pitchFamily="34" charset="0"/>
                <a:cs typeface="Arial" pitchFamily="34" charset="0"/>
              </a:rPr>
              <a:t> da humanidade importa em uma delimitação da dialética. A </a:t>
            </a:r>
            <a:r>
              <a:rPr lang="pt-BR" sz="1200" dirty="0" err="1" smtClean="0">
                <a:latin typeface="Arial" pitchFamily="34" charset="0"/>
                <a:cs typeface="Arial" pitchFamily="34" charset="0"/>
              </a:rPr>
              <a:t>Entstehungsgeschichete</a:t>
            </a:r>
            <a:r>
              <a:rPr lang="pt-BR" sz="1200" dirty="0" smtClean="0">
                <a:latin typeface="Arial" pitchFamily="34" charset="0"/>
                <a:cs typeface="Arial" pitchFamily="34" charset="0"/>
              </a:rPr>
              <a:t> da humanidade, que Marx chama de pré-história da humanidade, é a história da sociedade de classes. A história efetiva do homem começará quando esta sociedade tiver sido abolida. A dialética de Hegel produz a forma lógico-abstrata do desenvolvimento pré-histórico, a dialética marxista é seu movimento concreto real. A dialética de Marx, contudo, ainda está ligada à fase pré-histórica (...) A negatividade com que começa a dialética marxista é aquela que caracteriza a existência humana na sociedade de classes; os antagonismos que intensificam esta negatividade, e que finalmente a abolem, são os antagonismos da sociedade de classes. Pertence à essência mesma da dialética marxista a implicação de que, com a transição da pré-história representada pela sociedade de classes à história sem classes, toda a estrutura do movimento histórico se transformaria. Uma vez que a humanidade tivesse tornado sujeito consciente do seu desenvolvimento, sua história não mais poderia ser esquematizada em formas que aplicassem à fase pré-histórica”. </a:t>
            </a:r>
            <a:r>
              <a:rPr lang="pt-BR" sz="1200" b="1" dirty="0" smtClean="0">
                <a:latin typeface="Arial" pitchFamily="34" charset="0"/>
                <a:cs typeface="Arial" pitchFamily="34" charset="0"/>
              </a:rPr>
              <a:t>Razão e revolução – Hegel e o advento da teoria social</a:t>
            </a:r>
            <a:r>
              <a:rPr lang="pt-BR" sz="1200" dirty="0" smtClean="0">
                <a:latin typeface="Arial" pitchFamily="34" charset="0"/>
                <a:cs typeface="Arial" pitchFamily="34" charset="0"/>
              </a:rPr>
              <a:t>. São Paulo : Paz e Terra, p . 269 a 271.</a:t>
            </a:r>
          </a:p>
          <a:p>
            <a:pPr algn="just" eaLnBrk="1" hangingPunct="1">
              <a:buFont typeface="Wingdings" pitchFamily="2" charset="2"/>
              <a:buNone/>
              <a:defRPr/>
            </a:pPr>
            <a:endParaRPr lang="pt-BR" sz="1200" b="1" dirty="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600" dirty="0" smtClean="0">
                <a:latin typeface="Arial" pitchFamily="34" charset="0"/>
                <a:cs typeface="Arial" pitchFamily="34" charset="0"/>
              </a:rPr>
              <a:t>      </a:t>
            </a:r>
            <a:r>
              <a:rPr lang="pt-BR" sz="1400" dirty="0" smtClean="0">
                <a:latin typeface="Arial" pitchFamily="34" charset="0"/>
                <a:cs typeface="Arial" pitchFamily="34" charset="0"/>
              </a:rPr>
              <a:t>MARX E HEGEL – UMA ANÁLISE A PARTIR DO MÉTODO</a:t>
            </a:r>
          </a:p>
          <a:p>
            <a:pPr marL="609600" indent="-609600" algn="just" eaLnBrk="1" hangingPunct="1">
              <a:buFont typeface="Wingdings" pitchFamily="2" charset="2"/>
              <a:buNone/>
              <a:defRPr/>
            </a:pPr>
            <a:r>
              <a:rPr lang="pt-BR" sz="1400" b="1" dirty="0" smtClean="0">
                <a:latin typeface="Arial" pitchFamily="34" charset="0"/>
                <a:cs typeface="Arial" pitchFamily="34" charset="0"/>
              </a:rPr>
              <a:t>         </a:t>
            </a:r>
          </a:p>
          <a:p>
            <a:pPr algn="just" eaLnBrk="1" hangingPunct="1">
              <a:buFont typeface="Wingdings" pitchFamily="2" charset="2"/>
              <a:buNone/>
              <a:defRPr/>
            </a:pPr>
            <a:r>
              <a:rPr lang="pt-BR" sz="1400" b="1" dirty="0" smtClean="0">
                <a:latin typeface="Arial" pitchFamily="34" charset="0"/>
                <a:cs typeface="Arial" pitchFamily="34" charset="0"/>
              </a:rPr>
              <a:t>       9) </a:t>
            </a:r>
            <a:r>
              <a:rPr lang="pt-BR" sz="1400" dirty="0" smtClean="0">
                <a:latin typeface="Arial" pitchFamily="34" charset="0"/>
                <a:cs typeface="Arial" pitchFamily="34" charset="0"/>
              </a:rPr>
              <a:t>Perpassando os olhos pelos mais diversos autores e sua visão do mundo (</a:t>
            </a:r>
            <a:r>
              <a:rPr lang="pt-BR" sz="1400" dirty="0" err="1" smtClean="0">
                <a:latin typeface="Arial" pitchFamily="34" charset="0"/>
                <a:cs typeface="Arial" pitchFamily="34" charset="0"/>
              </a:rPr>
              <a:t>althusserianos</a:t>
            </a:r>
            <a:r>
              <a:rPr lang="pt-BR" sz="1400" dirty="0" smtClean="0">
                <a:latin typeface="Arial" pitchFamily="34" charset="0"/>
                <a:cs typeface="Arial" pitchFamily="34" charset="0"/>
              </a:rPr>
              <a:t>,  pertencentes à teoria crítica e assim por diante), percebe-se a multiplicidade de possibilidades de leituras a respeito do materialismo-histórico e dialético. Muitas delas, como se constata das passagens anteriores, até mesmo conflitantes. No entanto, mais do que qualquer outra coisa, pretendeu-se realçar as mais diversas possibilidades de leituras e a sua riqueza – não exploradas, por razões de limites próprios deste artigo. Da mesma forma, verificam-se algumas convergências. O importante é que, diante das colocações feitas no início deste artigo, não podemos sair incólumes, para melhor entender o direito, de sua análise a partir de um marco materialista-histórico e dialético. É claro, como já cansamos de dizer, a leitura intrínseca ao direito será positivista. No entanto, a possibilidade de sua percepção a partir da lógica do capitalismo e de suas contradições internas, que acentuam as contradições do próprio capitalismo, não cabe na leitura exclusivamente positivista. E a grande leitura do direito não é aquela que deva ser feita apenas do seu interior, sob pena de se reforçar opções idealistas. </a:t>
            </a:r>
          </a:p>
          <a:p>
            <a:pPr algn="just" eaLnBrk="1" hangingPunct="1">
              <a:buFont typeface="Wingdings" pitchFamily="2" charset="2"/>
              <a:buNone/>
              <a:defRPr/>
            </a:pPr>
            <a:r>
              <a:rPr lang="pt-BR" sz="1400" dirty="0" smtClean="0">
                <a:latin typeface="Arial" pitchFamily="34" charset="0"/>
                <a:cs typeface="Arial" pitchFamily="34" charset="0"/>
              </a:rPr>
              <a:t>       No entanto, pessoalmente e diante da multiplicidade de olhares, firmei alguns pressupostos que utilizo quando pretendo fazer um exercício marxista. Trata-se de algumas preliminares que me dizem se estou realmente realizando uma leitura marxista de dado fenômeno jurídico objeto de minha análise. Vejamos.</a:t>
            </a:r>
          </a:p>
          <a:p>
            <a:pPr algn="just" eaLnBrk="1" hangingPunct="1">
              <a:buFont typeface="Wingdings" pitchFamily="2" charset="2"/>
              <a:buNone/>
              <a:defRPr/>
            </a:pPr>
            <a:endParaRPr lang="pt-BR" sz="1200" b="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3 </a:t>
            </a:r>
            <a:r>
              <a:rPr lang="pt-BR" sz="1600" b="1" dirty="0">
                <a:latin typeface="Arial" charset="0"/>
              </a:rPr>
              <a:t>– </a:t>
            </a:r>
            <a:r>
              <a:rPr lang="pt-BR" sz="1600" b="1" dirty="0" smtClean="0">
                <a:latin typeface="Arial" charset="0"/>
              </a:rPr>
              <a:t>“Relação e norma”.</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pitchFamily="34" charset="0"/>
                <a:cs typeface="Arial" pitchFamily="34" charset="0"/>
              </a:rPr>
              <a:t>“Assim como a riqueza da sociedade capitalista tem a forma de uma enorme acumulação de mercadorias, a sociedade, em seu conjunto, apresenta-se como uma cadeia interrupta de relações jurídicas. A troca de mercadorias pressupõe uma economia atomizada. Os vínculos entre as diversas unidades econômicas privadas e isoladas são mantidos a cada vez que os contratos são firmados” (p. 55)</a:t>
            </a:r>
          </a:p>
          <a:p>
            <a:pPr algn="just" eaLnBrk="1" hangingPunct="1">
              <a:buFont typeface="Wingdings" pitchFamily="2" charset="2"/>
              <a:buNone/>
              <a:defRPr/>
            </a:pPr>
            <a:r>
              <a:rPr lang="pt-BR" sz="1600" dirty="0" smtClean="0">
                <a:latin typeface="Arial" pitchFamily="34" charset="0"/>
                <a:cs typeface="Arial" pitchFamily="34" charset="0"/>
              </a:rPr>
              <a:t>      “A relação jurídica é a célula central do tecido jurídico e é somente nela que o direito realiza o seu movimento real. Em contrapartida, o direito enquanto conjunto de normas é apenas uma abstração sem vida” (p. 55)</a:t>
            </a:r>
          </a:p>
          <a:p>
            <a:pPr algn="just" eaLnBrk="1" hangingPunct="1">
              <a:defRPr/>
            </a:pPr>
            <a:endParaRPr lang="pt-BR" sz="1600" b="1" dirty="0" smtClean="0">
              <a:latin typeface="Arial" pitchFamily="34" charset="0"/>
              <a:cs typeface="Arial" pitchFamily="34" charset="0"/>
            </a:endParaRPr>
          </a:p>
          <a:p>
            <a:pPr algn="just" eaLnBrk="1" hangingPunct="1">
              <a:buFont typeface="Wingdings" pitchFamily="2" charset="2"/>
              <a:buNone/>
              <a:defRPr/>
            </a:pPr>
            <a:r>
              <a:rPr lang="pt-BR" sz="1600" b="1" dirty="0" smtClean="0">
                <a:latin typeface="Arial" pitchFamily="34" charset="0"/>
                <a:cs typeface="Arial" pitchFamily="34" charset="0"/>
              </a:rPr>
              <a:t>       Na crítica a </a:t>
            </a:r>
            <a:r>
              <a:rPr lang="pt-BR" sz="1600" b="1" dirty="0" err="1" smtClean="0">
                <a:latin typeface="Arial" pitchFamily="34" charset="0"/>
                <a:cs typeface="Arial" pitchFamily="34" charset="0"/>
              </a:rPr>
              <a:t>Kelsen</a:t>
            </a:r>
            <a:r>
              <a:rPr lang="pt-BR" sz="1600" b="1" dirty="0" smtClean="0">
                <a:latin typeface="Arial" pitchFamily="34" charset="0"/>
                <a:cs typeface="Arial" pitchFamily="34" charset="0"/>
              </a:rPr>
              <a:t> (novamente)</a:t>
            </a:r>
            <a:r>
              <a:rPr lang="pt-BR" sz="1600" dirty="0" smtClean="0">
                <a:latin typeface="Arial" pitchFamily="34" charset="0"/>
                <a:cs typeface="Arial" pitchFamily="34" charset="0"/>
              </a:rPr>
              <a:t>: “Segundo a concepção corrente (fala se referindo à escola </a:t>
            </a:r>
            <a:r>
              <a:rPr lang="pt-BR" sz="1600" dirty="0" err="1" smtClean="0">
                <a:latin typeface="Arial" pitchFamily="34" charset="0"/>
                <a:cs typeface="Arial" pitchFamily="34" charset="0"/>
              </a:rPr>
              <a:t>normativista</a:t>
            </a:r>
            <a:r>
              <a:rPr lang="pt-BR" sz="1600" dirty="0" smtClean="0">
                <a:latin typeface="Arial" pitchFamily="34" charset="0"/>
                <a:cs typeface="Arial" pitchFamily="34" charset="0"/>
              </a:rPr>
              <a:t>), o direito objetivo ou a norma fundamentam a relação jurídica, seja logicamente, seja realmente. Segundo esta representação a relação jurídica é gerada pela norma objetiva” (p. 56)</a:t>
            </a:r>
          </a:p>
          <a:p>
            <a:pPr algn="just" eaLnBrk="1" hangingPunct="1">
              <a:buFont typeface="Wingdings" pitchFamily="2" charset="2"/>
              <a:buNone/>
              <a:defRPr/>
            </a:pPr>
            <a:r>
              <a:rPr lang="pt-BR" sz="1600" dirty="0" smtClean="0">
                <a:latin typeface="Arial" pitchFamily="34" charset="0"/>
                <a:cs typeface="Arial" pitchFamily="34" charset="0"/>
              </a:rPr>
              <a:t>         </a:t>
            </a:r>
          </a:p>
          <a:p>
            <a:pPr algn="just" eaLnBrk="1" hangingPunct="1">
              <a:buFont typeface="Wingdings" pitchFamily="2" charset="2"/>
              <a:buNone/>
              <a:defRPr/>
            </a:pPr>
            <a:r>
              <a:rPr lang="pt-BR" sz="1600" dirty="0" smtClean="0">
                <a:latin typeface="Arial" pitchFamily="34" charset="0"/>
                <a:cs typeface="Arial" pitchFamily="34" charset="0"/>
              </a:rPr>
              <a:t>       Final de p. 56 e 57 – Parece se referir a eficácia e validade da norma jurídica. Veja-se em especial a nota de n. 06 à p. 57.</a:t>
            </a:r>
          </a:p>
          <a:p>
            <a:pPr algn="just" eaLnBrk="1" hangingPunct="1">
              <a:lnSpc>
                <a:spcPct val="80000"/>
              </a:lnSpc>
              <a:buFont typeface="Wingdings" pitchFamily="2" charset="2"/>
              <a:buNone/>
              <a:defRPr/>
            </a:pPr>
            <a:endParaRPr lang="pt-BR" sz="1600" dirty="0">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600" dirty="0" smtClean="0">
                <a:latin typeface="Arial" pitchFamily="34" charset="0"/>
                <a:cs typeface="Arial" pitchFamily="34" charset="0"/>
              </a:rPr>
              <a:t>      </a:t>
            </a:r>
            <a:r>
              <a:rPr lang="pt-BR" sz="1400" dirty="0" smtClean="0">
                <a:latin typeface="Arial" pitchFamily="34" charset="0"/>
                <a:cs typeface="Arial" pitchFamily="34" charset="0"/>
              </a:rPr>
              <a:t>MARX E HEGEL – UMA ANÁLISE A PARTIR DO MÉTODO</a:t>
            </a:r>
          </a:p>
          <a:p>
            <a:pPr marL="609600" indent="-609600" algn="just" eaLnBrk="1" hangingPunct="1">
              <a:buFont typeface="Wingdings" pitchFamily="2" charset="2"/>
              <a:buNone/>
              <a:defRPr/>
            </a:pPr>
            <a:r>
              <a:rPr lang="pt-BR" sz="1400" b="1" dirty="0" smtClean="0">
                <a:latin typeface="Arial" pitchFamily="34" charset="0"/>
                <a:cs typeface="Arial" pitchFamily="34" charset="0"/>
              </a:rPr>
              <a:t>         </a:t>
            </a:r>
          </a:p>
          <a:p>
            <a:pPr algn="just" eaLnBrk="1" hangingPunct="1">
              <a:buFont typeface="Wingdings" pitchFamily="2" charset="2"/>
              <a:buNone/>
              <a:defRPr/>
            </a:pPr>
            <a:r>
              <a:rPr lang="pt-BR" sz="1400" b="1" dirty="0" smtClean="0">
                <a:latin typeface="Arial" pitchFamily="34" charset="0"/>
                <a:cs typeface="Arial" pitchFamily="34" charset="0"/>
              </a:rPr>
              <a:t>       </a:t>
            </a:r>
            <a:r>
              <a:rPr lang="pt-BR" sz="1400" dirty="0" smtClean="0">
                <a:latin typeface="Arial" pitchFamily="34" charset="0"/>
                <a:cs typeface="Arial" pitchFamily="34" charset="0"/>
              </a:rPr>
              <a:t>Michel </a:t>
            </a:r>
            <a:r>
              <a:rPr lang="pt-BR" sz="1400" dirty="0" err="1" smtClean="0">
                <a:latin typeface="Arial" pitchFamily="34" charset="0"/>
                <a:cs typeface="Arial" pitchFamily="34" charset="0"/>
              </a:rPr>
              <a:t>Löwy</a:t>
            </a:r>
            <a:r>
              <a:rPr lang="pt-BR" sz="1400" dirty="0" smtClean="0">
                <a:latin typeface="Arial" pitchFamily="34" charset="0"/>
                <a:cs typeface="Arial" pitchFamily="34" charset="0"/>
              </a:rPr>
              <a:t> nos ensina, a partir de Max Weber, a armadilha do “princípio da carruagem”  ( </a:t>
            </a:r>
            <a:r>
              <a:rPr lang="pt-BR" sz="1400" b="1" dirty="0" smtClean="0">
                <a:latin typeface="Arial" pitchFamily="34" charset="0"/>
                <a:cs typeface="Arial" pitchFamily="34" charset="0"/>
              </a:rPr>
              <a:t>As aventura de Karl Marx contra o Barão de </a:t>
            </a:r>
            <a:r>
              <a:rPr lang="pt-BR" sz="1400" b="1" dirty="0" err="1" smtClean="0">
                <a:latin typeface="Arial" pitchFamily="34" charset="0"/>
                <a:cs typeface="Arial" pitchFamily="34" charset="0"/>
              </a:rPr>
              <a:t>Münchhausen</a:t>
            </a:r>
            <a:r>
              <a:rPr lang="pt-BR" sz="1400" b="1" dirty="0" smtClean="0">
                <a:latin typeface="Arial" pitchFamily="34" charset="0"/>
                <a:cs typeface="Arial" pitchFamily="34" charset="0"/>
              </a:rPr>
              <a:t> – marxismo e positivismo na sociologia do conhecimento</a:t>
            </a:r>
            <a:r>
              <a:rPr lang="pt-BR" sz="1400" i="1" dirty="0" smtClean="0">
                <a:latin typeface="Arial" pitchFamily="34" charset="0"/>
                <a:cs typeface="Arial" pitchFamily="34" charset="0"/>
              </a:rPr>
              <a:t>.</a:t>
            </a:r>
            <a:r>
              <a:rPr lang="pt-BR" sz="1400" dirty="0" smtClean="0">
                <a:latin typeface="Arial" pitchFamily="34" charset="0"/>
                <a:cs typeface="Arial" pitchFamily="34" charset="0"/>
              </a:rPr>
              <a:t> 8ª. ed. São Paulo : Ed. Cortez, 2003, p. 99) .</a:t>
            </a:r>
          </a:p>
          <a:p>
            <a:pPr algn="just" eaLnBrk="1" hangingPunct="1">
              <a:buFont typeface="Wingdings" pitchFamily="2" charset="2"/>
              <a:buNone/>
              <a:defRPr/>
            </a:pPr>
            <a:r>
              <a:rPr lang="pt-BR" sz="1400" dirty="0" smtClean="0">
                <a:latin typeface="Arial" pitchFamily="34" charset="0"/>
                <a:cs typeface="Arial" pitchFamily="34" charset="0"/>
              </a:rPr>
              <a:t>      O autor nos adverte, a partir deste princípio, que qualquer incursão marxista está sujeita a não suportar o risco de se lhe aplicar o seu próprio método (o materialismo histórico-dialético).</a:t>
            </a:r>
          </a:p>
          <a:p>
            <a:pPr algn="just" eaLnBrk="1" hangingPunct="1">
              <a:buFont typeface="Wingdings" pitchFamily="2" charset="2"/>
              <a:buNone/>
              <a:defRPr/>
            </a:pPr>
            <a:r>
              <a:rPr lang="pt-BR" sz="1400" dirty="0" smtClean="0">
                <a:latin typeface="Arial" pitchFamily="34" charset="0"/>
                <a:cs typeface="Arial" pitchFamily="34" charset="0"/>
              </a:rPr>
              <a:t>      Acredito que, se o método realmente utilizado for materialista histórico-dialético, não há qualquer armadilha, já que não se corre o risco de “parar a sua aplicação a si mesmo, como uma carruagem”, diante do que representam as suas premissas.</a:t>
            </a:r>
          </a:p>
          <a:p>
            <a:pPr algn="just" eaLnBrk="1" hangingPunct="1">
              <a:buFont typeface="Wingdings" pitchFamily="2" charset="2"/>
              <a:buNone/>
              <a:defRPr/>
            </a:pPr>
            <a:r>
              <a:rPr lang="pt-BR" sz="1400" dirty="0" smtClean="0">
                <a:latin typeface="Arial" pitchFamily="34" charset="0"/>
                <a:cs typeface="Arial" pitchFamily="34" charset="0"/>
              </a:rPr>
              <a:t>      Assim, sempre que estou concebendo o direito a partir de uma leitura marxista, busco aplicar aos meus textos, aulas, palestras ou pensamentos, uma análise do método. Vejo se realmente estou utilizando o materialismo histórico-dialético, com o que sequer corro o perigo da aplicação do princípio da carruagem.</a:t>
            </a:r>
          </a:p>
          <a:p>
            <a:pPr algn="just" eaLnBrk="1" hangingPunct="1">
              <a:buFont typeface="Wingdings" pitchFamily="2" charset="2"/>
              <a:buNone/>
              <a:defRPr/>
            </a:pPr>
            <a:r>
              <a:rPr lang="pt-BR" sz="1400" dirty="0" smtClean="0">
                <a:latin typeface="Arial" pitchFamily="34" charset="0"/>
                <a:cs typeface="Arial" pitchFamily="34" charset="0"/>
              </a:rPr>
              <a:t>       No entanto, como antecedente, para saber se o que estou fazendo é algo realmente marxista, criei algumas perguntas básicas para identificar o meu exercício materialista histórico-dialético. Se o meu intento resistir a este exercício, sinto-me mais aliviado. E, para tomar real consciência do que estou fazendo, </a:t>
            </a:r>
            <a:r>
              <a:rPr lang="pt-BR" sz="1400" b="1" dirty="0" smtClean="0">
                <a:latin typeface="Arial" pitchFamily="34" charset="0"/>
                <a:cs typeface="Arial" pitchFamily="34" charset="0"/>
              </a:rPr>
              <a:t>todas as ilações anteriores são extremamente importantes</a:t>
            </a:r>
            <a:r>
              <a:rPr lang="pt-BR" sz="1400" dirty="0" smtClean="0">
                <a:latin typeface="Arial" pitchFamily="34" charset="0"/>
                <a:cs typeface="Arial" pitchFamily="34" charset="0"/>
              </a:rPr>
              <a:t>.</a:t>
            </a:r>
          </a:p>
          <a:p>
            <a:pPr algn="just" eaLnBrk="1" hangingPunct="1">
              <a:buFont typeface="Wingdings" pitchFamily="2" charset="2"/>
              <a:buNone/>
              <a:defRPr/>
            </a:pPr>
            <a:r>
              <a:rPr lang="pt-BR" sz="1400" dirty="0" smtClean="0">
                <a:latin typeface="Arial" pitchFamily="34" charset="0"/>
                <a:cs typeface="Arial" pitchFamily="34" charset="0"/>
              </a:rPr>
              <a:t>      As questões antecedentes que me faço são as seguintes:</a:t>
            </a:r>
          </a:p>
          <a:p>
            <a:pPr algn="just" eaLnBrk="1" hangingPunct="1">
              <a:buFont typeface="Wingdings" pitchFamily="2" charset="2"/>
              <a:buNone/>
              <a:defRPr/>
            </a:pPr>
            <a:r>
              <a:rPr lang="pt-BR" sz="1400" dirty="0" smtClean="0">
                <a:latin typeface="Arial" pitchFamily="34" charset="0"/>
                <a:cs typeface="Arial" pitchFamily="34" charset="0"/>
              </a:rPr>
              <a:t>  </a:t>
            </a:r>
            <a:endParaRPr lang="pt-BR" sz="1200" b="1"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pt-BR" sz="2400" dirty="0" smtClean="0"/>
              <a:t>Materialismo x idealismo – análises sobre a ação política e sobre os trabalhos científicos marxistas</a:t>
            </a:r>
            <a:endParaRPr lang="pt-BR" sz="2400" dirty="0"/>
          </a:p>
        </p:txBody>
      </p:sp>
      <p:sp>
        <p:nvSpPr>
          <p:cNvPr id="26627" name="Rectangle 3"/>
          <p:cNvSpPr>
            <a:spLocks noGrp="1" noChangeArrowheads="1"/>
          </p:cNvSpPr>
          <p:nvPr>
            <p:ph type="body" idx="1"/>
          </p:nvPr>
        </p:nvSpPr>
        <p:spPr/>
        <p:txBody>
          <a:bodyPr/>
          <a:lstStyle/>
          <a:p>
            <a:pPr marL="609600" indent="-609600" algn="just" eaLnBrk="1" hangingPunct="1">
              <a:defRPr/>
            </a:pPr>
            <a:endParaRPr lang="pt-BR" sz="1400" b="1" dirty="0">
              <a:latin typeface="Arial" charset="0"/>
            </a:endParaRPr>
          </a:p>
          <a:p>
            <a:pPr marL="609600" indent="-609600" algn="just" eaLnBrk="1" hangingPunct="1">
              <a:buFont typeface="Wingdings" pitchFamily="2" charset="2"/>
              <a:buNone/>
              <a:defRPr/>
            </a:pPr>
            <a:r>
              <a:rPr lang="pt-BR" sz="1600" dirty="0" smtClean="0">
                <a:latin typeface="Arial" pitchFamily="34" charset="0"/>
                <a:cs typeface="Arial" pitchFamily="34" charset="0"/>
              </a:rPr>
              <a:t>      MARX E HEGEL – UMA ANÁLISE A PARTIR DO MÉTODO</a:t>
            </a:r>
          </a:p>
          <a:p>
            <a:pPr marL="609600" indent="-609600" algn="just" eaLnBrk="1" hangingPunct="1">
              <a:buFont typeface="Wingdings" pitchFamily="2" charset="2"/>
              <a:buNone/>
              <a:defRPr/>
            </a:pPr>
            <a:r>
              <a:rPr lang="pt-BR" sz="1600" b="1" dirty="0" smtClean="0">
                <a:latin typeface="Arial" pitchFamily="34" charset="0"/>
                <a:cs typeface="Arial" pitchFamily="34" charset="0"/>
              </a:rPr>
              <a:t>         </a:t>
            </a:r>
          </a:p>
          <a:p>
            <a:pPr algn="just" eaLnBrk="1" hangingPunct="1">
              <a:defRPr/>
            </a:pPr>
            <a:r>
              <a:rPr lang="pt-BR" sz="1600" b="1" dirty="0" smtClean="0">
                <a:latin typeface="Arial" pitchFamily="34" charset="0"/>
                <a:cs typeface="Arial" pitchFamily="34" charset="0"/>
              </a:rPr>
              <a:t> 1) </a:t>
            </a:r>
            <a:r>
              <a:rPr lang="pt-BR" sz="1600" dirty="0" smtClean="0">
                <a:latin typeface="Arial" pitchFamily="34" charset="0"/>
                <a:cs typeface="Arial" pitchFamily="34" charset="0"/>
              </a:rPr>
              <a:t>Eu sei realmente distinguir entre idealismo e materialismo? Qual, então, a diferença? O que estou produzindo é fruto do idealismo ou do materialismo?</a:t>
            </a:r>
          </a:p>
          <a:p>
            <a:pPr algn="just" eaLnBrk="1" hangingPunct="1">
              <a:defRPr/>
            </a:pPr>
            <a:r>
              <a:rPr lang="pt-BR" sz="1600" dirty="0" smtClean="0">
                <a:latin typeface="Arial" pitchFamily="34" charset="0"/>
                <a:cs typeface="Arial" pitchFamily="34" charset="0"/>
              </a:rPr>
              <a:t>2) É possível existir um idealismo histórico? O que é isto? Será que o que estou produzindo não é algo mais próximo do idealismo histórico?</a:t>
            </a:r>
          </a:p>
          <a:p>
            <a:pPr algn="just" eaLnBrk="1" hangingPunct="1">
              <a:defRPr/>
            </a:pPr>
            <a:r>
              <a:rPr lang="pt-BR" sz="1600" dirty="0" smtClean="0">
                <a:latin typeface="Arial" pitchFamily="34" charset="0"/>
                <a:cs typeface="Arial" pitchFamily="34" charset="0"/>
              </a:rPr>
              <a:t>3) Existe um idealismo histórico dialético? Será que, se existir, não foi isto que eu produzi?</a:t>
            </a:r>
          </a:p>
          <a:p>
            <a:pPr algn="just" eaLnBrk="1" hangingPunct="1">
              <a:defRPr/>
            </a:pPr>
            <a:r>
              <a:rPr lang="pt-BR" sz="1600" dirty="0" smtClean="0">
                <a:latin typeface="Arial" pitchFamily="34" charset="0"/>
                <a:cs typeface="Arial" pitchFamily="34" charset="0"/>
              </a:rPr>
              <a:t>4) Existe um idealismo que não seja histórico? Há um materialismo que não seja histórico? Será que o que produzi não é uma destas coisas?</a:t>
            </a:r>
          </a:p>
          <a:p>
            <a:pPr algn="just" eaLnBrk="1" hangingPunct="1">
              <a:defRPr/>
            </a:pPr>
            <a:r>
              <a:rPr lang="pt-BR" sz="1600" dirty="0" smtClean="0">
                <a:latin typeface="Arial" pitchFamily="34" charset="0"/>
                <a:cs typeface="Arial" pitchFamily="34" charset="0"/>
              </a:rPr>
              <a:t>5) Há um materialismo não dialético? Será que não foi isto que eu fiz?</a:t>
            </a:r>
          </a:p>
          <a:p>
            <a:pPr algn="just" eaLnBrk="1" hangingPunct="1">
              <a:defRPr/>
            </a:pPr>
            <a:r>
              <a:rPr lang="pt-BR" sz="1600" dirty="0" smtClean="0">
                <a:latin typeface="Arial" pitchFamily="34" charset="0"/>
                <a:cs typeface="Arial" pitchFamily="34" charset="0"/>
              </a:rPr>
              <a:t>6) O positivismo é idealista ou materialista? </a:t>
            </a:r>
          </a:p>
          <a:p>
            <a:pPr algn="just" eaLnBrk="1" hangingPunct="1">
              <a:defRPr/>
            </a:pPr>
            <a:r>
              <a:rPr lang="pt-BR" sz="1600" dirty="0" smtClean="0">
                <a:latin typeface="Arial" pitchFamily="34" charset="0"/>
                <a:cs typeface="Arial" pitchFamily="34" charset="0"/>
              </a:rPr>
              <a:t>7) O positivismo jurídico é idealista ou materialista?</a:t>
            </a:r>
          </a:p>
          <a:p>
            <a:pPr algn="just" eaLnBrk="1" hangingPunct="1">
              <a:defRPr/>
            </a:pPr>
            <a:r>
              <a:rPr lang="pt-BR" sz="1600" dirty="0" smtClean="0">
                <a:latin typeface="Arial" pitchFamily="34" charset="0"/>
                <a:cs typeface="Arial" pitchFamily="34" charset="0"/>
              </a:rPr>
              <a:t>8) O que produzi é fruto do positivismo jurídico? É, portanto, idealista? É, pois, materialista?</a:t>
            </a:r>
          </a:p>
          <a:p>
            <a:pPr algn="just" eaLnBrk="1" hangingPunct="1">
              <a:defRPr/>
            </a:pPr>
            <a:r>
              <a:rPr lang="pt-BR" sz="1600" dirty="0" smtClean="0">
                <a:latin typeface="Arial" pitchFamily="34" charset="0"/>
                <a:cs typeface="Arial" pitchFamily="34" charset="0"/>
              </a:rPr>
              <a:t>9) O positivismo é um método dialético? E o positivismo jurídico? É possível haver dialética no que produzi a partir do positivismo jurídico?</a:t>
            </a:r>
          </a:p>
          <a:p>
            <a:pPr algn="just" eaLnBrk="1" hangingPunct="1">
              <a:buFont typeface="Wingdings" pitchFamily="2" charset="2"/>
              <a:buNone/>
              <a:defRPr/>
            </a:pPr>
            <a:endParaRPr lang="pt-BR" sz="1200" b="1"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3 </a:t>
            </a:r>
            <a:r>
              <a:rPr lang="pt-BR" sz="1600" b="1" dirty="0">
                <a:latin typeface="Arial" charset="0"/>
              </a:rPr>
              <a:t>– </a:t>
            </a:r>
            <a:r>
              <a:rPr lang="pt-BR" sz="1600" b="1" dirty="0" smtClean="0">
                <a:latin typeface="Arial" charset="0"/>
              </a:rPr>
              <a:t>“Relação e norma”.</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smtClean="0">
                <a:latin typeface="Arial" charset="0"/>
              </a:rPr>
              <a:t>      </a:t>
            </a:r>
            <a:r>
              <a:rPr lang="pt-BR" sz="1600" dirty="0" smtClean="0">
                <a:latin typeface="Arial" pitchFamily="34" charset="0"/>
                <a:cs typeface="Arial" pitchFamily="34" charset="0"/>
              </a:rPr>
              <a:t>PROPRIEDADE E SUA CONFUSÃO COM A SUPERESTRUTURA JURÍDICA – “O próprio Marx salienta que as relações de propriedade, que constituem a camada fundamental e mais profunda da superestrutura jurídica, s encontram em contato tão estreito com a base, que aparecem sendo as ‘mesmas relações de produção’, das quais são a ‘expressão jurídica’. O Estado, ou seja, a organização da dominação política de classe, nasce sobre o terreno de relações de produção e de propriedade determinadas. As relações de produção e sua expressão jurídica formam o que Marx denominou, na esteira de Hegel, sociedade civil. A superestrutura política e </a:t>
            </a:r>
            <a:r>
              <a:rPr lang="pt-BR" sz="1600" dirty="0" err="1" smtClean="0">
                <a:latin typeface="Arial" pitchFamily="34" charset="0"/>
                <a:cs typeface="Arial" pitchFamily="34" charset="0"/>
              </a:rPr>
              <a:t>notamente</a:t>
            </a:r>
            <a:r>
              <a:rPr lang="pt-BR" sz="1600" dirty="0" smtClean="0">
                <a:latin typeface="Arial" pitchFamily="34" charset="0"/>
                <a:cs typeface="Arial" pitchFamily="34" charset="0"/>
              </a:rPr>
              <a:t> a vida política estatal oficial são momentos secundários e derivados”. (p. 61)</a:t>
            </a:r>
          </a:p>
          <a:p>
            <a:pPr algn="just" eaLnBrk="1" hangingPunct="1">
              <a:buFont typeface="Wingdings" pitchFamily="2" charset="2"/>
              <a:buNone/>
              <a:defRPr/>
            </a:pPr>
            <a:r>
              <a:rPr lang="pt-BR" sz="1600" dirty="0" smtClean="0">
                <a:latin typeface="Arial" pitchFamily="34" charset="0"/>
                <a:cs typeface="Arial" pitchFamily="34" charset="0"/>
              </a:rPr>
              <a:t>       E, CITANDO MARX, QUE PODE SER APROVEITADO NO QUE CONCERNE AO IMAGINÁRIO EXISTENTE ENTRE INTERESSE SOCIAL (DA SOCIDADE CIVIL) E INTERESSE PÚBLICO (DO ESTADO) “Nos nossos dias, apenas a superstição política imagina que a coesão da vida civil é produto do Estado, mas, na realidade, a coesão do Estado, esta sim, é mantida como fato da vida civil”. (p. 62)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1600" b="1" dirty="0">
                <a:latin typeface="Arial" charset="0"/>
              </a:rPr>
              <a:t>CAPÍTULO </a:t>
            </a:r>
            <a:r>
              <a:rPr lang="pt-BR" sz="1600" b="1" dirty="0" smtClean="0">
                <a:latin typeface="Arial" charset="0"/>
              </a:rPr>
              <a:t> 3 </a:t>
            </a:r>
            <a:r>
              <a:rPr lang="pt-BR" sz="1600" b="1" dirty="0">
                <a:latin typeface="Arial" charset="0"/>
              </a:rPr>
              <a:t>– </a:t>
            </a:r>
            <a:r>
              <a:rPr lang="pt-BR" sz="1600" b="1" dirty="0" smtClean="0">
                <a:latin typeface="Arial" charset="0"/>
              </a:rPr>
              <a:t>“Relação e norma”.</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smtClean="0">
                <a:latin typeface="Arial" charset="0"/>
              </a:rPr>
              <a:t>      </a:t>
            </a:r>
            <a:r>
              <a:rPr lang="pt-BR" sz="1600" dirty="0" smtClean="0">
                <a:latin typeface="Arial" pitchFamily="34" charset="0"/>
                <a:cs typeface="Arial" pitchFamily="34" charset="0"/>
              </a:rPr>
              <a:t>“Assim sendo, o caminho que vai da relação de produção à relação jurídica, ou relação de propriedade, é mais curto do que pensa a autodenominada dogmática positiva, que não pode passar sem um elo intermediário: o poder de Estado e suas normas. O homem que produz em sociedade é pressuposto do qual parte a teoria econômica. A teoria geral do direito, na medida em que trata de definições fundamentais, deveria partir igualmente dos mesmos pressuposto. </a:t>
            </a:r>
            <a:r>
              <a:rPr lang="pt-BR" sz="1600" b="1" dirty="0" smtClean="0">
                <a:latin typeface="Arial" pitchFamily="34" charset="0"/>
                <a:cs typeface="Arial" pitchFamily="34" charset="0"/>
              </a:rPr>
              <a:t>Destarte, por exemplo, é necessário que a relação econômica de troca exista para que a relação jurídica contratual de compra e venda possa nascer</a:t>
            </a:r>
            <a:r>
              <a:rPr lang="pt-BR" sz="1600" dirty="0" smtClean="0">
                <a:latin typeface="Arial" pitchFamily="34" charset="0"/>
                <a:cs typeface="Arial" pitchFamily="34" charset="0"/>
              </a:rPr>
              <a:t>. O poder político pode regulamentar, modificar, determinar, concretizar, de maneira muito diversa, a forma e o conteúdo deste ato jurídico, com a ajuda das leis. A lei pode determinar de maneira muito precisa o que pode ser vendido e comprado, bem como em que condições e por quem”. (p. 63)</a:t>
            </a:r>
          </a:p>
          <a:p>
            <a:pPr algn="just" eaLnBrk="1" hangingPunct="1">
              <a:buFont typeface="Wingdings" pitchFamily="2" charset="2"/>
              <a:buNone/>
              <a:defRPr/>
            </a:pPr>
            <a:r>
              <a:rPr lang="pt-BR" sz="1600" dirty="0" smtClean="0">
                <a:latin typeface="Arial" pitchFamily="34" charset="0"/>
                <a:cs typeface="Arial" pitchFamily="34" charset="0"/>
              </a:rPr>
              <a:t>      SUJEITO DE DIREITO – SUJEITO ECONÔMICO EGOÍSTA (SUBSTRATO DO PRIMEIRO) – p. 63</a:t>
            </a:r>
            <a:endParaRPr lang="pt-BR" sz="16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smtClean="0">
                <a:latin typeface="Arial" charset="0"/>
              </a:rPr>
              <a:t>CAPÍTULO  3 </a:t>
            </a:r>
            <a:r>
              <a:rPr lang="pt-BR" sz="1600" b="1" dirty="0">
                <a:latin typeface="Arial" charset="0"/>
              </a:rPr>
              <a:t>– </a:t>
            </a:r>
            <a:r>
              <a:rPr lang="pt-BR" sz="1600" b="1" dirty="0" smtClean="0">
                <a:latin typeface="Arial" charset="0"/>
              </a:rPr>
              <a:t>“Relação e norma”.</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smtClean="0">
                <a:latin typeface="Arial" charset="0"/>
              </a:rPr>
              <a:t>      </a:t>
            </a:r>
            <a:r>
              <a:rPr lang="pt-BR" sz="1600" dirty="0" smtClean="0">
                <a:latin typeface="Arial" pitchFamily="34" charset="0"/>
                <a:cs typeface="Arial" pitchFamily="34" charset="0"/>
              </a:rPr>
              <a:t>SOBRE A RELAÇÃO ENTRE O DIREITO OBJETIVO E O DIREITO SUBJETIVO – </a:t>
            </a:r>
          </a:p>
          <a:p>
            <a:pPr algn="just" eaLnBrk="1" hangingPunct="1">
              <a:buFont typeface="Wingdings" pitchFamily="2" charset="2"/>
              <a:buNone/>
              <a:defRPr/>
            </a:pPr>
            <a:r>
              <a:rPr lang="pt-BR" sz="1600" dirty="0" smtClean="0">
                <a:latin typeface="Arial" pitchFamily="34" charset="0"/>
                <a:cs typeface="Arial" pitchFamily="34" charset="0"/>
              </a:rPr>
              <a:t>      </a:t>
            </a:r>
            <a:r>
              <a:rPr lang="pt-BR" sz="1200" dirty="0" smtClean="0">
                <a:latin typeface="Arial" pitchFamily="34" charset="0"/>
                <a:cs typeface="Arial" pitchFamily="34" charset="0"/>
              </a:rPr>
              <a:t>“Em seu manual de direito constitucional, </a:t>
            </a:r>
            <a:r>
              <a:rPr lang="pt-BR" sz="1200" dirty="0" err="1" smtClean="0">
                <a:latin typeface="Arial" pitchFamily="34" charset="0"/>
                <a:cs typeface="Arial" pitchFamily="34" charset="0"/>
              </a:rPr>
              <a:t>Duguit</a:t>
            </a:r>
            <a:r>
              <a:rPr lang="pt-BR" sz="1200" dirty="0" smtClean="0">
                <a:latin typeface="Arial" pitchFamily="34" charset="0"/>
                <a:cs typeface="Arial" pitchFamily="34" charset="0"/>
              </a:rPr>
              <a:t> chama a atenção para o fato de que uma única denominação ‘direito’ designa coisas ‘que, sem dúvida, se interpenetram profundamente, mas que se distinguem muito claramente umas das outras’. Ele pensa no direito em sentido objetivo e em sentido subjetivo. Neste caso, abordamos, efetivamente, um dos pontos mais obscuros e mais controvertidos da teoria geral do direito. Estamos diante de uma estranha dualidade de conceito, cujos dois aspectos, ainda que se situando em níveis diferente, se condicionam reciprocamente. O Direito é simultaneamente, sob um aspecto, a forma da regulamentação autoritária externa e, sob outro, a forma da autonomia subjetiva privada. Em uma modalidade, é característica da obrigação absoluta, da coação externa pura e simples, que é fundamental na outra, é a característica da liberdade garantida e reconhecida no interior de certos limites. O direito surge seja como princípio de organização social, seja como meio que permite aos indivíduos ‘ limitarem-se na sociedade’. Em uma hipótese, o direito funde-se, digamos, totalmente com a autoridade externa; em outra, apõe-se, totalmente, a toda autoridade externa que por ele não é reconhecida. O direito como sinônimo da existência oficial do Estado e o direito como porta-voz da luta revolucionária: esta dualidade determina um campo de controvérsias infinitas e de confusões universais. O conhecimento desta profunda contradição suscitou inúmeras tentativas de suprimir, de uma maneira ou de outra, esta desintegração desagradável de conceitos. Foram feitas numerosas tentativas de sacrificar um dos conceitos em favor do outro. O próprio </a:t>
            </a:r>
            <a:r>
              <a:rPr lang="pt-BR" sz="1200" dirty="0" err="1" smtClean="0">
                <a:latin typeface="Arial" pitchFamily="34" charset="0"/>
                <a:cs typeface="Arial" pitchFamily="34" charset="0"/>
              </a:rPr>
              <a:t>Duguit</a:t>
            </a:r>
            <a:r>
              <a:rPr lang="pt-BR" sz="1200" dirty="0" smtClean="0">
                <a:latin typeface="Arial" pitchFamily="34" charset="0"/>
                <a:cs typeface="Arial" pitchFamily="34" charset="0"/>
              </a:rPr>
              <a:t>, que qualifica, em seu manual, as expressões ‘direito objetivo e direito subjetivo’ de ‘felizes, claras e precisas’, esforça-se em provar, em outra obra, com toda a sua perspicácia, que o direito subjetivo apoia-se em um mal-entendido, sobre ‘uma concepção metafísica que, em uma época de realismo e de positivismo como a nossa, não pode ser mantida’. A corrente oposta, que é definida na Alemanha por </a:t>
            </a:r>
            <a:r>
              <a:rPr lang="pt-BR" sz="1200" dirty="0" err="1" smtClean="0">
                <a:latin typeface="Arial" pitchFamily="34" charset="0"/>
                <a:cs typeface="Arial" pitchFamily="34" charset="0"/>
              </a:rPr>
              <a:t>Bierling</a:t>
            </a:r>
            <a:r>
              <a:rPr lang="pt-BR" sz="1200" dirty="0" smtClean="0">
                <a:latin typeface="Arial" pitchFamily="34" charset="0"/>
                <a:cs typeface="Arial" pitchFamily="34" charset="0"/>
              </a:rPr>
              <a:t> e entre nós pelos psicologistas, à sua cabeça </a:t>
            </a:r>
            <a:r>
              <a:rPr lang="pt-BR" sz="1200" dirty="0" err="1" smtClean="0">
                <a:latin typeface="Arial" pitchFamily="34" charset="0"/>
                <a:cs typeface="Arial" pitchFamily="34" charset="0"/>
              </a:rPr>
              <a:t>Petrazichij</a:t>
            </a:r>
            <a:r>
              <a:rPr lang="pt-BR" sz="1200" dirty="0" smtClean="0">
                <a:latin typeface="Arial" pitchFamily="34" charset="0"/>
                <a:cs typeface="Arial" pitchFamily="34" charset="0"/>
              </a:rPr>
              <a:t>, como uma ‘ projeção emocional’, desprovida de significação real, como uma criação da imaginação, como um produto da objetivação de processos internos, psicológicos etc.”. (p. 68)</a:t>
            </a:r>
          </a:p>
          <a:p>
            <a:pPr algn="just" eaLnBrk="1" hangingPunct="1">
              <a:buFont typeface="Wingdings" pitchFamily="2" charset="2"/>
              <a:buNone/>
              <a:defRPr/>
            </a:pPr>
            <a:endParaRPr lang="pt-BR" sz="16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smtClean="0">
                <a:latin typeface="Arial" charset="0"/>
              </a:rPr>
              <a:t>CAPÍTULO  3 </a:t>
            </a:r>
            <a:r>
              <a:rPr lang="pt-BR" sz="1600" b="1" dirty="0">
                <a:latin typeface="Arial" charset="0"/>
              </a:rPr>
              <a:t>– </a:t>
            </a:r>
            <a:r>
              <a:rPr lang="pt-BR" sz="1600" b="1" dirty="0" smtClean="0">
                <a:latin typeface="Arial" charset="0"/>
              </a:rPr>
              <a:t>“Relação e norma”.</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smtClean="0">
                <a:latin typeface="Arial" charset="0"/>
              </a:rPr>
              <a:t>      </a:t>
            </a:r>
            <a:r>
              <a:rPr lang="pt-BR" sz="1400" dirty="0" smtClean="0">
                <a:latin typeface="Arial" pitchFamily="34" charset="0"/>
                <a:cs typeface="Arial" pitchFamily="34" charset="0"/>
              </a:rPr>
              <a:t>SOBRE A RELAÇÃO ENTRE O DIREITO OBJETIVO E O DIREITO SUBJETIVO – </a:t>
            </a:r>
          </a:p>
          <a:p>
            <a:pPr algn="just" eaLnBrk="1" hangingPunct="1">
              <a:buFont typeface="Wingdings" pitchFamily="2" charset="2"/>
              <a:buNone/>
              <a:defRPr/>
            </a:pPr>
            <a:r>
              <a:rPr lang="pt-BR" sz="1400" dirty="0" smtClean="0">
                <a:latin typeface="Arial" pitchFamily="34" charset="0"/>
                <a:cs typeface="Arial" pitchFamily="34" charset="0"/>
              </a:rPr>
              <a:t>       O direito subjetivo, na realidade, seria a </a:t>
            </a:r>
            <a:r>
              <a:rPr lang="pt-BR" sz="1400" dirty="0" err="1" smtClean="0">
                <a:latin typeface="Arial" pitchFamily="34" charset="0"/>
                <a:cs typeface="Arial" pitchFamily="34" charset="0"/>
              </a:rPr>
              <a:t>externalização</a:t>
            </a:r>
            <a:r>
              <a:rPr lang="pt-BR" sz="1400" dirty="0" smtClean="0">
                <a:latin typeface="Arial" pitchFamily="34" charset="0"/>
                <a:cs typeface="Arial" pitchFamily="34" charset="0"/>
              </a:rPr>
              <a:t> do direito de propriedade, somente visto desta forma podemos realmente entender o direito subjetivo (p. 69). Aliás, “a categoria de direito só está logicamente acabada no momento em que inclui o titular e o portador do direito cujos direitos representam apenas as obrigações correspondentes de terceiro para com ele” (p. 71). OBS MINHA - Seria correto dizer então que a categoria direito objetivo é, ela sim, dependente do direito subjetivo. A subjetivação do direito é o dado mais importante (até mesmo porque </a:t>
            </a:r>
            <a:r>
              <a:rPr lang="pt-BR" sz="1400" dirty="0" err="1" smtClean="0">
                <a:latin typeface="Arial" pitchFamily="34" charset="0"/>
                <a:cs typeface="Arial" pitchFamily="34" charset="0"/>
              </a:rPr>
              <a:t>Pasukanis</a:t>
            </a:r>
            <a:r>
              <a:rPr lang="pt-BR" sz="1400" dirty="0" smtClean="0">
                <a:latin typeface="Arial" pitchFamily="34" charset="0"/>
                <a:cs typeface="Arial" pitchFamily="34" charset="0"/>
              </a:rPr>
              <a:t> parte da relação jurídica e mais especificamente do sujeito de direito para explicar o direito, usando o método </a:t>
            </a:r>
            <a:r>
              <a:rPr lang="pt-BR" sz="1400" dirty="0" err="1" smtClean="0">
                <a:latin typeface="Arial" pitchFamily="34" charset="0"/>
                <a:cs typeface="Arial" pitchFamily="34" charset="0"/>
              </a:rPr>
              <a:t>marxiano</a:t>
            </a:r>
            <a:r>
              <a:rPr lang="pt-BR" sz="1400" dirty="0" smtClean="0">
                <a:latin typeface="Arial" pitchFamily="34" charset="0"/>
                <a:cs typeface="Arial" pitchFamily="34" charset="0"/>
              </a:rPr>
              <a:t>, que partiria da mercadoria, valor de uso, valor de troca, para explicar o capital).</a:t>
            </a:r>
          </a:p>
          <a:p>
            <a:pPr algn="just" eaLnBrk="1" hangingPunct="1">
              <a:buFont typeface="Wingdings" pitchFamily="2" charset="2"/>
              <a:buNone/>
              <a:defRPr/>
            </a:pPr>
            <a:r>
              <a:rPr lang="pt-BR" sz="1400" dirty="0" smtClean="0">
                <a:latin typeface="Arial" pitchFamily="34" charset="0"/>
                <a:cs typeface="Arial" pitchFamily="34" charset="0"/>
              </a:rPr>
              <a:t>      E mais adiante:</a:t>
            </a:r>
          </a:p>
          <a:p>
            <a:pPr algn="just" eaLnBrk="1" hangingPunct="1">
              <a:buFont typeface="Wingdings" pitchFamily="2" charset="2"/>
              <a:buNone/>
              <a:defRPr/>
            </a:pPr>
            <a:r>
              <a:rPr lang="pt-BR" sz="1400" dirty="0" smtClean="0">
                <a:latin typeface="Arial" pitchFamily="34" charset="0"/>
                <a:cs typeface="Arial" pitchFamily="34" charset="0"/>
              </a:rPr>
              <a:t>     “De maneira geral, um único fenômeno, que Marx caracteriza como a separação do Estado político da sociedade civil, reflete-se na teoria geral do direito sob a forma de dois problemas distintos que possuem, cada um, um lugar particular no sistema e uma solução específica. O primeiro problema tem um caráter puramente abstrato e consiste na cisão do conceito fundamental em aspectos que já expusemos acima. O direito subjetivo é a característica do homem egoísta ‘membro da sociedade burguesa, do indivíduo </a:t>
            </a:r>
            <a:r>
              <a:rPr lang="pt-BR" sz="1400" dirty="0" err="1" smtClean="0">
                <a:latin typeface="Arial" pitchFamily="34" charset="0"/>
                <a:cs typeface="Arial" pitchFamily="34" charset="0"/>
              </a:rPr>
              <a:t>auto-suficiente</a:t>
            </a:r>
            <a:r>
              <a:rPr lang="pt-BR" sz="1400" dirty="0" smtClean="0">
                <a:latin typeface="Arial" pitchFamily="34" charset="0"/>
                <a:cs typeface="Arial" pitchFamily="34" charset="0"/>
              </a:rPr>
              <a:t>, sobre seu interesse privado e sua vontade privada e separado da </a:t>
            </a:r>
            <a:r>
              <a:rPr lang="pt-BR" sz="1400" dirty="0" err="1" smtClean="0">
                <a:latin typeface="Arial" pitchFamily="34" charset="0"/>
                <a:cs typeface="Arial" pitchFamily="34" charset="0"/>
              </a:rPr>
              <a:t>comuidade</a:t>
            </a:r>
            <a:r>
              <a:rPr lang="pt-BR" sz="1400" dirty="0" smtClean="0">
                <a:latin typeface="Arial" pitchFamily="34" charset="0"/>
                <a:cs typeface="Arial" pitchFamily="34" charset="0"/>
              </a:rPr>
              <a:t>’. O direito objetivo é a expressão do Estado burguês como totalidade”, p. 73</a:t>
            </a:r>
            <a:endParaRPr lang="pt-BR" sz="14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1800" b="1" dirty="0">
                <a:latin typeface="Arial" pitchFamily="34" charset="0"/>
                <a:cs typeface="Arial" pitchFamily="34" charset="0"/>
              </a:rPr>
              <a:t>    </a:t>
            </a:r>
            <a:r>
              <a:rPr lang="pt-BR" sz="1800" b="1" dirty="0" smtClean="0">
                <a:latin typeface="Arial" pitchFamily="34" charset="0"/>
                <a:cs typeface="Arial" pitchFamily="34" charset="0"/>
              </a:rPr>
              <a:t> CAPÍTULO  3 </a:t>
            </a:r>
            <a:r>
              <a:rPr lang="pt-BR" sz="1800" b="1" dirty="0">
                <a:latin typeface="Arial" pitchFamily="34" charset="0"/>
                <a:cs typeface="Arial" pitchFamily="34" charset="0"/>
              </a:rPr>
              <a:t>– </a:t>
            </a:r>
            <a:r>
              <a:rPr lang="pt-BR" sz="1800" b="1" dirty="0" smtClean="0">
                <a:latin typeface="Arial" pitchFamily="34" charset="0"/>
                <a:cs typeface="Arial" pitchFamily="34" charset="0"/>
              </a:rPr>
              <a:t>“Relação e norma”.</a:t>
            </a:r>
            <a:endParaRPr lang="pt-BR" sz="1800" b="1" dirty="0">
              <a:latin typeface="Arial" pitchFamily="34" charset="0"/>
              <a:cs typeface="Arial" pitchFamily="34" charset="0"/>
            </a:endParaRPr>
          </a:p>
          <a:p>
            <a:pPr algn="just" eaLnBrk="1" hangingPunct="1">
              <a:lnSpc>
                <a:spcPct val="80000"/>
              </a:lnSpc>
              <a:buFont typeface="Wingdings" pitchFamily="2" charset="2"/>
              <a:buNone/>
              <a:defRPr/>
            </a:pPr>
            <a:endParaRPr lang="pt-BR" sz="1800" b="1" dirty="0">
              <a:latin typeface="Arial" pitchFamily="34" charset="0"/>
              <a:cs typeface="Arial" pitchFamily="34" charset="0"/>
            </a:endParaRPr>
          </a:p>
          <a:p>
            <a:pPr algn="just" eaLnBrk="1" hangingPunct="1">
              <a:buFont typeface="Wingdings" pitchFamily="2" charset="2"/>
              <a:buNone/>
              <a:defRPr/>
            </a:pPr>
            <a:r>
              <a:rPr lang="pt-BR" sz="1800" dirty="0" smtClean="0">
                <a:latin typeface="Arial" pitchFamily="34" charset="0"/>
                <a:cs typeface="Arial" pitchFamily="34" charset="0"/>
              </a:rPr>
              <a:t>      SOBRE A RELAÇÃO ENTRE O DIREITO OBJETIVO E O DIREITO SUBJETIVO – </a:t>
            </a:r>
          </a:p>
          <a:p>
            <a:pPr algn="just" eaLnBrk="1" hangingPunct="1">
              <a:buFont typeface="Wingdings" pitchFamily="2" charset="2"/>
              <a:buNone/>
              <a:defRPr/>
            </a:pPr>
            <a:endParaRPr lang="pt-BR" sz="1800" dirty="0" smtClean="0">
              <a:latin typeface="Arial" pitchFamily="34" charset="0"/>
              <a:cs typeface="Arial" pitchFamily="34" charset="0"/>
            </a:endParaRPr>
          </a:p>
          <a:p>
            <a:pPr algn="just" eaLnBrk="1" hangingPunct="1">
              <a:buFont typeface="Wingdings" pitchFamily="2" charset="2"/>
              <a:buNone/>
              <a:defRPr/>
            </a:pPr>
            <a:r>
              <a:rPr lang="pt-BR" sz="1800" dirty="0" smtClean="0">
                <a:latin typeface="Arial" pitchFamily="34" charset="0"/>
                <a:cs typeface="Arial" pitchFamily="34" charset="0"/>
              </a:rPr>
              <a:t>       </a:t>
            </a:r>
          </a:p>
          <a:p>
            <a:pPr algn="just" eaLnBrk="1" hangingPunct="1">
              <a:buFont typeface="Wingdings" pitchFamily="2" charset="2"/>
              <a:buNone/>
              <a:defRPr/>
            </a:pPr>
            <a:r>
              <a:rPr lang="pt-BR" sz="1800" dirty="0" smtClean="0">
                <a:latin typeface="Arial" pitchFamily="34" charset="0"/>
                <a:cs typeface="Arial" pitchFamily="34" charset="0"/>
              </a:rPr>
              <a:t>       “O problema do direito subjetivo e do direito objetivo é o problema, formulado de maneira filosófica, do homem como indivíduo privado e do homem como cidadão. O mesmo problema surge, uma vez mais, agora de forma mais concreta, como problema do direito público e do direito privado. A tarefa, então, reduz-se à limitação de alguns domínios jurídicos realmente existentes, à classificação em diferentes rubricas das instituições que nasceram historicamente. A dogmática jurídica, com seu método formal lógico, não pode, entenda-se bem, resolver nem o primeiro nem o segundo problema, nem explicar o vínculo existente entre ambos” . (p. 74)</a:t>
            </a:r>
          </a:p>
          <a:p>
            <a:pPr algn="just" eaLnBrk="1" hangingPunct="1">
              <a:buFont typeface="Wingdings" pitchFamily="2" charset="2"/>
              <a:buNone/>
              <a:defRPr/>
            </a:pPr>
            <a:endParaRPr lang="pt-BR" sz="14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1800" b="1" dirty="0">
                <a:latin typeface="Arial" pitchFamily="34" charset="0"/>
                <a:cs typeface="Arial" pitchFamily="34" charset="0"/>
              </a:rPr>
              <a:t>     </a:t>
            </a:r>
            <a:r>
              <a:rPr lang="pt-BR" sz="1400" b="1" dirty="0" smtClean="0">
                <a:latin typeface="Arial" pitchFamily="34" charset="0"/>
                <a:cs typeface="Arial" pitchFamily="34" charset="0"/>
              </a:rPr>
              <a:t>CAPÍTULO  3 </a:t>
            </a:r>
            <a:r>
              <a:rPr lang="pt-BR" sz="1400" b="1" dirty="0">
                <a:latin typeface="Arial" pitchFamily="34" charset="0"/>
                <a:cs typeface="Arial" pitchFamily="34" charset="0"/>
              </a:rPr>
              <a:t>– </a:t>
            </a:r>
            <a:r>
              <a:rPr lang="pt-BR" sz="1400" b="1" dirty="0" smtClean="0">
                <a:latin typeface="Arial" pitchFamily="34" charset="0"/>
                <a:cs typeface="Arial" pitchFamily="34" charset="0"/>
              </a:rPr>
              <a:t>“Relação e norma”.</a:t>
            </a:r>
            <a:endParaRPr lang="pt-BR" sz="1400" b="1" dirty="0">
              <a:latin typeface="Arial" pitchFamily="34" charset="0"/>
              <a:cs typeface="Arial" pitchFamily="34" charset="0"/>
            </a:endParaRPr>
          </a:p>
          <a:p>
            <a:pPr algn="just" eaLnBrk="1" hangingPunct="1">
              <a:lnSpc>
                <a:spcPct val="80000"/>
              </a:lnSpc>
              <a:buFont typeface="Wingdings" pitchFamily="2" charset="2"/>
              <a:buNone/>
              <a:defRPr/>
            </a:pPr>
            <a:endParaRPr lang="pt-BR" sz="1400" b="1" dirty="0">
              <a:latin typeface="Arial" pitchFamily="34" charset="0"/>
              <a:cs typeface="Arial" pitchFamily="34" charset="0"/>
            </a:endParaRPr>
          </a:p>
          <a:p>
            <a:pPr algn="just" eaLnBrk="1" hangingPunct="1">
              <a:buFont typeface="Wingdings" pitchFamily="2" charset="2"/>
              <a:buNone/>
              <a:defRPr/>
            </a:pPr>
            <a:r>
              <a:rPr lang="pt-BR" sz="1400" dirty="0" smtClean="0">
                <a:latin typeface="Arial" pitchFamily="34" charset="0"/>
                <a:cs typeface="Arial" pitchFamily="34" charset="0"/>
              </a:rPr>
              <a:t>       MUITO INTERESSANTES TAMBÉM AS AFIRMAÇÕES SOBRE A RELAÇÃO ENTRE DIREITO PÚBLICO E DIREITO PRIVADO, QUE COMEÇOU A SER EXPLICITADA, BRILHANTEMENTE, A PARTIR DAS NOÇÕES DE DIREITO OBJETIVO E DIREITO SUBJETIVO:</a:t>
            </a:r>
          </a:p>
          <a:p>
            <a:pPr algn="just" eaLnBrk="1" hangingPunct="1">
              <a:buFont typeface="Wingdings" pitchFamily="2" charset="2"/>
              <a:buNone/>
              <a:defRPr/>
            </a:pPr>
            <a:r>
              <a:rPr lang="pt-BR" sz="1400" dirty="0" smtClean="0">
                <a:latin typeface="Arial" pitchFamily="34" charset="0"/>
                <a:cs typeface="Arial" pitchFamily="34" charset="0"/>
              </a:rPr>
              <a:t> </a:t>
            </a:r>
          </a:p>
          <a:p>
            <a:pPr algn="just" eaLnBrk="1" hangingPunct="1">
              <a:buFont typeface="Wingdings" pitchFamily="2" charset="2"/>
              <a:buNone/>
              <a:defRPr/>
            </a:pPr>
            <a:r>
              <a:rPr lang="pt-BR" sz="1400" dirty="0" smtClean="0">
                <a:latin typeface="Arial" pitchFamily="34" charset="0"/>
                <a:cs typeface="Arial" pitchFamily="34" charset="0"/>
              </a:rPr>
              <a:t>        “A divisão do direito em direito público e direito privado, assim, já apresenta dificuldades específicas, pois o limite entre o interesse egoístico do homem enquanto membro da sociedade civil e o interesse geral abstrato da totalidade política somente pode ser traçado na abstração. Na realidade tais momentos interpretam-se reciprocamente. Daí a impossibilidade de indicar as instituições jurídicas concretas nas quais este famoso interesse privado esteja totalmente encarnado em sua forma pura. Uma outra dificuldade é que o jurista ao traçar, com maior ou menor sucesso, um limite empírico entre as instituições de direito público e as de direito privado, defronta-se novamente, no interior dos limites de cada um destes domínios, com um problema que parecia já estar resolvido, mas desta vez a partir de uma outra problemática abstrata. O problema surge como uma contradição entre o direito subjetivo e o direito objetivo. Os direitos públicos subjetivos representam, de fato, de novo, os mesmos direitos privados (e em consequência os mesmos interesses privados) ressuscitados e apenas levemente modificados, que se apresentam em uma esfera na qual deveria reinar o interesse geral impessoal, refletido pelas normas de direito objetivo. Mas, enquanto que o direito civil, que trata da camada jurídica fundamental e  </a:t>
            </a:r>
            <a:endParaRPr lang="pt-BR" sz="14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Cortina de seda">
  <a:themeElements>
    <a:clrScheme name="Cortina de sed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ortina de seda">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tina de sed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ortina de seda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ortina de seda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ortina de seda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ortina de seda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ortina de seda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ortina de seda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ortina de seda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ortina de seda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Cortina de seda</Template>
  <TotalTime>361</TotalTime>
  <Words>7234</Words>
  <Application>Microsoft Office PowerPoint</Application>
  <PresentationFormat>Apresentação na tela (4:3)</PresentationFormat>
  <Paragraphs>222</Paragraphs>
  <Slides>31</Slides>
  <Notes>0</Notes>
  <HiddenSlides>0</HiddenSlides>
  <MMClips>0</MMClips>
  <ScaleCrop>false</ScaleCrop>
  <HeadingPairs>
    <vt:vector size="4" baseType="variant">
      <vt:variant>
        <vt:lpstr>Tema</vt:lpstr>
      </vt:variant>
      <vt:variant>
        <vt:i4>1</vt:i4>
      </vt:variant>
      <vt:variant>
        <vt:lpstr>Títulos de slides</vt:lpstr>
      </vt:variant>
      <vt:variant>
        <vt:i4>31</vt:i4>
      </vt:variant>
    </vt:vector>
  </HeadingPairs>
  <TitlesOfParts>
    <vt:vector size="32" baseType="lpstr">
      <vt:lpstr>Cortina de seda</vt:lpstr>
      <vt:lpstr>PASUKANIS – CAPÍTULO 3 – “RELAÇÃO E NORMA”</vt:lpstr>
      <vt:lpstr>SELEÇÃO DAS PREOCUPAÇÕES DOS ALUNOS QUE IRÃO BALIZAR A AULA</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lpstr>Materialismo x idealismo – análises sobre a ação política e sobre os trabalhos científicos marxistas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jfsp</dc:creator>
  <cp:lastModifiedBy>Jonnas Vasconcelos</cp:lastModifiedBy>
  <cp:revision>80</cp:revision>
  <dcterms:created xsi:type="dcterms:W3CDTF">2012-09-18T13:04:19Z</dcterms:created>
  <dcterms:modified xsi:type="dcterms:W3CDTF">2012-11-13T18:27:49Z</dcterms:modified>
</cp:coreProperties>
</file>