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08" r:id="rId3"/>
    <p:sldMasterId id="2147483720" r:id="rId4"/>
    <p:sldMasterId id="2147483732" r:id="rId5"/>
    <p:sldMasterId id="2147483744" r:id="rId6"/>
  </p:sldMasterIdLst>
  <p:notesMasterIdLst>
    <p:notesMasterId r:id="rId85"/>
  </p:notesMasterIdLst>
  <p:sldIdLst>
    <p:sldId id="316" r:id="rId7"/>
    <p:sldId id="372" r:id="rId8"/>
    <p:sldId id="373" r:id="rId9"/>
    <p:sldId id="374" r:id="rId10"/>
    <p:sldId id="375" r:id="rId11"/>
    <p:sldId id="376" r:id="rId12"/>
    <p:sldId id="377" r:id="rId13"/>
    <p:sldId id="37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3" r:id="rId26"/>
    <p:sldId id="379" r:id="rId27"/>
    <p:sldId id="380" r:id="rId28"/>
    <p:sldId id="381" r:id="rId29"/>
    <p:sldId id="382" r:id="rId30"/>
    <p:sldId id="383" r:id="rId31"/>
    <p:sldId id="317" r:id="rId32"/>
    <p:sldId id="318" r:id="rId33"/>
    <p:sldId id="331" r:id="rId34"/>
    <p:sldId id="332" r:id="rId35"/>
    <p:sldId id="336" r:id="rId36"/>
    <p:sldId id="334" r:id="rId37"/>
    <p:sldId id="335" r:id="rId38"/>
    <p:sldId id="337" r:id="rId39"/>
    <p:sldId id="360" r:id="rId40"/>
    <p:sldId id="361" r:id="rId41"/>
    <p:sldId id="362" r:id="rId42"/>
    <p:sldId id="363" r:id="rId43"/>
    <p:sldId id="364" r:id="rId44"/>
    <p:sldId id="365" r:id="rId45"/>
    <p:sldId id="366" r:id="rId46"/>
    <p:sldId id="367" r:id="rId47"/>
    <p:sldId id="368" r:id="rId48"/>
    <p:sldId id="369" r:id="rId49"/>
    <p:sldId id="370" r:id="rId50"/>
    <p:sldId id="371" r:id="rId51"/>
    <p:sldId id="274" r:id="rId52"/>
    <p:sldId id="275" r:id="rId53"/>
    <p:sldId id="276" r:id="rId54"/>
    <p:sldId id="277" r:id="rId55"/>
    <p:sldId id="278" r:id="rId56"/>
    <p:sldId id="279" r:id="rId57"/>
    <p:sldId id="280" r:id="rId58"/>
    <p:sldId id="281" r:id="rId59"/>
    <p:sldId id="407" r:id="rId60"/>
    <p:sldId id="409" r:id="rId61"/>
    <p:sldId id="408" r:id="rId62"/>
    <p:sldId id="396" r:id="rId63"/>
    <p:sldId id="395" r:id="rId64"/>
    <p:sldId id="397" r:id="rId65"/>
    <p:sldId id="398" r:id="rId66"/>
    <p:sldId id="401" r:id="rId67"/>
    <p:sldId id="405" r:id="rId68"/>
    <p:sldId id="406" r:id="rId69"/>
    <p:sldId id="410" r:id="rId70"/>
    <p:sldId id="411" r:id="rId71"/>
    <p:sldId id="412" r:id="rId72"/>
    <p:sldId id="285" r:id="rId73"/>
    <p:sldId id="384" r:id="rId74"/>
    <p:sldId id="385" r:id="rId75"/>
    <p:sldId id="386" r:id="rId76"/>
    <p:sldId id="387" r:id="rId77"/>
    <p:sldId id="388" r:id="rId78"/>
    <p:sldId id="389" r:id="rId79"/>
    <p:sldId id="390" r:id="rId80"/>
    <p:sldId id="391" r:id="rId81"/>
    <p:sldId id="392" r:id="rId82"/>
    <p:sldId id="393" r:id="rId83"/>
    <p:sldId id="394" r:id="rId8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B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20" autoAdjust="0"/>
  </p:normalViewPr>
  <p:slideViewPr>
    <p:cSldViewPr>
      <p:cViewPr>
        <p:scale>
          <a:sx n="80" d="100"/>
          <a:sy n="80" d="100"/>
        </p:scale>
        <p:origin x="-1188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48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C3BABA-C943-4DB1-8358-344FD188EE36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3019366-FAFF-4C18-98D4-6475D5DF8877}">
      <dgm:prSet phldrT="[Texto]" phldr="1"/>
      <dgm:spPr>
        <a:solidFill>
          <a:srgbClr val="FF9900"/>
        </a:solidFill>
        <a:ln>
          <a:noFill/>
        </a:ln>
      </dgm:spPr>
      <dgm:t>
        <a:bodyPr/>
        <a:lstStyle/>
        <a:p>
          <a:endParaRPr lang="pt-BR" dirty="0"/>
        </a:p>
      </dgm:t>
    </dgm:pt>
    <dgm:pt modelId="{E93CCDC2-A7E7-4174-9899-112B25D5FDD0}" type="parTrans" cxnId="{4CCB5FAF-55B4-47D0-88C1-DCCBFEDBFE8C}">
      <dgm:prSet/>
      <dgm:spPr/>
      <dgm:t>
        <a:bodyPr/>
        <a:lstStyle/>
        <a:p>
          <a:endParaRPr lang="pt-BR"/>
        </a:p>
      </dgm:t>
    </dgm:pt>
    <dgm:pt modelId="{64C045CA-06A2-4389-8518-460AC46D488C}" type="sibTrans" cxnId="{4CCB5FAF-55B4-47D0-88C1-DCCBFEDBFE8C}">
      <dgm:prSet/>
      <dgm:spPr/>
      <dgm:t>
        <a:bodyPr/>
        <a:lstStyle/>
        <a:p>
          <a:endParaRPr lang="pt-BR"/>
        </a:p>
      </dgm:t>
    </dgm:pt>
    <dgm:pt modelId="{4F9797F5-BA81-4456-841A-34C383763CD1}">
      <dgm:prSet phldrT="[Texto]" custT="1"/>
      <dgm:spPr>
        <a:solidFill>
          <a:srgbClr val="FFCC99"/>
        </a:solidFill>
        <a:ln>
          <a:noFill/>
        </a:ln>
      </dgm:spPr>
      <dgm:t>
        <a:bodyPr/>
        <a:lstStyle/>
        <a:p>
          <a:r>
            <a:rPr lang="pt-BR" sz="3200" b="1" dirty="0" smtClean="0">
              <a:solidFill>
                <a:schemeClr val="tx1"/>
              </a:solidFill>
            </a:rPr>
            <a:t>Direta</a:t>
          </a:r>
          <a:endParaRPr lang="pt-BR" sz="3200" b="1" dirty="0">
            <a:solidFill>
              <a:schemeClr val="tx1"/>
            </a:solidFill>
          </a:endParaRPr>
        </a:p>
      </dgm:t>
    </dgm:pt>
    <dgm:pt modelId="{3184C987-F3AA-4E97-A7D7-5D8B40E50BEB}" type="parTrans" cxnId="{A7CB496E-EA5E-45C4-99BD-F5EDC8EB7F48}">
      <dgm:prSet/>
      <dgm:spPr>
        <a:solidFill>
          <a:srgbClr val="FFCC99"/>
        </a:solidFill>
        <a:ln>
          <a:solidFill>
            <a:srgbClr val="003366"/>
          </a:solidFill>
        </a:ln>
      </dgm:spPr>
      <dgm:t>
        <a:bodyPr/>
        <a:lstStyle/>
        <a:p>
          <a:endParaRPr lang="pt-BR"/>
        </a:p>
      </dgm:t>
    </dgm:pt>
    <dgm:pt modelId="{FF9E91A4-F7FD-48ED-9CAE-DE10B24E8229}" type="sibTrans" cxnId="{A7CB496E-EA5E-45C4-99BD-F5EDC8EB7F48}">
      <dgm:prSet/>
      <dgm:spPr/>
      <dgm:t>
        <a:bodyPr/>
        <a:lstStyle/>
        <a:p>
          <a:endParaRPr lang="pt-BR"/>
        </a:p>
      </dgm:t>
    </dgm:pt>
    <dgm:pt modelId="{EEB299BD-50E6-41D9-9FEC-FF9BB0142B2A}">
      <dgm:prSet phldrT="[Texto]" custT="1"/>
      <dgm:spPr>
        <a:solidFill>
          <a:srgbClr val="FFCC99"/>
        </a:solidFill>
        <a:ln>
          <a:noFill/>
        </a:ln>
      </dgm:spPr>
      <dgm:t>
        <a:bodyPr/>
        <a:lstStyle/>
        <a:p>
          <a:pPr algn="ctr"/>
          <a:r>
            <a:rPr lang="pt-BR" sz="3200" b="1" dirty="0" smtClean="0">
              <a:solidFill>
                <a:schemeClr val="tx1"/>
              </a:solidFill>
            </a:rPr>
            <a:t>Indireta</a:t>
          </a:r>
        </a:p>
        <a:p>
          <a:pPr algn="ctr"/>
          <a:endParaRPr lang="pt-BR" sz="3200" b="1" dirty="0" smtClean="0">
            <a:solidFill>
              <a:srgbClr val="003366"/>
            </a:solidFill>
          </a:endParaRPr>
        </a:p>
        <a:p>
          <a:pPr algn="l"/>
          <a:r>
            <a:rPr lang="pt-BR" sz="3200" b="1" dirty="0" smtClean="0">
              <a:solidFill>
                <a:srgbClr val="003366"/>
              </a:solidFill>
            </a:rPr>
            <a:t>Base de logradouros</a:t>
          </a:r>
        </a:p>
        <a:p>
          <a:pPr algn="l"/>
          <a:r>
            <a:rPr lang="pt-BR" sz="3200" b="1" dirty="0" smtClean="0">
              <a:solidFill>
                <a:srgbClr val="003366"/>
              </a:solidFill>
            </a:rPr>
            <a:t>Internet</a:t>
          </a:r>
          <a:endParaRPr lang="pt-BR" sz="3200" b="1" dirty="0">
            <a:solidFill>
              <a:srgbClr val="003366"/>
            </a:solidFill>
          </a:endParaRPr>
        </a:p>
      </dgm:t>
    </dgm:pt>
    <dgm:pt modelId="{4068B47E-4D89-4ECC-9CEE-ED51E7A610F8}" type="parTrans" cxnId="{FFFFDFB4-2336-417F-AC3B-E33A60C2F3AD}">
      <dgm:prSet/>
      <dgm:spPr>
        <a:solidFill>
          <a:srgbClr val="FFCC99"/>
        </a:solidFill>
        <a:ln>
          <a:solidFill>
            <a:srgbClr val="003366"/>
          </a:solidFill>
        </a:ln>
      </dgm:spPr>
      <dgm:t>
        <a:bodyPr/>
        <a:lstStyle/>
        <a:p>
          <a:endParaRPr lang="pt-BR"/>
        </a:p>
      </dgm:t>
    </dgm:pt>
    <dgm:pt modelId="{1FE0A053-F64F-4F1D-A03E-D1651EBE0DE1}" type="sibTrans" cxnId="{FFFFDFB4-2336-417F-AC3B-E33A60C2F3AD}">
      <dgm:prSet/>
      <dgm:spPr/>
      <dgm:t>
        <a:bodyPr/>
        <a:lstStyle/>
        <a:p>
          <a:endParaRPr lang="pt-BR"/>
        </a:p>
      </dgm:t>
    </dgm:pt>
    <dgm:pt modelId="{F48641AB-35AC-4C9D-9F44-FBF3BEE807B2}" type="pres">
      <dgm:prSet presAssocID="{A7C3BABA-C943-4DB1-8358-344FD188EE3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15D41DE-8F0F-4D12-8906-F4BBA14EDF32}" type="pres">
      <dgm:prSet presAssocID="{B3019366-FAFF-4C18-98D4-6475D5DF8877}" presName="centerShape" presStyleLbl="node0" presStyleIdx="0" presStyleCnt="1" custScaleX="38059" custScaleY="41734" custLinFactNeighborX="-27669" custLinFactNeighborY="3742"/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E02D95AA-3239-43FE-B76D-C4E3518BD165}" type="pres">
      <dgm:prSet presAssocID="{3184C987-F3AA-4E97-A7D7-5D8B40E50BEB}" presName="parTrans" presStyleLbl="bgSibTrans2D1" presStyleIdx="0" presStyleCnt="2" custScaleX="83240"/>
      <dgm:spPr/>
      <dgm:t>
        <a:bodyPr/>
        <a:lstStyle/>
        <a:p>
          <a:endParaRPr lang="pt-BR"/>
        </a:p>
      </dgm:t>
    </dgm:pt>
    <dgm:pt modelId="{0ACA370D-16F2-46ED-A3D7-0FE5B38A0E27}" type="pres">
      <dgm:prSet presAssocID="{4F9797F5-BA81-4456-841A-34C383763CD1}" presName="node" presStyleLbl="node1" presStyleIdx="0" presStyleCnt="2" custScaleX="121153" custRadScaleRad="93696" custRadScaleInc="1485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35F4CAB-9160-4F8A-987C-EA039698BF71}" type="pres">
      <dgm:prSet presAssocID="{4068B47E-4D89-4ECC-9CEE-ED51E7A610F8}" presName="parTrans" presStyleLbl="bgSibTrans2D1" presStyleIdx="1" presStyleCnt="2" custScaleX="88782"/>
      <dgm:spPr/>
      <dgm:t>
        <a:bodyPr/>
        <a:lstStyle/>
        <a:p>
          <a:endParaRPr lang="pt-BR"/>
        </a:p>
      </dgm:t>
    </dgm:pt>
    <dgm:pt modelId="{68653269-CD54-43EA-A48E-C829012E3603}" type="pres">
      <dgm:prSet presAssocID="{EEB299BD-50E6-41D9-9FEC-FF9BB0142B2A}" presName="node" presStyleLbl="node1" presStyleIdx="1" presStyleCnt="2" custScaleX="174857" custScaleY="121759" custRadScaleRad="88537" custRadScaleInc="-1276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CCB5FAF-55B4-47D0-88C1-DCCBFEDBFE8C}" srcId="{A7C3BABA-C943-4DB1-8358-344FD188EE36}" destId="{B3019366-FAFF-4C18-98D4-6475D5DF8877}" srcOrd="0" destOrd="0" parTransId="{E93CCDC2-A7E7-4174-9899-112B25D5FDD0}" sibTransId="{64C045CA-06A2-4389-8518-460AC46D488C}"/>
    <dgm:cxn modelId="{3CB5BC97-EED9-4EE8-A6CA-4B244A13C6DC}" type="presOf" srcId="{EEB299BD-50E6-41D9-9FEC-FF9BB0142B2A}" destId="{68653269-CD54-43EA-A48E-C829012E3603}" srcOrd="0" destOrd="0" presId="urn:microsoft.com/office/officeart/2005/8/layout/radial4"/>
    <dgm:cxn modelId="{EC41447D-B1AF-4618-A802-EB541DAB0EDA}" type="presOf" srcId="{3184C987-F3AA-4E97-A7D7-5D8B40E50BEB}" destId="{E02D95AA-3239-43FE-B76D-C4E3518BD165}" srcOrd="0" destOrd="0" presId="urn:microsoft.com/office/officeart/2005/8/layout/radial4"/>
    <dgm:cxn modelId="{A7CB496E-EA5E-45C4-99BD-F5EDC8EB7F48}" srcId="{B3019366-FAFF-4C18-98D4-6475D5DF8877}" destId="{4F9797F5-BA81-4456-841A-34C383763CD1}" srcOrd="0" destOrd="0" parTransId="{3184C987-F3AA-4E97-A7D7-5D8B40E50BEB}" sibTransId="{FF9E91A4-F7FD-48ED-9CAE-DE10B24E8229}"/>
    <dgm:cxn modelId="{FFFFDFB4-2336-417F-AC3B-E33A60C2F3AD}" srcId="{B3019366-FAFF-4C18-98D4-6475D5DF8877}" destId="{EEB299BD-50E6-41D9-9FEC-FF9BB0142B2A}" srcOrd="1" destOrd="0" parTransId="{4068B47E-4D89-4ECC-9CEE-ED51E7A610F8}" sibTransId="{1FE0A053-F64F-4F1D-A03E-D1651EBE0DE1}"/>
    <dgm:cxn modelId="{EE7FDE5E-A1CE-4F11-AC88-A78648C94161}" type="presOf" srcId="{A7C3BABA-C943-4DB1-8358-344FD188EE36}" destId="{F48641AB-35AC-4C9D-9F44-FBF3BEE807B2}" srcOrd="0" destOrd="0" presId="urn:microsoft.com/office/officeart/2005/8/layout/radial4"/>
    <dgm:cxn modelId="{1DC1CF57-88EF-4321-B8FF-71C9CD6C9BE5}" type="presOf" srcId="{4068B47E-4D89-4ECC-9CEE-ED51E7A610F8}" destId="{335F4CAB-9160-4F8A-987C-EA039698BF71}" srcOrd="0" destOrd="0" presId="urn:microsoft.com/office/officeart/2005/8/layout/radial4"/>
    <dgm:cxn modelId="{797A2FB7-4BD0-40D1-960F-D5095F085FB1}" type="presOf" srcId="{4F9797F5-BA81-4456-841A-34C383763CD1}" destId="{0ACA370D-16F2-46ED-A3D7-0FE5B38A0E27}" srcOrd="0" destOrd="0" presId="urn:microsoft.com/office/officeart/2005/8/layout/radial4"/>
    <dgm:cxn modelId="{F78973D4-AAF8-4F6F-AE64-036337DF3B87}" type="presOf" srcId="{B3019366-FAFF-4C18-98D4-6475D5DF8877}" destId="{915D41DE-8F0F-4D12-8906-F4BBA14EDF32}" srcOrd="0" destOrd="0" presId="urn:microsoft.com/office/officeart/2005/8/layout/radial4"/>
    <dgm:cxn modelId="{0CD299CE-AE42-42C6-B3B2-D56759DF52FE}" type="presParOf" srcId="{F48641AB-35AC-4C9D-9F44-FBF3BEE807B2}" destId="{915D41DE-8F0F-4D12-8906-F4BBA14EDF32}" srcOrd="0" destOrd="0" presId="urn:microsoft.com/office/officeart/2005/8/layout/radial4"/>
    <dgm:cxn modelId="{A0095CB8-41F2-4864-B704-B2461A74E4CF}" type="presParOf" srcId="{F48641AB-35AC-4C9D-9F44-FBF3BEE807B2}" destId="{E02D95AA-3239-43FE-B76D-C4E3518BD165}" srcOrd="1" destOrd="0" presId="urn:microsoft.com/office/officeart/2005/8/layout/radial4"/>
    <dgm:cxn modelId="{1A577C11-104B-483D-981C-FD33AA631F50}" type="presParOf" srcId="{F48641AB-35AC-4C9D-9F44-FBF3BEE807B2}" destId="{0ACA370D-16F2-46ED-A3D7-0FE5B38A0E27}" srcOrd="2" destOrd="0" presId="urn:microsoft.com/office/officeart/2005/8/layout/radial4"/>
    <dgm:cxn modelId="{135AF430-2CE2-4B7B-9A20-45A4E2A80C60}" type="presParOf" srcId="{F48641AB-35AC-4C9D-9F44-FBF3BEE807B2}" destId="{335F4CAB-9160-4F8A-987C-EA039698BF71}" srcOrd="3" destOrd="0" presId="urn:microsoft.com/office/officeart/2005/8/layout/radial4"/>
    <dgm:cxn modelId="{BA8AA6A6-DE3A-443B-86D3-96D79A0F4717}" type="presParOf" srcId="{F48641AB-35AC-4C9D-9F44-FBF3BEE807B2}" destId="{68653269-CD54-43EA-A48E-C829012E3603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E93A49-4620-4757-8200-E64B09B04CC6}" type="doc">
      <dgm:prSet loTypeId="urn:microsoft.com/office/officeart/2005/8/layout/vProcess5" loCatId="process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891AFAB5-CE95-4A3E-9F95-2726915A728A}">
      <dgm:prSet phldrT="[Texto]"/>
      <dgm:spPr/>
      <dgm:t>
        <a:bodyPr/>
        <a:lstStyle/>
        <a:p>
          <a:pPr algn="l"/>
          <a:r>
            <a:rPr lang="pt-BR" b="1" dirty="0" smtClean="0"/>
            <a:t>Informação não espacial</a:t>
          </a:r>
          <a:endParaRPr lang="pt-BR" b="1" dirty="0"/>
        </a:p>
      </dgm:t>
    </dgm:pt>
    <dgm:pt modelId="{18E79676-B288-4CCC-95C3-796DAAE647EE}" type="parTrans" cxnId="{36503079-05FB-4CB0-8E4C-62041F0A57A1}">
      <dgm:prSet/>
      <dgm:spPr/>
      <dgm:t>
        <a:bodyPr/>
        <a:lstStyle/>
        <a:p>
          <a:pPr algn="l"/>
          <a:endParaRPr lang="pt-BR" b="1"/>
        </a:p>
      </dgm:t>
    </dgm:pt>
    <dgm:pt modelId="{29781965-D1F1-4941-9B8C-D3ED686FA054}" type="sibTrans" cxnId="{36503079-05FB-4CB0-8E4C-62041F0A57A1}">
      <dgm:prSet/>
      <dgm:spPr/>
      <dgm:t>
        <a:bodyPr/>
        <a:lstStyle/>
        <a:p>
          <a:pPr algn="l"/>
          <a:endParaRPr lang="pt-BR" b="1"/>
        </a:p>
      </dgm:t>
    </dgm:pt>
    <dgm:pt modelId="{A5C10CA5-117D-4225-A297-BCD27E717CEE}">
      <dgm:prSet phldrT="[Texto]"/>
      <dgm:spPr/>
      <dgm:t>
        <a:bodyPr/>
        <a:lstStyle/>
        <a:p>
          <a:pPr algn="l"/>
          <a:r>
            <a:rPr lang="pt-BR" b="1" dirty="0" smtClean="0"/>
            <a:t>Padronização</a:t>
          </a:r>
          <a:endParaRPr lang="pt-BR" b="1" dirty="0"/>
        </a:p>
      </dgm:t>
    </dgm:pt>
    <dgm:pt modelId="{8AD0CE22-FADD-48F9-B830-7DC534DC7007}" type="parTrans" cxnId="{CBC95EA6-1BE1-4B0E-8DF6-D53EA61A3717}">
      <dgm:prSet/>
      <dgm:spPr/>
      <dgm:t>
        <a:bodyPr/>
        <a:lstStyle/>
        <a:p>
          <a:pPr algn="l"/>
          <a:endParaRPr lang="pt-BR" b="1"/>
        </a:p>
      </dgm:t>
    </dgm:pt>
    <dgm:pt modelId="{57ECA1F8-6696-4C39-84D9-9D5F73F8C259}" type="sibTrans" cxnId="{CBC95EA6-1BE1-4B0E-8DF6-D53EA61A3717}">
      <dgm:prSet/>
      <dgm:spPr/>
      <dgm:t>
        <a:bodyPr/>
        <a:lstStyle/>
        <a:p>
          <a:pPr algn="l"/>
          <a:endParaRPr lang="pt-BR" b="1"/>
        </a:p>
      </dgm:t>
    </dgm:pt>
    <dgm:pt modelId="{74252C08-FE24-4313-9000-B063D6EE7FC8}">
      <dgm:prSet phldrT="[Texto]"/>
      <dgm:spPr/>
      <dgm:t>
        <a:bodyPr/>
        <a:lstStyle/>
        <a:p>
          <a:pPr algn="l"/>
          <a:r>
            <a:rPr lang="pt-BR" b="1" dirty="0" smtClean="0"/>
            <a:t>Entrada padronizada</a:t>
          </a:r>
          <a:endParaRPr lang="pt-BR" b="1" dirty="0"/>
        </a:p>
      </dgm:t>
    </dgm:pt>
    <dgm:pt modelId="{EC38AAA1-7987-46A6-B365-20599B0BA839}" type="parTrans" cxnId="{81C5BDA2-8D40-427D-8582-F57E813F5E89}">
      <dgm:prSet/>
      <dgm:spPr/>
      <dgm:t>
        <a:bodyPr/>
        <a:lstStyle/>
        <a:p>
          <a:pPr algn="l"/>
          <a:endParaRPr lang="pt-BR" b="1"/>
        </a:p>
      </dgm:t>
    </dgm:pt>
    <dgm:pt modelId="{28A04FCE-1D76-4F86-969C-6C3457B5F5C5}" type="sibTrans" cxnId="{81C5BDA2-8D40-427D-8582-F57E813F5E89}">
      <dgm:prSet/>
      <dgm:spPr/>
      <dgm:t>
        <a:bodyPr/>
        <a:lstStyle/>
        <a:p>
          <a:pPr algn="l"/>
          <a:endParaRPr lang="pt-BR" b="1"/>
        </a:p>
      </dgm:t>
    </dgm:pt>
    <dgm:pt modelId="{2CE8BE35-73EE-453D-8637-23A0BC980517}">
      <dgm:prSet phldrT="[Texto]"/>
      <dgm:spPr>
        <a:ln w="76200">
          <a:noFill/>
        </a:ln>
      </dgm:spPr>
      <dgm:t>
        <a:bodyPr/>
        <a:lstStyle/>
        <a:p>
          <a:pPr algn="l"/>
          <a:r>
            <a:rPr lang="pt-BR" b="1" dirty="0" smtClean="0"/>
            <a:t> Algoritmos</a:t>
          </a:r>
          <a:endParaRPr lang="pt-BR" b="1" dirty="0"/>
        </a:p>
      </dgm:t>
    </dgm:pt>
    <dgm:pt modelId="{5B282967-8D5A-431D-AE98-EF39992DE6B1}" type="parTrans" cxnId="{974C63CB-A60B-4E0B-B6F6-8BA3C4620794}">
      <dgm:prSet/>
      <dgm:spPr/>
      <dgm:t>
        <a:bodyPr/>
        <a:lstStyle/>
        <a:p>
          <a:pPr algn="l"/>
          <a:endParaRPr lang="pt-BR" b="1"/>
        </a:p>
      </dgm:t>
    </dgm:pt>
    <dgm:pt modelId="{42808D06-312E-440D-89DD-64F286E1D1DF}" type="sibTrans" cxnId="{974C63CB-A60B-4E0B-B6F6-8BA3C4620794}">
      <dgm:prSet/>
      <dgm:spPr/>
      <dgm:t>
        <a:bodyPr/>
        <a:lstStyle/>
        <a:p>
          <a:pPr algn="l"/>
          <a:endParaRPr lang="pt-BR" b="1"/>
        </a:p>
      </dgm:t>
    </dgm:pt>
    <dgm:pt modelId="{60FF3E87-7F2E-4268-8924-C80B12254202}">
      <dgm:prSet phldrT="[Texto]"/>
      <dgm:spPr/>
      <dgm:t>
        <a:bodyPr/>
        <a:lstStyle/>
        <a:p>
          <a:pPr algn="l"/>
          <a:r>
            <a:rPr lang="pt-BR" b="1" dirty="0" smtClean="0">
              <a:solidFill>
                <a:schemeClr val="tx1"/>
              </a:solidFill>
            </a:rPr>
            <a:t>Informação espacial</a:t>
          </a:r>
          <a:endParaRPr lang="pt-BR" b="1" dirty="0">
            <a:solidFill>
              <a:schemeClr val="tx1"/>
            </a:solidFill>
          </a:endParaRPr>
        </a:p>
      </dgm:t>
    </dgm:pt>
    <dgm:pt modelId="{28089897-78BE-4600-97AA-E1BCD0CE1AF2}" type="parTrans" cxnId="{9F998BCE-2935-47C6-8B42-232A2F5743C3}">
      <dgm:prSet/>
      <dgm:spPr/>
      <dgm:t>
        <a:bodyPr/>
        <a:lstStyle/>
        <a:p>
          <a:pPr algn="l"/>
          <a:endParaRPr lang="pt-BR" b="1"/>
        </a:p>
      </dgm:t>
    </dgm:pt>
    <dgm:pt modelId="{ECBBAD35-FE94-4E4E-A244-00EF93EF6992}" type="sibTrans" cxnId="{9F998BCE-2935-47C6-8B42-232A2F5743C3}">
      <dgm:prSet/>
      <dgm:spPr/>
      <dgm:t>
        <a:bodyPr/>
        <a:lstStyle/>
        <a:p>
          <a:pPr algn="l"/>
          <a:endParaRPr lang="pt-BR" b="1"/>
        </a:p>
      </dgm:t>
    </dgm:pt>
    <dgm:pt modelId="{B5F115E1-83D4-4B72-B785-5FF72FD303DD}" type="pres">
      <dgm:prSet presAssocID="{05E93A49-4620-4757-8200-E64B09B04CC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C82B46F-C47F-4CEE-AAEB-4C687645455A}" type="pres">
      <dgm:prSet presAssocID="{05E93A49-4620-4757-8200-E64B09B04CC6}" presName="dummyMaxCanvas" presStyleCnt="0">
        <dgm:presLayoutVars/>
      </dgm:prSet>
      <dgm:spPr/>
    </dgm:pt>
    <dgm:pt modelId="{9A6AD5D0-6254-4486-B781-E2002025456B}" type="pres">
      <dgm:prSet presAssocID="{05E93A49-4620-4757-8200-E64B09B04CC6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9AA6C82-A018-4E6D-9338-9FE881266BEE}" type="pres">
      <dgm:prSet presAssocID="{05E93A49-4620-4757-8200-E64B09B04CC6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60F0A9D-123D-4190-B40D-C65D9CC75E4A}" type="pres">
      <dgm:prSet presAssocID="{05E93A49-4620-4757-8200-E64B09B04CC6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96EB484-0B32-44AC-B25F-2D8912432875}" type="pres">
      <dgm:prSet presAssocID="{05E93A49-4620-4757-8200-E64B09B04CC6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FA4A74A-5485-4E81-B344-40F24E9B9BCC}" type="pres">
      <dgm:prSet presAssocID="{05E93A49-4620-4757-8200-E64B09B04CC6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1F7B48E-02BE-45EE-A823-C79B1F433C88}" type="pres">
      <dgm:prSet presAssocID="{05E93A49-4620-4757-8200-E64B09B04CC6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A6A5189-E653-4AF7-BBFA-DFE6749B781C}" type="pres">
      <dgm:prSet presAssocID="{05E93A49-4620-4757-8200-E64B09B04CC6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A18C2BC-8B02-422C-85B5-E386BB3AEBF4}" type="pres">
      <dgm:prSet presAssocID="{05E93A49-4620-4757-8200-E64B09B04CC6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C22F789-35A8-44F5-AFFD-87CEF237A79B}" type="pres">
      <dgm:prSet presAssocID="{05E93A49-4620-4757-8200-E64B09B04CC6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8725864-8F5D-4878-886E-C4004788A627}" type="pres">
      <dgm:prSet presAssocID="{05E93A49-4620-4757-8200-E64B09B04CC6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69ABB1D-EE41-4622-A19B-38A90BA0FEC6}" type="pres">
      <dgm:prSet presAssocID="{05E93A49-4620-4757-8200-E64B09B04CC6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9B1E82E-B0BC-4ADE-BD8E-99393E5BAB22}" type="pres">
      <dgm:prSet presAssocID="{05E93A49-4620-4757-8200-E64B09B04CC6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90911B1-619D-4952-BAAC-C8CE9B8871BC}" type="pres">
      <dgm:prSet presAssocID="{05E93A49-4620-4757-8200-E64B09B04CC6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C479AEE-9208-44F3-B563-B6499E4700FF}" type="pres">
      <dgm:prSet presAssocID="{05E93A49-4620-4757-8200-E64B09B04CC6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7EC23A5-B73F-46A5-982A-61A28006D922}" type="presOf" srcId="{60FF3E87-7F2E-4268-8924-C80B12254202}" destId="{DFA4A74A-5485-4E81-B344-40F24E9B9BCC}" srcOrd="0" destOrd="0" presId="urn:microsoft.com/office/officeart/2005/8/layout/vProcess5"/>
    <dgm:cxn modelId="{FCC7DCF2-3C70-4F0F-A7E7-230C5037B183}" type="presOf" srcId="{74252C08-FE24-4313-9000-B063D6EE7FC8}" destId="{49B1E82E-B0BC-4ADE-BD8E-99393E5BAB22}" srcOrd="1" destOrd="0" presId="urn:microsoft.com/office/officeart/2005/8/layout/vProcess5"/>
    <dgm:cxn modelId="{504B1AB5-ABA6-424C-9556-E14BDE77E18D}" type="presOf" srcId="{28A04FCE-1D76-4F86-969C-6C3457B5F5C5}" destId="{EA18C2BC-8B02-422C-85B5-E386BB3AEBF4}" srcOrd="0" destOrd="0" presId="urn:microsoft.com/office/officeart/2005/8/layout/vProcess5"/>
    <dgm:cxn modelId="{974C63CB-A60B-4E0B-B6F6-8BA3C4620794}" srcId="{05E93A49-4620-4757-8200-E64B09B04CC6}" destId="{2CE8BE35-73EE-453D-8637-23A0BC980517}" srcOrd="3" destOrd="0" parTransId="{5B282967-8D5A-431D-AE98-EF39992DE6B1}" sibTransId="{42808D06-312E-440D-89DD-64F286E1D1DF}"/>
    <dgm:cxn modelId="{ECC29601-FB9F-4D55-8B13-20ACB620D99F}" type="presOf" srcId="{60FF3E87-7F2E-4268-8924-C80B12254202}" destId="{9C479AEE-9208-44F3-B563-B6499E4700FF}" srcOrd="1" destOrd="0" presId="urn:microsoft.com/office/officeart/2005/8/layout/vProcess5"/>
    <dgm:cxn modelId="{81C5BDA2-8D40-427D-8582-F57E813F5E89}" srcId="{05E93A49-4620-4757-8200-E64B09B04CC6}" destId="{74252C08-FE24-4313-9000-B063D6EE7FC8}" srcOrd="2" destOrd="0" parTransId="{EC38AAA1-7987-46A6-B365-20599B0BA839}" sibTransId="{28A04FCE-1D76-4F86-969C-6C3457B5F5C5}"/>
    <dgm:cxn modelId="{CA04E8B9-1995-4141-BCF0-CA4439BCE046}" type="presOf" srcId="{05E93A49-4620-4757-8200-E64B09B04CC6}" destId="{B5F115E1-83D4-4B72-B785-5FF72FD303DD}" srcOrd="0" destOrd="0" presId="urn:microsoft.com/office/officeart/2005/8/layout/vProcess5"/>
    <dgm:cxn modelId="{ACD94361-1120-4A20-81AB-B175C0F06C28}" type="presOf" srcId="{29781965-D1F1-4941-9B8C-D3ED686FA054}" destId="{51F7B48E-02BE-45EE-A823-C79B1F433C88}" srcOrd="0" destOrd="0" presId="urn:microsoft.com/office/officeart/2005/8/layout/vProcess5"/>
    <dgm:cxn modelId="{71CA19F7-72DB-4F9B-8CEE-EDE060B9108A}" type="presOf" srcId="{A5C10CA5-117D-4225-A297-BCD27E717CEE}" destId="{969ABB1D-EE41-4622-A19B-38A90BA0FEC6}" srcOrd="1" destOrd="0" presId="urn:microsoft.com/office/officeart/2005/8/layout/vProcess5"/>
    <dgm:cxn modelId="{CBC95EA6-1BE1-4B0E-8DF6-D53EA61A3717}" srcId="{05E93A49-4620-4757-8200-E64B09B04CC6}" destId="{A5C10CA5-117D-4225-A297-BCD27E717CEE}" srcOrd="1" destOrd="0" parTransId="{8AD0CE22-FADD-48F9-B830-7DC534DC7007}" sibTransId="{57ECA1F8-6696-4C39-84D9-9D5F73F8C259}"/>
    <dgm:cxn modelId="{C6402BBD-8DF6-4ECA-8563-B984C4A165B7}" type="presOf" srcId="{2CE8BE35-73EE-453D-8637-23A0BC980517}" destId="{590911B1-619D-4952-BAAC-C8CE9B8871BC}" srcOrd="1" destOrd="0" presId="urn:microsoft.com/office/officeart/2005/8/layout/vProcess5"/>
    <dgm:cxn modelId="{B1C8730A-DBA1-423F-BBE5-DA76184A0C1C}" type="presOf" srcId="{57ECA1F8-6696-4C39-84D9-9D5F73F8C259}" destId="{2A6A5189-E653-4AF7-BBFA-DFE6749B781C}" srcOrd="0" destOrd="0" presId="urn:microsoft.com/office/officeart/2005/8/layout/vProcess5"/>
    <dgm:cxn modelId="{76F270B7-62B3-4445-83C4-77D42E40D32F}" type="presOf" srcId="{74252C08-FE24-4313-9000-B063D6EE7FC8}" destId="{E60F0A9D-123D-4190-B40D-C65D9CC75E4A}" srcOrd="0" destOrd="0" presId="urn:microsoft.com/office/officeart/2005/8/layout/vProcess5"/>
    <dgm:cxn modelId="{46D069B3-8713-40C4-9A86-3338F0411532}" type="presOf" srcId="{42808D06-312E-440D-89DD-64F286E1D1DF}" destId="{BC22F789-35A8-44F5-AFFD-87CEF237A79B}" srcOrd="0" destOrd="0" presId="urn:microsoft.com/office/officeart/2005/8/layout/vProcess5"/>
    <dgm:cxn modelId="{576536AA-81D9-414E-A7DB-047AF0C5AA05}" type="presOf" srcId="{891AFAB5-CE95-4A3E-9F95-2726915A728A}" destId="{9A6AD5D0-6254-4486-B781-E2002025456B}" srcOrd="0" destOrd="0" presId="urn:microsoft.com/office/officeart/2005/8/layout/vProcess5"/>
    <dgm:cxn modelId="{95332267-EF7A-4A03-819D-54446896063F}" type="presOf" srcId="{A5C10CA5-117D-4225-A297-BCD27E717CEE}" destId="{49AA6C82-A018-4E6D-9338-9FE881266BEE}" srcOrd="0" destOrd="0" presId="urn:microsoft.com/office/officeart/2005/8/layout/vProcess5"/>
    <dgm:cxn modelId="{02FF3BE2-4AFD-445F-80F2-BC8803077C1B}" type="presOf" srcId="{2CE8BE35-73EE-453D-8637-23A0BC980517}" destId="{F96EB484-0B32-44AC-B25F-2D8912432875}" srcOrd="0" destOrd="0" presId="urn:microsoft.com/office/officeart/2005/8/layout/vProcess5"/>
    <dgm:cxn modelId="{36503079-05FB-4CB0-8E4C-62041F0A57A1}" srcId="{05E93A49-4620-4757-8200-E64B09B04CC6}" destId="{891AFAB5-CE95-4A3E-9F95-2726915A728A}" srcOrd="0" destOrd="0" parTransId="{18E79676-B288-4CCC-95C3-796DAAE647EE}" sibTransId="{29781965-D1F1-4941-9B8C-D3ED686FA054}"/>
    <dgm:cxn modelId="{9F998BCE-2935-47C6-8B42-232A2F5743C3}" srcId="{05E93A49-4620-4757-8200-E64B09B04CC6}" destId="{60FF3E87-7F2E-4268-8924-C80B12254202}" srcOrd="4" destOrd="0" parTransId="{28089897-78BE-4600-97AA-E1BCD0CE1AF2}" sibTransId="{ECBBAD35-FE94-4E4E-A244-00EF93EF6992}"/>
    <dgm:cxn modelId="{BF6287F4-3140-47B9-9B82-1D8ED63AA216}" type="presOf" srcId="{891AFAB5-CE95-4A3E-9F95-2726915A728A}" destId="{88725864-8F5D-4878-886E-C4004788A627}" srcOrd="1" destOrd="0" presId="urn:microsoft.com/office/officeart/2005/8/layout/vProcess5"/>
    <dgm:cxn modelId="{8155D581-F253-46A9-A943-3AEFD04F1423}" type="presParOf" srcId="{B5F115E1-83D4-4B72-B785-5FF72FD303DD}" destId="{5C82B46F-C47F-4CEE-AAEB-4C687645455A}" srcOrd="0" destOrd="0" presId="urn:microsoft.com/office/officeart/2005/8/layout/vProcess5"/>
    <dgm:cxn modelId="{30C5282F-E344-4238-96EA-32A361A1D4A7}" type="presParOf" srcId="{B5F115E1-83D4-4B72-B785-5FF72FD303DD}" destId="{9A6AD5D0-6254-4486-B781-E2002025456B}" srcOrd="1" destOrd="0" presId="urn:microsoft.com/office/officeart/2005/8/layout/vProcess5"/>
    <dgm:cxn modelId="{F00F6EF2-B3C5-43B6-9758-A44690300857}" type="presParOf" srcId="{B5F115E1-83D4-4B72-B785-5FF72FD303DD}" destId="{49AA6C82-A018-4E6D-9338-9FE881266BEE}" srcOrd="2" destOrd="0" presId="urn:microsoft.com/office/officeart/2005/8/layout/vProcess5"/>
    <dgm:cxn modelId="{F6F343B5-ECC1-4404-B981-73BD8765E087}" type="presParOf" srcId="{B5F115E1-83D4-4B72-B785-5FF72FD303DD}" destId="{E60F0A9D-123D-4190-B40D-C65D9CC75E4A}" srcOrd="3" destOrd="0" presId="urn:microsoft.com/office/officeart/2005/8/layout/vProcess5"/>
    <dgm:cxn modelId="{00193255-16C2-4A5B-B52E-79B5B4C3C4D9}" type="presParOf" srcId="{B5F115E1-83D4-4B72-B785-5FF72FD303DD}" destId="{F96EB484-0B32-44AC-B25F-2D8912432875}" srcOrd="4" destOrd="0" presId="urn:microsoft.com/office/officeart/2005/8/layout/vProcess5"/>
    <dgm:cxn modelId="{01A852B4-35A6-4F60-903F-B2FEDBD3254A}" type="presParOf" srcId="{B5F115E1-83D4-4B72-B785-5FF72FD303DD}" destId="{DFA4A74A-5485-4E81-B344-40F24E9B9BCC}" srcOrd="5" destOrd="0" presId="urn:microsoft.com/office/officeart/2005/8/layout/vProcess5"/>
    <dgm:cxn modelId="{29B7505D-03A8-4CBC-801F-28802FB53DD8}" type="presParOf" srcId="{B5F115E1-83D4-4B72-B785-5FF72FD303DD}" destId="{51F7B48E-02BE-45EE-A823-C79B1F433C88}" srcOrd="6" destOrd="0" presId="urn:microsoft.com/office/officeart/2005/8/layout/vProcess5"/>
    <dgm:cxn modelId="{4F3C015C-F8EB-4993-ACD8-AEEE852E14FD}" type="presParOf" srcId="{B5F115E1-83D4-4B72-B785-5FF72FD303DD}" destId="{2A6A5189-E653-4AF7-BBFA-DFE6749B781C}" srcOrd="7" destOrd="0" presId="urn:microsoft.com/office/officeart/2005/8/layout/vProcess5"/>
    <dgm:cxn modelId="{92C0A602-DA00-4952-8D5C-717D35D9104A}" type="presParOf" srcId="{B5F115E1-83D4-4B72-B785-5FF72FD303DD}" destId="{EA18C2BC-8B02-422C-85B5-E386BB3AEBF4}" srcOrd="8" destOrd="0" presId="urn:microsoft.com/office/officeart/2005/8/layout/vProcess5"/>
    <dgm:cxn modelId="{BB3DA54C-29C0-4B73-B4A3-4DA65E1C2732}" type="presParOf" srcId="{B5F115E1-83D4-4B72-B785-5FF72FD303DD}" destId="{BC22F789-35A8-44F5-AFFD-87CEF237A79B}" srcOrd="9" destOrd="0" presId="urn:microsoft.com/office/officeart/2005/8/layout/vProcess5"/>
    <dgm:cxn modelId="{B741CE6E-C08C-459F-9047-BC87A56714F7}" type="presParOf" srcId="{B5F115E1-83D4-4B72-B785-5FF72FD303DD}" destId="{88725864-8F5D-4878-886E-C4004788A627}" srcOrd="10" destOrd="0" presId="urn:microsoft.com/office/officeart/2005/8/layout/vProcess5"/>
    <dgm:cxn modelId="{BDC965EB-3476-4702-8A66-CAAF6A5D6514}" type="presParOf" srcId="{B5F115E1-83D4-4B72-B785-5FF72FD303DD}" destId="{969ABB1D-EE41-4622-A19B-38A90BA0FEC6}" srcOrd="11" destOrd="0" presId="urn:microsoft.com/office/officeart/2005/8/layout/vProcess5"/>
    <dgm:cxn modelId="{E0D6CFD6-A357-473D-B9D5-230BCAA76424}" type="presParOf" srcId="{B5F115E1-83D4-4B72-B785-5FF72FD303DD}" destId="{49B1E82E-B0BC-4ADE-BD8E-99393E5BAB22}" srcOrd="12" destOrd="0" presId="urn:microsoft.com/office/officeart/2005/8/layout/vProcess5"/>
    <dgm:cxn modelId="{460A54AE-7464-4A73-B63A-176AD9107C87}" type="presParOf" srcId="{B5F115E1-83D4-4B72-B785-5FF72FD303DD}" destId="{590911B1-619D-4952-BAAC-C8CE9B8871BC}" srcOrd="13" destOrd="0" presId="urn:microsoft.com/office/officeart/2005/8/layout/vProcess5"/>
    <dgm:cxn modelId="{828B09AC-27FF-40A4-99D6-2B34D8E41730}" type="presParOf" srcId="{B5F115E1-83D4-4B72-B785-5FF72FD303DD}" destId="{9C479AEE-9208-44F3-B563-B6499E4700F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5D41DE-8F0F-4D12-8906-F4BBA14EDF32}">
      <dsp:nvSpPr>
        <dsp:cNvPr id="0" name=""/>
        <dsp:cNvSpPr/>
      </dsp:nvSpPr>
      <dsp:spPr>
        <a:xfrm>
          <a:off x="1344886" y="4226834"/>
          <a:ext cx="988570" cy="1084027"/>
        </a:xfrm>
        <a:prstGeom prst="rect">
          <a:avLst/>
        </a:prstGeom>
        <a:solidFill>
          <a:srgbClr val="FF99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500" kern="1200" dirty="0"/>
        </a:p>
      </dsp:txBody>
      <dsp:txXfrm>
        <a:off x="1344886" y="4226834"/>
        <a:ext cx="988570" cy="1084027"/>
      </dsp:txXfrm>
    </dsp:sp>
    <dsp:sp modelId="{E02D95AA-3239-43FE-B76D-C4E3518BD165}">
      <dsp:nvSpPr>
        <dsp:cNvPr id="0" name=""/>
        <dsp:cNvSpPr/>
      </dsp:nvSpPr>
      <dsp:spPr>
        <a:xfrm rot="15894356">
          <a:off x="825974" y="2707186"/>
          <a:ext cx="1724817" cy="740278"/>
        </a:xfrm>
        <a:prstGeom prst="leftArrow">
          <a:avLst>
            <a:gd name="adj1" fmla="val 60000"/>
            <a:gd name="adj2" fmla="val 50000"/>
          </a:avLst>
        </a:prstGeom>
        <a:solidFill>
          <a:srgbClr val="FFCC99"/>
        </a:solidFill>
        <a:ln>
          <a:solidFill>
            <a:srgbClr val="00336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CA370D-16F2-46ED-A3D7-0FE5B38A0E27}">
      <dsp:nvSpPr>
        <dsp:cNvPr id="0" name=""/>
        <dsp:cNvSpPr/>
      </dsp:nvSpPr>
      <dsp:spPr>
        <a:xfrm>
          <a:off x="101609" y="1058329"/>
          <a:ext cx="2989564" cy="1974075"/>
        </a:xfrm>
        <a:prstGeom prst="roundRect">
          <a:avLst>
            <a:gd name="adj" fmla="val 10000"/>
          </a:avLst>
        </a:prstGeom>
        <a:solidFill>
          <a:srgbClr val="FFCC99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dirty="0" smtClean="0">
              <a:solidFill>
                <a:schemeClr val="tx1"/>
              </a:solidFill>
            </a:rPr>
            <a:t>Direta</a:t>
          </a:r>
          <a:endParaRPr lang="pt-BR" sz="3200" b="1" kern="1200" dirty="0">
            <a:solidFill>
              <a:schemeClr val="tx1"/>
            </a:solidFill>
          </a:endParaRPr>
        </a:p>
      </dsp:txBody>
      <dsp:txXfrm>
        <a:off x="159428" y="1116148"/>
        <a:ext cx="2873926" cy="1858437"/>
      </dsp:txXfrm>
    </dsp:sp>
    <dsp:sp modelId="{335F4CAB-9160-4F8A-987C-EA039698BF71}">
      <dsp:nvSpPr>
        <dsp:cNvPr id="0" name=""/>
        <dsp:cNvSpPr/>
      </dsp:nvSpPr>
      <dsp:spPr>
        <a:xfrm rot="19700882">
          <a:off x="2396885" y="2944463"/>
          <a:ext cx="3602663" cy="740278"/>
        </a:xfrm>
        <a:prstGeom prst="leftArrow">
          <a:avLst>
            <a:gd name="adj1" fmla="val 60000"/>
            <a:gd name="adj2" fmla="val 50000"/>
          </a:avLst>
        </a:prstGeom>
        <a:solidFill>
          <a:srgbClr val="FFCC99"/>
        </a:solidFill>
        <a:ln>
          <a:solidFill>
            <a:srgbClr val="00336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653269-CD54-43EA-A48E-C829012E3603}">
      <dsp:nvSpPr>
        <dsp:cNvPr id="0" name=""/>
        <dsp:cNvSpPr/>
      </dsp:nvSpPr>
      <dsp:spPr>
        <a:xfrm>
          <a:off x="3767972" y="1048094"/>
          <a:ext cx="4314761" cy="2403614"/>
        </a:xfrm>
        <a:prstGeom prst="roundRect">
          <a:avLst>
            <a:gd name="adj" fmla="val 10000"/>
          </a:avLst>
        </a:prstGeom>
        <a:solidFill>
          <a:srgbClr val="FFCC99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dirty="0" smtClean="0">
              <a:solidFill>
                <a:schemeClr val="tx1"/>
              </a:solidFill>
            </a:rPr>
            <a:t>Indireta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200" b="1" kern="1200" dirty="0" smtClean="0">
            <a:solidFill>
              <a:srgbClr val="003366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dirty="0" smtClean="0">
              <a:solidFill>
                <a:srgbClr val="003366"/>
              </a:solidFill>
            </a:rPr>
            <a:t>Base de logradouros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dirty="0" smtClean="0">
              <a:solidFill>
                <a:srgbClr val="003366"/>
              </a:solidFill>
            </a:rPr>
            <a:t>Internet</a:t>
          </a:r>
          <a:endParaRPr lang="pt-BR" sz="3200" b="1" kern="1200" dirty="0">
            <a:solidFill>
              <a:srgbClr val="003366"/>
            </a:solidFill>
          </a:endParaRPr>
        </a:p>
      </dsp:txBody>
      <dsp:txXfrm>
        <a:off x="3838371" y="1118493"/>
        <a:ext cx="4173963" cy="22628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6AD5D0-6254-4486-B781-E2002025456B}">
      <dsp:nvSpPr>
        <dsp:cNvPr id="0" name=""/>
        <dsp:cNvSpPr/>
      </dsp:nvSpPr>
      <dsp:spPr>
        <a:xfrm>
          <a:off x="0" y="0"/>
          <a:ext cx="6801395" cy="933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b="1" kern="1200" dirty="0" smtClean="0"/>
            <a:t>Informação não espacial</a:t>
          </a:r>
          <a:endParaRPr lang="pt-BR" sz="3600" b="1" kern="1200" dirty="0"/>
        </a:p>
      </dsp:txBody>
      <dsp:txXfrm>
        <a:off x="27333" y="27333"/>
        <a:ext cx="5685187" cy="878557"/>
      </dsp:txXfrm>
    </dsp:sp>
    <dsp:sp modelId="{49AA6C82-A018-4E6D-9338-9FE881266BEE}">
      <dsp:nvSpPr>
        <dsp:cNvPr id="0" name=""/>
        <dsp:cNvSpPr/>
      </dsp:nvSpPr>
      <dsp:spPr>
        <a:xfrm>
          <a:off x="507896" y="1062838"/>
          <a:ext cx="6801395" cy="933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3600000"/>
                <a:satOff val="-12501"/>
                <a:lumOff val="15000"/>
                <a:alphaOff val="0"/>
                <a:shade val="51000"/>
                <a:satMod val="130000"/>
              </a:schemeClr>
            </a:gs>
            <a:gs pos="80000">
              <a:schemeClr val="accent2">
                <a:hueOff val="-3600000"/>
                <a:satOff val="-12501"/>
                <a:lumOff val="15000"/>
                <a:alphaOff val="0"/>
                <a:shade val="93000"/>
                <a:satMod val="130000"/>
              </a:schemeClr>
            </a:gs>
            <a:gs pos="100000">
              <a:schemeClr val="accent2">
                <a:hueOff val="-3600000"/>
                <a:satOff val="-12501"/>
                <a:lumOff val="1500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b="1" kern="1200" dirty="0" smtClean="0"/>
            <a:t>Padronização</a:t>
          </a:r>
          <a:endParaRPr lang="pt-BR" sz="3600" b="1" kern="1200" dirty="0"/>
        </a:p>
      </dsp:txBody>
      <dsp:txXfrm>
        <a:off x="535229" y="1090171"/>
        <a:ext cx="5632237" cy="878557"/>
      </dsp:txXfrm>
    </dsp:sp>
    <dsp:sp modelId="{E60F0A9D-123D-4190-B40D-C65D9CC75E4A}">
      <dsp:nvSpPr>
        <dsp:cNvPr id="0" name=""/>
        <dsp:cNvSpPr/>
      </dsp:nvSpPr>
      <dsp:spPr>
        <a:xfrm>
          <a:off x="1015792" y="2125676"/>
          <a:ext cx="6801395" cy="933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7200000"/>
                <a:satOff val="-25001"/>
                <a:lumOff val="3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7200000"/>
                <a:satOff val="-25001"/>
                <a:lumOff val="3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7200000"/>
                <a:satOff val="-25001"/>
                <a:lumOff val="3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b="1" kern="1200" dirty="0" smtClean="0"/>
            <a:t>Entrada padronizada</a:t>
          </a:r>
          <a:endParaRPr lang="pt-BR" sz="3600" b="1" kern="1200" dirty="0"/>
        </a:p>
      </dsp:txBody>
      <dsp:txXfrm>
        <a:off x="1043125" y="2153009"/>
        <a:ext cx="5632237" cy="878557"/>
      </dsp:txXfrm>
    </dsp:sp>
    <dsp:sp modelId="{F96EB484-0B32-44AC-B25F-2D8912432875}">
      <dsp:nvSpPr>
        <dsp:cNvPr id="0" name=""/>
        <dsp:cNvSpPr/>
      </dsp:nvSpPr>
      <dsp:spPr>
        <a:xfrm>
          <a:off x="1523689" y="3188514"/>
          <a:ext cx="6801395" cy="933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0800000"/>
                <a:satOff val="-37502"/>
                <a:lumOff val="45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0800000"/>
                <a:satOff val="-37502"/>
                <a:lumOff val="45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0800000"/>
                <a:satOff val="-37502"/>
                <a:lumOff val="45001"/>
                <a:alphaOff val="0"/>
                <a:shade val="94000"/>
                <a:satMod val="135000"/>
              </a:schemeClr>
            </a:gs>
          </a:gsLst>
          <a:lin ang="16200000" scaled="0"/>
        </a:gradFill>
        <a:ln w="762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b="1" kern="1200" dirty="0" smtClean="0"/>
            <a:t> Algoritmos</a:t>
          </a:r>
          <a:endParaRPr lang="pt-BR" sz="3600" b="1" kern="1200" dirty="0"/>
        </a:p>
      </dsp:txBody>
      <dsp:txXfrm>
        <a:off x="1551022" y="3215847"/>
        <a:ext cx="5632237" cy="878557"/>
      </dsp:txXfrm>
    </dsp:sp>
    <dsp:sp modelId="{DFA4A74A-5485-4E81-B344-40F24E9B9BCC}">
      <dsp:nvSpPr>
        <dsp:cNvPr id="0" name=""/>
        <dsp:cNvSpPr/>
      </dsp:nvSpPr>
      <dsp:spPr>
        <a:xfrm>
          <a:off x="2031585" y="4251352"/>
          <a:ext cx="6801395" cy="9332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400000"/>
                <a:satOff val="-50003"/>
                <a:lumOff val="6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4400000"/>
                <a:satOff val="-50003"/>
                <a:lumOff val="6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4400000"/>
                <a:satOff val="-50003"/>
                <a:lumOff val="6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b="1" kern="1200" dirty="0" smtClean="0">
              <a:solidFill>
                <a:schemeClr val="tx1"/>
              </a:solidFill>
            </a:rPr>
            <a:t>Informação espacial</a:t>
          </a:r>
          <a:endParaRPr lang="pt-BR" sz="3600" b="1" kern="1200" dirty="0">
            <a:solidFill>
              <a:schemeClr val="tx1"/>
            </a:solidFill>
          </a:endParaRPr>
        </a:p>
      </dsp:txBody>
      <dsp:txXfrm>
        <a:off x="2058918" y="4278685"/>
        <a:ext cx="5632237" cy="878557"/>
      </dsp:txXfrm>
    </dsp:sp>
    <dsp:sp modelId="{51F7B48E-02BE-45EE-A823-C79B1F433C88}">
      <dsp:nvSpPr>
        <dsp:cNvPr id="0" name=""/>
        <dsp:cNvSpPr/>
      </dsp:nvSpPr>
      <dsp:spPr>
        <a:xfrm>
          <a:off x="6194799" y="681771"/>
          <a:ext cx="606595" cy="60659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900" b="1" kern="1200"/>
        </a:p>
      </dsp:txBody>
      <dsp:txXfrm>
        <a:off x="6331283" y="681771"/>
        <a:ext cx="333627" cy="456463"/>
      </dsp:txXfrm>
    </dsp:sp>
    <dsp:sp modelId="{2A6A5189-E653-4AF7-BBFA-DFE6749B781C}">
      <dsp:nvSpPr>
        <dsp:cNvPr id="0" name=""/>
        <dsp:cNvSpPr/>
      </dsp:nvSpPr>
      <dsp:spPr>
        <a:xfrm>
          <a:off x="6702696" y="1744609"/>
          <a:ext cx="606595" cy="60659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800000"/>
            <a:satOff val="-6498"/>
            <a:lumOff val="5425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4800000"/>
              <a:satOff val="-6498"/>
              <a:lumOff val="5425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900" b="1" kern="1200"/>
        </a:p>
      </dsp:txBody>
      <dsp:txXfrm>
        <a:off x="6839180" y="1744609"/>
        <a:ext cx="333627" cy="456463"/>
      </dsp:txXfrm>
    </dsp:sp>
    <dsp:sp modelId="{EA18C2BC-8B02-422C-85B5-E386BB3AEBF4}">
      <dsp:nvSpPr>
        <dsp:cNvPr id="0" name=""/>
        <dsp:cNvSpPr/>
      </dsp:nvSpPr>
      <dsp:spPr>
        <a:xfrm>
          <a:off x="7210592" y="2791894"/>
          <a:ext cx="606595" cy="60659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9600000"/>
            <a:satOff val="-12996"/>
            <a:lumOff val="1085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9600000"/>
              <a:satOff val="-12996"/>
              <a:lumOff val="1085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900" b="1" kern="1200"/>
        </a:p>
      </dsp:txBody>
      <dsp:txXfrm>
        <a:off x="7347076" y="2791894"/>
        <a:ext cx="333627" cy="456463"/>
      </dsp:txXfrm>
    </dsp:sp>
    <dsp:sp modelId="{BC22F789-35A8-44F5-AFFD-87CEF237A79B}">
      <dsp:nvSpPr>
        <dsp:cNvPr id="0" name=""/>
        <dsp:cNvSpPr/>
      </dsp:nvSpPr>
      <dsp:spPr>
        <a:xfrm>
          <a:off x="7718489" y="3865101"/>
          <a:ext cx="606595" cy="60659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4400000"/>
            <a:satOff val="-19494"/>
            <a:lumOff val="16275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14400000"/>
              <a:satOff val="-19494"/>
              <a:lumOff val="16275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900" b="1" kern="1200"/>
        </a:p>
      </dsp:txBody>
      <dsp:txXfrm>
        <a:off x="7854973" y="3865101"/>
        <a:ext cx="333627" cy="4564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DA31A-C878-41C4-AC3B-D3F7DAA80D83}" type="datetimeFigureOut">
              <a:rPr lang="pt-BR" smtClean="0"/>
              <a:t>11/09/2018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A84AB-E293-4018-B159-ED920B9925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4887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563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FC2C15E-1494-4BA6-82E1-BAE7FB6CDAF1}" type="slidenum">
              <a:rPr lang="pt-BR" altLang="pt-BR">
                <a:solidFill>
                  <a:prstClr val="black"/>
                </a:solidFill>
              </a:rPr>
              <a:pPr/>
              <a:t>9</a:t>
            </a:fld>
            <a:endParaRPr lang="pt-BR" alt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847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11/09/2018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7358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11/09/2018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7027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11/09/2018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4911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219642-4D39-4A05-92DC-18657896F96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208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4B6AC5-C2BD-4619-9A57-7226E46B3D0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84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B29036-C3AF-47F2-837E-BA51C32A853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58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312D1-9891-420B-BBFA-CEF7DE95BBAB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415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9779D9-80F6-403B-9005-B68E2703C961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08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362B29-3B06-47E9-8D6A-7F64E761D06A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286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62E93-EA4A-4C29-86F5-4455A796424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728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4D70F1-66CF-4F8B-BF02-AA44F63DA66C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32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11/09/2018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0160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91D058-1136-42E6-AF84-CCEE4E28A1F2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265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53E27E-0B5A-40B6-B3E8-FEC1229451DF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823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8E85D-0B27-4485-88FD-78F18F4A938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97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219642-4D39-4A05-92DC-18657896F96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25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4B6AC5-C2BD-4619-9A57-7226E46B3D0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1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B29036-C3AF-47F2-837E-BA51C32A853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670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312D1-9891-420B-BBFA-CEF7DE95BBAB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310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9779D9-80F6-403B-9005-B68E2703C961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38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362B29-3B06-47E9-8D6A-7F64E761D06A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945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62E93-EA4A-4C29-86F5-4455A796424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19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11/09/2018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0166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4D70F1-66CF-4F8B-BF02-AA44F63DA66C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467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91D058-1136-42E6-AF84-CCEE4E28A1F2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883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53E27E-0B5A-40B6-B3E8-FEC1229451DF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87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8E85D-0B27-4485-88FD-78F18F4A938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5951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1669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1419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11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730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275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620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11/09/2018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39314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1091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8516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1936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163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8361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117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2680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510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9660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7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11/09/2018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0553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9898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6143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6257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137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340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100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219642-4D39-4A05-92DC-18657896F96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913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4B6AC5-C2BD-4619-9A57-7226E46B3D0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27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B29036-C3AF-47F2-837E-BA51C32A853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0970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312D1-9891-420B-BBFA-CEF7DE95BBAB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10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11/09/2018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61786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9779D9-80F6-403B-9005-B68E2703C961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1986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362B29-3B06-47E9-8D6A-7F64E761D06A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6441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62E93-EA4A-4C29-86F5-4455A796424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7264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4D70F1-66CF-4F8B-BF02-AA44F63DA66C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9600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91D058-1136-42E6-AF84-CCEE4E28A1F2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3736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53E27E-0B5A-40B6-B3E8-FEC1229451DF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6966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8E85D-0B27-4485-88FD-78F18F4A9386}" type="slidenum">
              <a:rPr lang="pt-BR" altLang="pt-BR">
                <a:solidFill>
                  <a:srgbClr val="000000"/>
                </a:solidFill>
              </a:rPr>
              <a:pPr/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45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11/09/2018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0989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11/09/2018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670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8EAAE-8F3A-4B51-ABD5-9474EC364D89}" type="datetimeFigureOut">
              <a:rPr lang="pt-BR" smtClean="0"/>
              <a:t>11/09/2018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7744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36"/>
            <a:ext cx="9141420" cy="6858000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9512" y="1600206"/>
            <a:ext cx="87849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8EAAE-8F3A-4B51-ABD5-9474EC364D89}" type="datetimeFigureOut">
              <a:rPr lang="pt-BR" smtClean="0"/>
              <a:t>11/09/2018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9F12C-523C-40AD-A7F6-17DFE7D73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064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i="0" kern="1200">
          <a:solidFill>
            <a:srgbClr val="41B5B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695877-0B73-43ED-8A0F-785F505221DB}" type="slidenum">
              <a:rPr lang="pt-BR" alt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56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695877-0B73-43ED-8A0F-785F505221DB}" type="slidenum">
              <a:rPr lang="pt-BR" alt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0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36"/>
            <a:ext cx="9141420" cy="6858000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9512" y="1600206"/>
            <a:ext cx="87849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i="0" kern="1200">
          <a:solidFill>
            <a:srgbClr val="41B5B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36"/>
            <a:ext cx="9141420" cy="6858000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9512" y="1600206"/>
            <a:ext cx="87849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8EAAE-8F3A-4B51-ABD5-9474EC364D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9F12C-523C-40AD-A7F6-17DFE7D739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7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i="0" kern="1200">
          <a:solidFill>
            <a:srgbClr val="41B5B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695877-0B73-43ED-8A0F-785F505221DB}" type="slidenum">
              <a:rPr lang="pt-BR" alt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1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bsaguiar@prefeitura.sp.gov.br" TargetMode="Externa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dmizuta@prefeitura.sp.gov.br" TargetMode="External"/><Relationship Id="rId2" Type="http://schemas.openxmlformats.org/officeDocument/2006/relationships/hyperlink" Target="mailto:geosampa@prefeitura.sp.gov.br" TargetMode="External"/><Relationship Id="rId1" Type="http://schemas.openxmlformats.org/officeDocument/2006/relationships/slideLayout" Target="../slideLayouts/slideLayout46.xml"/><Relationship Id="rId4" Type="http://schemas.openxmlformats.org/officeDocument/2006/relationships/hyperlink" Target="http://mapas.geosampa.prodam/PaginasPublicas/_SBC.aspx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dados.prefeitura.sp.gov.br/" TargetMode="External"/><Relationship Id="rId1" Type="http://schemas.openxmlformats.org/officeDocument/2006/relationships/slideLayout" Target="../slideLayouts/slideLayout51.xml"/><Relationship Id="rId6" Type="http://schemas.openxmlformats.org/officeDocument/2006/relationships/hyperlink" Target="http://dados.prefeitura.sp.gov.br/dataset?res_format=SHP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mapa.habitasampa.inf.br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wmf"/><Relationship Id="rId4" Type="http://schemas.openxmlformats.org/officeDocument/2006/relationships/hyperlink" Target="bancos_aula_8/ENDERECO.xlsx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dicionarioderuas.prefeitura.sp.gov.br/PaginasPublicas/Introducao.aspx" TargetMode="Externa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www.ambiente.sp.gov.br/cpla/cessao-de-base-de-ruas-logradouros/" TargetMode="Externa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t.batchgeo.com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bancos_aula_8/Excel_Example_BATCHGEO.xls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br/earth/download/gep/agree.html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://www.findlatitudeandlongitude.com/" TargetMode="External"/><Relationship Id="rId1" Type="http://schemas.openxmlformats.org/officeDocument/2006/relationships/slideLayout" Target="../slideLayouts/slideLayout5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0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2.xml"/><Relationship Id="rId5" Type="http://schemas.openxmlformats.org/officeDocument/2006/relationships/hyperlink" Target="bancos_aula_8/GEO_TAUBATE_1_summary.xlsx" TargetMode="External"/><Relationship Id="rId4" Type="http://schemas.openxmlformats.org/officeDocument/2006/relationships/hyperlink" Target="bancos_aula_8/GEO_TAUBATE_1.xlsx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bsaguiar@prefeitura.sp.gov.br" TargetMode="External"/><Relationship Id="rId2" Type="http://schemas.openxmlformats.org/officeDocument/2006/relationships/hyperlink" Target="mailto:ceinfogeoprocessamento@prefeitura.sp.gov.br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reasdeabrangencia.blogspot.com.br/" TargetMode="External"/><Relationship Id="rId4" Type="http://schemas.openxmlformats.org/officeDocument/2006/relationships/hyperlink" Target="mailto:marcelofailla@prefeitura.sp.gov.br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http://www.prefeitura.sp.gov.br/cidade/secretarias/upload/saude/arquivos/publicacoes/Inventario-SIS-SMS-PMSP_CEInfo_2011.pdf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538934" y="1268760"/>
            <a:ext cx="81375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altLang="pt-BR" sz="3600" b="1" dirty="0" err="1" smtClean="0">
                <a:solidFill>
                  <a:srgbClr val="FF9900"/>
                </a:solidFill>
              </a:rPr>
              <a:t>Geocodificação</a:t>
            </a:r>
            <a:r>
              <a:rPr lang="pt-BR" altLang="pt-BR" sz="3600" b="1" dirty="0" smtClean="0">
                <a:solidFill>
                  <a:srgbClr val="FF9900"/>
                </a:solidFill>
              </a:rPr>
              <a:t> </a:t>
            </a:r>
            <a:r>
              <a:rPr lang="pt-BR" altLang="pt-BR" sz="3600" b="1" dirty="0">
                <a:solidFill>
                  <a:srgbClr val="FF9900"/>
                </a:solidFill>
              </a:rPr>
              <a:t>de Endereços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371600" y="3501727"/>
            <a:ext cx="6400800" cy="1752600"/>
          </a:xfrm>
        </p:spPr>
        <p:txBody>
          <a:bodyPr/>
          <a:lstStyle/>
          <a:p>
            <a:r>
              <a:rPr 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Breno Souza de Aguiar</a:t>
            </a:r>
          </a:p>
          <a:p>
            <a:r>
              <a:rPr 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CEInfo SMS-SP</a:t>
            </a:r>
          </a:p>
          <a:p>
            <a:r>
              <a:rPr lang="pt-B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2"/>
              </a:rPr>
              <a:t>bsaguiar@prefeitura.sp.gov.br</a:t>
            </a:r>
            <a:endParaRPr lang="pt-BR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pt-BR" sz="2400" dirty="0" smtClean="0"/>
          </a:p>
        </p:txBody>
      </p:sp>
      <p:pic>
        <p:nvPicPr>
          <p:cNvPr id="5" name="Imagem 4" descr="SMS_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2719" y="5802865"/>
            <a:ext cx="2751724" cy="900000"/>
          </a:xfrm>
          <a:prstGeom prst="rect">
            <a:avLst/>
          </a:prstGeom>
        </p:spPr>
      </p:pic>
      <p:pic>
        <p:nvPicPr>
          <p:cNvPr id="6" name="Imagem 5" descr="CEInf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4481" y="5802865"/>
            <a:ext cx="2210294" cy="900000"/>
          </a:xfrm>
          <a:prstGeom prst="rect">
            <a:avLst/>
          </a:prstGeom>
        </p:spPr>
      </p:pic>
      <p:pic>
        <p:nvPicPr>
          <p:cNvPr id="7" name="Imagem 6" descr="logo_fsp_100_anos-2 diretori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5509" y="5802865"/>
            <a:ext cx="1571028" cy="900000"/>
          </a:xfrm>
          <a:prstGeom prst="rect">
            <a:avLst/>
          </a:prstGeom>
        </p:spPr>
      </p:pic>
      <p:pic>
        <p:nvPicPr>
          <p:cNvPr id="8" name="Imagem 7" descr="SUS_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62387" y="5841368"/>
            <a:ext cx="152610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6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Seagate Employee\My Documents\special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1730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Seagate Employee\My Documents\special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5036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Seagate Employee\My Documents\special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9597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Seagate Employee\My Documents\special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4610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Seagate Employee\My Documents\special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3538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Seagate Employee\My Documents\special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7300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Seagate Employee\My Documents\special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2077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Seagate Employee\My Documents\special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1335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Seagate Employee\My Documents\special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5465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26" descr="C:\Documents and Settings\Seagate Employee\My Documents\special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4535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36512" y="-27384"/>
            <a:ext cx="9180512" cy="6885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92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619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2" descr="data:image/jpeg;base64,/9j/4AAQSkZJRgABAQAAAQABAAD/2wCEAAkGBxQTEhUUExQWFhUXFxwYGBgYGRwdGBgYHBgXFxwaGBgYHCggHBwlHBUXITEhJSkrLi4uFx8zODMsNygtLisBCgoKDg0OGxAQGywkHyQsLCwsLCwsLCwsLCwsLCwsLCwsLCwsLCwsLCwsLCwsLCwsLCwsLCwsLCwsLCwsLCwsLP/AABEIAMIBAwMBIgACEQEDEQH/xAAbAAABBQEBAAAAAAAAAAAAAAAEAAIDBQYBB//EAEQQAAEDAgMEBwYDBgUDBQEAAAEAAhEDIQQSMQVBUWEGInGBkaGxEzJCwdHwFFLhFSNicoKSM1OisvEHQ9IWJGNz4hf/xAAZAQEBAQEBAQAAAAAAAAAAAAABAAIDBAX/xAAlEQEAAgIDAAIBBAMAAAAAAAAAARECEgMhMUFREwRhkfAiMnH/2gAMAwEAAhEDEQA/AMl+zKABs3U6nwQGy8M3M4ENd3AxBWh/HSyPw1P2s3OUZI/l1nvQ5xNdp6tGi22ooA92oVlyxkMcZhXmkwVDIAEDQAQNJ0UHsqVQuDi+RdsSCbfC2IuN5Wk2xhqtTDFzKbJyiwpND9ROXKJjes5gtn4iXve0gZY3AgxaGzKsJWRjWH2ZAc4PBHWDnSeUExAEJ+Ec4AAkk3B7efam4bCVnaV6I0Bu29rRLeC68PpvLXlpdqSIgzF7dqtomWZjoDUEDTf89yuNpNAoNLZBte/8Kraxlv3qgauMrtOUOcSTAdNuYiOS1ZqxWGL3OMOFrSToD63lF4+qHENc4EakzFt33yVHisa6Q2o641IgeMaqasRTbmygkmOSy1AgPot1JPf+qlobTpMOZrLn/ngq51MEZwIBEoWjW6wkWJRUppnY1rhAZpuJA+aGZj3CIa2Rb3jaOU2UW1KLm0RMagc/FSbKoE0s53SOduaaVoztCpMZgDwk/MqcVKjiCXExqIA+Sz9VxJkrTYATQDybxBHZvjmqqAjCG0koDD4LOCIG86310hWGDiJ5Jux6lNrSXmDJjs70yzCDaW1BQIYKbXGxO5dfSa5ucfFDheDF7aeSrukJa+sSLDKI0vrPqVbYKpT9ixvWgdt7kxp6cFeNKfHYo04DSRy3IGhtB4NzZFbfZNW0xAtGmqrvYngfBFKV/RDSQSDH6dl0FtHGljvZNAiOsd9/0KuKUBrRldMcNfNUW1BmqzlI0nXgBHDd5qhSm2fr3KPaVdrTpJO76qfBAA8bKu2pT/eHU2C3MM4oW4q9wrfZtGbjRURCudjvMC6zTUg6hGYt36oql1HBwgHnp5ISo+ajuCmeZgCUz4L7H0X5t4O6b/MSu7YOSnzkT37lFs8+p8kukAhva4ehVAmbkJh9uYljQ2nVe1gmAHaXSQft4tA8FxVydY+mxHRt/wCarO+agB9ddPFVLcRXpPcG1aggke8ToY3q3/AtOontJKM2dsj2jg1jQT5DmVy3ieoh9LL9HUXlMRH8LfoFja1f2wq1HOLMsaCxzfljgsdsIVjjG+1e5852nMT+U6d4Xq+xuitOiMznOk65SWg8oab96ZtHYeEpU31GMIe1pcHGo4wRvguK7Y8UxNy+byZYXWM28PxWDI0HLRE4FhAaDa+/tXtuG2Lgixp9k2SAffO8TpKwH/UbB0qeJp+xaGtNISAZGbM6/hCcsZhmM4npnqo6qvdrUKRq5gGkexa6Gx7wzz32VA42K9j2Lh8LUw9F7sPRc40mSSySTlEyYRGGxnLV4TjcK5z3GLTvR2LpOfSY0DQC/G29ewbb6OYSrSeG0RTflOV1PO2HRYwDBvxC8xptoZQys6sQADNINnjcvO8ckzhQxziQbqDjRDYAhpA81vMF0IwuRpLJMA6nWJQuwsHsupRdNTFMayzva5ADnJgBzAb625LW4XamBIbTZiHEmGt6mu4BawiI9YzymfFPi+jVFwDcgdcWdMa62O6UVS6J4YCPZgdhfH+5WjHdct/KfpCJhdahz2lmP/QmD/yj/fU/81Hj+i2Go0KjmsjIxzhLnGIBPxErVlV3SM/+0xH/ANL/APaUZRFGMpv151g6gyyd9rdsKLZ1AOpvMkZXOnSCN079xQeCcIPWA5Rrcwj9in93WHAn5rzO0eo9rYprKkezDjAM5o+RVjsuH0muy6/DM73DhKpel9A2qDk2PEq66HOnDMn+L/e7miY6aQ41tZp/d0g8RcncZNtRy8UPGL3Ydv3/AFIjb+2XUXZGsDpGbUgzmItE/lVY3pVUkRRHD3nRw7F0xjCu2ZnK+l63DnLpuvrY6mLLL7VxRFRzIbFuM3aFtKJzMzcRJ03hefbaJ/FPG6W/7GrnFNCMISNFBi8YWvIhvfKIotjyVXjb1jP5gD5BdMhCapjjOg8Cj9nS4NMcdEBtSmBWcNAAAPALRbJwwyiPdG/t/wCVmjLOPqkvItY/NF0ngNzGNDHO8IAD96/+Y+pU0Etb2n1KZSy2e0zcRJmO9M6QtJyht4du5BdbViqbQL+pUWNdmeL/AAvP+mFR6z82pHNMmxXFf4bZ4yicvHxvwSVq1vAZu1q7nESBGtjaNd6udgbWxDXy2s6m0kZuqHW45XamJWvpf9PahLne1ZTB4Auzj+IGMp03uB5JmH2K+liaYa0fh6XXcSb1Kt4dlg6GwHAcVrHiqejn+onPrKelPtf/AKk1w8hlOnAsM8ucYtJykAHsWsftNr9nmtUytL8PJgWDnNgAb/ecB3qm2z0Ko4mo7EB/sWuEvp02T1/iIg2JsYjUzvRePoMODdRYHlophrAWnNLA0tLhHFoutxExduE15C46G1y7CUnPcHOOa43DMYaY3gQO5Yrp/tFlWqC0kezJpmd99RymfBWfQA1GiuXZhScWup/lzQQ/Ke5qw/SPHU6mIdkZlZnzDi7+IcAdY5+Gc5uIawj/ACm3HHVeudDKodgqB4NLf7XFvyXjxFivWOhxa3BURMdUk34uc75o4vZPJ40ROnavMqvRbEh1RrKYLXuMHqmBNtTLbL0Y1AsXsvbb6lV8uyM9pLRMHLJsYPZZdMqcosLtjolW/DUMPSLCc5qVpdBL4htoPVa23aVFsboZiqOIo1qtSjkpvDj1yToRYZdV6K24+/ooMTWDDldVYw8HPY0+BuqYiOzGU+B6boxdQcWsPoPkrLMsxVxeTGVJufZtt5jQacwCrR+0WgXcO66t4GsrMlVXSV//ALSv/wDU70Ka/abBEuHiq3b+0WOoVWB7ZNN8XGuW2/iic4pRj283LhbcrTYVWRUYB1nSQONjJ0sNPFUVJ4O8cUdgK2UEjNJMAjcJBIPbDV53poV0jmpSkNhwIEGNIJNirvoLh81LJIhgJe6bDM5xG77hU2y8OKjg2uSymTdwuQwAlxju15ovYlX8VWqUKWWlQqiIeYDWs/wy52piw55jxXXjw29+GOTKvB2P6Q0TXDKeDw+KaAG5303FxM/DB90TrF795e2+kuzMM/2TtmYd9Ro6+RjcrXa5b3kCJ5mFFt7YNPCVqTaNYuYWZi8ZbPzBo01AzA68pRf/APO8Ib1Kld7jJJztEk6m1OfNMXMzENZYRjjjlc92K2104w2FbQjA03CrRbVbAAADvhvNwqjpL0pwrqNONn0M+JolweGtD6ZJNMGYkkFuttFdbV6MYetTp+0a/wDc08jWtcT1W6D3ZcbcpXlWFbWefZPzxSY5/s3SMob1jAOmpP8AymbhzxqRjW2713CYGnJrVi/JngCmG5nO1MZzEC09qioVJtB7fsL0PaGzmnPNDCvYwuyx7Sk9ok/EwuBNrnLchGMXJmaV+C6ObNxOas7E4igYMiq1gFiGEgtzCxc0a6lQ7Xp4ahUpjDYj27XA5iDZpBsDHitDidh0K2HhjHNlghrX8DnyhxbvdEkjcFhcPgQ1+UMLC0kOaTJnmePYrOKgYzabpF0ZpYaHsxTKzqhk0w2HU5Adc5j+aNAubS6LvoMD/a0KrWgE+zeC4AkQSwgGOsNJ1U/TfZzaRpVGuOao3rA/wtYBBAV1i+j1KnSc/M90UNDlg5Q06ZZ+Ab96dbmlt4wgqdYnmU0XqCdA2D3yuUuxSPrMtESLHcTfTnvXKIbSZQdy4nP2lSJkNDRwyC3HTmuJ1j7NvTWdJ2mnnr1abIEkAz5C5PJUO0emlB1Ko2jUeKmXqucyxIvG+5Ei8arAPwlUmAx5A4gA+Eqd2AqED92bcI9JTOc0xGERPb0DodjicOXvzFz3EkkySRaeXDsaFatxYLtPPs5rzfZorsjIC1p1Bdbty7ijW1MVM5R/f/8AlUZT4csbm2v6LENwIvmDarmX7zEFef49pdnbnhgecgiwZmeQBbdI8VoKeJe2hUpU6cl1TO15d7txIgGdBuKpm4ZrmYguydVjHHLMF3tm8SZlpd3o2iY7/v8AZXcT0HewBrYkgj0VtgeltfDtaxtKm6kLHquzOG8Zs0Tc7lUuOZrXDQjThc29EThcPnYRnDQCDpJ7vBZ2rKTV43L0LGdIWik57XAkNloPGLAiV57VcWl1V1FoZM9VpEd2oCtKeBqET7eJ4NaD6JVNkvOuIq+IHoFva2Yij9n9NACP3mhkgsc4lupvuWYxVD2uaq85nvJc43kkm5ntOivKPRZgmH1LiDBiRwMBTt2AwCJd4olqojxSjZL8U1rg8dSm2mM2/LIgHcBpJWpwGxaNJjW5KLyNXua0lx377DgOCAobCYwiHPsZjMY1nRFVW5QfFcuSfG8Vj7No/wC3R7mtHo5EUiYPUp24Btv9Spadxu+wCj9lNs8nkuTQyo9rTDnUwdIgk+hUdY0S3K6pTg6geP5FWY+oCTHvatPp23TMhje0TGly8Wv97itQEO0MEQHU2VcuUhzX6SCDaAZ3hZOlin06jsrryRJgg3/iB1IF1vHYJzhmyg2EyROkaFR0tkNu7I0H+XXvA9V1x5Y+2NJ+maxu0X1RSZUyg02ugDgbgGDF1fbC6ThtOK1QFwJiXNBy7pHH5QiaWy2tmGi5m5nXhy5J1DZzWNhthzutzyRQ0mT6vTKjTbN3yZhpDj6rO4zbgfWxFQMj2tD2bTo4e7JJ5zG/3eS0bMKN/la/gbKq2ngXWDWB4JMwfkeJ4cFmOW+j+PXtnsOZHBHu25i2vbdrgT1jkJjiSWgFSVAaYh9KJ4x6gq/oYYQ3r2LQb8x281Z569iMdvhDV6U1W4ctY394RlBYx4DQbSA4agXQezRBBzOe4iXZpzZiYvN7696vhg6e+p4Qq7E7O/eBzXggag6/RYy5do6bw4q9BbbNXEubLGFtMEC9+cgifhC7+28Q+m/OWCnly6Q4WuRxtIVu1sfDfs/RQ1MI12tMxwymPRP5Z+h+OGLoAHRLGbOAeGtLjeXOI6t+ETpK2VPZVORNExN4Dvqi2bPaNGGOF/UlZxzmPg5R9Mp+w6X+YP7D/wCS6tYMA3/LP3/Ukt7/ALStP+Ahg3fl80jgOMKcYhv8Z72/+K57dv5Cf6j8oRWY2xQ/hQF19GDO7gRPp9FM13/x+JefmntJ/wAtve0n1KJ48p+THJj9Bq9BkEtgm8CI7N0gXWaZgamStTADicjCQ4AS1zXmM0Ws7yWpqOeZAYwH+QIDZmDrUi/K73jJnLre4ntTjxVEjeLuHK+Go0SDY0XEZmZg4sd+Zsbjw+qthg6XV9mGkHeGHlpGqFxWFr1m5HuJYSCR1YMEET3hWOCw9VjQ0ODWiwAIAHcAnLjnKIsbxHwlfgWRZh/sd6wlVbRDctw6N+UQe+CuF1Te8+KVGhVqOytcSe027eCI/T/uvyx8QZTpgxlaCf5mT5OU4wb/AMjR4I52wcTEtdmH8LjPgYKr6uHqNMPLgeBkHwK1HFCnllJ+BqHc3xPyCoMVS6rjoBO/er1mGcfj8yqzF7Pc7KAd504jgs54RBjO1bhSIuBNtTugI9lMNDrfD8wmVcB1LSLgd5IFx2lFswpMMjdr4H5LlMNRIcMFurM7tw13n0TThntEgcOrmg2HLeNx1srehhxlAI94Se/7HgmvBA64sLZp8JG5agJcDh89NriXdYT92RA2eP4v7iPRUWHa7I2HGMo3ngpmtf8AnPiV2jjirYnknxbP2fT/ACH+531UL8O1v/aJ8/moDha35/8AUUypTrDV5/uK1ozuJbTZ/kn+0fVNNK8tpgN7G69nggXVKm5x8Um1qv5j5K0lbg+ktF7y3Ix5I1gGNyt9itIpMBY4ECDKhca+6f8ASmmtXGvoE6TIjKFy2nyXTTHJUv4+t9gLo2pV4DwP1VotlwEiqn9qVN7B4FP/AGwd9MeJVoLWRYllCrG7W/gPj+i7+1x+U+StVaxyJKBuJcb+zq/2FJVK1W+uzcT4Ln4pvAlAhdTSHjH8B5rv488PNAroCaQo4wncEw408G+ChASLVUEn4tx4DuU9LGPjXyQtKmXENAknQDVa3YXR0DrVmknczcO3j2JQHZWzata5lrOMXP8AKPmtVhsIKbYaPHU9qKgaZfNRuA4LM9k6jWLb2jeiqlMPEO6wPESPNBZm8e6CisNXAMbjy0RStX4vo3Sd7uZn8p+RssLjvasqOa2SGPInKbxLdy9ayLzPbeNLMRWYGZoc92vAtIHac658lt4Kl1d8GaZ1B0O4gnXs7kRhqz3mA3K6DF+I4cOa5+0BAMG4BAnUEtHq4C6lp7RYRmEwGl0i4IAklplcmxbm1Cf8RrbaNbYakXNvhKCpsbUbJqVHAtcbCLAwZAE6+QKLdUb1YDj1XO3AEMIaZ1/PP9KHoU2tbkaLN6vWvIcQTMHnbgtILiWZDlaTAgDwUbKpF5unYtnW1UQC9GH+sOOXqY4t/wCYrtTFvNifRQhJlMu0BJ5CVoHCqeKTcS4aR4IyhsSu/RhH80N/3EI+h0QrH3nNHZf6eqkqP2g/l4KN2OceC1VLorRFn1Hk8AAPqVY4fYOHbdrAebgXeRkKuAwjK5NgJR+GwdZ1xRcRxPV9YW5bTaLNDR/K2PQLj6RPw/fYq0zlDYlQ3cGt/qJPgBHmjKOxg34ndwjzurynhCYkwEdSoNG4nmUWmeo7CpOuKc83En1R+G2S1mkDk0AK5DQdy4aKLQTIOS4ifZDgElJiqnQYfDWPez/9BCv6FVd1Rh7iPSVtRUg7ypxX5BFtPP8A/wBGYncGH+qPUBRP6KYof9qexzT816QKqV+CbTy2psTEN1o1O5s+i7g9iVqjoyFvFzwQB469gXqAjsXcoPNVpntk7HpUR1XDMdXTJPLkFYljfzSe/sVh7ONwI4LgYzeB4ItAiG7neSjeyRqPBWbqbeB8/VRPp095A7SFWqAB5HA/0lSsr9s8lMKtAT+8b5H0UNXG0fz9waU2KPq18jCRuEjx081isVRLnOLg05nTMkE77yOQ37ld7XrtNJ2RxndaBqNZVCX1B+U/0j5LjyeuvGCq7OaRdsdjmjQtNutxaPBF4TBtDrNcZtAEiNIAFo+pTaT3nc3xd/5KajWghxZodx+rSubYt2HFhl46niZ0115blx1Ig3aI4i/LQ5VJ7Z53DxPyITW03bzHYAPOJUB+AwtGrLKlJrjudofFpJ81w9FKMz+8jhmEeMT5oegQwtcZMHtPmrentRjtTH9P6rvxzNOefqOhsKg3RjO+XeqMOFaIiB2C3gohj2fmA7injFsI1HitsO5eF+5OyAxY9sJMcw6R3ItlEniO9SQWAjKpabHHQWRLaEXknzU+ZVqgrMLvJ7lM2kBpZShyUclIO+mNxju/VNDSPi8kUWKN9M7h9FJFPNNe8QSTAGp5cU+DvHkqbpVVeaDmUmkvf1dwhu/Xw71QmF2lt2q+q9zXuDSeqJOgsPIJJn7CxH+X5t+qS3StugL+8ewD56qdhjQT2gn1Kia47jbsUeI2ll3tPIC/0WKSxp4l/wCUd9vSVI6uQJcQOwhZyvtl7rNAaOMXKCqVHO94l3b8kUWpdtai3V8nlJ9FBV6Qs+FpPbA+qzIEcVzOd31VSXlXblQ6Bo80G/aVQ6vPdb0VZmKe2uSEoU7FOOrie0lJtVB+1i31UT6/O/BVqlk6oEx+JA3hVD6h4lQvcq1S2rY1rhl428wmVo3Hd5lUbsRDhrqrFsETvXHk9bxgR7ITbS3bwRBaAgmVhlneFKyrNpvHks20szaeCh9rATq9WLIGrWtrwRZoViH9SeAQH47ipcTUGU9nyQFMcF045YygdTxM6AqcPnU25KtgqWk5dLZpYGuAOqBPFSUcbUGjyByJQVNg0UrSAqxSyp7aqt+MntAKLpdI3fEwHsMfVUTuRsnup/Z4dyeg09HbtM6y3zHkjGY5jvde0nhOvcscQ3vTg5VJtBUOsxylSsrlYyhj6jNCezUeBVrhtv7nt72/QqTRe17FUVMUHuMtkbog2Un7QY9vVcCTaDr4FRMotPEffJCPFOkd48Ulz8M3mkkMtXxjn8GjgPmoMwSfS5prKYO/tU0c1wXRW11S9kPuya5o4eaEd7UJocDoe3imZRuB8T/wk9wG5KcfVjnNk5x3LjBJnwSIgrMlCXxxQwdMnuROJIgrK4vaBY9wDyzheBpw0RMtRDQnmE0tWcO2Ko0eHX3gecXRNLbj75mNPZI+atoWq0fTGu9DCu8b57lD+326Fh7iP0UrMfRdxHaPoszESYuHaeLdeRqiKGKjdEJgq0naVG95j1UraDToQewhWkLYXVxnah3Yg8LKYUbSbdqiqYik3V09l/TtVpC2ccC73roukFXu2owe6wk87BD1dsP0GVo4gX8SmJiBVr5tGUNXr026vb4z5BZ6pinVN7n35kJzMDVOjY7forZU0FHaDCQGyecQEXmVVgdlPBlzu4CPVWhBFplaixKRr90FS0qgaRN+9C5SFI0mDOnolkb7ZhM5B4rtWo2OqBpy+iDokR7wI5XUuUcQtBIyo4G3qn1artT6/RRATw8U32F9QpHAu1R2E2q5tnm3Hh2j5qvAB19FEQI91VBrBVcbhwhJZMYh4s0uAGgH/CStU5TrjeJ5qUEHSPL1QLSO1dzQLKoiXm9yL9/gFGXidRHOVGDN4v2pBhO5Bd9pz8EiZ0ThQPHzXadC6kWkDRdi2vmpSyNdPvemuAOl+/6oo2i9lxUNXBNdqB4Ih7Bz7v0TQHDee+PmFUrVdTYNP8oQ1To5TOmYdhV9J5ffeul/Kew/VGpiWYqdHINnO77oZ2x6osCD2rYe2Glx2j5hMtxCKOzFVcBVbOZtuSZQOXVjh3LbFneoZa67Yd2Qijszz6xMCHOtuG7t3LlPC1XfCGt5m60TGclMKfAKq1agZsgm5qCDwRFHo/T1dL+3RXIaBrEp7RmEgH5ecJoWgpYVgEAR2aeCmpiOf3yTXNfGjR2XK6zB5/ec88pyjwbC1TNm167GXe5reU38NUMdpg/4bH1DybA8XKww+zWMPVa2ewT56qZrbxpw0BTQuFROKdo1lMczmP0S/YtR/wDi1nu5Cw8Fbjt8lLSI3qobB8Lg202Q2wB0J63bBvC57G+qL/EWiG9+5D5muJy2ITQdbbckQOfiukLmb73JThYOKRbGic5w/VNEwoIzVItHkFxSmm47nHuSUqld7S2G10uAyO/0ntjRUVfZxZ74I9D2ELePeo/w7S2CBfXmsW2wraYG5ODxw8FpcVsBhEsOTfyWexuBe0w0Zh/D9UpG51p9U0tv9xChLHNPWBB5iPVO9sTx8PoqklAA+/Fd9oPLj6DwQ1Izc8bKQv3DXmpHPN4C5l+96jJO/WbffcnMdrH3vSnAb21+96kpjKZF10TuTmyZUkcT9/VKnQJE7/vinZZPLXh3c+1PBgX++770QkX4a1uHZ5qI0j8LvHRWVGIBHWtvOnioN5nSd3L/AIRRDNoOnUX5JVKfEn5IsUspOpH3ySqAHfry9eaaASm0bpE70i0/mPeAfKym7F1g5pSQsvrPC32F19OOfYk4fca9iTSBA+9eCE72/f6rvLXtTXHt8eCZJ1iRwSJdNpjvuu0+P3PansqDffuSkXAnw9EhE6DzXMxHenG+lvvgoyHWFo8/BSOB3n9D27lIXhdpUS6wBPZJVnhNgvdd0MHifopKk0xy+/8AlWGA2STBdLW8PiPYDor3BbMp0utEkfE65HyCKYZOYjsHAfVFpHTwwAAuI3A2XETnSQQ9Wswan6nuQ9fHn4RHN30Cgr4ZzOB7NfDX1UZIPxRx+9yCdUrT7zs3JL2gA+ShqVW6ATG8iR66qFhbx14StBJWY1/vNI7kHVwNE6tI5gwfOR6KyBdG4DuXW0xwCkozsphMU6o7HiCP6go/2XVZIyzzaZ/VXj6bdxHcmB2QSC4d9vBSZ38G+TLHDuK6bffzhazB4p7t1uJRL6rSOuPKfqhMVPepCdA0/oLb+K09Sjhj8LPCPRRfhMNwI73RdSZ9ouJ79VNUdeQN2ukeKs6mzWTDc/aTaOwpn7Mmxd5dv18lFUl1pzdk+IJSabaDnEq1fsUAf4nYI/VRHZZk9cX5el0gD7XTSE51S/Hs0++SObsd35ge5NqbIcJuPP6qSrc/iI9Umv3HcjauCm06aHgu0sBJ+IngI+iUDa88QlMnT77Vd0uj7dSXDlI+imo7Lots4XGskx2iDCLSg4fcJzjG777lqaeAp7mN9fVEUmBugA5RHohMjToPcSAx5G45SjKWxqzh7gHNxA+/Ban2gOvqnKss/S6NuPvVGjsBPmSEfS2FSbEy4jifkIVgTC7M7igIGU8tm25QuZ3DUIgP5FD1q2Y5QD/EfkpGjr3ghvqfoERbiue0MWQ5efiA7VIRC6hY+7/VdUFXiXn24udfoo9uH94zmfokkn6Ueg2+93qwYkkpH1baKCqbd6SSYWXh9ezbWQdAzJNzxKSSTK3o+4FPTFj2LiSFKHECLixkXGvioy7r/wBPzSSUhVMXUQsLJJISHEH0XaG5JJMoQ02Pao23aZSSVAlM9o9mn7PaPZA7/wBUkkT4UjfeUeKHWZ3pJKgozZxi3Yoxd9+HyCSS0wirtBdBAIvY6J9JxFRgBtBtu3JJKlqPVnTUoCSSzKcKCwnut5iT2pJIQgqAe8V1JAQPN0kkkl/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52228" name="AutoShape 4" descr="data:image/jpeg;base64,/9j/4AAQSkZJRgABAQAAAQABAAD/2wCEAAkGBxQTEhUUExQWFhUXFxwYGBgYGRwdGBgYHBgXFxwaGBgYHCggHBwlHBUXITEhJSkrLi4uFx8zODMsNygtLisBCgoKDg0OGxAQGywkHyQsLCwsLCwsLCwsLCwsLCwsLCwsLCwsLCwsLCwsLCwsLCwsLCwsLCwsLCwsLCwsLCwsLP/AABEIAMIBAwMBIgACEQEDEQH/xAAbAAABBQEBAAAAAAAAAAAAAAAEAAIDBQYBB//EAEQQAAEDAgMEBwYDBgUDBQEAAAEAAhEDIQQSMQVBUWEGInGBkaGxEzJCwdHwFFLhFSNicoKSM1OisvEHQ9IWJGNz4hf/xAAZAQEBAQEBAQAAAAAAAAAAAAABAAIDBAX/xAAlEQEAAgIDAAIBBAMAAAAAAAAAARECEgMhMUFREwRhkfAiMnH/2gAMAwEAAhEDEQA/AMl+zKABs3U6nwQGy8M3M4ENd3AxBWh/HSyPw1P2s3OUZI/l1nvQ5xNdp6tGi22ooA92oVlyxkMcZhXmkwVDIAEDQAQNJ0UHsqVQuDi+RdsSCbfC2IuN5Wk2xhqtTDFzKbJyiwpND9ROXKJjes5gtn4iXve0gZY3AgxaGzKsJWRjWH2ZAc4PBHWDnSeUExAEJ+Ec4AAkk3B7efam4bCVnaV6I0Bu29rRLeC68PpvLXlpdqSIgzF7dqtomWZjoDUEDTf89yuNpNAoNLZBte/8Kraxlv3qgauMrtOUOcSTAdNuYiOS1ZqxWGL3OMOFrSToD63lF4+qHENc4EakzFt33yVHisa6Q2o641IgeMaqasRTbmygkmOSy1AgPot1JPf+qlobTpMOZrLn/ngq51MEZwIBEoWjW6wkWJRUppnY1rhAZpuJA+aGZj3CIa2Rb3jaOU2UW1KLm0RMagc/FSbKoE0s53SOduaaVoztCpMZgDwk/MqcVKjiCXExqIA+Sz9VxJkrTYATQDybxBHZvjmqqAjCG0koDD4LOCIG86310hWGDiJ5Jux6lNrSXmDJjs70yzCDaW1BQIYKbXGxO5dfSa5ucfFDheDF7aeSrukJa+sSLDKI0vrPqVbYKpT9ixvWgdt7kxp6cFeNKfHYo04DSRy3IGhtB4NzZFbfZNW0xAtGmqrvYngfBFKV/RDSQSDH6dl0FtHGljvZNAiOsd9/0KuKUBrRldMcNfNUW1BmqzlI0nXgBHDd5qhSm2fr3KPaVdrTpJO76qfBAA8bKu2pT/eHU2C3MM4oW4q9wrfZtGbjRURCudjvMC6zTUg6hGYt36oql1HBwgHnp5ISo+ajuCmeZgCUz4L7H0X5t4O6b/MSu7YOSnzkT37lFs8+p8kukAhva4ehVAmbkJh9uYljQ2nVe1gmAHaXSQft4tA8FxVydY+mxHRt/wCarO+agB9ddPFVLcRXpPcG1aggke8ToY3q3/AtOontJKM2dsj2jg1jQT5DmVy3ieoh9LL9HUXlMRH8LfoFja1f2wq1HOLMsaCxzfljgsdsIVjjG+1e5852nMT+U6d4Xq+xuitOiMznOk65SWg8oab96ZtHYeEpU31GMIe1pcHGo4wRvguK7Y8UxNy+byZYXWM28PxWDI0HLRE4FhAaDa+/tXtuG2Lgixp9k2SAffO8TpKwH/UbB0qeJp+xaGtNISAZGbM6/hCcsZhmM4npnqo6qvdrUKRq5gGkexa6Gx7wzz32VA42K9j2Lh8LUw9F7sPRc40mSSySTlEyYRGGxnLV4TjcK5z3GLTvR2LpOfSY0DQC/G29ewbb6OYSrSeG0RTflOV1PO2HRYwDBvxC8xptoZQys6sQADNINnjcvO8ckzhQxziQbqDjRDYAhpA81vMF0IwuRpLJMA6nWJQuwsHsupRdNTFMayzva5ADnJgBzAb625LW4XamBIbTZiHEmGt6mu4BawiI9YzymfFPi+jVFwDcgdcWdMa62O6UVS6J4YCPZgdhfH+5WjHdct/KfpCJhdahz2lmP/QmD/yj/fU/81Hj+i2Go0KjmsjIxzhLnGIBPxErVlV3SM/+0xH/ANL/APaUZRFGMpv151g6gyyd9rdsKLZ1AOpvMkZXOnSCN079xQeCcIPWA5Rrcwj9in93WHAn5rzO0eo9rYprKkezDjAM5o+RVjsuH0muy6/DM73DhKpel9A2qDk2PEq66HOnDMn+L/e7miY6aQ41tZp/d0g8RcncZNtRy8UPGL3Ydv3/AFIjb+2XUXZGsDpGbUgzmItE/lVY3pVUkRRHD3nRw7F0xjCu2ZnK+l63DnLpuvrY6mLLL7VxRFRzIbFuM3aFtKJzMzcRJ03hefbaJ/FPG6W/7GrnFNCMISNFBi8YWvIhvfKIotjyVXjb1jP5gD5BdMhCapjjOg8Cj9nS4NMcdEBtSmBWcNAAAPALRbJwwyiPdG/t/wCVmjLOPqkvItY/NF0ngNzGNDHO8IAD96/+Y+pU0Etb2n1KZSy2e0zcRJmO9M6QtJyht4du5BdbViqbQL+pUWNdmeL/AAvP+mFR6z82pHNMmxXFf4bZ4yicvHxvwSVq1vAZu1q7nESBGtjaNd6udgbWxDXy2s6m0kZuqHW45XamJWvpf9PahLne1ZTB4Auzj+IGMp03uB5JmH2K+liaYa0fh6XXcSb1Kt4dlg6GwHAcVrHiqejn+onPrKelPtf/AKk1w8hlOnAsM8ucYtJykAHsWsftNr9nmtUytL8PJgWDnNgAb/ecB3qm2z0Ko4mo7EB/sWuEvp02T1/iIg2JsYjUzvRePoMODdRYHlophrAWnNLA0tLhHFoutxExduE15C46G1y7CUnPcHOOa43DMYaY3gQO5Yrp/tFlWqC0kezJpmd99RymfBWfQA1GiuXZhScWup/lzQQ/Ke5qw/SPHU6mIdkZlZnzDi7+IcAdY5+Gc5uIawj/ACm3HHVeudDKodgqB4NLf7XFvyXjxFivWOhxa3BURMdUk34uc75o4vZPJ40ROnavMqvRbEh1RrKYLXuMHqmBNtTLbL0Y1AsXsvbb6lV8uyM9pLRMHLJsYPZZdMqcosLtjolW/DUMPSLCc5qVpdBL4htoPVa23aVFsboZiqOIo1qtSjkpvDj1yToRYZdV6K24+/ooMTWDDldVYw8HPY0+BuqYiOzGU+B6boxdQcWsPoPkrLMsxVxeTGVJufZtt5jQacwCrR+0WgXcO66t4GsrMlVXSV//ALSv/wDU70Ka/abBEuHiq3b+0WOoVWB7ZNN8XGuW2/iic4pRj283LhbcrTYVWRUYB1nSQONjJ0sNPFUVJ4O8cUdgK2UEjNJMAjcJBIPbDV53poV0jmpSkNhwIEGNIJNirvoLh81LJIhgJe6bDM5xG77hU2y8OKjg2uSymTdwuQwAlxju15ovYlX8VWqUKWWlQqiIeYDWs/wy52piw55jxXXjw29+GOTKvB2P6Q0TXDKeDw+KaAG5303FxM/DB90TrF795e2+kuzMM/2TtmYd9Ro6+RjcrXa5b3kCJ5mFFt7YNPCVqTaNYuYWZi8ZbPzBo01AzA68pRf/APO8Ib1Kld7jJJztEk6m1OfNMXMzENZYRjjjlc92K2104w2FbQjA03CrRbVbAAADvhvNwqjpL0pwrqNONn0M+JolweGtD6ZJNMGYkkFuttFdbV6MYetTp+0a/wDc08jWtcT1W6D3ZcbcpXlWFbWefZPzxSY5/s3SMob1jAOmpP8AymbhzxqRjW2713CYGnJrVi/JngCmG5nO1MZzEC09qioVJtB7fsL0PaGzmnPNDCvYwuyx7Sk9ok/EwuBNrnLchGMXJmaV+C6ObNxOas7E4igYMiq1gFiGEgtzCxc0a6lQ7Xp4ahUpjDYj27XA5iDZpBsDHitDidh0K2HhjHNlghrX8DnyhxbvdEkjcFhcPgQ1+UMLC0kOaTJnmePYrOKgYzabpF0ZpYaHsxTKzqhk0w2HU5Adc5j+aNAubS6LvoMD/a0KrWgE+zeC4AkQSwgGOsNJ1U/TfZzaRpVGuOao3rA/wtYBBAV1i+j1KnSc/M90UNDlg5Q06ZZ+Ab96dbmlt4wgqdYnmU0XqCdA2D3yuUuxSPrMtESLHcTfTnvXKIbSZQdy4nP2lSJkNDRwyC3HTmuJ1j7NvTWdJ2mnnr1abIEkAz5C5PJUO0emlB1Ko2jUeKmXqucyxIvG+5Ei8arAPwlUmAx5A4gA+Eqd2AqED92bcI9JTOc0xGERPb0DodjicOXvzFz3EkkySRaeXDsaFatxYLtPPs5rzfZorsjIC1p1Bdbty7ijW1MVM5R/f/8AlUZT4csbm2v6LENwIvmDarmX7zEFef49pdnbnhgecgiwZmeQBbdI8VoKeJe2hUpU6cl1TO15d7txIgGdBuKpm4ZrmYguydVjHHLMF3tm8SZlpd3o2iY7/v8AZXcT0HewBrYkgj0VtgeltfDtaxtKm6kLHquzOG8Zs0Tc7lUuOZrXDQjThc29EThcPnYRnDQCDpJ7vBZ2rKTV43L0LGdIWik57XAkNloPGLAiV57VcWl1V1FoZM9VpEd2oCtKeBqET7eJ4NaD6JVNkvOuIq+IHoFva2Yij9n9NACP3mhkgsc4lupvuWYxVD2uaq85nvJc43kkm5ntOivKPRZgmH1LiDBiRwMBTt2AwCJd4olqojxSjZL8U1rg8dSm2mM2/LIgHcBpJWpwGxaNJjW5KLyNXua0lx377DgOCAobCYwiHPsZjMY1nRFVW5QfFcuSfG8Vj7No/wC3R7mtHo5EUiYPUp24Btv9Spadxu+wCj9lNs8nkuTQyo9rTDnUwdIgk+hUdY0S3K6pTg6geP5FWY+oCTHvatPp23TMhje0TGly8Wv97itQEO0MEQHU2VcuUhzX6SCDaAZ3hZOlin06jsrryRJgg3/iB1IF1vHYJzhmyg2EyROkaFR0tkNu7I0H+XXvA9V1x5Y+2NJ+maxu0X1RSZUyg02ugDgbgGDF1fbC6ThtOK1QFwJiXNBy7pHH5QiaWy2tmGi5m5nXhy5J1DZzWNhthzutzyRQ0mT6vTKjTbN3yZhpDj6rO4zbgfWxFQMj2tD2bTo4e7JJ5zG/3eS0bMKN/la/gbKq2ngXWDWB4JMwfkeJ4cFmOW+j+PXtnsOZHBHu25i2vbdrgT1jkJjiSWgFSVAaYh9KJ4x6gq/oYYQ3r2LQb8x281Z569iMdvhDV6U1W4ctY394RlBYx4DQbSA4agXQezRBBzOe4iXZpzZiYvN7696vhg6e+p4Qq7E7O/eBzXggag6/RYy5do6bw4q9BbbNXEubLGFtMEC9+cgifhC7+28Q+m/OWCnly6Q4WuRxtIVu1sfDfs/RQ1MI12tMxwymPRP5Z+h+OGLoAHRLGbOAeGtLjeXOI6t+ETpK2VPZVORNExN4Dvqi2bPaNGGOF/UlZxzmPg5R9Mp+w6X+YP7D/wCS6tYMA3/LP3/Ukt7/ALStP+Ahg3fl80jgOMKcYhv8Z72/+K57dv5Cf6j8oRWY2xQ/hQF19GDO7gRPp9FM13/x+JefmntJ/wAtve0n1KJ48p+THJj9Bq9BkEtgm8CI7N0gXWaZgamStTADicjCQ4AS1zXmM0Ws7yWpqOeZAYwH+QIDZmDrUi/K73jJnLre4ntTjxVEjeLuHK+Go0SDY0XEZmZg4sd+Zsbjw+qthg6XV9mGkHeGHlpGqFxWFr1m5HuJYSCR1YMEET3hWOCw9VjQ0ODWiwAIAHcAnLjnKIsbxHwlfgWRZh/sd6wlVbRDctw6N+UQe+CuF1Te8+KVGhVqOytcSe027eCI/T/uvyx8QZTpgxlaCf5mT5OU4wb/AMjR4I52wcTEtdmH8LjPgYKr6uHqNMPLgeBkHwK1HFCnllJ+BqHc3xPyCoMVS6rjoBO/er1mGcfj8yqzF7Pc7KAd504jgs54RBjO1bhSIuBNtTugI9lMNDrfD8wmVcB1LSLgd5IFx2lFswpMMjdr4H5LlMNRIcMFurM7tw13n0TThntEgcOrmg2HLeNx1srehhxlAI94Se/7HgmvBA64sLZp8JG5agJcDh89NriXdYT92RA2eP4v7iPRUWHa7I2HGMo3ngpmtf8AnPiV2jjirYnknxbP2fT/ACH+531UL8O1v/aJ8/moDha35/8AUUypTrDV5/uK1ozuJbTZ/kn+0fVNNK8tpgN7G69nggXVKm5x8Um1qv5j5K0lbg+ktF7y3Ix5I1gGNyt9itIpMBY4ECDKhca+6f8ASmmtXGvoE6TIjKFy2nyXTTHJUv4+t9gLo2pV4DwP1VotlwEiqn9qVN7B4FP/AGwd9MeJVoLWRYllCrG7W/gPj+i7+1x+U+StVaxyJKBuJcb+zq/2FJVK1W+uzcT4Ln4pvAlAhdTSHjH8B5rv488PNAroCaQo4wncEw408G+ChASLVUEn4tx4DuU9LGPjXyQtKmXENAknQDVa3YXR0DrVmknczcO3j2JQHZWzata5lrOMXP8AKPmtVhsIKbYaPHU9qKgaZfNRuA4LM9k6jWLb2jeiqlMPEO6wPESPNBZm8e6CisNXAMbjy0RStX4vo3Sd7uZn8p+RssLjvasqOa2SGPInKbxLdy9ayLzPbeNLMRWYGZoc92vAtIHac658lt4Kl1d8GaZ1B0O4gnXs7kRhqz3mA3K6DF+I4cOa5+0BAMG4BAnUEtHq4C6lp7RYRmEwGl0i4IAklplcmxbm1Cf8RrbaNbYakXNvhKCpsbUbJqVHAtcbCLAwZAE6+QKLdUb1YDj1XO3AEMIaZ1/PP9KHoU2tbkaLN6vWvIcQTMHnbgtILiWZDlaTAgDwUbKpF5unYtnW1UQC9GH+sOOXqY4t/wCYrtTFvNifRQhJlMu0BJ5CVoHCqeKTcS4aR4IyhsSu/RhH80N/3EI+h0QrH3nNHZf6eqkqP2g/l4KN2OceC1VLorRFn1Hk8AAPqVY4fYOHbdrAebgXeRkKuAwjK5NgJR+GwdZ1xRcRxPV9YW5bTaLNDR/K2PQLj6RPw/fYq0zlDYlQ3cGt/qJPgBHmjKOxg34ndwjzurynhCYkwEdSoNG4nmUWmeo7CpOuKc83En1R+G2S1mkDk0AK5DQdy4aKLQTIOS4ifZDgElJiqnQYfDWPez/9BCv6FVd1Rh7iPSVtRUg7ypxX5BFtPP8A/wBGYncGH+qPUBRP6KYof9qexzT816QKqV+CbTy2psTEN1o1O5s+i7g9iVqjoyFvFzwQB469gXqAjsXcoPNVpntk7HpUR1XDMdXTJPLkFYljfzSe/sVh7ONwI4LgYzeB4ItAiG7neSjeyRqPBWbqbeB8/VRPp095A7SFWqAB5HA/0lSsr9s8lMKtAT+8b5H0UNXG0fz9waU2KPq18jCRuEjx081isVRLnOLg05nTMkE77yOQ37ld7XrtNJ2RxndaBqNZVCX1B+U/0j5LjyeuvGCq7OaRdsdjmjQtNutxaPBF4TBtDrNcZtAEiNIAFo+pTaT3nc3xd/5KajWghxZodx+rSubYt2HFhl46niZ0115blx1Ig3aI4i/LQ5VJ7Z53DxPyITW03bzHYAPOJUB+AwtGrLKlJrjudofFpJ81w9FKMz+8jhmEeMT5oegQwtcZMHtPmrentRjtTH9P6rvxzNOefqOhsKg3RjO+XeqMOFaIiB2C3gohj2fmA7injFsI1HitsO5eF+5OyAxY9sJMcw6R3ItlEniO9SQWAjKpabHHQWRLaEXknzU+ZVqgrMLvJ7lM2kBpZShyUclIO+mNxju/VNDSPi8kUWKN9M7h9FJFPNNe8QSTAGp5cU+DvHkqbpVVeaDmUmkvf1dwhu/Xw71QmF2lt2q+q9zXuDSeqJOgsPIJJn7CxH+X5t+qS3StugL+8ewD56qdhjQT2gn1Kia47jbsUeI2ll3tPIC/0WKSxp4l/wCUd9vSVI6uQJcQOwhZyvtl7rNAaOMXKCqVHO94l3b8kUWpdtai3V8nlJ9FBV6Qs+FpPbA+qzIEcVzOd31VSXlXblQ6Bo80G/aVQ6vPdb0VZmKe2uSEoU7FOOrie0lJtVB+1i31UT6/O/BVqlk6oEx+JA3hVD6h4lQvcq1S2rY1rhl428wmVo3Hd5lUbsRDhrqrFsETvXHk9bxgR7ITbS3bwRBaAgmVhlneFKyrNpvHks20szaeCh9rATq9WLIGrWtrwRZoViH9SeAQH47ipcTUGU9nyQFMcF045YygdTxM6AqcPnU25KtgqWk5dLZpYGuAOqBPFSUcbUGjyByJQVNg0UrSAqxSyp7aqt+MntAKLpdI3fEwHsMfVUTuRsnup/Z4dyeg09HbtM6y3zHkjGY5jvde0nhOvcscQ3vTg5VJtBUOsxylSsrlYyhj6jNCezUeBVrhtv7nt72/QqTRe17FUVMUHuMtkbog2Un7QY9vVcCTaDr4FRMotPEffJCPFOkd48Ulz8M3mkkMtXxjn8GjgPmoMwSfS5prKYO/tU0c1wXRW11S9kPuya5o4eaEd7UJocDoe3imZRuB8T/wk9wG5KcfVjnNk5x3LjBJnwSIgrMlCXxxQwdMnuROJIgrK4vaBY9wDyzheBpw0RMtRDQnmE0tWcO2Ko0eHX3gecXRNLbj75mNPZI+atoWq0fTGu9DCu8b57lD+326Fh7iP0UrMfRdxHaPoszESYuHaeLdeRqiKGKjdEJgq0naVG95j1UraDToQewhWkLYXVxnah3Yg8LKYUbSbdqiqYik3V09l/TtVpC2ccC73roukFXu2owe6wk87BD1dsP0GVo4gX8SmJiBVr5tGUNXr026vb4z5BZ6pinVN7n35kJzMDVOjY7forZU0FHaDCQGyecQEXmVVgdlPBlzu4CPVWhBFplaixKRr90FS0qgaRN+9C5SFI0mDOnolkb7ZhM5B4rtWo2OqBpy+iDokR7wI5XUuUcQtBIyo4G3qn1artT6/RRATw8U32F9QpHAu1R2E2q5tnm3Hh2j5qvAB19FEQI91VBrBVcbhwhJZMYh4s0uAGgH/CStU5TrjeJ5qUEHSPL1QLSO1dzQLKoiXm9yL9/gFGXidRHOVGDN4v2pBhO5Bd9pz8EiZ0ThQPHzXadC6kWkDRdi2vmpSyNdPvemuAOl+/6oo2i9lxUNXBNdqB4Ih7Bz7v0TQHDee+PmFUrVdTYNP8oQ1To5TOmYdhV9J5ffeul/Kew/VGpiWYqdHINnO77oZ2x6osCD2rYe2Glx2j5hMtxCKOzFVcBVbOZtuSZQOXVjh3LbFneoZa67Yd2Qijszz6xMCHOtuG7t3LlPC1XfCGt5m60TGclMKfAKq1agZsgm5qCDwRFHo/T1dL+3RXIaBrEp7RmEgH5ecJoWgpYVgEAR2aeCmpiOf3yTXNfGjR2XK6zB5/ec88pyjwbC1TNm167GXe5reU38NUMdpg/4bH1DybA8XKww+zWMPVa2ewT56qZrbxpw0BTQuFROKdo1lMczmP0S/YtR/wDi1nu5Cw8Fbjt8lLSI3qobB8Lg202Q2wB0J63bBvC57G+qL/EWiG9+5D5muJy2ITQdbbckQOfiukLmb73JThYOKRbGic5w/VNEwoIzVItHkFxSmm47nHuSUqld7S2G10uAyO/0ntjRUVfZxZ74I9D2ELePeo/w7S2CBfXmsW2wraYG5ODxw8FpcVsBhEsOTfyWexuBe0w0Zh/D9UpG51p9U0tv9xChLHNPWBB5iPVO9sTx8PoqklAA+/Fd9oPLj6DwQ1Izc8bKQv3DXmpHPN4C5l+96jJO/WbffcnMdrH3vSnAb21+96kpjKZF10TuTmyZUkcT9/VKnQJE7/vinZZPLXh3c+1PBgX++770QkX4a1uHZ5qI0j8LvHRWVGIBHWtvOnioN5nSd3L/AIRRDNoOnUX5JVKfEn5IsUspOpH3ySqAHfry9eaaASm0bpE70i0/mPeAfKym7F1g5pSQsvrPC32F19OOfYk4fca9iTSBA+9eCE72/f6rvLXtTXHt8eCZJ1iRwSJdNpjvuu0+P3PansqDffuSkXAnw9EhE6DzXMxHenG+lvvgoyHWFo8/BSOB3n9D27lIXhdpUS6wBPZJVnhNgvdd0MHifopKk0xy+/8AlWGA2STBdLW8PiPYDor3BbMp0utEkfE65HyCKYZOYjsHAfVFpHTwwAAuI3A2XETnSQQ9Wswan6nuQ9fHn4RHN30Cgr4ZzOB7NfDX1UZIPxRx+9yCdUrT7zs3JL2gA+ShqVW6ATG8iR66qFhbx14StBJWY1/vNI7kHVwNE6tI5gwfOR6KyBdG4DuXW0xwCkozsphMU6o7HiCP6go/2XVZIyzzaZ/VXj6bdxHcmB2QSC4d9vBSZ38G+TLHDuK6bffzhazB4p7t1uJRL6rSOuPKfqhMVPepCdA0/oLb+K09Sjhj8LPCPRRfhMNwI73RdSZ9ouJ79VNUdeQN2ukeKs6mzWTDc/aTaOwpn7Mmxd5dv18lFUl1pzdk+IJSabaDnEq1fsUAf4nYI/VRHZZk9cX5el0gD7XTSE51S/Hs0++SObsd35ge5NqbIcJuPP6qSrc/iI9Umv3HcjauCm06aHgu0sBJ+IngI+iUDa88QlMnT77Vd0uj7dSXDlI+imo7Lots4XGskx2iDCLSg4fcJzjG777lqaeAp7mN9fVEUmBugA5RHohMjToPcSAx5G45SjKWxqzh7gHNxA+/Ban2gOvqnKss/S6NuPvVGjsBPmSEfS2FSbEy4jifkIVgTC7M7igIGU8tm25QuZ3DUIgP5FD1q2Y5QD/EfkpGjr3ghvqfoERbiue0MWQ5efiA7VIRC6hY+7/VdUFXiXn24udfoo9uH94zmfokkn6Ueg2+93qwYkkpH1baKCqbd6SSYWXh9ezbWQdAzJNzxKSSTK3o+4FPTFj2LiSFKHECLixkXGvioy7r/wBPzSSUhVMXUQsLJJISHEH0XaG5JJMoQ02Pao23aZSSVAlM9o9mn7PaPZA7/wBUkkT4UjfeUeKHWZ3pJKgozZxi3Yoxd9+HyCSS0wirtBdBAIvY6J9JxFRgBtBtu3JJKlqPVnTUoCSSzKcKCwnut5iT2pJIQgqAe8V1JAQPN0kkkl/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pic>
        <p:nvPicPr>
          <p:cNvPr id="4" name="Imagem 3" descr="825248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6" y="-1"/>
            <a:ext cx="51435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6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600" dirty="0" err="1"/>
              <a:t>GeoSampa</a:t>
            </a:r>
            <a:endParaRPr lang="pt-BR" sz="3600" dirty="0"/>
          </a:p>
        </p:txBody>
      </p:sp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400" b="1" dirty="0" smtClean="0">
                <a:solidFill>
                  <a:schemeClr val="tx1"/>
                </a:solidFill>
              </a:rPr>
              <a:t>Secretaria </a:t>
            </a:r>
            <a:r>
              <a:rPr lang="pt-BR" sz="2400" b="1" dirty="0">
                <a:solidFill>
                  <a:schemeClr val="tx1"/>
                </a:solidFill>
              </a:rPr>
              <a:t>Municipal de Urbanismo e Licenciamento</a:t>
            </a:r>
          </a:p>
          <a:p>
            <a:pPr marL="0" indent="0">
              <a:buNone/>
            </a:pPr>
            <a:r>
              <a:rPr lang="pt-BR" sz="2400" b="1" dirty="0">
                <a:solidFill>
                  <a:schemeClr val="tx1"/>
                </a:solidFill>
              </a:rPr>
              <a:t>Departamento de Produção e Análise de Informação (DEINFO) </a:t>
            </a:r>
          </a:p>
          <a:p>
            <a:pPr marL="0" indent="0">
              <a:buNone/>
            </a:pPr>
            <a:r>
              <a:rPr lang="pt-BR" sz="2400" b="1" dirty="0">
                <a:solidFill>
                  <a:schemeClr val="tx1"/>
                </a:solidFill>
              </a:rPr>
              <a:t>Rua São Bento, 405, 17º andar, </a:t>
            </a:r>
            <a:r>
              <a:rPr lang="pt-BR" sz="2400" b="1" dirty="0" smtClean="0">
                <a:solidFill>
                  <a:schemeClr val="tx1"/>
                </a:solidFill>
              </a:rPr>
              <a:t>Centro / São </a:t>
            </a:r>
            <a:r>
              <a:rPr lang="pt-BR" sz="2400" b="1" dirty="0">
                <a:solidFill>
                  <a:schemeClr val="tx1"/>
                </a:solidFill>
              </a:rPr>
              <a:t>Paulo – SP</a:t>
            </a:r>
          </a:p>
          <a:p>
            <a:pPr marL="0" indent="0">
              <a:buNone/>
            </a:pPr>
            <a:r>
              <a:rPr lang="pt-BR" sz="2400" b="1" dirty="0" smtClean="0">
                <a:solidFill>
                  <a:schemeClr val="tx1"/>
                </a:solidFill>
              </a:rPr>
              <a:t>E-mail: </a:t>
            </a:r>
            <a:r>
              <a:rPr lang="pt-BR" sz="2400" b="1" dirty="0" smtClean="0">
                <a:solidFill>
                  <a:schemeClr val="tx1"/>
                </a:solidFill>
                <a:hlinkClick r:id="rId2"/>
              </a:rPr>
              <a:t>geosampa@prefeitura.sp.gov.br</a:t>
            </a:r>
            <a:endParaRPr lang="pt-BR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t-BR" sz="2400" b="1" dirty="0" smtClean="0">
                <a:solidFill>
                  <a:schemeClr val="tx1"/>
                </a:solidFill>
              </a:rPr>
              <a:t>Telefone</a:t>
            </a:r>
            <a:r>
              <a:rPr lang="pt-BR" sz="2400" b="1" dirty="0">
                <a:solidFill>
                  <a:schemeClr val="tx1"/>
                </a:solidFill>
              </a:rPr>
              <a:t>: (11) 3113-7920</a:t>
            </a:r>
          </a:p>
          <a:p>
            <a:pPr marL="0" indent="0">
              <a:buNone/>
            </a:pPr>
            <a:endParaRPr lang="pt-BR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t-BR" sz="2400" b="1" dirty="0" smtClean="0">
                <a:solidFill>
                  <a:schemeClr val="tx1"/>
                </a:solidFill>
              </a:rPr>
              <a:t>Danilo Mizuta </a:t>
            </a:r>
            <a:r>
              <a:rPr lang="pt-BR" sz="2400" b="1" dirty="0" smtClean="0">
                <a:solidFill>
                  <a:schemeClr val="tx1"/>
                </a:solidFill>
                <a:hlinkClick r:id="rId3"/>
              </a:rPr>
              <a:t>dmizuta@prefeitura.sp.gov.br</a:t>
            </a:r>
            <a:endParaRPr lang="pt-BR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t-BR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t-BR" sz="2400" b="1" dirty="0" smtClean="0">
                <a:solidFill>
                  <a:schemeClr val="tx1"/>
                </a:solidFill>
                <a:hlinkClick r:id="rId4"/>
              </a:rPr>
              <a:t>Mapa digital da cidade</a:t>
            </a:r>
            <a:endParaRPr lang="pt-B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8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9525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9" b="5216"/>
          <a:stretch/>
        </p:blipFill>
        <p:spPr bwMode="auto">
          <a:xfrm>
            <a:off x="-25200" y="908728"/>
            <a:ext cx="9169200" cy="500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67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41" y="638151"/>
            <a:ext cx="8280919" cy="563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16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9174"/>
            <a:ext cx="2880000" cy="157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480" y="1763763"/>
            <a:ext cx="5400000" cy="34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900" y="5445224"/>
            <a:ext cx="4521041" cy="80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hlinkClick r:id="rId6"/>
          </p:cNvPr>
          <p:cNvSpPr txBox="1"/>
          <p:nvPr/>
        </p:nvSpPr>
        <p:spPr>
          <a:xfrm>
            <a:off x="6444208" y="951119"/>
            <a:ext cx="1869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400" b="1" i="0"/>
            </a:lvl1pPr>
          </a:lstStyle>
          <a:p>
            <a:r>
              <a:rPr lang="pt-BR" dirty="0">
                <a:solidFill>
                  <a:prstClr val="black"/>
                </a:solidFill>
              </a:rPr>
              <a:t>Formato .</a:t>
            </a:r>
            <a:r>
              <a:rPr lang="pt-BR" dirty="0" err="1">
                <a:solidFill>
                  <a:prstClr val="black"/>
                </a:solidFill>
              </a:rPr>
              <a:t>shp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51520" y="2140431"/>
            <a:ext cx="2880000" cy="4240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pt-BR" sz="2400" b="1" dirty="0" err="1" smtClean="0">
                <a:solidFill>
                  <a:prstClr val="black"/>
                </a:solidFill>
              </a:rPr>
              <a:t>Ecopontos</a:t>
            </a:r>
            <a:endParaRPr lang="pt-BR" sz="2000" b="1" dirty="0" smtClean="0">
              <a:solidFill>
                <a:prstClr val="black"/>
              </a:solidFill>
            </a:endParaRPr>
          </a:p>
          <a:p>
            <a:pPr algn="ctr">
              <a:lnSpc>
                <a:spcPts val="2500"/>
              </a:lnSpc>
            </a:pPr>
            <a:endParaRPr lang="pt-BR" b="1" dirty="0" smtClean="0">
              <a:solidFill>
                <a:prstClr val="black"/>
              </a:solidFill>
            </a:endParaRPr>
          </a:p>
          <a:p>
            <a:pPr algn="ctr">
              <a:lnSpc>
                <a:spcPts val="2500"/>
              </a:lnSpc>
            </a:pPr>
            <a:r>
              <a:rPr lang="pt-BR" b="1" i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Locais </a:t>
            </a:r>
            <a:r>
              <a:rPr lang="pt-BR" b="1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de entrega voluntária de pequenos volumes de entulho (até 1 m³), grandes objetos (móveis, restos de poda de árvores etc.) e resíduos </a:t>
            </a:r>
            <a:r>
              <a:rPr lang="pt-BR" b="1" i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recicláveis.</a:t>
            </a:r>
          </a:p>
          <a:p>
            <a:pPr algn="ctr">
              <a:lnSpc>
                <a:spcPts val="2500"/>
              </a:lnSpc>
            </a:pPr>
            <a:endParaRPr lang="pt-BR" b="1" i="1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algn="ctr">
              <a:lnSpc>
                <a:spcPts val="2500"/>
              </a:lnSpc>
            </a:pPr>
            <a:r>
              <a:rPr lang="pt-BR" b="1" i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 </a:t>
            </a:r>
            <a:r>
              <a:rPr lang="pt-BR" b="1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população pode dispor o material gratuitamente em caçambas distintas para cada tipo de resíduo</a:t>
            </a:r>
            <a:r>
              <a:rPr lang="pt-BR" b="1" i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.</a:t>
            </a:r>
            <a:endParaRPr lang="pt-BR" b="1" i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0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5" b="4208"/>
          <a:stretch/>
        </p:blipFill>
        <p:spPr bwMode="auto">
          <a:xfrm>
            <a:off x="0" y="878523"/>
            <a:ext cx="9144000" cy="507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hlinkClick r:id="rId3"/>
          </p:cNvPr>
          <p:cNvSpPr txBox="1"/>
          <p:nvPr/>
        </p:nvSpPr>
        <p:spPr>
          <a:xfrm>
            <a:off x="251524" y="6156020"/>
            <a:ext cx="2848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prstClr val="black"/>
                </a:solidFill>
                <a:hlinkClick r:id="rId3"/>
              </a:rPr>
              <a:t>HABITASAMPA mapa</a:t>
            </a:r>
            <a:endParaRPr lang="pt-BR" sz="24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10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28592"/>
          </a:xfrm>
        </p:spPr>
        <p:txBody>
          <a:bodyPr/>
          <a:lstStyle/>
          <a:p>
            <a:pPr algn="just">
              <a:buNone/>
            </a:pPr>
            <a:r>
              <a:rPr lang="pt-BR" sz="2800" dirty="0" smtClean="0">
                <a:solidFill>
                  <a:schemeClr val="bg1"/>
                </a:solidFill>
              </a:rPr>
              <a:t>“A geocodificação de um endereço é definida como o processo de associação deste a objetos contidos em um mapa terrestre”.</a:t>
            </a:r>
          </a:p>
          <a:p>
            <a:pPr algn="just">
              <a:buNone/>
            </a:pPr>
            <a:endParaRPr lang="pt-BR" sz="2800" dirty="0" smtClean="0">
              <a:solidFill>
                <a:schemeClr val="bg1"/>
              </a:solidFill>
            </a:endParaRPr>
          </a:p>
          <a:p>
            <a:pPr algn="r">
              <a:buNone/>
            </a:pPr>
            <a:r>
              <a:rPr lang="pt-BR" sz="2800" dirty="0" err="1" smtClean="0">
                <a:solidFill>
                  <a:schemeClr val="bg1"/>
                </a:solidFill>
              </a:rPr>
              <a:t>Eichelberg</a:t>
            </a:r>
            <a:r>
              <a:rPr lang="pt-BR" sz="2800" dirty="0" smtClean="0">
                <a:solidFill>
                  <a:schemeClr val="bg1"/>
                </a:solidFill>
              </a:rPr>
              <a:t> ,1993</a:t>
            </a:r>
          </a:p>
          <a:p>
            <a:pPr algn="r">
              <a:buNone/>
            </a:pPr>
            <a:endParaRPr lang="pt-BR" sz="2800" dirty="0" smtClean="0">
              <a:solidFill>
                <a:schemeClr val="bg1"/>
              </a:solidFill>
            </a:endParaRPr>
          </a:p>
          <a:p>
            <a:pPr algn="just">
              <a:buNone/>
            </a:pPr>
            <a:r>
              <a:rPr lang="pt-BR" sz="2800" dirty="0" smtClean="0">
                <a:solidFill>
                  <a:schemeClr val="bg1"/>
                </a:solidFill>
              </a:rPr>
              <a:t>“Essa transformação resulta em uma abstração e simplificação de processos sociais e ambientais presentes na determinação de doenças.”</a:t>
            </a:r>
          </a:p>
          <a:p>
            <a:pPr algn="just">
              <a:buNone/>
            </a:pPr>
            <a:endParaRPr lang="pt-BR" sz="2800" dirty="0" smtClean="0">
              <a:solidFill>
                <a:schemeClr val="bg1"/>
              </a:solidFill>
            </a:endParaRPr>
          </a:p>
          <a:p>
            <a:pPr algn="r">
              <a:buNone/>
            </a:pPr>
            <a:r>
              <a:rPr lang="pt-BR" sz="2800" dirty="0" smtClean="0">
                <a:solidFill>
                  <a:schemeClr val="bg1"/>
                </a:solidFill>
              </a:rPr>
              <a:t>Barcellos, 2008</a:t>
            </a:r>
            <a:endParaRPr lang="pt-BR" sz="2800" dirty="0">
              <a:solidFill>
                <a:schemeClr val="bg1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2123728" y="5513332"/>
            <a:ext cx="988570" cy="1084027"/>
            <a:chOff x="1686056" y="3503303"/>
            <a:chExt cx="988570" cy="1084027"/>
          </a:xfrm>
          <a:solidFill>
            <a:srgbClr val="FF9900"/>
          </a:solidFill>
        </p:grpSpPr>
        <p:sp>
          <p:nvSpPr>
            <p:cNvPr id="10" name="Retângulo 9"/>
            <p:cNvSpPr/>
            <p:nvPr/>
          </p:nvSpPr>
          <p:spPr>
            <a:xfrm>
              <a:off x="1686056" y="3503303"/>
              <a:ext cx="988570" cy="10840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tângulo 10"/>
            <p:cNvSpPr/>
            <p:nvPr/>
          </p:nvSpPr>
          <p:spPr>
            <a:xfrm>
              <a:off x="1686056" y="3503303"/>
              <a:ext cx="988570" cy="10840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algn="ctr" defTabSz="11112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5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6128813"/>
              </p:ext>
            </p:extLst>
          </p:nvPr>
        </p:nvGraphicFramePr>
        <p:xfrm>
          <a:off x="457200" y="260648"/>
          <a:ext cx="8229600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978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743" y="404676"/>
            <a:ext cx="920003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TIPO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691476" y="404676"/>
            <a:ext cx="1429006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BAIRRO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202224" y="404676"/>
            <a:ext cx="860040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CEP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011363" y="404676"/>
            <a:ext cx="598376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Nº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465668" y="404676"/>
            <a:ext cx="2256969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PREPOSIÇÃO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804378" y="404676"/>
            <a:ext cx="1125252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NOME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083481" y="404676"/>
            <a:ext cx="1300454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TÍTULO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10527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dirty="0" smtClean="0">
                <a:solidFill>
                  <a:srgbClr val="000000"/>
                </a:solidFill>
              </a:rPr>
              <a:t>Avenida Duque de Caxias, 35 – Santa Cecília; CEP: 01219-011</a:t>
            </a:r>
            <a:endParaRPr lang="pt-BR" sz="2400" dirty="0">
              <a:solidFill>
                <a:srgbClr val="00000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210695" y="1844825"/>
            <a:ext cx="4464496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TÍTULO PREPOSIÇÃO NOME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6692273" y="1844825"/>
            <a:ext cx="1429006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BAIRRO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8203017" y="1844825"/>
            <a:ext cx="860040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CEP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6012160" y="1844825"/>
            <a:ext cx="598376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Nº</a:t>
            </a:r>
            <a:endParaRPr lang="pt-BR" sz="2400" b="1" dirty="0">
              <a:solidFill>
                <a:srgbClr val="000000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107510" y="1844825"/>
            <a:ext cx="920003" cy="461665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 smtClean="0">
                <a:solidFill>
                  <a:srgbClr val="000000"/>
                </a:solidFill>
              </a:rPr>
              <a:t>TIPO</a:t>
            </a:r>
            <a:endParaRPr lang="pt-BR" sz="2400" b="1" dirty="0">
              <a:solidFill>
                <a:srgbClr val="000000"/>
              </a:solidFill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 l="9187" t="42542" r="29459" b="41708"/>
          <a:stretch>
            <a:fillRect/>
          </a:stretch>
        </p:blipFill>
        <p:spPr bwMode="auto">
          <a:xfrm>
            <a:off x="0" y="2564904"/>
            <a:ext cx="673224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 l="8666" t="44750" r="29657" b="40375"/>
          <a:stretch>
            <a:fillRect/>
          </a:stretch>
        </p:blipFill>
        <p:spPr bwMode="auto">
          <a:xfrm>
            <a:off x="0" y="3933056"/>
            <a:ext cx="67677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upo 27"/>
          <p:cNvGrpSpPr/>
          <p:nvPr/>
        </p:nvGrpSpPr>
        <p:grpSpPr>
          <a:xfrm>
            <a:off x="252536" y="5157192"/>
            <a:ext cx="9144000" cy="1192198"/>
            <a:chOff x="252536" y="5157192"/>
            <a:chExt cx="9144000" cy="1192198"/>
          </a:xfrm>
        </p:grpSpPr>
        <p:sp>
          <p:nvSpPr>
            <p:cNvPr id="25" name="CaixaDeTexto 24"/>
            <p:cNvSpPr txBox="1"/>
            <p:nvPr/>
          </p:nvSpPr>
          <p:spPr>
            <a:xfrm>
              <a:off x="252536" y="5157192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000" dirty="0" smtClean="0">
                  <a:solidFill>
                    <a:srgbClr val="000000"/>
                  </a:solidFill>
                </a:rPr>
                <a:t>Av. Duque de Caxias, 35 (casa 1B) – Santa Cecília</a:t>
              </a:r>
              <a:endParaRPr lang="pt-BR" sz="2000" dirty="0">
                <a:solidFill>
                  <a:srgbClr val="000000"/>
                </a:solidFill>
              </a:endParaRPr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252536" y="5559623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000" dirty="0" smtClean="0">
                  <a:solidFill>
                    <a:srgbClr val="000000"/>
                  </a:solidFill>
                </a:rPr>
                <a:t>Rua Duque de Caxias, casa 1B</a:t>
              </a:r>
              <a:endParaRPr lang="pt-BR" sz="2000" dirty="0">
                <a:solidFill>
                  <a:srgbClr val="000000"/>
                </a:solidFill>
              </a:endParaRPr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252536" y="5949280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000" dirty="0" smtClean="0">
                  <a:solidFill>
                    <a:srgbClr val="000000"/>
                  </a:solidFill>
                </a:rPr>
                <a:t>Av. Du. de Caxias</a:t>
              </a:r>
              <a:endParaRPr lang="pt-BR" sz="20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32" name="Picture 1040" descr="C:\Documents and Settings\d746241\Dados de aplicativos\Microsoft\Media Catalog\Downloaded Clips\cl1f\j0078711.wmf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876256" y="2492896"/>
            <a:ext cx="169703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9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C000"/>
                </a:solidFill>
              </a:rPr>
              <a:t>Processo de geocodificação</a:t>
            </a:r>
            <a:endParaRPr lang="pt-BR" sz="3200" b="1" dirty="0">
              <a:solidFill>
                <a:srgbClr val="FFC000"/>
              </a:solidFill>
            </a:endParaRPr>
          </a:p>
        </p:txBody>
      </p:sp>
      <p:graphicFrame>
        <p:nvGraphicFramePr>
          <p:cNvPr id="4" name="Diagrama 3"/>
          <p:cNvGraphicFramePr/>
          <p:nvPr/>
        </p:nvGraphicFramePr>
        <p:xfrm>
          <a:off x="155510" y="1268760"/>
          <a:ext cx="8832981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upo 4"/>
          <p:cNvGrpSpPr/>
          <p:nvPr/>
        </p:nvGrpSpPr>
        <p:grpSpPr>
          <a:xfrm rot="10800000">
            <a:off x="6785110" y="4005071"/>
            <a:ext cx="539196" cy="606595"/>
            <a:chOff x="8187741" y="2791894"/>
            <a:chExt cx="606595" cy="6065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Seta para baixo 5"/>
            <p:cNvSpPr/>
            <p:nvPr/>
          </p:nvSpPr>
          <p:spPr>
            <a:xfrm>
              <a:off x="8187741" y="2791894"/>
              <a:ext cx="606595" cy="606595"/>
            </a:xfrm>
            <a:prstGeom prst="downArrow">
              <a:avLst>
                <a:gd name="adj1" fmla="val 55000"/>
                <a:gd name="adj2" fmla="val 45000"/>
              </a:avLst>
            </a:prstGeom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tint val="40000"/>
                <a:alpha val="90000"/>
                <a:hueOff val="-9600000"/>
                <a:satOff val="-12996"/>
                <a:lumOff val="10850"/>
                <a:alphaOff val="0"/>
              </a:schemeClr>
            </a:lnRef>
            <a:fillRef idx="1">
              <a:schemeClr val="accent2">
                <a:tint val="40000"/>
                <a:alpha val="90000"/>
                <a:hueOff val="-9600000"/>
                <a:satOff val="-12996"/>
                <a:lumOff val="1085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-9600000"/>
                <a:satOff val="-12996"/>
                <a:lumOff val="1085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Seta para baixo 4"/>
            <p:cNvSpPr/>
            <p:nvPr/>
          </p:nvSpPr>
          <p:spPr>
            <a:xfrm>
              <a:off x="8324225" y="2791894"/>
              <a:ext cx="333627" cy="456463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defTabSz="12890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900" b="1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797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5688632" cy="271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30"/>
          <a:stretch/>
        </p:blipFill>
        <p:spPr bwMode="auto">
          <a:xfrm>
            <a:off x="6156176" y="4077080"/>
            <a:ext cx="2220464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1" y="4137208"/>
            <a:ext cx="27336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6" t="17069"/>
          <a:stretch/>
        </p:blipFill>
        <p:spPr bwMode="auto">
          <a:xfrm>
            <a:off x="3491880" y="4149088"/>
            <a:ext cx="2232248" cy="174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266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2" cstate="print"/>
          <a:srcRect t="7542" b="3209"/>
          <a:stretch>
            <a:fillRect/>
          </a:stretch>
        </p:blipFill>
        <p:spPr bwMode="auto">
          <a:xfrm>
            <a:off x="0" y="-1"/>
            <a:ext cx="9144000" cy="688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846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/>
          <a:srcRect l="19878" t="6442" r="19572" b="27113"/>
          <a:stretch/>
        </p:blipFill>
        <p:spPr>
          <a:xfrm>
            <a:off x="1115858" y="0"/>
            <a:ext cx="6944000" cy="6858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115858" y="476672"/>
            <a:ext cx="687625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9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/>
          <a:srcRect l="26966" t="9395" r="23423" b="38187"/>
          <a:stretch/>
        </p:blipFill>
        <p:spPr>
          <a:xfrm>
            <a:off x="987602" y="20625"/>
            <a:ext cx="7168796" cy="681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55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sz="half" idx="1"/>
          </p:nvPr>
        </p:nvSpPr>
        <p:spPr>
          <a:xfrm>
            <a:off x="457200" y="2420888"/>
            <a:ext cx="4038600" cy="3063087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 smtClean="0"/>
              <a:t>Pagina inicial &gt; Substituir</a:t>
            </a:r>
          </a:p>
          <a:p>
            <a:pPr marL="0" indent="0">
              <a:buNone/>
            </a:pPr>
            <a:endParaRPr lang="pt-BR" sz="2400" dirty="0" smtClean="0"/>
          </a:p>
          <a:p>
            <a:pPr marL="0" indent="0">
              <a:buNone/>
            </a:pPr>
            <a:r>
              <a:rPr lang="pt-BR" sz="2400" dirty="0" smtClean="0"/>
              <a:t>Dados </a:t>
            </a:r>
            <a:r>
              <a:rPr lang="pt-BR" sz="2400" dirty="0"/>
              <a:t>&gt; </a:t>
            </a:r>
            <a:r>
              <a:rPr lang="pt-BR" sz="2400" dirty="0" smtClean="0"/>
              <a:t>Classificar</a:t>
            </a:r>
          </a:p>
          <a:p>
            <a:pPr marL="0" indent="0">
              <a:buNone/>
            </a:pPr>
            <a:endParaRPr lang="pt-BR" sz="2400" dirty="0" smtClean="0"/>
          </a:p>
          <a:p>
            <a:pPr marL="0" indent="0">
              <a:buNone/>
            </a:pPr>
            <a:r>
              <a:rPr lang="pt-BR" sz="2400" dirty="0" smtClean="0"/>
              <a:t>Inserir funções</a:t>
            </a:r>
          </a:p>
          <a:p>
            <a:pPr marL="0" indent="0">
              <a:buNone/>
            </a:pPr>
            <a:r>
              <a:rPr lang="pt-BR" sz="2400" dirty="0" smtClean="0"/>
              <a:t>=</a:t>
            </a:r>
            <a:r>
              <a:rPr lang="pt-BR" sz="2400" dirty="0"/>
              <a:t>CONCATENAR(   )</a:t>
            </a:r>
          </a:p>
          <a:p>
            <a:pPr marL="0" indent="0">
              <a:buNone/>
            </a:pPr>
            <a:r>
              <a:rPr lang="pt-BR" sz="2400" dirty="0"/>
              <a:t>=ARRUMAR(   )</a:t>
            </a:r>
          </a:p>
          <a:p>
            <a:pPr marL="0" indent="0">
              <a:buNone/>
            </a:pPr>
            <a:r>
              <a:rPr lang="pt-BR" sz="2400" dirty="0"/>
              <a:t>=DIREITA(   </a:t>
            </a:r>
            <a:r>
              <a:rPr lang="pt-BR" sz="2400" dirty="0" smtClean="0"/>
              <a:t>)</a:t>
            </a:r>
          </a:p>
          <a:p>
            <a:pPr marL="0" indent="0">
              <a:buNone/>
            </a:pPr>
            <a:r>
              <a:rPr lang="pt-BR" sz="2400" dirty="0" smtClean="0"/>
              <a:t>=ESQUERDA(   )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sz="2400" dirty="0"/>
          </a:p>
        </p:txBody>
      </p:sp>
      <p:pic>
        <p:nvPicPr>
          <p:cNvPr id="3" name="Imagem 2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/>
          <a:srcRect l="5113" t="6442" r="6295" b="70671"/>
          <a:stretch/>
        </p:blipFill>
        <p:spPr>
          <a:xfrm>
            <a:off x="64010" y="44624"/>
            <a:ext cx="8988491" cy="2089824"/>
          </a:xfrm>
          <a:prstGeom prst="rect">
            <a:avLst/>
          </a:prstGeom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401737" y="2420888"/>
            <a:ext cx="2531533" cy="16002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5579379" y="4378654"/>
            <a:ext cx="2176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solidFill>
                  <a:srgbClr val="008000"/>
                </a:solidFill>
              </a:rPr>
              <a:t>EXCEL</a:t>
            </a:r>
            <a:endParaRPr lang="pt-BR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95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ctrTitle"/>
          </p:nvPr>
        </p:nvSpPr>
        <p:spPr>
          <a:xfrm>
            <a:off x="685800" y="1526936"/>
            <a:ext cx="7772400" cy="1470025"/>
          </a:xfrm>
        </p:spPr>
        <p:txBody>
          <a:bodyPr/>
          <a:lstStyle/>
          <a:p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Geocodificação de endereços</a:t>
            </a:r>
            <a:b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BatchGeo</a:t>
            </a:r>
            <a:endParaRPr lang="pt-BR" dirty="0"/>
          </a:p>
        </p:txBody>
      </p:sp>
      <p:sp>
        <p:nvSpPr>
          <p:cNvPr id="98306" name="AutoShape 2" descr="Resultado de imagem para earth pro"/>
          <p:cNvSpPr>
            <a:spLocks noChangeAspect="1" noChangeArrowheads="1"/>
          </p:cNvSpPr>
          <p:nvPr/>
        </p:nvSpPr>
        <p:spPr bwMode="auto">
          <a:xfrm>
            <a:off x="138293" y="-144463"/>
            <a:ext cx="270933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98308" name="AutoShape 4" descr="Resultado de imagem para earth pro"/>
          <p:cNvSpPr>
            <a:spLocks noChangeAspect="1" noChangeArrowheads="1"/>
          </p:cNvSpPr>
          <p:nvPr/>
        </p:nvSpPr>
        <p:spPr bwMode="auto">
          <a:xfrm>
            <a:off x="138293" y="-144463"/>
            <a:ext cx="270933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98310" name="AutoShape 6" descr="Resultado de imagem para earth pro"/>
          <p:cNvSpPr>
            <a:spLocks noChangeAspect="1" noChangeArrowheads="1"/>
          </p:cNvSpPr>
          <p:nvPr/>
        </p:nvSpPr>
        <p:spPr bwMode="auto">
          <a:xfrm>
            <a:off x="138293" y="-144463"/>
            <a:ext cx="270933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pic>
        <p:nvPicPr>
          <p:cNvPr id="7" name="Imagem 6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20" y="3675894"/>
            <a:ext cx="6848761" cy="2201387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3035830" y="6021297"/>
            <a:ext cx="3467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dirty="0" smtClean="0">
                <a:solidFill>
                  <a:srgbClr val="000000"/>
                </a:solidFill>
                <a:hlinkClick r:id="rId3"/>
              </a:rPr>
              <a:t>https://pt.batchgeo.com/</a:t>
            </a:r>
            <a:endParaRPr lang="pt-BR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smtClean="0"/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2" cstate="print"/>
          <a:srcRect l="2292" t="12791" r="3865" b="4959"/>
          <a:stretch>
            <a:fillRect/>
          </a:stretch>
        </p:blipFill>
        <p:spPr bwMode="auto">
          <a:xfrm>
            <a:off x="0" y="442915"/>
            <a:ext cx="9144000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8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2292" t="14354" r="3865" b="5833"/>
          <a:stretch>
            <a:fillRect/>
          </a:stretch>
        </p:blipFill>
        <p:spPr bwMode="auto">
          <a:xfrm>
            <a:off x="34931" y="476250"/>
            <a:ext cx="9109075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3275856" y="3429000"/>
            <a:ext cx="4824412" cy="461962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>
                <a:solidFill>
                  <a:srgbClr val="000000"/>
                </a:solidFill>
              </a:rPr>
              <a:t>Excel_Example_BATCHGEO.xls</a:t>
            </a:r>
          </a:p>
        </p:txBody>
      </p:sp>
    </p:spTree>
    <p:extLst>
      <p:ext uri="{BB962C8B-B14F-4D97-AF65-F5344CB8AC3E}">
        <p14:creationId xmlns:p14="http://schemas.microsoft.com/office/powerpoint/2010/main" val="190136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2292" t="13667" r="3865" b="5833"/>
          <a:stretch>
            <a:fillRect/>
          </a:stretch>
        </p:blipFill>
        <p:spPr bwMode="auto">
          <a:xfrm>
            <a:off x="36513" y="476262"/>
            <a:ext cx="9144000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141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b="3209"/>
          <a:stretch>
            <a:fillRect/>
          </a:stretch>
        </p:blipFill>
        <p:spPr bwMode="auto">
          <a:xfrm>
            <a:off x="6350" y="115888"/>
            <a:ext cx="9137650" cy="663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597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2292" t="13667" r="3865" b="4959"/>
          <a:stretch>
            <a:fillRect/>
          </a:stretch>
        </p:blipFill>
        <p:spPr bwMode="auto">
          <a:xfrm>
            <a:off x="0" y="476250"/>
            <a:ext cx="9144000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253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-36512" y="-27384"/>
            <a:ext cx="9180512" cy="688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7182"/>
            <a:ext cx="9169200" cy="575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77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2292" t="13667" r="3865" b="5833"/>
          <a:stretch>
            <a:fillRect/>
          </a:stretch>
        </p:blipFill>
        <p:spPr bwMode="auto">
          <a:xfrm>
            <a:off x="0" y="498475"/>
            <a:ext cx="9144000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134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2292" t="11917" r="3865" b="4083"/>
          <a:stretch>
            <a:fillRect/>
          </a:stretch>
        </p:blipFill>
        <p:spPr bwMode="auto">
          <a:xfrm>
            <a:off x="34931" y="333387"/>
            <a:ext cx="9109075" cy="611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2700344" y="1196975"/>
            <a:ext cx="3671887" cy="165576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400">
              <a:solidFill>
                <a:srgbClr val="FFFFFF"/>
              </a:solidFill>
            </a:endParaRPr>
          </a:p>
        </p:txBody>
      </p:sp>
      <p:sp>
        <p:nvSpPr>
          <p:cNvPr id="4" name="Seta para baixo 3"/>
          <p:cNvSpPr/>
          <p:nvPr/>
        </p:nvSpPr>
        <p:spPr>
          <a:xfrm>
            <a:off x="611194" y="3573463"/>
            <a:ext cx="485775" cy="9779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400">
              <a:solidFill>
                <a:srgbClr val="FFFFFF"/>
              </a:solidFill>
            </a:endParaRP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 l="6886" t="35542" r="8784" b="43459"/>
          <a:stretch>
            <a:fillRect/>
          </a:stretch>
        </p:blipFill>
        <p:spPr bwMode="auto">
          <a:xfrm>
            <a:off x="0" y="4652963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ta para baixo 5"/>
          <p:cNvSpPr/>
          <p:nvPr/>
        </p:nvSpPr>
        <p:spPr>
          <a:xfrm rot="5400000">
            <a:off x="5821500" y="4017273"/>
            <a:ext cx="546497" cy="869244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9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/>
          <p:cNvPicPr>
            <a:picLocks noChangeAspect="1" noChangeArrowheads="1"/>
          </p:cNvPicPr>
          <p:nvPr/>
        </p:nvPicPr>
        <p:blipFill>
          <a:blip r:embed="rId2" cstate="print"/>
          <a:srcRect t="2625" b="15311"/>
          <a:stretch>
            <a:fillRect/>
          </a:stretch>
        </p:blipFill>
        <p:spPr bwMode="auto">
          <a:xfrm>
            <a:off x="0" y="260648"/>
            <a:ext cx="9120000" cy="63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94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7224" t="18042" r="8459" b="8459"/>
          <a:stretch>
            <a:fillRect/>
          </a:stretch>
        </p:blipFill>
        <p:spPr bwMode="auto">
          <a:xfrm>
            <a:off x="0" y="476255"/>
            <a:ext cx="9144000" cy="597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81086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t="11917" r="1241" b="3209"/>
          <a:stretch>
            <a:fillRect/>
          </a:stretch>
        </p:blipFill>
        <p:spPr bwMode="auto">
          <a:xfrm>
            <a:off x="5" y="476250"/>
            <a:ext cx="9161463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871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 t="16623" b="3543"/>
          <a:stretch>
            <a:fillRect/>
          </a:stretch>
        </p:blipFill>
        <p:spPr bwMode="auto">
          <a:xfrm>
            <a:off x="0" y="332665"/>
            <a:ext cx="9120000" cy="61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75913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8" descr="download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267744" y="2708920"/>
            <a:ext cx="4608512" cy="3560276"/>
          </a:xfrm>
          <a:prstGeom prst="rect">
            <a:avLst/>
          </a:prstGeom>
        </p:spPr>
      </p:pic>
      <p:sp>
        <p:nvSpPr>
          <p:cNvPr id="98306" name="AutoShape 2" descr="Resultado de imagem para earth pro"/>
          <p:cNvSpPr>
            <a:spLocks noChangeAspect="1" noChangeArrowheads="1"/>
          </p:cNvSpPr>
          <p:nvPr/>
        </p:nvSpPr>
        <p:spPr bwMode="auto">
          <a:xfrm>
            <a:off x="138294" y="-144463"/>
            <a:ext cx="270933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98308" name="AutoShape 4" descr="Resultado de imagem para earth pro"/>
          <p:cNvSpPr>
            <a:spLocks noChangeAspect="1" noChangeArrowheads="1"/>
          </p:cNvSpPr>
          <p:nvPr/>
        </p:nvSpPr>
        <p:spPr bwMode="auto">
          <a:xfrm>
            <a:off x="138294" y="-144463"/>
            <a:ext cx="270933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98310" name="AutoShape 6" descr="Resultado de imagem para earth pro"/>
          <p:cNvSpPr>
            <a:spLocks noChangeAspect="1" noChangeArrowheads="1"/>
          </p:cNvSpPr>
          <p:nvPr/>
        </p:nvSpPr>
        <p:spPr bwMode="auto">
          <a:xfrm>
            <a:off x="138294" y="-144463"/>
            <a:ext cx="270933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10" name="Título 9"/>
          <p:cNvSpPr>
            <a:spLocks noGrp="1"/>
          </p:cNvSpPr>
          <p:nvPr>
            <p:ph type="ctrTitle"/>
          </p:nvPr>
        </p:nvSpPr>
        <p:spPr>
          <a:xfrm>
            <a:off x="685800" y="908733"/>
            <a:ext cx="7772400" cy="1470025"/>
          </a:xfrm>
        </p:spPr>
        <p:txBody>
          <a:bodyPr/>
          <a:lstStyle/>
          <a:p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Geocodificação de endereços</a:t>
            </a:r>
            <a:b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pt-BR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hlinkClick r:id="rId3"/>
              </a:rPr>
              <a:t>Google </a:t>
            </a:r>
            <a:r>
              <a:rPr lang="pt-BR" sz="32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hlinkClick r:id="rId3"/>
              </a:rPr>
              <a:t>Earth</a:t>
            </a:r>
            <a:r>
              <a:rPr lang="pt-BR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hlinkClick r:id="rId3"/>
              </a:rPr>
              <a:t> Pro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71209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3542"/>
          <a:stretch>
            <a:fillRect/>
          </a:stretch>
        </p:blipFill>
        <p:spPr bwMode="auto">
          <a:xfrm>
            <a:off x="36504" y="106361"/>
            <a:ext cx="9072000" cy="656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2275" r="51181" b="48119"/>
          <a:stretch>
            <a:fillRect/>
          </a:stretch>
        </p:blipFill>
        <p:spPr bwMode="auto">
          <a:xfrm>
            <a:off x="179517" y="477242"/>
            <a:ext cx="4428823" cy="337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608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b="3543"/>
          <a:stretch>
            <a:fillRect/>
          </a:stretch>
        </p:blipFill>
        <p:spPr bwMode="auto">
          <a:xfrm>
            <a:off x="36504" y="116646"/>
            <a:ext cx="9072000" cy="656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8245" t="6350" r="18373" b="12686"/>
          <a:stretch>
            <a:fillRect/>
          </a:stretch>
        </p:blipFill>
        <p:spPr bwMode="auto">
          <a:xfrm>
            <a:off x="1691680" y="548694"/>
            <a:ext cx="5750053" cy="5508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18245" t="6124" r="18701" b="12686"/>
          <a:stretch>
            <a:fillRect/>
          </a:stretch>
        </p:blipFill>
        <p:spPr bwMode="auto">
          <a:xfrm>
            <a:off x="1691687" y="548680"/>
            <a:ext cx="5720317" cy="552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 l="18408" t="6124" r="18701" b="12686"/>
          <a:stretch>
            <a:fillRect/>
          </a:stretch>
        </p:blipFill>
        <p:spPr bwMode="auto">
          <a:xfrm>
            <a:off x="1691687" y="548694"/>
            <a:ext cx="5705603" cy="5524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l="18373" t="6124" r="18373" b="12686"/>
          <a:stretch>
            <a:fillRect/>
          </a:stretch>
        </p:blipFill>
        <p:spPr bwMode="auto">
          <a:xfrm>
            <a:off x="1691687" y="548680"/>
            <a:ext cx="5738399" cy="552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 l="41010" t="39370" r="41011" b="45932"/>
          <a:stretch>
            <a:fillRect/>
          </a:stretch>
        </p:blipFill>
        <p:spPr bwMode="auto">
          <a:xfrm>
            <a:off x="4499999" y="3239976"/>
            <a:ext cx="1972799" cy="1209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007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b="3543"/>
          <a:stretch>
            <a:fillRect/>
          </a:stretch>
        </p:blipFill>
        <p:spPr bwMode="auto">
          <a:xfrm>
            <a:off x="35496" y="116646"/>
            <a:ext cx="9072000" cy="656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52493" t="41120" r="29199" b="44619"/>
          <a:stretch>
            <a:fillRect/>
          </a:stretch>
        </p:blipFill>
        <p:spPr bwMode="auto">
          <a:xfrm>
            <a:off x="5759921" y="3384039"/>
            <a:ext cx="2008908" cy="1173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36745" t="31059" r="13780" b="34558"/>
          <a:stretch>
            <a:fillRect/>
          </a:stretch>
        </p:blipFill>
        <p:spPr bwMode="auto">
          <a:xfrm>
            <a:off x="3370038" y="2229906"/>
            <a:ext cx="4488437" cy="233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794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36512" y="-27384"/>
            <a:ext cx="9180512" cy="688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93162"/>
            <a:ext cx="9169200" cy="588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5999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b="3543"/>
          <a:stretch>
            <a:fillRect/>
          </a:stretch>
        </p:blipFill>
        <p:spPr bwMode="auto">
          <a:xfrm>
            <a:off x="36504" y="116646"/>
            <a:ext cx="9072000" cy="656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152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b="3543"/>
          <a:stretch>
            <a:fillRect/>
          </a:stretch>
        </p:blipFill>
        <p:spPr bwMode="auto">
          <a:xfrm>
            <a:off x="35496" y="116646"/>
            <a:ext cx="9072000" cy="656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283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b="3543"/>
          <a:stretch>
            <a:fillRect/>
          </a:stretch>
        </p:blipFill>
        <p:spPr bwMode="auto">
          <a:xfrm>
            <a:off x="36504" y="116646"/>
            <a:ext cx="9072000" cy="656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083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b="3543"/>
          <a:stretch>
            <a:fillRect/>
          </a:stretch>
        </p:blipFill>
        <p:spPr bwMode="auto">
          <a:xfrm>
            <a:off x="36504" y="116646"/>
            <a:ext cx="9072000" cy="656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520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ctrTitle"/>
          </p:nvPr>
        </p:nvSpPr>
        <p:spPr>
          <a:xfrm>
            <a:off x="685800" y="1454924"/>
            <a:ext cx="7772400" cy="1470025"/>
          </a:xfrm>
        </p:spPr>
        <p:txBody>
          <a:bodyPr/>
          <a:lstStyle/>
          <a:p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Geocodificação de endereços</a:t>
            </a:r>
            <a:b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API Excel</a:t>
            </a:r>
            <a:endParaRPr lang="pt-BR" dirty="0"/>
          </a:p>
        </p:txBody>
      </p:sp>
      <p:sp>
        <p:nvSpPr>
          <p:cNvPr id="98306" name="AutoShape 2" descr="Resultado de imagem para earth pro"/>
          <p:cNvSpPr>
            <a:spLocks noChangeAspect="1" noChangeArrowheads="1"/>
          </p:cNvSpPr>
          <p:nvPr/>
        </p:nvSpPr>
        <p:spPr bwMode="auto">
          <a:xfrm>
            <a:off x="138291" y="-144463"/>
            <a:ext cx="270933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98308" name="AutoShape 4" descr="Resultado de imagem para earth pro"/>
          <p:cNvSpPr>
            <a:spLocks noChangeAspect="1" noChangeArrowheads="1"/>
          </p:cNvSpPr>
          <p:nvPr/>
        </p:nvSpPr>
        <p:spPr bwMode="auto">
          <a:xfrm>
            <a:off x="138291" y="-144463"/>
            <a:ext cx="270933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98310" name="AutoShape 6" descr="Resultado de imagem para earth pro"/>
          <p:cNvSpPr>
            <a:spLocks noChangeAspect="1" noChangeArrowheads="1"/>
          </p:cNvSpPr>
          <p:nvPr/>
        </p:nvSpPr>
        <p:spPr bwMode="auto">
          <a:xfrm>
            <a:off x="138291" y="-144463"/>
            <a:ext cx="270933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2" name="AutoShape 4" descr="Resultado de imagem para mymap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AutoShape 6" descr="Resultado de imagem para mymap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AutoShape 8" descr="Resultado de imagem para mymap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AutoShape 10" descr="Resultado de imagem para mymap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AutoShape 12" descr="Resultado de imagem para mymap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rgbClr val="000000"/>
              </a:solidFill>
            </a:endParaRPr>
          </a:p>
        </p:txBody>
      </p:sp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869160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669" y="4856584"/>
            <a:ext cx="3236743" cy="181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90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" b="4423"/>
          <a:stretch/>
        </p:blipFill>
        <p:spPr bwMode="auto">
          <a:xfrm>
            <a:off x="108504" y="796145"/>
            <a:ext cx="9000000" cy="522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45024"/>
            <a:ext cx="137160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0" t="25264" r="27162" b="7410"/>
          <a:stretch/>
        </p:blipFill>
        <p:spPr bwMode="auto">
          <a:xfrm>
            <a:off x="6024312" y="2439309"/>
            <a:ext cx="1555668" cy="96190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Seta para a direita 1"/>
          <p:cNvSpPr/>
          <p:nvPr/>
        </p:nvSpPr>
        <p:spPr>
          <a:xfrm rot="16200000">
            <a:off x="-429332" y="3468228"/>
            <a:ext cx="3017887" cy="108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9190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" b="4786"/>
          <a:stretch/>
        </p:blipFill>
        <p:spPr bwMode="auto">
          <a:xfrm>
            <a:off x="35496" y="831772"/>
            <a:ext cx="9000000" cy="518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ta para a direita 4"/>
          <p:cNvSpPr/>
          <p:nvPr/>
        </p:nvSpPr>
        <p:spPr>
          <a:xfrm rot="10800000">
            <a:off x="1835696" y="548680"/>
            <a:ext cx="3017887" cy="108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19454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ctrTitle"/>
          </p:nvPr>
        </p:nvSpPr>
        <p:spPr>
          <a:xfrm>
            <a:off x="685800" y="1454924"/>
            <a:ext cx="7772400" cy="1470025"/>
          </a:xfrm>
        </p:spPr>
        <p:txBody>
          <a:bodyPr/>
          <a:lstStyle/>
          <a:p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Geocodificação de endereços</a:t>
            </a:r>
            <a:b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Google</a:t>
            </a:r>
            <a:b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My</a:t>
            </a:r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Maps</a:t>
            </a:r>
            <a:endParaRPr lang="pt-BR" dirty="0"/>
          </a:p>
        </p:txBody>
      </p:sp>
      <p:sp>
        <p:nvSpPr>
          <p:cNvPr id="98306" name="AutoShape 2" descr="Resultado de imagem para earth pro"/>
          <p:cNvSpPr>
            <a:spLocks noChangeAspect="1" noChangeArrowheads="1"/>
          </p:cNvSpPr>
          <p:nvPr/>
        </p:nvSpPr>
        <p:spPr bwMode="auto">
          <a:xfrm>
            <a:off x="138291" y="-144463"/>
            <a:ext cx="270933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98308" name="AutoShape 4" descr="Resultado de imagem para earth pro"/>
          <p:cNvSpPr>
            <a:spLocks noChangeAspect="1" noChangeArrowheads="1"/>
          </p:cNvSpPr>
          <p:nvPr/>
        </p:nvSpPr>
        <p:spPr bwMode="auto">
          <a:xfrm>
            <a:off x="138291" y="-144463"/>
            <a:ext cx="270933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98310" name="AutoShape 6" descr="Resultado de imagem para earth pro"/>
          <p:cNvSpPr>
            <a:spLocks noChangeAspect="1" noChangeArrowheads="1"/>
          </p:cNvSpPr>
          <p:nvPr/>
        </p:nvSpPr>
        <p:spPr bwMode="auto">
          <a:xfrm>
            <a:off x="138291" y="-144463"/>
            <a:ext cx="270933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619672" y="4191476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dirty="0">
                <a:solidFill>
                  <a:schemeClr val="bg1"/>
                </a:solidFill>
              </a:rPr>
              <a:t>https://www.google.com/mymaps</a:t>
            </a:r>
            <a:endParaRPr lang="pt-BR" sz="2400" dirty="0" smtClean="0">
              <a:solidFill>
                <a:schemeClr val="bg1"/>
              </a:solidFill>
            </a:endParaRPr>
          </a:p>
        </p:txBody>
      </p:sp>
      <p:sp>
        <p:nvSpPr>
          <p:cNvPr id="2" name="AutoShape 4" descr="Resultado de imagem para mymap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6" descr="Resultado de imagem para mymap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8" descr="Resultado de imagem para mymap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10" descr="Resultado de imagem para mymap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12" descr="Resultado de imagem para mymap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869160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74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2" b="4631"/>
          <a:stretch/>
        </p:blipFill>
        <p:spPr bwMode="auto">
          <a:xfrm>
            <a:off x="35496" y="980728"/>
            <a:ext cx="9000000" cy="495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0640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0" b="4421"/>
          <a:stretch/>
        </p:blipFill>
        <p:spPr bwMode="auto">
          <a:xfrm>
            <a:off x="35496" y="980728"/>
            <a:ext cx="9000000" cy="49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599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6912768" cy="1143000"/>
          </a:xfrm>
        </p:spPr>
        <p:txBody>
          <a:bodyPr anchor="b"/>
          <a:lstStyle/>
          <a:p>
            <a:pPr algn="l"/>
            <a:r>
              <a:rPr lang="pt-BR" sz="3200" b="1" dirty="0" smtClean="0">
                <a:solidFill>
                  <a:schemeClr val="accent3">
                    <a:lumMod val="75000"/>
                  </a:schemeClr>
                </a:solidFill>
              </a:rPr>
              <a:t>Sistema de referência de coordenadas</a:t>
            </a:r>
            <a:endParaRPr lang="pt-BR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pt-BR" sz="3200" i="1" dirty="0" smtClean="0">
                <a:solidFill>
                  <a:schemeClr val="bg1">
                    <a:lumMod val="50000"/>
                  </a:schemeClr>
                </a:solidFill>
              </a:rPr>
              <a:t>Projetadas</a:t>
            </a:r>
            <a:endParaRPr lang="pt-BR" sz="3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endParaRPr lang="pt-BR" b="1" dirty="0" smtClean="0"/>
          </a:p>
          <a:p>
            <a:pPr marL="0" indent="0" algn="ctr">
              <a:buNone/>
            </a:pPr>
            <a:r>
              <a:rPr lang="pt-BR" b="1" dirty="0" smtClean="0"/>
              <a:t>SIRGAS 2000</a:t>
            </a:r>
            <a:endParaRPr lang="pt-BR" b="1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BR" sz="3200" i="1" dirty="0">
                <a:solidFill>
                  <a:schemeClr val="bg1">
                    <a:lumMod val="50000"/>
                  </a:schemeClr>
                </a:solidFill>
              </a:rPr>
              <a:t>Geográficas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 algn="ctr">
              <a:buNone/>
            </a:pPr>
            <a:endParaRPr lang="pt-BR" b="1" dirty="0" smtClean="0"/>
          </a:p>
          <a:p>
            <a:pPr marL="0" indent="0" algn="ctr">
              <a:buNone/>
            </a:pPr>
            <a:r>
              <a:rPr lang="pt-BR" b="1" dirty="0" smtClean="0"/>
              <a:t>WGS 84</a:t>
            </a:r>
            <a:endParaRPr lang="pt-BR" b="1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56992"/>
            <a:ext cx="2880000" cy="131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49488"/>
            <a:ext cx="2880000" cy="75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32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6"/>
          <a:stretch/>
        </p:blipFill>
        <p:spPr bwMode="auto">
          <a:xfrm>
            <a:off x="35496" y="737525"/>
            <a:ext cx="9000000" cy="535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9" t="35047" r="32311" b="32476"/>
          <a:stretch/>
        </p:blipFill>
        <p:spPr bwMode="auto">
          <a:xfrm>
            <a:off x="2195736" y="2708920"/>
            <a:ext cx="3170712" cy="182684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61048"/>
            <a:ext cx="3170237" cy="16637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931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5" b="4618"/>
          <a:stretch/>
        </p:blipFill>
        <p:spPr bwMode="auto">
          <a:xfrm>
            <a:off x="35496" y="843646"/>
            <a:ext cx="9000000" cy="517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3680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" b="4364"/>
          <a:stretch/>
        </p:blipFill>
        <p:spPr bwMode="auto">
          <a:xfrm>
            <a:off x="108504" y="843646"/>
            <a:ext cx="9000000" cy="517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0559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" b="4153"/>
          <a:stretch/>
        </p:blipFill>
        <p:spPr bwMode="auto">
          <a:xfrm>
            <a:off x="35496" y="831771"/>
            <a:ext cx="9000000" cy="51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5013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1538" y="476672"/>
            <a:ext cx="8320924" cy="3456384"/>
          </a:xfrm>
        </p:spPr>
        <p:txBody>
          <a:bodyPr/>
          <a:lstStyle/>
          <a:p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Geocodificação de endereços</a:t>
            </a:r>
            <a:b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Google / </a:t>
            </a:r>
            <a:r>
              <a:rPr lang="pt-BR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OpenStreetMap</a:t>
            </a:r>
            <a:endParaRPr lang="pt-BR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rcRect b="20997"/>
          <a:stretch>
            <a:fillRect/>
          </a:stretch>
        </p:blipFill>
        <p:spPr>
          <a:xfrm>
            <a:off x="283523" y="4123600"/>
            <a:ext cx="8540914" cy="211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2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4038600" cy="2697166"/>
          </a:xfrm>
        </p:spPr>
        <p:txBody>
          <a:bodyPr anchor="b"/>
          <a:lstStyle/>
          <a:p>
            <a:pPr marL="0" indent="0" algn="ctr">
              <a:buNone/>
            </a:pPr>
            <a:r>
              <a:rPr lang="pt-BR" sz="3200" b="1" dirty="0" smtClean="0">
                <a:latin typeface="Arial" pitchFamily="34" charset="0"/>
                <a:cs typeface="Arial" pitchFamily="34" charset="0"/>
              </a:rPr>
              <a:t>Para ajustar a codificação abra o arquivo pelo “Bloco de notas” e selecione “Salvar como”.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3488" t="4511" r="2886" b="1020"/>
          <a:stretch/>
        </p:blipFill>
        <p:spPr>
          <a:xfrm>
            <a:off x="4757872" y="3501008"/>
            <a:ext cx="4038600" cy="2556302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sp>
        <p:nvSpPr>
          <p:cNvPr id="8" name="Retângulo 7"/>
          <p:cNvSpPr/>
          <p:nvPr/>
        </p:nvSpPr>
        <p:spPr>
          <a:xfrm>
            <a:off x="475545" y="1628507"/>
            <a:ext cx="81929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dirty="0">
                <a:solidFill>
                  <a:srgbClr val="000000"/>
                </a:solidFill>
              </a:rPr>
              <a:t>A tabela contendo os endereços a serem </a:t>
            </a:r>
            <a:r>
              <a:rPr lang="pt-BR" sz="3200" dirty="0" err="1">
                <a:solidFill>
                  <a:srgbClr val="000000"/>
                </a:solidFill>
              </a:rPr>
              <a:t>geocodificados</a:t>
            </a:r>
            <a:r>
              <a:rPr lang="pt-BR" sz="3200" dirty="0">
                <a:solidFill>
                  <a:srgbClr val="000000"/>
                </a:solidFill>
              </a:rPr>
              <a:t> devem </a:t>
            </a:r>
            <a:r>
              <a:rPr lang="pt-BR" sz="3200" dirty="0" smtClean="0">
                <a:solidFill>
                  <a:srgbClr val="000000"/>
                </a:solidFill>
              </a:rPr>
              <a:t>estar </a:t>
            </a:r>
            <a:r>
              <a:rPr lang="pt-BR" sz="3200" dirty="0">
                <a:solidFill>
                  <a:srgbClr val="000000"/>
                </a:solidFill>
              </a:rPr>
              <a:t>em </a:t>
            </a:r>
            <a:r>
              <a:rPr lang="pt-BR" sz="3200" dirty="0" smtClean="0">
                <a:solidFill>
                  <a:srgbClr val="000000"/>
                </a:solidFill>
              </a:rPr>
              <a:t>extensão .</a:t>
            </a:r>
            <a:r>
              <a:rPr lang="pt-BR" sz="3200" dirty="0" err="1" smtClean="0">
                <a:solidFill>
                  <a:srgbClr val="000000"/>
                </a:solidFill>
              </a:rPr>
              <a:t>csv</a:t>
            </a:r>
            <a:r>
              <a:rPr lang="pt-BR" sz="3200" dirty="0" smtClean="0">
                <a:solidFill>
                  <a:srgbClr val="000000"/>
                </a:solidFill>
              </a:rPr>
              <a:t> e codificação UFT-8.</a:t>
            </a:r>
            <a:endParaRPr lang="pt-BR" sz="3200" dirty="0">
              <a:solidFill>
                <a:srgbClr val="000000"/>
              </a:solidFill>
            </a:endParaRPr>
          </a:p>
        </p:txBody>
      </p:sp>
      <p:sp>
        <p:nvSpPr>
          <p:cNvPr id="9" name="Seta para baixo 8"/>
          <p:cNvSpPr/>
          <p:nvPr/>
        </p:nvSpPr>
        <p:spPr>
          <a:xfrm>
            <a:off x="7132285" y="4797152"/>
            <a:ext cx="704078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5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7802" y="335494"/>
            <a:ext cx="3746500" cy="6268509"/>
          </a:xfrm>
        </p:spPr>
        <p:txBody>
          <a:bodyPr anchor="ctr">
            <a:normAutofit lnSpcReduction="10000"/>
          </a:bodyPr>
          <a:lstStyle/>
          <a:p>
            <a:pPr algn="just">
              <a:buNone/>
            </a:pPr>
            <a:endParaRPr lang="pt-BR" sz="2000" b="1" dirty="0" smtClean="0">
              <a:solidFill>
                <a:srgbClr val="FFC000"/>
              </a:solidFill>
            </a:endParaRPr>
          </a:p>
          <a:p>
            <a:pPr algn="just">
              <a:buNone/>
            </a:pPr>
            <a:endParaRPr lang="pt-BR" sz="2000" b="1" dirty="0" smtClean="0">
              <a:solidFill>
                <a:srgbClr val="FFC000"/>
              </a:solidFill>
            </a:endParaRPr>
          </a:p>
          <a:p>
            <a:pPr algn="just">
              <a:buNone/>
            </a:pPr>
            <a:r>
              <a:rPr lang="pt-BR" sz="2000" b="1" dirty="0" smtClean="0">
                <a:solidFill>
                  <a:srgbClr val="FFC000"/>
                </a:solidFill>
              </a:rPr>
              <a:t>Na janela ‘Web Service </a:t>
            </a:r>
            <a:r>
              <a:rPr lang="pt-BR" sz="2000" b="1" dirty="0" err="1" smtClean="0">
                <a:solidFill>
                  <a:srgbClr val="FFC000"/>
                </a:solidFill>
              </a:rPr>
              <a:t>Geocode</a:t>
            </a:r>
            <a:r>
              <a:rPr lang="pt-BR" sz="2000" b="1" dirty="0" smtClean="0">
                <a:solidFill>
                  <a:srgbClr val="FFC000"/>
                </a:solidFill>
              </a:rPr>
              <a:t>’ e em ‘Input CSV File (UTF-8)’ busque o arquivo com os endereços.</a:t>
            </a:r>
          </a:p>
          <a:p>
            <a:pPr algn="just">
              <a:buNone/>
            </a:pPr>
            <a:endParaRPr lang="pt-BR" sz="2000" b="1" dirty="0" smtClean="0">
              <a:solidFill>
                <a:srgbClr val="FFC000"/>
              </a:solidFill>
            </a:endParaRPr>
          </a:p>
          <a:p>
            <a:pPr algn="just">
              <a:buNone/>
            </a:pPr>
            <a:endParaRPr lang="pt-BR" sz="2000" b="1" dirty="0" smtClean="0">
              <a:solidFill>
                <a:srgbClr val="FFC000"/>
              </a:solidFill>
            </a:endParaRPr>
          </a:p>
          <a:p>
            <a:pPr algn="just">
              <a:buNone/>
            </a:pPr>
            <a:r>
              <a:rPr lang="pt-BR" sz="2000" b="1" dirty="0" smtClean="0">
                <a:solidFill>
                  <a:srgbClr val="FFC000"/>
                </a:solidFill>
              </a:rPr>
              <a:t>Informe os campos de endereço (</a:t>
            </a:r>
            <a:r>
              <a:rPr lang="pt-BR" sz="2000" b="1" dirty="0" err="1" smtClean="0">
                <a:solidFill>
                  <a:srgbClr val="FFC000"/>
                </a:solidFill>
              </a:rPr>
              <a:t>Address</a:t>
            </a:r>
            <a:r>
              <a:rPr lang="pt-BR" sz="2000" b="1" dirty="0" smtClean="0">
                <a:solidFill>
                  <a:srgbClr val="FFC000"/>
                </a:solidFill>
              </a:rPr>
              <a:t>, City, </a:t>
            </a:r>
            <a:r>
              <a:rPr lang="pt-BR" sz="2000" b="1" dirty="0" err="1" smtClean="0">
                <a:solidFill>
                  <a:srgbClr val="FFC000"/>
                </a:solidFill>
              </a:rPr>
              <a:t>State</a:t>
            </a:r>
            <a:r>
              <a:rPr lang="pt-BR" sz="2000" b="1" dirty="0" smtClean="0">
                <a:solidFill>
                  <a:srgbClr val="FFC000"/>
                </a:solidFill>
              </a:rPr>
              <a:t> </a:t>
            </a:r>
            <a:r>
              <a:rPr lang="pt-BR" sz="2000" b="1" dirty="0" err="1" smtClean="0">
                <a:solidFill>
                  <a:srgbClr val="FFC000"/>
                </a:solidFill>
              </a:rPr>
              <a:t>and</a:t>
            </a:r>
            <a:r>
              <a:rPr lang="pt-BR" sz="2000" b="1" dirty="0" smtClean="0">
                <a:solidFill>
                  <a:srgbClr val="FFC000"/>
                </a:solidFill>
              </a:rPr>
              <a:t> Country </a:t>
            </a:r>
            <a:r>
              <a:rPr lang="pt-BR" sz="2000" b="1" dirty="0" err="1" smtClean="0">
                <a:solidFill>
                  <a:srgbClr val="FFC000"/>
                </a:solidFill>
              </a:rPr>
              <a:t>fields</a:t>
            </a:r>
            <a:r>
              <a:rPr lang="pt-BR" sz="2000" b="1" dirty="0" smtClean="0">
                <a:solidFill>
                  <a:srgbClr val="FFC000"/>
                </a:solidFill>
              </a:rPr>
              <a:t>) e o ‘Web </a:t>
            </a:r>
            <a:r>
              <a:rPr lang="pt-BR" sz="2000" b="1" dirty="0" err="1" smtClean="0">
                <a:solidFill>
                  <a:srgbClr val="FFC000"/>
                </a:solidFill>
              </a:rPr>
              <a:t>Service</a:t>
            </a:r>
            <a:r>
              <a:rPr lang="pt-BR" sz="2000" b="1" dirty="0" smtClean="0">
                <a:solidFill>
                  <a:srgbClr val="FFC000"/>
                </a:solidFill>
              </a:rPr>
              <a:t>’.</a:t>
            </a:r>
          </a:p>
          <a:p>
            <a:pPr algn="just">
              <a:buNone/>
            </a:pPr>
            <a:endParaRPr lang="pt-BR" sz="2000" b="1" dirty="0" smtClean="0">
              <a:solidFill>
                <a:srgbClr val="FFC000"/>
              </a:solidFill>
            </a:endParaRPr>
          </a:p>
          <a:p>
            <a:pPr algn="just">
              <a:buNone/>
            </a:pPr>
            <a:r>
              <a:rPr lang="pt-BR" sz="2000" b="1" dirty="0" smtClean="0">
                <a:solidFill>
                  <a:srgbClr val="FFC000"/>
                </a:solidFill>
              </a:rPr>
              <a:t>De um nome e um caminho de saída para o </a:t>
            </a:r>
            <a:r>
              <a:rPr lang="pt-BR" sz="2000" b="1" dirty="0" err="1" smtClean="0">
                <a:solidFill>
                  <a:srgbClr val="FFC000"/>
                </a:solidFill>
              </a:rPr>
              <a:t>layer</a:t>
            </a:r>
            <a:r>
              <a:rPr lang="pt-BR" sz="2000" b="1" dirty="0" smtClean="0">
                <a:solidFill>
                  <a:srgbClr val="FFC000"/>
                </a:solidFill>
              </a:rPr>
              <a:t> resultante e um nome e endereço para a lista dos endereços não encontrados.</a:t>
            </a:r>
            <a:endParaRPr lang="pt-BR" sz="2000" b="1" dirty="0">
              <a:solidFill>
                <a:srgbClr val="FFC0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87958" y="616338"/>
            <a:ext cx="4735772" cy="569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35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Obrigado!</a:t>
            </a:r>
            <a:endParaRPr lang="pt-BR" dirty="0"/>
          </a:p>
        </p:txBody>
      </p:sp>
      <p:sp>
        <p:nvSpPr>
          <p:cNvPr id="12" name="Subtítulo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bsaguiar@prefeitura.sp.gov.br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90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ctrTitle"/>
          </p:nvPr>
        </p:nvSpPr>
        <p:spPr>
          <a:xfrm>
            <a:off x="685800" y="1454924"/>
            <a:ext cx="7772400" cy="1470025"/>
          </a:xfrm>
        </p:spPr>
        <p:txBody>
          <a:bodyPr/>
          <a:lstStyle/>
          <a:p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Geocodificação de endereços</a:t>
            </a:r>
            <a:b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pt-BR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TerraView</a:t>
            </a:r>
            <a:endParaRPr lang="pt-BR" dirty="0"/>
          </a:p>
        </p:txBody>
      </p:sp>
      <p:sp>
        <p:nvSpPr>
          <p:cNvPr id="98306" name="AutoShape 2" descr="Resultado de imagem para earth pro"/>
          <p:cNvSpPr>
            <a:spLocks noChangeAspect="1" noChangeArrowheads="1"/>
          </p:cNvSpPr>
          <p:nvPr/>
        </p:nvSpPr>
        <p:spPr bwMode="auto">
          <a:xfrm>
            <a:off x="138291" y="-144463"/>
            <a:ext cx="270933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98308" name="AutoShape 4" descr="Resultado de imagem para earth pro"/>
          <p:cNvSpPr>
            <a:spLocks noChangeAspect="1" noChangeArrowheads="1"/>
          </p:cNvSpPr>
          <p:nvPr/>
        </p:nvSpPr>
        <p:spPr bwMode="auto">
          <a:xfrm>
            <a:off x="138291" y="-144463"/>
            <a:ext cx="270933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98310" name="AutoShape 6" descr="Resultado de imagem para earth pro"/>
          <p:cNvSpPr>
            <a:spLocks noChangeAspect="1" noChangeArrowheads="1"/>
          </p:cNvSpPr>
          <p:nvPr/>
        </p:nvSpPr>
        <p:spPr bwMode="auto">
          <a:xfrm>
            <a:off x="138291" y="-144463"/>
            <a:ext cx="270933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619672" y="4191476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dirty="0">
                <a:solidFill>
                  <a:srgbClr val="000000"/>
                </a:solidFill>
                <a:hlinkClick r:id="rId2"/>
              </a:rPr>
              <a:t>http://</a:t>
            </a:r>
            <a:r>
              <a:rPr lang="pt-BR" sz="2400" dirty="0" smtClean="0">
                <a:solidFill>
                  <a:srgbClr val="000000"/>
                </a:solidFill>
                <a:hlinkClick r:id="rId2"/>
              </a:rPr>
              <a:t>www.dpi.inpe.br/terraview/index.php</a:t>
            </a:r>
            <a:endParaRPr lang="pt-BR" sz="2400" dirty="0" smtClean="0">
              <a:solidFill>
                <a:srgbClr val="00000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7815" y="5253336"/>
            <a:ext cx="3200000" cy="1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2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 cstate="print"/>
          <a:srcRect b="4084"/>
          <a:stretch>
            <a:fillRect/>
          </a:stretch>
        </p:blipFill>
        <p:spPr bwMode="auto">
          <a:xfrm>
            <a:off x="0" y="163454"/>
            <a:ext cx="9144000" cy="657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894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36512" y="-27384"/>
            <a:ext cx="9180512" cy="688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63783"/>
            <a:ext cx="9169372" cy="459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157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2108" r="1488" b="2975"/>
          <a:stretch/>
        </p:blipFill>
        <p:spPr bwMode="auto">
          <a:xfrm>
            <a:off x="91503" y="39688"/>
            <a:ext cx="8429483" cy="6773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603560" y="1857018"/>
            <a:ext cx="74248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altLang="pt-BR" sz="2000" b="1" dirty="0" smtClean="0">
                <a:solidFill>
                  <a:srgbClr val="FF9900"/>
                </a:solidFill>
              </a:rPr>
              <a:t>Selecionar o plano de informação (linhas) correspondente ao eixo de logradouros de Taubaté ‘</a:t>
            </a:r>
            <a:r>
              <a:rPr lang="pt-BR" altLang="pt-BR" sz="2000" b="1" dirty="0" err="1" smtClean="0">
                <a:solidFill>
                  <a:srgbClr val="FF9900"/>
                </a:solidFill>
              </a:rPr>
              <a:t>Taubate_SP</a:t>
            </a:r>
            <a:r>
              <a:rPr lang="pt-BR" altLang="pt-BR" sz="2000" b="1" dirty="0" smtClean="0">
                <a:solidFill>
                  <a:srgbClr val="FF9900"/>
                </a:solidFill>
              </a:rPr>
              <a:t>’</a:t>
            </a:r>
            <a:endParaRPr lang="pt-BR" altLang="pt-BR" sz="2000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67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3" y="1125538"/>
            <a:ext cx="3851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 altLang="pt-BR" sz="2400">
              <a:solidFill>
                <a:srgbClr val="FFC000"/>
              </a:solidFill>
            </a:endParaRPr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155511" y="331530"/>
            <a:ext cx="3567665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altLang="pt-BR" sz="2000" b="1" dirty="0" smtClean="0">
                <a:solidFill>
                  <a:srgbClr val="C00000"/>
                </a:solidFill>
              </a:rPr>
              <a:t>Tipo</a:t>
            </a:r>
          </a:p>
          <a:p>
            <a:pPr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endParaRPr lang="pt-BR" altLang="pt-BR" sz="2000" b="1" dirty="0" smtClean="0">
              <a:solidFill>
                <a:srgbClr val="FFC000"/>
              </a:solidFill>
            </a:endParaRPr>
          </a:p>
          <a:p>
            <a:pPr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altLang="pt-BR" sz="2000" b="1" dirty="0" smtClean="0">
                <a:solidFill>
                  <a:srgbClr val="FF0000"/>
                </a:solidFill>
              </a:rPr>
              <a:t>Título</a:t>
            </a:r>
          </a:p>
          <a:p>
            <a:pPr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endParaRPr lang="pt-BR" altLang="pt-BR" sz="2000" b="1" dirty="0" smtClean="0">
              <a:solidFill>
                <a:srgbClr val="FFC000"/>
              </a:solidFill>
            </a:endParaRPr>
          </a:p>
          <a:p>
            <a:pPr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altLang="pt-BR" sz="2000" b="1" dirty="0" smtClean="0">
                <a:solidFill>
                  <a:srgbClr val="FFC000"/>
                </a:solidFill>
              </a:rPr>
              <a:t>Preposição</a:t>
            </a:r>
          </a:p>
          <a:p>
            <a:pPr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endParaRPr lang="pt-BR" altLang="pt-BR" sz="2000" b="1" dirty="0" smtClean="0">
              <a:solidFill>
                <a:srgbClr val="FFC000"/>
              </a:solidFill>
            </a:endParaRPr>
          </a:p>
          <a:p>
            <a:pPr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altLang="pt-BR" sz="2000" b="1" dirty="0" smtClean="0">
                <a:solidFill>
                  <a:srgbClr val="FFFF00"/>
                </a:solidFill>
              </a:rPr>
              <a:t>Nome</a:t>
            </a:r>
          </a:p>
          <a:p>
            <a:pPr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endParaRPr lang="pt-BR" altLang="pt-BR" sz="2000" b="1" dirty="0" smtClean="0">
              <a:solidFill>
                <a:srgbClr val="FFC000"/>
              </a:solidFill>
            </a:endParaRPr>
          </a:p>
          <a:p>
            <a:pPr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altLang="pt-BR" sz="2000" b="1" dirty="0" err="1" smtClean="0">
                <a:solidFill>
                  <a:srgbClr val="92D050"/>
                </a:solidFill>
              </a:rPr>
              <a:t>N_Completo</a:t>
            </a:r>
            <a:endParaRPr lang="pt-BR" altLang="pt-BR" sz="2000" b="1" dirty="0" smtClean="0">
              <a:solidFill>
                <a:srgbClr val="92D050"/>
              </a:solidFill>
            </a:endParaRPr>
          </a:p>
          <a:p>
            <a:pPr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endParaRPr lang="pt-BR" altLang="pt-BR" sz="2000" b="1" dirty="0" smtClean="0">
              <a:solidFill>
                <a:srgbClr val="FFC000"/>
              </a:solidFill>
            </a:endParaRPr>
          </a:p>
          <a:p>
            <a:pPr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altLang="pt-BR" sz="2000" b="1" dirty="0" smtClean="0">
                <a:solidFill>
                  <a:srgbClr val="00B050"/>
                </a:solidFill>
              </a:rPr>
              <a:t>Número</a:t>
            </a:r>
          </a:p>
          <a:p>
            <a:pPr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altLang="pt-BR" sz="2000" b="1" dirty="0" smtClean="0">
                <a:solidFill>
                  <a:srgbClr val="00B050"/>
                </a:solidFill>
              </a:rPr>
              <a:t>- ímpar (esquerda) </a:t>
            </a:r>
            <a:r>
              <a:rPr lang="pt-BR" altLang="pt-BR" sz="2000" b="1" dirty="0">
                <a:solidFill>
                  <a:srgbClr val="00B050"/>
                </a:solidFill>
              </a:rPr>
              <a:t>inicial </a:t>
            </a:r>
            <a:r>
              <a:rPr lang="pt-BR" altLang="pt-BR" sz="2000" b="1" dirty="0" smtClean="0">
                <a:solidFill>
                  <a:srgbClr val="00B050"/>
                </a:solidFill>
              </a:rPr>
              <a:t>/ final</a:t>
            </a:r>
            <a:endParaRPr lang="pt-BR" altLang="pt-BR" sz="2000" b="1" dirty="0">
              <a:solidFill>
                <a:srgbClr val="00B050"/>
              </a:solidFill>
            </a:endParaRPr>
          </a:p>
          <a:p>
            <a:pPr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altLang="pt-BR" sz="2000" b="1" dirty="0" smtClean="0">
                <a:solidFill>
                  <a:srgbClr val="00B050"/>
                </a:solidFill>
              </a:rPr>
              <a:t>- par (direita) </a:t>
            </a:r>
            <a:r>
              <a:rPr lang="pt-BR" altLang="pt-BR" sz="2000" b="1" dirty="0">
                <a:solidFill>
                  <a:srgbClr val="00B050"/>
                </a:solidFill>
              </a:rPr>
              <a:t>inicial / final</a:t>
            </a:r>
          </a:p>
          <a:p>
            <a:pPr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endParaRPr lang="pt-BR" altLang="pt-BR" sz="2000" b="1" dirty="0" smtClean="0">
              <a:solidFill>
                <a:srgbClr val="FFC000"/>
              </a:solidFill>
            </a:endParaRPr>
          </a:p>
          <a:p>
            <a:pPr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altLang="pt-BR" sz="2000" b="1" dirty="0" smtClean="0">
                <a:solidFill>
                  <a:srgbClr val="00B0F0"/>
                </a:solidFill>
              </a:rPr>
              <a:t>Bairro</a:t>
            </a:r>
          </a:p>
          <a:p>
            <a:pPr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endParaRPr lang="pt-BR" altLang="pt-BR" sz="2000" b="1" dirty="0" smtClean="0">
              <a:solidFill>
                <a:srgbClr val="FFC000"/>
              </a:solidFill>
            </a:endParaRPr>
          </a:p>
          <a:p>
            <a:pPr fontAlgn="base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</a:pPr>
            <a:r>
              <a:rPr lang="pt-BR" altLang="pt-BR" sz="2000" b="1" dirty="0" smtClean="0">
                <a:solidFill>
                  <a:srgbClr val="0070C0"/>
                </a:solidFill>
              </a:rPr>
              <a:t>CEP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/>
          <a:srcRect l="31100" t="21208" r="31100" b="25637"/>
          <a:stretch/>
        </p:blipFill>
        <p:spPr>
          <a:xfrm>
            <a:off x="3723176" y="-27384"/>
            <a:ext cx="5393331" cy="682593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124469" y="1700808"/>
            <a:ext cx="2272000" cy="28803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99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460462" y="2276872"/>
            <a:ext cx="2272000" cy="28803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990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396462" y="2852936"/>
            <a:ext cx="2336000" cy="288032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99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124469" y="3429000"/>
            <a:ext cx="4608000" cy="86409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9900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124469" y="4581128"/>
            <a:ext cx="4608000" cy="28803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9900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124469" y="5157192"/>
            <a:ext cx="4608000" cy="28803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990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6460462" y="1700808"/>
            <a:ext cx="2272000" cy="2880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990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124469" y="2276872"/>
            <a:ext cx="2272000" cy="288032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2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l="1697" t="1381" r="1346" b="2357"/>
          <a:stretch/>
        </p:blipFill>
        <p:spPr bwMode="auto">
          <a:xfrm>
            <a:off x="91503" y="92618"/>
            <a:ext cx="8384932" cy="669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539552" y="4667230"/>
            <a:ext cx="768085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rgbClr val="FF9900"/>
                </a:solidFill>
              </a:rPr>
              <a:t>i</a:t>
            </a:r>
            <a:r>
              <a:rPr lang="pt-BR" altLang="pt-BR" sz="2000" b="1" dirty="0" smtClean="0">
                <a:solidFill>
                  <a:srgbClr val="FF9900"/>
                </a:solidFill>
              </a:rPr>
              <a:t>mportar </a:t>
            </a:r>
            <a:r>
              <a:rPr lang="pt-BR" altLang="pt-BR" sz="2000" b="1" dirty="0">
                <a:solidFill>
                  <a:srgbClr val="FF9900"/>
                </a:solidFill>
              </a:rPr>
              <a:t>a tabela </a:t>
            </a:r>
            <a:r>
              <a:rPr lang="pt-BR" altLang="pt-BR" sz="2000" b="1" dirty="0" smtClean="0">
                <a:solidFill>
                  <a:srgbClr val="FF9900"/>
                </a:solidFill>
              </a:rPr>
              <a:t>“End_TerraView.csv”</a:t>
            </a:r>
            <a:endParaRPr lang="pt-BR" altLang="pt-BR" sz="2000" b="1" dirty="0">
              <a:solidFill>
                <a:srgbClr val="FF99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altLang="pt-BR" sz="2000" b="1" dirty="0" smtClean="0">
                <a:solidFill>
                  <a:srgbClr val="FF9900"/>
                </a:solidFill>
              </a:rPr>
              <a:t>Os </a:t>
            </a:r>
            <a:r>
              <a:rPr lang="pt-BR" altLang="pt-BR" sz="2000" b="1" dirty="0">
                <a:solidFill>
                  <a:srgbClr val="FF9900"/>
                </a:solidFill>
              </a:rPr>
              <a:t>campos relativos ao endereço devem estar em acordo com os campos do </a:t>
            </a:r>
            <a:r>
              <a:rPr lang="pt-BR" altLang="pt-BR" sz="2000" b="1" dirty="0" smtClean="0">
                <a:solidFill>
                  <a:srgbClr val="FF9900"/>
                </a:solidFill>
              </a:rPr>
              <a:t>plano de informação.</a:t>
            </a:r>
            <a:endParaRPr lang="pt-BR" altLang="pt-BR" sz="2000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05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1979" t="20999" r="22240" b="24320"/>
          <a:stretch/>
        </p:blipFill>
        <p:spPr bwMode="auto">
          <a:xfrm>
            <a:off x="251520" y="216000"/>
            <a:ext cx="6120680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21782" t="21125" r="21934" b="24625"/>
          <a:stretch/>
        </p:blipFill>
        <p:spPr bwMode="auto">
          <a:xfrm>
            <a:off x="2771800" y="2132856"/>
            <a:ext cx="617600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80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1071" t="-1" r="-952" b="665"/>
          <a:stretch/>
        </p:blipFill>
        <p:spPr bwMode="auto">
          <a:xfrm>
            <a:off x="55980" y="44624"/>
            <a:ext cx="8548469" cy="672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611560" y="3501008"/>
            <a:ext cx="3256362" cy="288032"/>
          </a:xfrm>
          <a:prstGeom prst="rect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0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/>
          <a:srcRect l="27945" t="25253" r="27763" b="29718"/>
          <a:stretch/>
        </p:blipFill>
        <p:spPr>
          <a:xfrm>
            <a:off x="155509" y="160941"/>
            <a:ext cx="3840000" cy="3513600"/>
          </a:xfrm>
          <a:prstGeom prst="rect">
            <a:avLst/>
          </a:prstGeom>
          <a:ln w="76200">
            <a:solidFill>
              <a:srgbClr val="FF9900"/>
            </a:solidFill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/>
          <a:srcRect l="28219" t="25101" r="28081" b="29869"/>
          <a:stretch/>
        </p:blipFill>
        <p:spPr>
          <a:xfrm>
            <a:off x="2679492" y="1700808"/>
            <a:ext cx="3840000" cy="3513600"/>
          </a:xfrm>
          <a:prstGeom prst="rect">
            <a:avLst/>
          </a:prstGeom>
          <a:ln w="76200">
            <a:solidFill>
              <a:srgbClr val="FF9900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print"/>
          <a:srcRect l="28027" t="25250" r="27682" b="29721"/>
          <a:stretch/>
        </p:blipFill>
        <p:spPr>
          <a:xfrm>
            <a:off x="5148064" y="3212976"/>
            <a:ext cx="3840000" cy="3513600"/>
          </a:xfrm>
          <a:prstGeom prst="rect">
            <a:avLst/>
          </a:prstGeom>
          <a:ln w="76200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238068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91502" y="117112"/>
            <a:ext cx="8448583" cy="4320000"/>
            <a:chOff x="102940" y="117112"/>
            <a:chExt cx="9504656" cy="432000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2" cstate="print"/>
            <a:srcRect l="27945" t="25249" r="27764" b="30460"/>
            <a:stretch/>
          </p:blipFill>
          <p:spPr>
            <a:xfrm>
              <a:off x="102940" y="117112"/>
              <a:ext cx="5400000" cy="4320000"/>
            </a:xfrm>
            <a:prstGeom prst="rect">
              <a:avLst/>
            </a:prstGeom>
          </p:spPr>
        </p:pic>
        <p:sp>
          <p:nvSpPr>
            <p:cNvPr id="3" name="Seta para a esquerda 2"/>
            <p:cNvSpPr/>
            <p:nvPr/>
          </p:nvSpPr>
          <p:spPr>
            <a:xfrm>
              <a:off x="6007596" y="620688"/>
              <a:ext cx="3600000" cy="900000"/>
            </a:xfrm>
            <a:prstGeom prst="leftArrow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4251964" y="2420888"/>
            <a:ext cx="4800000" cy="4320000"/>
            <a:chOff x="4783460" y="2420888"/>
            <a:chExt cx="5400000" cy="4320000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3" cstate="print"/>
            <a:srcRect l="27904" t="25628" r="27803" b="30081"/>
            <a:stretch/>
          </p:blipFill>
          <p:spPr>
            <a:xfrm>
              <a:off x="4783460" y="2420888"/>
              <a:ext cx="5400000" cy="4320000"/>
            </a:xfrm>
            <a:prstGeom prst="rect">
              <a:avLst/>
            </a:prstGeom>
          </p:spPr>
        </p:pic>
        <p:sp>
          <p:nvSpPr>
            <p:cNvPr id="6" name="Seta para a esquerda 5"/>
            <p:cNvSpPr/>
            <p:nvPr/>
          </p:nvSpPr>
          <p:spPr>
            <a:xfrm rot="5400000">
              <a:off x="5683660" y="4977272"/>
              <a:ext cx="900000" cy="900000"/>
            </a:xfrm>
            <a:prstGeom prst="leftArrow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4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17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http://upload.wikimedia.org/wikipedia/commons/thumb/2/23/Text-txt.svg/2000px-Text-txt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4562" y="301669"/>
            <a:ext cx="952500" cy="873919"/>
          </a:xfrm>
          <a:prstGeom prst="rect">
            <a:avLst/>
          </a:prstGeom>
          <a:noFill/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/>
          <a:srcRect l="27889" t="25180" r="27820" b="29792"/>
          <a:stretch/>
        </p:blipFill>
        <p:spPr>
          <a:xfrm>
            <a:off x="77971" y="89848"/>
            <a:ext cx="7310343" cy="6688964"/>
          </a:xfrm>
          <a:prstGeom prst="rect">
            <a:avLst/>
          </a:prstGeom>
        </p:spPr>
      </p:pic>
      <p:sp>
        <p:nvSpPr>
          <p:cNvPr id="6" name="CaixaDeTexto 5">
            <a:hlinkClick r:id="rId4" action="ppaction://hlinkfile"/>
          </p:cNvPr>
          <p:cNvSpPr txBox="1"/>
          <p:nvPr/>
        </p:nvSpPr>
        <p:spPr>
          <a:xfrm>
            <a:off x="5148065" y="5333146"/>
            <a:ext cx="2048228" cy="707886"/>
          </a:xfrm>
          <a:prstGeom prst="rect">
            <a:avLst/>
          </a:prstGeom>
          <a:solidFill>
            <a:schemeClr val="bg1"/>
          </a:solidFill>
          <a:ln w="7620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 smtClean="0">
                <a:solidFill>
                  <a:srgbClr val="FFC000"/>
                </a:solidFill>
                <a:hlinkClick r:id="rId5" action="ppaction://hlinkfile"/>
              </a:rPr>
              <a:t>End_TerraView</a:t>
            </a:r>
            <a:r>
              <a:rPr lang="pt-BR" sz="2000" b="1" dirty="0" smtClean="0">
                <a:solidFill>
                  <a:srgbClr val="FFC000"/>
                </a:solidFill>
                <a:hlinkClick r:id="rId4" action="ppaction://hlinkfile"/>
              </a:rPr>
              <a:t>_1</a:t>
            </a:r>
            <a:endParaRPr lang="pt-BR" sz="2000" b="1" dirty="0">
              <a:solidFill>
                <a:srgbClr val="FFC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995937" y="4509120"/>
            <a:ext cx="3200356" cy="707886"/>
          </a:xfrm>
          <a:prstGeom prst="rect">
            <a:avLst/>
          </a:prstGeom>
          <a:solidFill>
            <a:schemeClr val="bg1"/>
          </a:solidFill>
          <a:ln w="7620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 dirty="0">
                <a:solidFill>
                  <a:srgbClr val="FFC000"/>
                </a:solidFill>
                <a:hlinkClick r:id="rId5" action="ppaction://hlinkfile"/>
              </a:rPr>
              <a:t>End_TerraView</a:t>
            </a:r>
            <a:r>
              <a:rPr lang="pt-BR" sz="2000" b="1" dirty="0" smtClean="0">
                <a:solidFill>
                  <a:srgbClr val="FFC000"/>
                </a:solidFill>
                <a:hlinkClick r:id="rId5" action="ppaction://hlinkfile"/>
              </a:rPr>
              <a:t>_1_summary</a:t>
            </a:r>
            <a:endParaRPr lang="pt-BR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8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 l="5573" t="4375" r="37990" b="46958"/>
          <a:stretch>
            <a:fillRect/>
          </a:stretch>
        </p:blipFill>
        <p:spPr bwMode="auto">
          <a:xfrm>
            <a:off x="251520" y="188640"/>
            <a:ext cx="6192688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 descr="http://www.eriberto.pro.br/blog/wp-content/uploads/2010/02/teclad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8288" y="4365104"/>
            <a:ext cx="4265112" cy="2245990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4211960" y="5733256"/>
            <a:ext cx="360040" cy="43204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87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600" dirty="0" smtClean="0"/>
              <a:t>GISA / </a:t>
            </a:r>
            <a:r>
              <a:rPr lang="pt-BR" sz="3600" dirty="0" err="1" smtClean="0"/>
              <a:t>CEInfo</a:t>
            </a:r>
            <a:endParaRPr lang="pt-BR" sz="3600" dirty="0"/>
          </a:p>
        </p:txBody>
      </p:sp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pt-BR" sz="2400" b="1" dirty="0" smtClean="0">
                <a:solidFill>
                  <a:schemeClr val="tx1"/>
                </a:solidFill>
              </a:rPr>
              <a:t>Secretaria </a:t>
            </a:r>
            <a:r>
              <a:rPr lang="pt-BR" sz="2400" b="1" dirty="0">
                <a:solidFill>
                  <a:schemeClr val="tx1"/>
                </a:solidFill>
              </a:rPr>
              <a:t>Municipal de </a:t>
            </a:r>
            <a:r>
              <a:rPr lang="pt-BR" sz="2400" b="1" dirty="0" smtClean="0">
                <a:solidFill>
                  <a:schemeClr val="tx1"/>
                </a:solidFill>
              </a:rPr>
              <a:t>Saúde</a:t>
            </a:r>
            <a:endParaRPr lang="pt-BR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t-BR" sz="2400" b="1" dirty="0" smtClean="0">
                <a:solidFill>
                  <a:schemeClr val="tx1"/>
                </a:solidFill>
              </a:rPr>
              <a:t>Coordenação de Epidemiologia e Informação – </a:t>
            </a:r>
            <a:r>
              <a:rPr lang="pt-BR" sz="2400" b="1" dirty="0" err="1" smtClean="0">
                <a:solidFill>
                  <a:schemeClr val="tx1"/>
                </a:solidFill>
              </a:rPr>
              <a:t>CEInfo</a:t>
            </a:r>
            <a:endParaRPr lang="pt-BR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t-BR" sz="2400" b="1" dirty="0" smtClean="0">
                <a:solidFill>
                  <a:schemeClr val="tx1"/>
                </a:solidFill>
              </a:rPr>
              <a:t>Geoprocessamento e Informação Socioambiental – GISA</a:t>
            </a:r>
          </a:p>
          <a:p>
            <a:pPr marL="0" indent="0">
              <a:buNone/>
            </a:pPr>
            <a:r>
              <a:rPr lang="pt-BR" sz="2400" b="1" dirty="0" smtClean="0">
                <a:solidFill>
                  <a:schemeClr val="tx1"/>
                </a:solidFill>
              </a:rPr>
              <a:t>Rua General Jardim, 36, 5º </a:t>
            </a:r>
            <a:r>
              <a:rPr lang="pt-BR" sz="2400" b="1" dirty="0">
                <a:solidFill>
                  <a:schemeClr val="tx1"/>
                </a:solidFill>
              </a:rPr>
              <a:t>andar, </a:t>
            </a:r>
            <a:r>
              <a:rPr lang="pt-BR" sz="2400" b="1" dirty="0" smtClean="0">
                <a:solidFill>
                  <a:schemeClr val="tx1"/>
                </a:solidFill>
              </a:rPr>
              <a:t>Vila Buarque / São </a:t>
            </a:r>
            <a:r>
              <a:rPr lang="pt-BR" sz="2400" b="1" dirty="0">
                <a:solidFill>
                  <a:schemeClr val="tx1"/>
                </a:solidFill>
              </a:rPr>
              <a:t>Paulo – SP</a:t>
            </a:r>
          </a:p>
          <a:p>
            <a:pPr marL="0" indent="0">
              <a:buNone/>
            </a:pPr>
            <a:r>
              <a:rPr lang="pt-BR" sz="2400" b="1" dirty="0" smtClean="0">
                <a:solidFill>
                  <a:schemeClr val="tx1"/>
                </a:solidFill>
              </a:rPr>
              <a:t>E-mail: </a:t>
            </a:r>
            <a:r>
              <a:rPr lang="pt-BR" sz="2400" b="1" dirty="0" smtClean="0">
                <a:solidFill>
                  <a:schemeClr val="tx1"/>
                </a:solidFill>
                <a:hlinkClick r:id="rId2"/>
              </a:rPr>
              <a:t>ceinfogeoprocessamento@prefeitura.sp.gov.br</a:t>
            </a:r>
            <a:endParaRPr lang="pt-BR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t-BR" sz="2400" b="1" dirty="0" smtClean="0">
                <a:solidFill>
                  <a:schemeClr val="tx1"/>
                </a:solidFill>
              </a:rPr>
              <a:t>Telefone</a:t>
            </a:r>
            <a:r>
              <a:rPr lang="pt-BR" sz="2400" b="1" dirty="0">
                <a:solidFill>
                  <a:schemeClr val="tx1"/>
                </a:solidFill>
              </a:rPr>
              <a:t>: (11) </a:t>
            </a:r>
            <a:r>
              <a:rPr lang="pt-BR" sz="2400" b="1" dirty="0" smtClean="0">
                <a:solidFill>
                  <a:schemeClr val="tx1"/>
                </a:solidFill>
              </a:rPr>
              <a:t>3397-2243; 3397-2252</a:t>
            </a:r>
            <a:endParaRPr lang="pt-BR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t-BR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t-BR" sz="2400" b="1" dirty="0" smtClean="0">
                <a:solidFill>
                  <a:schemeClr val="tx1"/>
                </a:solidFill>
              </a:rPr>
              <a:t>Breno Souza de Aguiar </a:t>
            </a:r>
            <a:r>
              <a:rPr lang="pt-BR" sz="2400" b="1" dirty="0" smtClean="0">
                <a:solidFill>
                  <a:schemeClr val="tx1"/>
                </a:solidFill>
                <a:hlinkClick r:id="rId3"/>
              </a:rPr>
              <a:t>bsaguiar@prefeitura.sp.gov.br</a:t>
            </a:r>
            <a:endParaRPr lang="pt-BR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t-BR" sz="2400" b="1" dirty="0" smtClean="0">
                <a:solidFill>
                  <a:schemeClr val="tx1"/>
                </a:solidFill>
              </a:rPr>
              <a:t>Marcelo </a:t>
            </a:r>
            <a:r>
              <a:rPr lang="pt-BR" sz="2400" b="1" dirty="0">
                <a:solidFill>
                  <a:schemeClr val="tx1"/>
                </a:solidFill>
              </a:rPr>
              <a:t>Antunes </a:t>
            </a:r>
            <a:r>
              <a:rPr lang="pt-BR" sz="2400" b="1" dirty="0" smtClean="0">
                <a:solidFill>
                  <a:schemeClr val="tx1"/>
                </a:solidFill>
              </a:rPr>
              <a:t>Failla </a:t>
            </a:r>
            <a:r>
              <a:rPr lang="pt-BR" sz="2400" b="1" dirty="0" smtClean="0">
                <a:solidFill>
                  <a:schemeClr val="tx1"/>
                </a:solidFill>
                <a:hlinkClick r:id="rId4"/>
              </a:rPr>
              <a:t>marcelofailla@prefeitura.sp.gov.br</a:t>
            </a:r>
            <a:endParaRPr lang="pt-BR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t-BR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t-BR" sz="2400" b="1" dirty="0" smtClean="0">
                <a:solidFill>
                  <a:schemeClr val="tx1"/>
                </a:solidFill>
                <a:hlinkClick r:id="rId5"/>
              </a:rPr>
              <a:t>AA UBS</a:t>
            </a:r>
            <a:endParaRPr lang="pt-B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7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ítulo 1"/>
          <p:cNvSpPr>
            <a:spLocks noGrp="1"/>
          </p:cNvSpPr>
          <p:nvPr>
            <p:ph type="title"/>
          </p:nvPr>
        </p:nvSpPr>
        <p:spPr>
          <a:xfrm>
            <a:off x="219516" y="1109737"/>
            <a:ext cx="1832204" cy="190222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pt-BR" altLang="pt-BR" sz="2400" b="1" dirty="0" smtClean="0"/>
              <a:t>Principais Sistemas de Informação da Saúde</a:t>
            </a:r>
          </a:p>
        </p:txBody>
      </p:sp>
      <p:pic>
        <p:nvPicPr>
          <p:cNvPr id="552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067498" y="271165"/>
            <a:ext cx="6985000" cy="6326187"/>
          </a:xfrm>
        </p:spPr>
      </p:pic>
      <p:graphicFrame>
        <p:nvGraphicFramePr>
          <p:cNvPr id="4" name="Objeto 3">
            <a:hlinkClick r:id="rId5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301197"/>
              </p:ext>
            </p:extLst>
          </p:nvPr>
        </p:nvGraphicFramePr>
        <p:xfrm>
          <a:off x="219520" y="4077072"/>
          <a:ext cx="1728191" cy="244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Acrobat Document" r:id="rId6" imgW="4001058" imgH="5668166" progId="AcroExch.Document.11">
                  <p:embed/>
                </p:oleObj>
              </mc:Choice>
              <mc:Fallback>
                <p:oleObj name="Acrobat Document" r:id="rId6" imgW="4001058" imgH="5668166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20" y="4077072"/>
                        <a:ext cx="1728191" cy="24482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262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538</Words>
  <Application>Microsoft Office PowerPoint</Application>
  <PresentationFormat>Apresentação na tela (4:3)</PresentationFormat>
  <Paragraphs>130</Paragraphs>
  <Slides>78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6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78</vt:i4>
      </vt:variant>
    </vt:vector>
  </HeadingPairs>
  <TitlesOfParts>
    <vt:vector size="85" baseType="lpstr">
      <vt:lpstr>Tema do Office</vt:lpstr>
      <vt:lpstr>Design padrão</vt:lpstr>
      <vt:lpstr>2_Design padrão</vt:lpstr>
      <vt:lpstr>1_Tema do Office</vt:lpstr>
      <vt:lpstr>2_Tema do Office</vt:lpstr>
      <vt:lpstr>1_Design padrão</vt:lpstr>
      <vt:lpstr>Acrobat 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Sistema de referência de coordenadas</vt:lpstr>
      <vt:lpstr>Apresentação do PowerPoint</vt:lpstr>
      <vt:lpstr>GISA / CEInfo</vt:lpstr>
      <vt:lpstr>Principais Sistemas de Informação da Saúde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GeoSampa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Processo de geocodificação</vt:lpstr>
      <vt:lpstr>Apresentação do PowerPoint</vt:lpstr>
      <vt:lpstr>Apresentação do PowerPoint</vt:lpstr>
      <vt:lpstr>Apresentação do PowerPoint</vt:lpstr>
      <vt:lpstr>Apresentação do PowerPoint</vt:lpstr>
      <vt:lpstr>Geocodificação de endereços  BatchGeo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Geocodificação de endereços  Google Earth Pro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Geocodificação de endereços  API Excel</vt:lpstr>
      <vt:lpstr>Apresentação do PowerPoint</vt:lpstr>
      <vt:lpstr>Apresentação do PowerPoint</vt:lpstr>
      <vt:lpstr>Geocodificação de endereços  Google My Maps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Geocodificação de endereços  Google / OpenStreetMap</vt:lpstr>
      <vt:lpstr>Apresentação do PowerPoint</vt:lpstr>
      <vt:lpstr>Apresentação do PowerPoint</vt:lpstr>
      <vt:lpstr>Obrigado!</vt:lpstr>
      <vt:lpstr>Geocodificação de endereços  TerraView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Roberto Marques</dc:creator>
  <cp:lastModifiedBy>Breno Souza de Aguiar</cp:lastModifiedBy>
  <cp:revision>77</cp:revision>
  <dcterms:created xsi:type="dcterms:W3CDTF">2014-10-07T15:58:51Z</dcterms:created>
  <dcterms:modified xsi:type="dcterms:W3CDTF">2018-09-11T10:28:30Z</dcterms:modified>
</cp:coreProperties>
</file>