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83" r:id="rId3"/>
    <p:sldId id="292" r:id="rId4"/>
    <p:sldId id="262" r:id="rId5"/>
    <p:sldId id="265" r:id="rId6"/>
    <p:sldId id="286" r:id="rId7"/>
    <p:sldId id="277" r:id="rId8"/>
    <p:sldId id="279" r:id="rId9"/>
    <p:sldId id="278" r:id="rId10"/>
    <p:sldId id="274" r:id="rId11"/>
    <p:sldId id="275" r:id="rId12"/>
    <p:sldId id="280" r:id="rId13"/>
    <p:sldId id="269" r:id="rId14"/>
    <p:sldId id="268" r:id="rId15"/>
    <p:sldId id="270" r:id="rId16"/>
    <p:sldId id="264" r:id="rId17"/>
    <p:sldId id="291" r:id="rId18"/>
    <p:sldId id="29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79059" autoAdjust="0"/>
  </p:normalViewPr>
  <p:slideViewPr>
    <p:cSldViewPr>
      <p:cViewPr varScale="1">
        <p:scale>
          <a:sx n="55" d="100"/>
          <a:sy n="55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263C6-6D58-45CA-BB9F-0F71C802EBA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345B7-8C27-442C-AF2A-ECAAF454D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6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92575351300256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as.org/content/early/2012/09/27/1212247109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O plágio é um fenômeno antigo</a:t>
            </a:r>
            <a:r>
              <a:rPr lang="pt-BR" baseline="0" dirty="0" smtClean="0"/>
              <a:t> - </a:t>
            </a:r>
            <a:r>
              <a:rPr lang="pt-BR" dirty="0" err="1" smtClean="0"/>
              <a:t>Christofe</a:t>
            </a:r>
            <a:r>
              <a:rPr lang="pt-BR" dirty="0" smtClean="0"/>
              <a:t> (1996) explica que o uso do termo </a:t>
            </a:r>
            <a:r>
              <a:rPr lang="pt-BR" i="1" dirty="0" err="1" smtClean="0"/>
              <a:t>plagium</a:t>
            </a:r>
            <a:r>
              <a:rPr lang="pt-BR" dirty="0" smtClean="0"/>
              <a:t> como apropriação por outros de textos escritos é atribuída historicamente ao poeta Marcus </a:t>
            </a:r>
            <a:r>
              <a:rPr lang="pt-BR" dirty="0" err="1" smtClean="0"/>
              <a:t>Valerius</a:t>
            </a:r>
            <a:r>
              <a:rPr lang="pt-BR" dirty="0" smtClean="0"/>
              <a:t> </a:t>
            </a:r>
            <a:r>
              <a:rPr lang="pt-BR" dirty="0" err="1" smtClean="0"/>
              <a:t>Marcialis</a:t>
            </a:r>
            <a:r>
              <a:rPr lang="pt-BR" dirty="0" smtClean="0"/>
              <a:t> (40 a. C – 04 d. C), que  reivindicou o reconhecimento de sua autoria de um texto que estava sendo apresentado por outro poeta.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Mas muito presente nos dias de hoje na sociedade da informação.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57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89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896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Plágio direto;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Plágio indireto (paráfrase, mosaico e chavões);</a:t>
            </a:r>
          </a:p>
          <a:p>
            <a:endParaRPr lang="pt-BR" dirty="0" smtClean="0"/>
          </a:p>
          <a:p>
            <a:r>
              <a:rPr lang="pt-BR" dirty="0" smtClean="0"/>
              <a:t>Plágio de fontes;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Plágio consentido;</a:t>
            </a:r>
          </a:p>
          <a:p>
            <a:endParaRPr lang="pt-BR" dirty="0" smtClean="0"/>
          </a:p>
          <a:p>
            <a:r>
              <a:rPr lang="pt-BR" dirty="0" smtClean="0"/>
              <a:t>Autoplágio.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31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Plagio acidental – os estudantes utilizam textos</a:t>
            </a:r>
            <a:r>
              <a:rPr lang="pt-BR" baseline="0" dirty="0" smtClean="0"/>
              <a:t> alheios mas não sabem indicar corretamente a fonte original.</a:t>
            </a:r>
          </a:p>
          <a:p>
            <a:r>
              <a:rPr lang="pt-BR" b="1" dirty="0" smtClean="0"/>
              <a:t>Plagio na USP</a:t>
            </a:r>
          </a:p>
          <a:p>
            <a:r>
              <a:rPr lang="pt-BR" b="1" dirty="0" smtClean="0"/>
              <a:t>Disponível em: &lt;http://www1.folha.uol.com.br/saber/878368-usp-demite-professor-por-plagio-em-pesquisa.shtml&gt;. Acesso em: 19 out. 2011.</a:t>
            </a:r>
            <a:endParaRPr lang="pt-BR" dirty="0" smtClean="0"/>
          </a:p>
          <a:p>
            <a:pPr marL="0" indent="0">
              <a:buNone/>
            </a:pPr>
            <a:r>
              <a:rPr lang="pt-BR" sz="1400" dirty="0" smtClean="0"/>
              <a:t>Algumas retratações:</a:t>
            </a:r>
          </a:p>
          <a:p>
            <a:pPr marL="0" indent="0">
              <a:buNone/>
            </a:pPr>
            <a:r>
              <a:rPr lang="pt-BR" sz="1200" dirty="0" smtClean="0"/>
              <a:t>http://www.the-scientist.com/?articles.view/articleNo/38743/title/Top-10-Retractions-of-2013/</a:t>
            </a:r>
          </a:p>
          <a:p>
            <a:pPr marL="0" indent="0">
              <a:buNone/>
            </a:pPr>
            <a:r>
              <a:rPr lang="pt-BR" sz="1200" dirty="0" smtClean="0">
                <a:hlinkClick r:id="rId3"/>
              </a:rPr>
              <a:t>http://www.sciencedirect.com/science/article/pii/S0925753513002567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dirty="0" smtClean="0"/>
              <a:t>http://link.springer.com/article/10.1007/s12029-013-9542-2/fulltext.html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431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FANG, F.C., STREEN, R. G., and CASADEVALL, A. Misconduct accounts for the majority of retracted scientific publications. </a:t>
            </a:r>
            <a:r>
              <a:rPr lang="en-US" i="1" dirty="0" smtClean="0"/>
              <a:t>PNAS</a:t>
            </a:r>
            <a:r>
              <a:rPr lang="en-US" dirty="0" smtClean="0"/>
              <a:t>. 2012. Available from: &lt;</a:t>
            </a:r>
            <a:r>
              <a:rPr lang="en-US" dirty="0" smtClean="0">
                <a:hlinkClick r:id="rId3"/>
              </a:rPr>
              <a:t>http://www.pnas.org/content/early/2012/09/27/1212247109</a:t>
            </a:r>
            <a:r>
              <a:rPr lang="en-US" dirty="0" smtClean="0"/>
              <a:t>&gt;.</a:t>
            </a:r>
            <a:r>
              <a:rPr lang="pt-BR" dirty="0" smtClean="0"/>
              <a:t> </a:t>
            </a:r>
          </a:p>
          <a:p>
            <a:r>
              <a:rPr lang="pt-BR" b="1" dirty="0" smtClean="0"/>
              <a:t>Reprodutibilidade em resultados de pesquisa: o olhar subjetivo. </a:t>
            </a:r>
            <a:r>
              <a:rPr lang="pt-BR" dirty="0" smtClean="0"/>
              <a:t> </a:t>
            </a:r>
            <a:r>
              <a:rPr lang="pt-BR" dirty="0" err="1" smtClean="0"/>
              <a:t>SciELO</a:t>
            </a:r>
            <a:r>
              <a:rPr lang="pt-BR" dirty="0" smtClean="0"/>
              <a:t> em Perspectiva. [</a:t>
            </a:r>
            <a:r>
              <a:rPr lang="pt-BR" dirty="0" err="1" smtClean="0"/>
              <a:t>viewed</a:t>
            </a:r>
            <a:r>
              <a:rPr lang="pt-BR" dirty="0" smtClean="0"/>
              <a:t> 19 </a:t>
            </a:r>
            <a:r>
              <a:rPr lang="pt-BR" dirty="0" err="1" smtClean="0"/>
              <a:t>February</a:t>
            </a:r>
            <a:r>
              <a:rPr lang="pt-BR" dirty="0" smtClean="0"/>
              <a:t> 2014]. </a:t>
            </a:r>
            <a:r>
              <a:rPr lang="pt-BR" dirty="0" err="1" smtClean="0"/>
              <a:t>Available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: &lt;http://blog.scielo.org/blog/2014/02/19/reprodutibilidade-em-resultados-de-pesquisa-o-olhar-subjetivo/#.UxHiaPldXg8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431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s últimos anos, houve uma retração por ano que realmente captou a atenção do mundo. Em 2015, foi a retração de um artigo da Ciência sobre o casamento gay. No ano anterior, foi a retração de papéis da Nature em células-tronco STAP. Este ano, não se verificaram tantas retomadas, mas a história do Paolo Macchiarini, do Instituto Karolinska, que ganhou duas expressões de preocupação (e foi declarado culpado de má conduta em um jornal esta semana) - obteve muita imprensa.</a:t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Ainda assim, 2016 foi o segundo ano consecutivo marcado por mais de 650 retrações. Tem havido críticas pesadas de papéis que tocaram em questões hot-button, além de alguns casos particularmente curiosos na publicação científica que nos fez arranhar a cabeça. Aqui estão nossas escolhas das 10 retrações mais notáveis de 2016, em nenhuma ordem particular.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949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A questão da fraude no meio intelectual, seja científico, seja literário,</a:t>
            </a:r>
            <a:r>
              <a:rPr lang="pt-BR" baseline="0" dirty="0" smtClean="0"/>
              <a:t> </a:t>
            </a:r>
            <a:r>
              <a:rPr lang="pt-BR" baseline="0" dirty="0" err="1" smtClean="0"/>
              <a:t>Birgman</a:t>
            </a:r>
            <a:r>
              <a:rPr lang="pt-BR" baseline="0" dirty="0" smtClean="0"/>
              <a:t> J(2012 p.33) sempre existiu, mas que nem sempre foi considerado ou associado a má conduta. </a:t>
            </a:r>
            <a:r>
              <a:rPr lang="pt-BR" dirty="0" smtClean="0"/>
              <a:t>Schneider 1985 – lembra que essa prática era considerada parte do aprendizado onde a apropriação era necessária;</a:t>
            </a:r>
            <a:r>
              <a:rPr lang="pt-BR" baseline="0" dirty="0" smtClean="0"/>
              <a:t> por volta de 1800 o plágio insurge nas Humanidades.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– plágio e falsificação = fraude Russo 2014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735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CARBONI, Guilherme. O direito de autor e :</a:t>
            </a:r>
          </a:p>
          <a:p>
            <a:endParaRPr lang="pt-BR" dirty="0" smtClean="0"/>
          </a:p>
          <a:p>
            <a:r>
              <a:rPr lang="pt-BR" dirty="0" smtClean="0"/>
              <a:t>x</a:t>
            </a:r>
          </a:p>
          <a:p>
            <a:endParaRPr lang="pt-BR" dirty="0" smtClean="0"/>
          </a:p>
          <a:p>
            <a:r>
              <a:rPr lang="pt-BR" dirty="0" smtClean="0"/>
              <a:t>. In: REIS, R. et al. (Org.). Propriedade intelectual: interfaces</a:t>
            </a:r>
          </a:p>
          <a:p>
            <a:endParaRPr lang="pt-BR" dirty="0" smtClean="0"/>
          </a:p>
          <a:p>
            <a:r>
              <a:rPr lang="pt-BR" dirty="0" smtClean="0"/>
              <a:t>e desafios. Rio de Janeiro: ABIA, 2007. p. 59- 123.</a:t>
            </a:r>
          </a:p>
          <a:p>
            <a:endParaRPr lang="pt-BR" dirty="0" smtClean="0"/>
          </a:p>
          <a:p>
            <a:r>
              <a:rPr lang="pt-BR" dirty="0" smtClean="0"/>
              <a:t>CHARTIER, Roger . In: FAULHABER, P.; LOPES,</a:t>
            </a:r>
          </a:p>
          <a:p>
            <a:endParaRPr lang="pt-BR" dirty="0" smtClean="0"/>
          </a:p>
          <a:p>
            <a:r>
              <a:rPr lang="pt-BR" dirty="0" smtClean="0"/>
              <a:t>J. S. L. . Rio de Janeiro: Beco do Azougue, 2012a. p.</a:t>
            </a:r>
          </a:p>
          <a:p>
            <a:endParaRPr lang="pt-BR" dirty="0" smtClean="0"/>
          </a:p>
          <a:p>
            <a:r>
              <a:rPr lang="pt-BR" dirty="0" smtClean="0"/>
              <a:t>37-64.</a:t>
            </a:r>
          </a:p>
          <a:p>
            <a:endParaRPr lang="pt-BR" dirty="0" smtClean="0"/>
          </a:p>
          <a:p>
            <a:r>
              <a:rPr lang="pt-BR" dirty="0" smtClean="0"/>
              <a:t>CHARTIER, Roger. ? S :</a:t>
            </a:r>
          </a:p>
          <a:p>
            <a:endParaRPr lang="pt-BR" dirty="0" smtClean="0"/>
          </a:p>
          <a:p>
            <a:r>
              <a:rPr lang="pt-BR" dirty="0" smtClean="0"/>
              <a:t>EDUFSCAR, 2012b. </a:t>
            </a:r>
            <a:r>
              <a:rPr lang="pt-BR" smtClean="0"/>
              <a:t>90 p.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58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50825A-D857-4B81-8ECD-26CA1B322AC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plag.de/" TargetMode="External"/><Relationship Id="rId13" Type="http://schemas.openxmlformats.org/officeDocument/2006/relationships/hyperlink" Target="http://homepages.feis.herts.ac.uk/~pdgroup/" TargetMode="External"/><Relationship Id="rId3" Type="http://schemas.openxmlformats.org/officeDocument/2006/relationships/hyperlink" Target="http://www.plagiarism.com/self.detect.htm" TargetMode="External"/><Relationship Id="rId7" Type="http://schemas.openxmlformats.org/officeDocument/2006/relationships/hyperlink" Target="http://www.mydropbox.com/" TargetMode="External"/><Relationship Id="rId12" Type="http://schemas.openxmlformats.org/officeDocument/2006/relationships/hyperlink" Target="http://etest.vbi.vt.edu/etblast3/" TargetMode="External"/><Relationship Id="rId2" Type="http://schemas.openxmlformats.org/officeDocument/2006/relationships/hyperlink" Target="http://www.plagiaris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phorus.pt/" TargetMode="External"/><Relationship Id="rId11" Type="http://schemas.openxmlformats.org/officeDocument/2006/relationships/hyperlink" Target="http://www.doccop.com/" TargetMode="External"/><Relationship Id="rId5" Type="http://schemas.openxmlformats.org/officeDocument/2006/relationships/hyperlink" Target="http://approbo.citilab.eu/" TargetMode="External"/><Relationship Id="rId10" Type="http://schemas.openxmlformats.org/officeDocument/2006/relationships/hyperlink" Target="http://www.plagiarism.phys.virginia.edu/Wsoftware.html" TargetMode="External"/><Relationship Id="rId4" Type="http://schemas.openxmlformats.org/officeDocument/2006/relationships/hyperlink" Target="http://www.ithenticate.com/" TargetMode="External"/><Relationship Id="rId9" Type="http://schemas.openxmlformats.org/officeDocument/2006/relationships/hyperlink" Target="http://www.canexus.com/eve" TargetMode="External"/><Relationship Id="rId14" Type="http://schemas.openxmlformats.org/officeDocument/2006/relationships/hyperlink" Target="http://www.farejadordeplagio.com.br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pesp.br/boaspraticas/FAPESP-Codigo_de_Boas_Praticas_Cientificas_2014.pdf" TargetMode="External"/><Relationship Id="rId2" Type="http://schemas.openxmlformats.org/officeDocument/2006/relationships/hyperlink" Target="http://www.fisiocirurgiauerj.org/Comite_de_Etica_em_Public_COP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pesp.br/6566" TargetMode="External"/><Relationship Id="rId4" Type="http://schemas.openxmlformats.org/officeDocument/2006/relationships/hyperlink" Target="http://www.plagio.net.com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925753513002567" TargetMode="External"/><Relationship Id="rId2" Type="http://schemas.openxmlformats.org/officeDocument/2006/relationships/hyperlink" Target="http://www1.folha.uol.com.br/saber/878368-usp-demite-professor-por-plagio-em-pesquisa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nk.springer.com/article/10.1007/s12029-013-9542-2/fulltext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-scientist.com/?articles.view/articleNo/47813/title/Top-10-Retractions-of-2016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-scientist.com/?articles.view/articleNo/41777/title/The-Top-10-Retractions-of-2014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article/10.1007/s12029-013-9542-2/fulltext.html" TargetMode="External"/><Relationship Id="rId2" Type="http://schemas.openxmlformats.org/officeDocument/2006/relationships/hyperlink" Target="http://www.sciencedirect.com/science/article/pii/S092575351300256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Integridade científica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27784" y="3505200"/>
            <a:ext cx="6406480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Disciplina ESP5105- Acesso e Uso da Informação Bibliográfica em Entomologia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03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- Como resolver?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Brasília </a:t>
            </a:r>
            <a:r>
              <a:rPr lang="pt-BR" dirty="0"/>
              <a:t>(4/01/2011) - A Coordenação de Aperfeiçoamento </a:t>
            </a:r>
            <a:r>
              <a:rPr lang="pt-BR" dirty="0" smtClean="0"/>
              <a:t>de Pessoal </a:t>
            </a:r>
            <a:r>
              <a:rPr lang="pt-BR" dirty="0"/>
              <a:t>de Nível Superior (Capes) recomenda, com base </a:t>
            </a:r>
            <a:r>
              <a:rPr lang="pt-BR" dirty="0" smtClean="0"/>
              <a:t>em orientações </a:t>
            </a:r>
            <a:r>
              <a:rPr lang="pt-BR" dirty="0"/>
              <a:t>do Conselho Federal da Ordem dos Advogados </a:t>
            </a:r>
            <a:r>
              <a:rPr lang="pt-BR" dirty="0" smtClean="0"/>
              <a:t>do Brasil </a:t>
            </a:r>
            <a:r>
              <a:rPr lang="pt-BR" dirty="0"/>
              <a:t>(OAB), </a:t>
            </a:r>
            <a:r>
              <a:rPr lang="pt-BR" dirty="0" smtClean="0"/>
              <a:t>que: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.... (   )  as </a:t>
            </a:r>
            <a:r>
              <a:rPr lang="pt-BR" dirty="0"/>
              <a:t>instituições de ensino públicas e </a:t>
            </a:r>
            <a:r>
              <a:rPr lang="pt-BR" dirty="0" smtClean="0"/>
              <a:t>privadas brasileiras </a:t>
            </a:r>
            <a:r>
              <a:rPr lang="pt-BR" dirty="0"/>
              <a:t>adotem políticas de </a:t>
            </a:r>
            <a:r>
              <a:rPr lang="pt-BR" dirty="0">
                <a:solidFill>
                  <a:srgbClr val="FF0000"/>
                </a:solidFill>
              </a:rPr>
              <a:t>conscientização e informação </a:t>
            </a:r>
            <a:r>
              <a:rPr lang="pt-BR" dirty="0" smtClean="0"/>
              <a:t>sobre a </a:t>
            </a:r>
            <a:r>
              <a:rPr lang="pt-BR" dirty="0">
                <a:solidFill>
                  <a:srgbClr val="FF0000"/>
                </a:solidFill>
              </a:rPr>
              <a:t>propriedade intelectual</a:t>
            </a:r>
            <a:r>
              <a:rPr lang="pt-BR" dirty="0"/>
              <a:t>, adotando procedimentos específicos </a:t>
            </a:r>
            <a:r>
              <a:rPr lang="pt-BR" dirty="0" smtClean="0"/>
              <a:t>que visem </a:t>
            </a:r>
            <a:r>
              <a:rPr lang="pt-BR" dirty="0">
                <a:solidFill>
                  <a:srgbClr val="FF0000"/>
                </a:solidFill>
              </a:rPr>
              <a:t>coibir a prática do plágio </a:t>
            </a:r>
            <a:r>
              <a:rPr lang="pt-BR" dirty="0"/>
              <a:t>quando da redação de </a:t>
            </a:r>
            <a:r>
              <a:rPr lang="pt-BR" dirty="0" smtClean="0"/>
              <a:t>teses, monografias</a:t>
            </a:r>
            <a:r>
              <a:rPr lang="pt-BR" dirty="0"/>
              <a:t>, artigos e outros textos por parte de alunos e </a:t>
            </a:r>
            <a:r>
              <a:rPr lang="pt-BR" dirty="0" smtClean="0"/>
              <a:t>outros membros </a:t>
            </a:r>
            <a:r>
              <a:rPr lang="pt-BR" dirty="0"/>
              <a:t>de suas comunidades.</a:t>
            </a:r>
          </a:p>
          <a:p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22050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- Como resolver?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No </a:t>
            </a:r>
            <a:r>
              <a:rPr lang="pt-BR" dirty="0"/>
              <a:t>Brasil o plágio é considerado </a:t>
            </a:r>
            <a:r>
              <a:rPr lang="pt-BR" dirty="0">
                <a:solidFill>
                  <a:srgbClr val="FF0000"/>
                </a:solidFill>
              </a:rPr>
              <a:t>crime</a:t>
            </a:r>
            <a:r>
              <a:rPr lang="pt-BR" dirty="0"/>
              <a:t> e sua principal referência é a </a:t>
            </a:r>
            <a:r>
              <a:rPr lang="pt-BR" dirty="0">
                <a:solidFill>
                  <a:srgbClr val="FF0000"/>
                </a:solidFill>
              </a:rPr>
              <a:t>lei </a:t>
            </a:r>
            <a:r>
              <a:rPr lang="pt-BR" dirty="0" smtClean="0">
                <a:solidFill>
                  <a:srgbClr val="FF0000"/>
                </a:solidFill>
              </a:rPr>
              <a:t>9.610 - </a:t>
            </a:r>
            <a:r>
              <a:rPr lang="pt-BR" dirty="0" smtClean="0"/>
              <a:t>todavia é </a:t>
            </a:r>
            <a:r>
              <a:rPr lang="pt-BR" dirty="0"/>
              <a:t>voltada para a proteção de obras </a:t>
            </a:r>
            <a:r>
              <a:rPr lang="pt-BR" dirty="0" smtClean="0"/>
              <a:t>comerciais =  possível cópias de "pequenos </a:t>
            </a:r>
            <a:r>
              <a:rPr lang="pt-BR" dirty="0"/>
              <a:t>trechos", o que é inadmissível em um trabalho acadêmico</a:t>
            </a:r>
            <a:r>
              <a:rPr lang="pt-B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</a:t>
            </a:r>
            <a:r>
              <a:rPr lang="pt-BR" dirty="0"/>
              <a:t>Para fins de trabalho acadêmico é mais adequado </a:t>
            </a:r>
            <a:r>
              <a:rPr lang="pt-BR" dirty="0" smtClean="0"/>
              <a:t>seguir </a:t>
            </a:r>
            <a:r>
              <a:rPr lang="pt-BR" dirty="0"/>
              <a:t>as normas da ABNT, que não </a:t>
            </a:r>
            <a:r>
              <a:rPr lang="pt-BR" dirty="0" smtClean="0"/>
              <a:t>admite </a:t>
            </a:r>
            <a:r>
              <a:rPr lang="pt-BR" dirty="0"/>
              <a:t>exceções para textos copiados.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4977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- Como resolver?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COPE – Comitê de Ética em Publicação: orientação sobre boa prática em publicações – criado em 1997.</a:t>
            </a:r>
          </a:p>
          <a:p>
            <a:pPr marL="0" indent="0">
              <a:buNone/>
            </a:pPr>
            <a:r>
              <a:rPr lang="pt-BR" b="1" dirty="0"/>
              <a:t>Ação</a:t>
            </a:r>
          </a:p>
          <a:p>
            <a:r>
              <a:rPr lang="pt-BR" dirty="0" smtClean="0"/>
              <a:t>Todas </a:t>
            </a:r>
            <a:r>
              <a:rPr lang="pt-BR" dirty="0"/>
              <a:t>as fontes devem ser reveladas, e </a:t>
            </a:r>
            <a:endParaRPr lang="pt-BR" dirty="0" smtClean="0"/>
          </a:p>
          <a:p>
            <a:r>
              <a:rPr lang="pt-BR" dirty="0" smtClean="0"/>
              <a:t>A solicitação de permissão de uso deve ser feita se grande </a:t>
            </a:r>
            <a:r>
              <a:rPr lang="pt-BR" dirty="0"/>
              <a:t>parte do material </a:t>
            </a:r>
            <a:r>
              <a:rPr lang="pt-BR" dirty="0" smtClean="0"/>
              <a:t>escrito ou </a:t>
            </a:r>
            <a:r>
              <a:rPr lang="pt-BR" dirty="0"/>
              <a:t>ilustrativo de uma outra pessoa </a:t>
            </a:r>
            <a:r>
              <a:rPr lang="pt-BR" dirty="0" smtClean="0"/>
              <a:t>for usado</a:t>
            </a:r>
            <a:r>
              <a:rPr lang="pt-BR" dirty="0"/>
              <a:t>.</a:t>
            </a:r>
          </a:p>
          <a:p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Consensos </a:t>
            </a:r>
            <a:r>
              <a:rPr lang="pt-BR" b="1" dirty="0"/>
              <a:t>e diretrizes sobre plágio e autoria</a:t>
            </a:r>
          </a:p>
          <a:p>
            <a:pPr marL="0" indent="0">
              <a:buNone/>
            </a:pPr>
            <a:r>
              <a:rPr lang="pt-BR" b="1" dirty="0" smtClean="0"/>
              <a:t>Utilização </a:t>
            </a:r>
            <a:r>
              <a:rPr lang="pt-BR" b="1" dirty="0"/>
              <a:t>de recursos técnicos e humanos</a:t>
            </a:r>
          </a:p>
          <a:p>
            <a:pPr marL="0" indent="0">
              <a:buNone/>
            </a:pPr>
            <a:r>
              <a:rPr lang="pt-BR" b="1" dirty="0" smtClean="0"/>
              <a:t>Dedicação </a:t>
            </a:r>
            <a:r>
              <a:rPr lang="pt-BR" b="1" dirty="0"/>
              <a:t>de tempo e monitoração</a:t>
            </a:r>
          </a:p>
          <a:p>
            <a:pPr marL="0" indent="0">
              <a:buNone/>
            </a:pPr>
            <a:r>
              <a:rPr lang="pt-BR" b="1" dirty="0" smtClean="0"/>
              <a:t>Prevenção </a:t>
            </a:r>
            <a:r>
              <a:rPr lang="pt-BR" b="1" dirty="0"/>
              <a:t>e punição</a:t>
            </a:r>
          </a:p>
          <a:p>
            <a:pPr marL="0" indent="0">
              <a:buNone/>
            </a:pPr>
            <a:r>
              <a:rPr lang="pt-BR" b="1" dirty="0" smtClean="0"/>
              <a:t>Promoção </a:t>
            </a:r>
            <a:r>
              <a:rPr lang="pt-BR" b="1" dirty="0"/>
              <a:t>da integridade </a:t>
            </a:r>
            <a:r>
              <a:rPr lang="pt-BR" b="1" dirty="0" smtClean="0"/>
              <a:t>acadêmica</a:t>
            </a:r>
          </a:p>
        </p:txBody>
      </p:sp>
    </p:spTree>
    <p:extLst>
      <p:ext uri="{BB962C8B-B14F-4D97-AF65-F5344CB8AC3E}">
        <p14:creationId xmlns:p14="http://schemas.microsoft.com/office/powerpoint/2010/main" val="28885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Combatendo o 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/>
              <a:t>Alguns softwares de detecção:</a:t>
            </a:r>
          </a:p>
          <a:p>
            <a:r>
              <a:rPr lang="pt-BR" b="1" dirty="0" smtClean="0"/>
              <a:t>Plágio de textos: Serviços online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Plagiarism.org. - </a:t>
            </a:r>
            <a:r>
              <a:rPr lang="pt-BR" dirty="0" smtClean="0">
                <a:hlinkClick r:id="rId2"/>
              </a:rPr>
              <a:t>http://www.plagiarism.org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Glatt</a:t>
            </a:r>
            <a:r>
              <a:rPr lang="pt-BR" dirty="0" smtClean="0"/>
              <a:t> Self-</a:t>
            </a:r>
            <a:r>
              <a:rPr lang="pt-BR" dirty="0" err="1" smtClean="0"/>
              <a:t>Detection</a:t>
            </a:r>
            <a:r>
              <a:rPr lang="pt-BR" dirty="0" smtClean="0"/>
              <a:t> Test – </a:t>
            </a:r>
            <a:r>
              <a:rPr lang="pt-BR" dirty="0" smtClean="0">
                <a:hlinkClick r:id="rId3"/>
              </a:rPr>
              <a:t>http://www.plagiarism.com/self.detect.htm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iThenticate</a:t>
            </a:r>
            <a:r>
              <a:rPr lang="pt-BR" dirty="0" smtClean="0"/>
              <a:t> – </a:t>
            </a:r>
            <a:r>
              <a:rPr lang="pt-BR" dirty="0" smtClean="0">
                <a:hlinkClick r:id="rId4"/>
              </a:rPr>
              <a:t>www.ithenticate.com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Approbo</a:t>
            </a:r>
            <a:r>
              <a:rPr lang="pt-BR" dirty="0" smtClean="0"/>
              <a:t> – </a:t>
            </a:r>
            <a:r>
              <a:rPr lang="pt-BR" dirty="0" smtClean="0">
                <a:hlinkClick r:id="rId5"/>
              </a:rPr>
              <a:t>http://approbo.citilab.eu/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Plágio de textos: Software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ephorus</a:t>
            </a:r>
            <a:r>
              <a:rPr lang="pt-BR" dirty="0" smtClean="0"/>
              <a:t> - </a:t>
            </a:r>
            <a:r>
              <a:rPr lang="pt-BR" dirty="0" smtClean="0">
                <a:hlinkClick r:id="rId6"/>
              </a:rPr>
              <a:t>www.ephorus.pt/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Safe </a:t>
            </a:r>
            <a:r>
              <a:rPr lang="pt-BR" dirty="0" err="1" smtClean="0"/>
              <a:t>Assign</a:t>
            </a:r>
            <a:r>
              <a:rPr lang="pt-BR" dirty="0" smtClean="0"/>
              <a:t> - </a:t>
            </a:r>
            <a:r>
              <a:rPr lang="pt-BR" dirty="0" smtClean="0">
                <a:hlinkClick r:id="rId7"/>
              </a:rPr>
              <a:t>www.mydropbox.com/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JPlag</a:t>
            </a:r>
            <a:r>
              <a:rPr lang="pt-BR" dirty="0" smtClean="0"/>
              <a:t> - </a:t>
            </a:r>
            <a:r>
              <a:rPr lang="pt-BR" dirty="0" smtClean="0">
                <a:hlinkClick r:id="rId8"/>
              </a:rPr>
              <a:t>www.jplag.de/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Essay</a:t>
            </a:r>
            <a:r>
              <a:rPr lang="pt-BR" dirty="0" smtClean="0"/>
              <a:t> </a:t>
            </a:r>
            <a:r>
              <a:rPr lang="pt-BR" dirty="0" err="1" smtClean="0"/>
              <a:t>Verification</a:t>
            </a:r>
            <a:r>
              <a:rPr lang="pt-BR" dirty="0" smtClean="0"/>
              <a:t> </a:t>
            </a:r>
            <a:r>
              <a:rPr lang="pt-BR" dirty="0" err="1" smtClean="0"/>
              <a:t>Engine</a:t>
            </a:r>
            <a:r>
              <a:rPr lang="pt-BR" dirty="0" smtClean="0"/>
              <a:t> – </a:t>
            </a:r>
            <a:r>
              <a:rPr lang="pt-BR" dirty="0" smtClean="0">
                <a:hlinkClick r:id="rId9"/>
              </a:rPr>
              <a:t>www.canexus.com/eve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WCopyfind</a:t>
            </a:r>
            <a:r>
              <a:rPr lang="pt-BR" dirty="0" smtClean="0"/>
              <a:t> – </a:t>
            </a:r>
            <a:r>
              <a:rPr lang="pt-BR" dirty="0" smtClean="0">
                <a:hlinkClick r:id="rId10"/>
              </a:rPr>
              <a:t>www.plagiarism.phys.virginia.edu/Wsoftware.html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DOC </a:t>
            </a:r>
            <a:r>
              <a:rPr lang="pt-BR" dirty="0" err="1" smtClean="0"/>
              <a:t>Cop</a:t>
            </a:r>
            <a:r>
              <a:rPr lang="pt-BR" dirty="0" smtClean="0"/>
              <a:t> – </a:t>
            </a:r>
            <a:r>
              <a:rPr lang="pt-BR" dirty="0" smtClean="0">
                <a:hlinkClick r:id="rId11"/>
              </a:rPr>
              <a:t>www.doccop.com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Etblast</a:t>
            </a:r>
            <a:r>
              <a:rPr lang="pt-BR" dirty="0" smtClean="0"/>
              <a:t> – </a:t>
            </a:r>
            <a:r>
              <a:rPr lang="pt-BR" dirty="0" smtClean="0">
                <a:hlinkClick r:id="rId12"/>
              </a:rPr>
              <a:t>http://etest.vbi.vt.edu/etblast3/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Ferret</a:t>
            </a:r>
            <a:r>
              <a:rPr lang="pt-BR" dirty="0" smtClean="0"/>
              <a:t> – </a:t>
            </a:r>
            <a:r>
              <a:rPr lang="pt-BR" dirty="0" smtClean="0">
                <a:hlinkClick r:id="rId13"/>
              </a:rPr>
              <a:t>http://homepages.feis.herts.ac.uk/~pdgroup/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Farejador de plágio - </a:t>
            </a:r>
            <a:r>
              <a:rPr lang="pt-BR" dirty="0" smtClean="0">
                <a:hlinkClick r:id="rId14"/>
              </a:rPr>
              <a:t>www.farejadordeplagio.com.br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89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Plágio - Responsabilidade de quem?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91264" cy="33409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 INSTITUIÇÕES - </a:t>
            </a:r>
            <a:r>
              <a:rPr lang="pt-BR" dirty="0" smtClean="0"/>
              <a:t> </a:t>
            </a:r>
            <a:r>
              <a:rPr lang="pt-BR" b="1" dirty="0" smtClean="0"/>
              <a:t>Implementar medidas de integridade acadêmica;</a:t>
            </a:r>
            <a:endParaRPr lang="pt-B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 EDITORES – Estabelecer diretrizes </a:t>
            </a:r>
            <a:r>
              <a:rPr lang="pt-BR" b="1" dirty="0"/>
              <a:t>e </a:t>
            </a:r>
            <a:r>
              <a:rPr lang="pt-BR" b="1" dirty="0" smtClean="0"/>
              <a:t>medidas relacionadas ao plágio;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 PESQUISADORES - </a:t>
            </a:r>
            <a:r>
              <a:rPr lang="pt-BR" dirty="0" smtClean="0"/>
              <a:t> </a:t>
            </a:r>
            <a:r>
              <a:rPr lang="pt-BR" b="1" dirty="0"/>
              <a:t>Assumir </a:t>
            </a:r>
            <a:r>
              <a:rPr lang="pt-BR" b="1" dirty="0" smtClean="0"/>
              <a:t>o compromisso </a:t>
            </a:r>
            <a:r>
              <a:rPr lang="pt-BR" b="1" dirty="0"/>
              <a:t>com </a:t>
            </a:r>
            <a:r>
              <a:rPr lang="pt-BR" b="1" dirty="0" smtClean="0"/>
              <a:t>a qualidade científica;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 SOCIEDADE - Promover o interesse pelo conhecimento.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3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 smtClean="0"/>
              <a:t>Precisa ser melhor compreendido;</a:t>
            </a:r>
          </a:p>
          <a:p>
            <a:pPr marL="0" indent="0">
              <a:buNone/>
            </a:pPr>
            <a:r>
              <a:rPr lang="pt-BR" sz="3200" b="1" dirty="0" smtClean="0"/>
              <a:t>mais do que punido, deve ser evitado; </a:t>
            </a:r>
          </a:p>
          <a:p>
            <a:pPr marL="0" indent="0">
              <a:buNone/>
            </a:pPr>
            <a:r>
              <a:rPr lang="pt-BR" sz="3200" b="1" dirty="0" smtClean="0"/>
              <a:t>é um problema de todos!  </a:t>
            </a:r>
          </a:p>
          <a:p>
            <a:endParaRPr lang="pt-BR" sz="4000" dirty="0"/>
          </a:p>
          <a:p>
            <a:pPr marL="0" indent="0">
              <a:buNone/>
            </a:pPr>
            <a:r>
              <a:rPr lang="pt-BR" dirty="0" smtClean="0"/>
              <a:t>(</a:t>
            </a:r>
            <a:r>
              <a:rPr lang="pt-BR" dirty="0" err="1" smtClean="0"/>
              <a:t>Krokoscz</a:t>
            </a:r>
            <a:r>
              <a:rPr lang="pt-BR" dirty="0" smtClean="0"/>
              <a:t> 2014)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02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Bibliografia consultada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COPE. Comitê de Ética em Pesquisa: orientação sobre boa prática em publicações. Disponível em </a:t>
            </a:r>
            <a:r>
              <a:rPr lang="pt-BR" dirty="0" smtClean="0">
                <a:hlinkClick r:id="rId2"/>
              </a:rPr>
              <a:t>http://www.fisiocirurgiauerj.org/Comite_de_Etica_em_Public_COPE.pdf</a:t>
            </a:r>
            <a:r>
              <a:rPr lang="pt-BR" dirty="0" smtClean="0"/>
              <a:t>. Acesso em 20 de set 2014.</a:t>
            </a:r>
          </a:p>
          <a:p>
            <a:r>
              <a:rPr lang="pt-BR" dirty="0" smtClean="0"/>
              <a:t>Fapesp.   Código de boas práticas científicas. São Paulo; 2014. </a:t>
            </a:r>
            <a:r>
              <a:rPr lang="pt-BR" dirty="0"/>
              <a:t>Disponível em </a:t>
            </a:r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www.fapesp.br/boaspraticas/FAPESP-Codigo_de_Boas_Praticas_Cientificas_2014.pdf</a:t>
            </a:r>
            <a:r>
              <a:rPr lang="pt-BR" dirty="0" smtClean="0"/>
              <a:t> Acesso em fev.2016.</a:t>
            </a:r>
          </a:p>
          <a:p>
            <a:r>
              <a:rPr lang="pt-BR" dirty="0" err="1" smtClean="0"/>
              <a:t>Krokoscz</a:t>
            </a:r>
            <a:r>
              <a:rPr lang="pt-BR" dirty="0" smtClean="0"/>
              <a:t> M. Autoria e plágio: um guia para estudantes, professores, pesquisadores e editores.  São Paulo: Atlas; 2012.</a:t>
            </a:r>
          </a:p>
          <a:p>
            <a:r>
              <a:rPr lang="pt-BR" dirty="0" err="1" smtClean="0"/>
              <a:t>Krokoscz</a:t>
            </a:r>
            <a:r>
              <a:rPr lang="pt-BR" dirty="0" smtClean="0"/>
              <a:t> M. Plágio: dos conceitos aos programas de detecção. Apresentação disponível em </a:t>
            </a:r>
            <a:r>
              <a:rPr lang="pt-BR" dirty="0" smtClean="0">
                <a:hlinkClick r:id="rId4"/>
              </a:rPr>
              <a:t>www.plagio.net.com</a:t>
            </a:r>
            <a:r>
              <a:rPr lang="pt-BR" dirty="0" smtClean="0"/>
              <a:t> em 23set 2014.</a:t>
            </a:r>
          </a:p>
          <a:p>
            <a:r>
              <a:rPr lang="en-US" dirty="0" err="1" smtClean="0"/>
              <a:t>Krokoscz</a:t>
            </a:r>
            <a:r>
              <a:rPr lang="en-US" dirty="0" smtClean="0"/>
              <a:t>, M.; </a:t>
            </a:r>
            <a:r>
              <a:rPr lang="en-US" dirty="0" err="1" smtClean="0"/>
              <a:t>Putvinskis</a:t>
            </a:r>
            <a:r>
              <a:rPr lang="en-US" dirty="0" smtClean="0"/>
              <a:t>, </a:t>
            </a:r>
            <a:r>
              <a:rPr lang="en-US" dirty="0"/>
              <a:t>R. Analysis of the perceptions of undergraduate students </a:t>
            </a:r>
            <a:r>
              <a:rPr lang="en-US" dirty="0" smtClean="0"/>
              <a:t>in Business </a:t>
            </a:r>
            <a:r>
              <a:rPr lang="en-US" dirty="0"/>
              <a:t>Administration on the occurrence of academic plagiarism in Brazil. </a:t>
            </a:r>
            <a:r>
              <a:rPr lang="en-US" dirty="0" smtClean="0"/>
              <a:t>International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Plagiarism</a:t>
            </a:r>
            <a:r>
              <a:rPr lang="pt-BR" dirty="0"/>
              <a:t> </a:t>
            </a:r>
            <a:r>
              <a:rPr lang="pt-BR" dirty="0" err="1"/>
              <a:t>Across</a:t>
            </a:r>
            <a:r>
              <a:rPr lang="pt-BR" dirty="0"/>
              <a:t> </a:t>
            </a:r>
            <a:r>
              <a:rPr lang="pt-BR" dirty="0" err="1"/>
              <a:t>Europe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Beyond</a:t>
            </a:r>
            <a:r>
              <a:rPr lang="pt-BR" dirty="0"/>
              <a:t>. </a:t>
            </a:r>
            <a:r>
              <a:rPr lang="pt-BR" b="1" dirty="0"/>
              <a:t>Anais... </a:t>
            </a:r>
            <a:r>
              <a:rPr lang="pt-BR" dirty="0"/>
              <a:t>, </a:t>
            </a:r>
            <a:r>
              <a:rPr lang="pt-BR" dirty="0" smtClean="0"/>
              <a:t>2013</a:t>
            </a:r>
            <a:r>
              <a:rPr lang="pt-BR" dirty="0"/>
              <a:t>. Brno. Disponível em</a:t>
            </a:r>
            <a:r>
              <a:rPr lang="pt-BR" dirty="0" smtClean="0"/>
              <a:t>:&lt;</a:t>
            </a:r>
            <a:r>
              <a:rPr lang="pt-BR" dirty="0"/>
              <a:t>http://ippheae.pefka.mendelu.cz/?&gt;. Acesso em: 02 out. 2013</a:t>
            </a:r>
            <a:r>
              <a:rPr lang="pt-BR" dirty="0" smtClean="0"/>
              <a:t>. citado por </a:t>
            </a:r>
            <a:r>
              <a:rPr lang="pt-BR" dirty="0" err="1" smtClean="0"/>
              <a:t>Krokoscz</a:t>
            </a:r>
            <a:r>
              <a:rPr lang="pt-BR" dirty="0" smtClean="0"/>
              <a:t>  M 2014</a:t>
            </a:r>
          </a:p>
          <a:p>
            <a:r>
              <a:rPr lang="pt-BR" dirty="0" smtClean="0"/>
              <a:t>Ferreira, SM </a:t>
            </a:r>
            <a:r>
              <a:rPr lang="pt-BR" dirty="0"/>
              <a:t>et al. Percepções dos alunos pós-graduandos da </a:t>
            </a:r>
            <a:r>
              <a:rPr lang="pt-BR" dirty="0" err="1"/>
              <a:t>usp</a:t>
            </a:r>
            <a:r>
              <a:rPr lang="pt-BR" dirty="0"/>
              <a:t> sobre </a:t>
            </a:r>
            <a:r>
              <a:rPr lang="pt-BR" dirty="0" smtClean="0"/>
              <a:t>a ocorrência </a:t>
            </a:r>
            <a:r>
              <a:rPr lang="pt-BR" dirty="0"/>
              <a:t>de plágio em trabalhos acadêmicos. Relatório de pesquisa </a:t>
            </a:r>
            <a:r>
              <a:rPr lang="pt-BR" dirty="0" smtClean="0"/>
              <a:t>interna apresentado </a:t>
            </a:r>
            <a:r>
              <a:rPr lang="pt-BR" dirty="0"/>
              <a:t>à </a:t>
            </a:r>
            <a:r>
              <a:rPr lang="pt-BR" dirty="0" err="1"/>
              <a:t>Pró-reitoria</a:t>
            </a:r>
            <a:r>
              <a:rPr lang="pt-BR" dirty="0"/>
              <a:t> de pós-graduação da USP, </a:t>
            </a:r>
            <a:r>
              <a:rPr lang="pt-BR" dirty="0" smtClean="0"/>
              <a:t>2013 citado por </a:t>
            </a:r>
            <a:r>
              <a:rPr lang="pt-BR" dirty="0" err="1" smtClean="0"/>
              <a:t>Krokoscz</a:t>
            </a:r>
            <a:r>
              <a:rPr lang="pt-BR" dirty="0" smtClean="0"/>
              <a:t> M 2014.</a:t>
            </a:r>
          </a:p>
          <a:p>
            <a:r>
              <a:rPr lang="pt-BR" dirty="0" smtClean="0"/>
              <a:t>Russo, M.   Ética e integridade na ciência: da responsabilidade do cientista à responsabilidade coletiva.   Estudos Avançados, 28(80):189-98,2014.</a:t>
            </a:r>
          </a:p>
          <a:p>
            <a:r>
              <a:rPr lang="pt-BR" dirty="0" smtClean="0"/>
              <a:t>Santos, LHL dos. </a:t>
            </a:r>
            <a:r>
              <a:rPr lang="pt-BR" dirty="0"/>
              <a:t>Sobre a integridade ética da </a:t>
            </a:r>
            <a:r>
              <a:rPr lang="pt-BR" dirty="0" smtClean="0"/>
              <a:t>pesquisa. São Paulo: Fapesp; 2011</a:t>
            </a:r>
            <a:r>
              <a:rPr lang="pt-BR" b="1" dirty="0" smtClean="0"/>
              <a:t>. </a:t>
            </a:r>
            <a:r>
              <a:rPr lang="pt-BR" dirty="0"/>
              <a:t>Disponível </a:t>
            </a:r>
            <a:r>
              <a:rPr lang="pt-BR" dirty="0" smtClean="0"/>
              <a:t>em</a:t>
            </a:r>
            <a:r>
              <a:rPr lang="pt-BR" dirty="0" smtClean="0">
                <a:hlinkClick r:id="rId5"/>
              </a:rPr>
              <a:t>http</a:t>
            </a:r>
            <a:r>
              <a:rPr lang="pt-BR" dirty="0">
                <a:hlinkClick r:id="rId5"/>
              </a:rPr>
              <a:t>://</a:t>
            </a:r>
            <a:r>
              <a:rPr lang="pt-BR" dirty="0" smtClean="0">
                <a:hlinkClick r:id="rId5"/>
              </a:rPr>
              <a:t>www.fapesp.br/6566</a:t>
            </a:r>
            <a:r>
              <a:rPr lang="pt-BR" dirty="0" smtClean="0"/>
              <a:t> . Acesso em fev.2016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2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Fraude conduta antiga, ainda presente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b="1" dirty="0" smtClean="0"/>
              <a:t>Plágio</a:t>
            </a:r>
          </a:p>
          <a:p>
            <a:r>
              <a:rPr lang="pt-BR" b="1" dirty="0" smtClean="0"/>
              <a:t>Como </a:t>
            </a:r>
            <a:r>
              <a:rPr lang="pt-BR" b="1" dirty="0"/>
              <a:t>roubo de um texto – plágio nas letras (Humanidades) adquire sentido pejorativo (Schneider 1985</a:t>
            </a:r>
            <a:r>
              <a:rPr lang="pt-BR" b="1" dirty="0" smtClean="0"/>
              <a:t>)</a:t>
            </a:r>
          </a:p>
          <a:p>
            <a:r>
              <a:rPr lang="pt-BR" b="1" dirty="0" smtClean="0"/>
              <a:t>Falsa identificação de autoria</a:t>
            </a:r>
            <a:endParaRPr lang="pt-BR" b="1" dirty="0"/>
          </a:p>
          <a:p>
            <a:r>
              <a:rPr lang="pt-BR" b="1" dirty="0" err="1"/>
              <a:t>Sec</a:t>
            </a:r>
            <a:r>
              <a:rPr lang="pt-BR" b="1" dirty="0"/>
              <a:t> XX – Modernidade </a:t>
            </a:r>
            <a:r>
              <a:rPr lang="pt-BR" b="1" dirty="0" smtClean="0"/>
              <a:t>– quando a produção literária e a científica começam a adquirir valor - para </a:t>
            </a:r>
            <a:r>
              <a:rPr lang="pt-BR" b="1" dirty="0"/>
              <a:t>autenticidade e não ser confundido com </a:t>
            </a:r>
            <a:r>
              <a:rPr lang="pt-BR" b="1" dirty="0" smtClean="0"/>
              <a:t>outro; o </a:t>
            </a:r>
            <a:r>
              <a:rPr lang="pt-BR" b="1" dirty="0"/>
              <a:t>plágio é um ato moralmente condenável </a:t>
            </a:r>
            <a:r>
              <a:rPr lang="pt-BR" b="1" dirty="0" smtClean="0"/>
              <a:t>(</a:t>
            </a:r>
            <a:r>
              <a:rPr lang="pt-BR" b="1" dirty="0"/>
              <a:t>Russo 2014)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34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 AUTORAL - 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Os editores livreiros, em Londres no século XVI, tinham o direito de exploração das</a:t>
            </a:r>
          </a:p>
          <a:p>
            <a:endParaRPr lang="pt-BR" dirty="0"/>
          </a:p>
          <a:p>
            <a:r>
              <a:rPr lang="pt-BR" dirty="0"/>
              <a:t>obras e se utilizavam dessa arma para lutar contra os livreiros oriundos das províncias. Até</a:t>
            </a:r>
          </a:p>
          <a:p>
            <a:endParaRPr lang="pt-BR" dirty="0"/>
          </a:p>
          <a:p>
            <a:r>
              <a:rPr lang="pt-BR" dirty="0"/>
              <a:t>essa época era utilizado o termo </a:t>
            </a:r>
            <a:r>
              <a:rPr lang="pt-BR" dirty="0" err="1"/>
              <a:t>right</a:t>
            </a:r>
            <a:r>
              <a:rPr lang="pt-BR" dirty="0"/>
              <a:t> in copies, direito registrado perpétuo e exclusivo sobre</a:t>
            </a:r>
          </a:p>
          <a:p>
            <a:endParaRPr lang="pt-BR" dirty="0"/>
          </a:p>
          <a:p>
            <a:r>
              <a:rPr lang="pt-BR" dirty="0"/>
              <a:t>o manuscrito. É somente a partir de 1710 que a Lei para o Encorajamento do aprendizado</a:t>
            </a:r>
          </a:p>
          <a:p>
            <a:endParaRPr lang="pt-BR" dirty="0"/>
          </a:p>
          <a:p>
            <a:r>
              <a:rPr lang="pt-BR" dirty="0"/>
              <a:t>por meio da concessão de direitos de cópia de livros impressos ao autor, ou compra de tais</a:t>
            </a:r>
          </a:p>
          <a:p>
            <a:endParaRPr lang="pt-BR" dirty="0"/>
          </a:p>
          <a:p>
            <a:r>
              <a:rPr lang="pt-BR" dirty="0"/>
              <a:t>cópias, fez com que os autores pudessem registrar suas próprias obras, obtendo copyright por</a:t>
            </a:r>
          </a:p>
          <a:p>
            <a:endParaRPr lang="pt-BR" dirty="0"/>
          </a:p>
          <a:p>
            <a:r>
              <a:rPr lang="pt-BR" dirty="0"/>
              <a:t>um período de 14 anos renováveis por mais 14 anos em caso de autor vivo, e ainda editá-las.</a:t>
            </a:r>
          </a:p>
          <a:p>
            <a:endParaRPr lang="pt-BR" dirty="0"/>
          </a:p>
          <a:p>
            <a:r>
              <a:rPr lang="pt-BR" dirty="0"/>
              <a:t>Embora o estatuto tenha proporcionado uma nova definição e posição para o autor, isso</a:t>
            </a:r>
          </a:p>
          <a:p>
            <a:endParaRPr lang="pt-BR" dirty="0"/>
          </a:p>
          <a:p>
            <a:r>
              <a:rPr lang="pt-BR" dirty="0"/>
              <a:t>consistia, basicamente, em uma forma de reiteração de privilégios já estabelecidos</a:t>
            </a:r>
          </a:p>
          <a:p>
            <a:endParaRPr lang="pt-BR" dirty="0"/>
          </a:p>
          <a:p>
            <a:r>
              <a:rPr lang="pt-BR" dirty="0"/>
              <a:t>(CHARTIER, 2012a, 2012b</a:t>
            </a:r>
            <a:r>
              <a:rPr lang="pt-BR" dirty="0" smtClean="0"/>
              <a:t>).</a:t>
            </a:r>
          </a:p>
          <a:p>
            <a:endParaRPr lang="pt-BR" dirty="0"/>
          </a:p>
          <a:p>
            <a:r>
              <a:rPr lang="pt-BR" dirty="0"/>
              <a:t>Medeiros JS </a:t>
            </a:r>
            <a:r>
              <a:rPr lang="pt-BR" sz="2200" dirty="0"/>
              <a:t>UMA INVESTIGAÇÃO SOBRE A AUTORIA DE DADOS CIENTÍFICOS</a:t>
            </a:r>
            <a:r>
              <a:rPr lang="pt-BR" sz="2200" dirty="0" smtClean="0"/>
              <a:t>: TEIAS </a:t>
            </a:r>
            <a:r>
              <a:rPr lang="pt-BR" sz="2200" dirty="0"/>
              <a:t>DE UMA REDE EM </a:t>
            </a:r>
            <a:r>
              <a:rPr lang="pt-BR" sz="2200" dirty="0" smtClean="0"/>
              <a:t>CONSTRUÇÃO.  </a:t>
            </a:r>
            <a:r>
              <a:rPr lang="pt-BR" dirty="0" smtClean="0"/>
              <a:t> </a:t>
            </a:r>
            <a:r>
              <a:rPr lang="pt-BR" dirty="0"/>
              <a:t>RDBCI: Rev. </a:t>
            </a:r>
            <a:r>
              <a:rPr lang="pt-BR" dirty="0" err="1"/>
              <a:t>Digit.Bibliotecon</a:t>
            </a:r>
            <a:r>
              <a:rPr lang="pt-BR" dirty="0"/>
              <a:t>. Cienc. Inf. Campinas, SP v.14 n.2 p.298-317 maio/ago. 2016</a:t>
            </a:r>
          </a:p>
        </p:txBody>
      </p:sp>
    </p:spTree>
    <p:extLst>
      <p:ext uri="{BB962C8B-B14F-4D97-AF65-F5344CB8AC3E}">
        <p14:creationId xmlns:p14="http://schemas.microsoft.com/office/powerpoint/2010/main" val="73214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Q</a:t>
            </a:r>
            <a:r>
              <a:rPr lang="pt-BR" dirty="0" smtClean="0"/>
              <a:t>uestões </a:t>
            </a:r>
            <a:r>
              <a:rPr lang="pt-BR" dirty="0"/>
              <a:t>de integridade ética da 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44216"/>
            <a:ext cx="86868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As </a:t>
            </a:r>
            <a:r>
              <a:rPr lang="pt-BR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más condutas </a:t>
            </a:r>
            <a:r>
              <a:rPr lang="pt-BR" dirty="0" smtClean="0"/>
              <a:t>mais </a:t>
            </a:r>
            <a:r>
              <a:rPr lang="pt-BR" dirty="0"/>
              <a:t>típicas e frequentes </a:t>
            </a:r>
            <a:r>
              <a:rPr lang="pt-BR" dirty="0" smtClean="0"/>
              <a:t>são:</a:t>
            </a:r>
            <a:endParaRPr lang="pt-BR" dirty="0"/>
          </a:p>
          <a:p>
            <a:r>
              <a:rPr lang="pt-BR" i="1" dirty="0" smtClean="0">
                <a:solidFill>
                  <a:srgbClr val="C00000"/>
                </a:solidFill>
              </a:rPr>
              <a:t>fabricação</a:t>
            </a:r>
            <a:r>
              <a:rPr lang="pt-BR" i="1" dirty="0" smtClean="0"/>
              <a:t> – ato de inventar os dados </a:t>
            </a:r>
            <a:r>
              <a:rPr lang="pt-BR" dirty="0"/>
              <a:t>obtidos ou </a:t>
            </a:r>
            <a:r>
              <a:rPr lang="pt-BR" dirty="0" smtClean="0"/>
              <a:t>conduzidos de sua pesquisa.</a:t>
            </a:r>
            <a:endParaRPr lang="pt-BR" dirty="0"/>
          </a:p>
          <a:p>
            <a:r>
              <a:rPr lang="pt-BR" i="1" dirty="0" smtClean="0">
                <a:solidFill>
                  <a:srgbClr val="C00000"/>
                </a:solidFill>
              </a:rPr>
              <a:t>falsificação</a:t>
            </a:r>
            <a:r>
              <a:rPr lang="pt-BR" i="1" dirty="0" smtClean="0"/>
              <a:t> – ato de modificar os dados</a:t>
            </a:r>
            <a:r>
              <a:rPr lang="pt-BR" dirty="0" smtClean="0"/>
              <a:t>, </a:t>
            </a:r>
            <a:r>
              <a:rPr lang="pt-BR" dirty="0"/>
              <a:t>ou apresentação de dados, procedimentos ou </a:t>
            </a:r>
            <a:r>
              <a:rPr lang="pt-BR" dirty="0" smtClean="0"/>
              <a:t>resultados para garantir sua hipótese.</a:t>
            </a:r>
          </a:p>
          <a:p>
            <a:r>
              <a:rPr lang="pt-BR" i="1" dirty="0" smtClean="0">
                <a:solidFill>
                  <a:srgbClr val="C00000"/>
                </a:solidFill>
              </a:rPr>
              <a:t>falsa identificação </a:t>
            </a:r>
            <a:r>
              <a:rPr lang="pt-BR" i="1" dirty="0">
                <a:solidFill>
                  <a:srgbClr val="C00000"/>
                </a:solidFill>
              </a:rPr>
              <a:t>de autoria</a:t>
            </a:r>
          </a:p>
          <a:p>
            <a:r>
              <a:rPr lang="pt-BR" dirty="0"/>
              <a:t>Séc. XX – Modernidade – </a:t>
            </a:r>
            <a:r>
              <a:rPr lang="pt-BR" dirty="0" smtClean="0"/>
              <a:t>quando </a:t>
            </a:r>
            <a:r>
              <a:rPr lang="pt-BR" dirty="0"/>
              <a:t>a produção literária e a </a:t>
            </a:r>
            <a:r>
              <a:rPr lang="pt-BR" dirty="0" smtClean="0"/>
              <a:t>científica aumentam em quantidade e  </a:t>
            </a:r>
            <a:r>
              <a:rPr lang="pt-BR" dirty="0"/>
              <a:t>começam a adquirir </a:t>
            </a:r>
            <a:r>
              <a:rPr lang="pt-BR" dirty="0" smtClean="0"/>
              <a:t>valor. Necessidade de </a:t>
            </a:r>
            <a:r>
              <a:rPr lang="pt-BR" dirty="0"/>
              <a:t>autenticidade e não ser confundido com </a:t>
            </a:r>
            <a:r>
              <a:rPr lang="pt-BR" dirty="0" smtClean="0"/>
              <a:t>outro.</a:t>
            </a:r>
            <a:endParaRPr lang="pt-BR" dirty="0"/>
          </a:p>
          <a:p>
            <a:endParaRPr lang="pt-BR" dirty="0"/>
          </a:p>
          <a:p>
            <a:r>
              <a:rPr lang="pt-BR" sz="2000" dirty="0" smtClean="0"/>
              <a:t>Fontes: FAPESP, 2014; Russo, 2014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78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Q</a:t>
            </a:r>
            <a:r>
              <a:rPr lang="pt-BR" dirty="0" smtClean="0"/>
              <a:t>uestões </a:t>
            </a:r>
            <a:r>
              <a:rPr lang="pt-BR" dirty="0"/>
              <a:t>de integridade ética da 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88232"/>
            <a:ext cx="8686800" cy="4061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As </a:t>
            </a:r>
            <a:r>
              <a:rPr lang="pt-BR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más condutas </a:t>
            </a:r>
            <a:r>
              <a:rPr lang="pt-BR" dirty="0" smtClean="0"/>
              <a:t>mais </a:t>
            </a:r>
            <a:r>
              <a:rPr lang="pt-BR" dirty="0"/>
              <a:t>típicas e frequentes </a:t>
            </a:r>
            <a:r>
              <a:rPr lang="pt-BR" dirty="0" smtClean="0"/>
              <a:t>são:</a:t>
            </a:r>
            <a:endParaRPr lang="pt-BR" dirty="0"/>
          </a:p>
          <a:p>
            <a:r>
              <a:rPr lang="pt-BR" i="1" dirty="0" smtClean="0">
                <a:solidFill>
                  <a:srgbClr val="C00000"/>
                </a:solidFill>
              </a:rPr>
              <a:t>plágio</a:t>
            </a:r>
            <a:r>
              <a:rPr lang="pt-BR" i="1" dirty="0" smtClean="0"/>
              <a:t> – ato de copiar sem dar qualquer referência da fonte ou autor do qual se copia,</a:t>
            </a:r>
            <a:r>
              <a:rPr lang="pt-BR" dirty="0" smtClean="0"/>
              <a:t> </a:t>
            </a:r>
            <a:r>
              <a:rPr lang="pt-BR" dirty="0"/>
              <a:t>ou a utilização de ideias ou formulações </a:t>
            </a:r>
            <a:r>
              <a:rPr lang="pt-BR" dirty="0" smtClean="0"/>
              <a:t>verbais de </a:t>
            </a:r>
            <a:r>
              <a:rPr lang="pt-BR" dirty="0"/>
              <a:t>outrem sem </a:t>
            </a:r>
            <a:r>
              <a:rPr lang="pt-BR" dirty="0" smtClean="0"/>
              <a:t>dar-lhes o </a:t>
            </a:r>
            <a:r>
              <a:rPr lang="pt-BR" dirty="0"/>
              <a:t>devido crédito, de modo a gerar </a:t>
            </a:r>
            <a:r>
              <a:rPr lang="pt-BR" dirty="0" smtClean="0"/>
              <a:t>a percepção de </a:t>
            </a:r>
            <a:r>
              <a:rPr lang="pt-BR" dirty="0"/>
              <a:t>que sejam </a:t>
            </a:r>
            <a:r>
              <a:rPr lang="pt-BR" dirty="0" smtClean="0"/>
              <a:t>de </a:t>
            </a:r>
            <a:r>
              <a:rPr lang="pt-BR" dirty="0"/>
              <a:t>autoria </a:t>
            </a:r>
            <a:r>
              <a:rPr lang="pt-BR" dirty="0" smtClean="0"/>
              <a:t>própria.</a:t>
            </a:r>
          </a:p>
          <a:p>
            <a:endParaRPr lang="pt-BR" b="1" dirty="0"/>
          </a:p>
          <a:p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 </a:t>
            </a:r>
            <a:r>
              <a:rPr lang="pt-BR" sz="2000" dirty="0" smtClean="0"/>
              <a:t>Fontes: FAPESP, 2014; Russo, 2014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941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Principais tipos de 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Reprodução literal de um texto original sem o uso de aspas, recuo ou citação da fonte.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Reprodução de ideias de um texto original com palavras diferentes sem identificar essa fonte.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Reprodução sem identificação de fragmentos de textos, misturados com palavras, conjunções, preposições para dar sentido ao texto.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/>
              <a:t>Apresentação de trabalhos como sendo próprios, mas que foram cedidos por outros (amigos, colegas, parentes) ou </a:t>
            </a:r>
            <a:r>
              <a:rPr lang="pt-BR" b="1" dirty="0" smtClean="0"/>
              <a:t>comprados.</a:t>
            </a:r>
            <a:endParaRPr lang="pt-BR" b="1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3648" y="6453336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Fontes: </a:t>
            </a:r>
            <a:r>
              <a:rPr lang="pt-BR" dirty="0" err="1" smtClean="0"/>
              <a:t>Krokoscz</a:t>
            </a:r>
            <a:r>
              <a:rPr lang="pt-BR" dirty="0" smtClean="0"/>
              <a:t> 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95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Plágio acidental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Graduandos* – 60% “plagio acidental”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sz="2000" dirty="0" err="1" smtClean="0"/>
              <a:t>Krokoscz</a:t>
            </a:r>
            <a:r>
              <a:rPr lang="pt-BR" sz="2000" dirty="0" smtClean="0"/>
              <a:t> M, 2013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Pós-Graduandos*- 65% “plágio acidental”</a:t>
            </a:r>
          </a:p>
          <a:p>
            <a:pPr lvl="1"/>
            <a:r>
              <a:rPr lang="pt-BR" dirty="0"/>
              <a:t>Ferreira, SM et al. </a:t>
            </a:r>
            <a:r>
              <a:rPr lang="pt-BR" dirty="0" smtClean="0"/>
              <a:t> 2013</a:t>
            </a:r>
          </a:p>
          <a:p>
            <a:pPr marL="274320" lvl="1" indent="0">
              <a:buNone/>
            </a:pPr>
            <a:endParaRPr lang="pt-BR" dirty="0" smtClean="0"/>
          </a:p>
          <a:p>
            <a:r>
              <a:rPr lang="pt-BR" dirty="0" smtClean="0"/>
              <a:t>Pesquisadores – retratações sobre cópias não intencionais e autoplágio</a:t>
            </a:r>
            <a:r>
              <a:rPr lang="pt-BR" dirty="0"/>
              <a:t>.</a:t>
            </a:r>
            <a:endParaRPr lang="pt-BR" dirty="0" smtClean="0"/>
          </a:p>
          <a:p>
            <a:pPr lvl="1"/>
            <a:r>
              <a:rPr lang="pt-BR" dirty="0" err="1"/>
              <a:t>Krokoscz</a:t>
            </a:r>
            <a:r>
              <a:rPr lang="pt-BR" dirty="0"/>
              <a:t> </a:t>
            </a:r>
            <a:r>
              <a:rPr lang="pt-BR" dirty="0" smtClean="0"/>
              <a:t>M, 2014</a:t>
            </a:r>
          </a:p>
          <a:p>
            <a:pPr lvl="1"/>
            <a:endParaRPr lang="pt-BR" dirty="0" smtClean="0"/>
          </a:p>
          <a:p>
            <a:pPr marL="274320" lvl="1" indent="0">
              <a:buNone/>
            </a:pPr>
            <a:r>
              <a:rPr lang="pt-BR" dirty="0"/>
              <a:t>*</a:t>
            </a:r>
            <a:r>
              <a:rPr lang="pt-BR" dirty="0" smtClean="0"/>
              <a:t>os </a:t>
            </a:r>
            <a:r>
              <a:rPr lang="pt-BR" dirty="0"/>
              <a:t>estudantes utilizam textos alheios mas não sabem indicar corretamente a fonte original.</a:t>
            </a:r>
          </a:p>
        </p:txBody>
      </p:sp>
    </p:spTree>
    <p:extLst>
      <p:ext uri="{BB962C8B-B14F-4D97-AF65-F5344CB8AC3E}">
        <p14:creationId xmlns:p14="http://schemas.microsoft.com/office/powerpoint/2010/main" val="9587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acidental ou má conduta?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53888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 smtClean="0"/>
              <a:t>Revisão </a:t>
            </a:r>
            <a:r>
              <a:rPr lang="pt-BR" sz="2800" dirty="0"/>
              <a:t>detalhada de </a:t>
            </a:r>
            <a:r>
              <a:rPr lang="pt-BR" sz="2800" dirty="0" smtClean="0"/>
              <a:t>2.047 </a:t>
            </a:r>
            <a:r>
              <a:rPr lang="pt-BR" sz="2800" dirty="0"/>
              <a:t>artigos retratados indexados em </a:t>
            </a:r>
            <a:r>
              <a:rPr lang="pt-BR" sz="2800" i="1" dirty="0" err="1" smtClean="0"/>
              <a:t>PubMed</a:t>
            </a:r>
            <a:r>
              <a:rPr lang="pt-BR" sz="2800" dirty="0" smtClean="0"/>
              <a:t>:</a:t>
            </a:r>
          </a:p>
          <a:p>
            <a:r>
              <a:rPr lang="pt-BR" sz="2800" dirty="0" smtClean="0"/>
              <a:t>apenas </a:t>
            </a:r>
            <a:r>
              <a:rPr lang="pt-BR" sz="2800" dirty="0"/>
              <a:t>21,3% eram devido </a:t>
            </a:r>
            <a:r>
              <a:rPr lang="pt-BR" sz="2800" dirty="0" smtClean="0"/>
              <a:t>a erros</a:t>
            </a:r>
          </a:p>
          <a:p>
            <a:r>
              <a:rPr lang="pt-BR" sz="2800" dirty="0" smtClean="0"/>
              <a:t>67,4</a:t>
            </a:r>
            <a:r>
              <a:rPr lang="pt-BR" sz="2800" dirty="0"/>
              <a:t>% foram atribuídos à má conduta científica, incluindo fraude ou suspeita de fraude (43,4%), publicação </a:t>
            </a:r>
            <a:r>
              <a:rPr lang="pt-BR" sz="2800" dirty="0" smtClean="0"/>
              <a:t>d</a:t>
            </a:r>
            <a:r>
              <a:rPr lang="pt-BR" sz="2800" dirty="0"/>
              <a:t>uplicada (14,2%) e “</a:t>
            </a:r>
            <a:r>
              <a:rPr lang="pt-BR" sz="2800" dirty="0" err="1"/>
              <a:t>plagiarismo</a:t>
            </a:r>
            <a:r>
              <a:rPr lang="pt-BR" sz="2800" dirty="0"/>
              <a:t>” (9,8</a:t>
            </a:r>
            <a:r>
              <a:rPr lang="pt-BR" sz="2800" dirty="0" smtClean="0"/>
              <a:t>%).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en-US" sz="2000" dirty="0" smtClean="0"/>
              <a:t>Fang FC, </a:t>
            </a:r>
            <a:r>
              <a:rPr lang="en-US" sz="2000" dirty="0" err="1" smtClean="0"/>
              <a:t>Streen</a:t>
            </a:r>
            <a:r>
              <a:rPr lang="en-US" sz="2000" dirty="0" smtClean="0"/>
              <a:t> </a:t>
            </a:r>
            <a:r>
              <a:rPr lang="en-US" sz="2000" dirty="0" err="1" smtClean="0"/>
              <a:t>RG,Casadevall</a:t>
            </a:r>
            <a:r>
              <a:rPr lang="en-US" sz="2000" dirty="0" smtClean="0"/>
              <a:t> A</a:t>
            </a:r>
            <a:r>
              <a:rPr lang="en-US" sz="2000" dirty="0"/>
              <a:t>. Misconduct accounts for the majority of retracted scientific publications. </a:t>
            </a:r>
            <a:r>
              <a:rPr lang="en-US" sz="2000" i="1" dirty="0"/>
              <a:t>PNAS</a:t>
            </a:r>
            <a:r>
              <a:rPr lang="en-US" sz="2000" dirty="0"/>
              <a:t>. </a:t>
            </a:r>
            <a:r>
              <a:rPr lang="en-US" sz="2000" dirty="0" smtClean="0"/>
              <a:t>2012</a:t>
            </a:r>
          </a:p>
          <a:p>
            <a:r>
              <a:rPr lang="pt-BR" sz="2000" dirty="0"/>
              <a:t>Reprodutibilidade em resultados de pesquisa: o olhar subjetivo.</a:t>
            </a:r>
            <a:r>
              <a:rPr lang="pt-BR" sz="2000" b="1" dirty="0"/>
              <a:t> </a:t>
            </a:r>
            <a:r>
              <a:rPr lang="pt-BR" sz="2000" dirty="0"/>
              <a:t> </a:t>
            </a:r>
            <a:r>
              <a:rPr lang="pt-BR" sz="2000" dirty="0" err="1"/>
              <a:t>SciELO</a:t>
            </a:r>
            <a:r>
              <a:rPr lang="pt-BR" sz="2000" dirty="0"/>
              <a:t> em Perspectiva. </a:t>
            </a:r>
            <a:r>
              <a:rPr lang="pt-BR" sz="2000" dirty="0" smtClean="0"/>
              <a:t>&lt;</a:t>
            </a:r>
            <a:r>
              <a:rPr lang="pt-BR" sz="2000" dirty="0"/>
              <a:t>http://</a:t>
            </a:r>
            <a:r>
              <a:rPr lang="pt-BR" sz="2000" dirty="0" smtClean="0"/>
              <a:t>blog.scielo.org/blog/2014/02/19&gt;</a:t>
            </a:r>
            <a:endParaRPr lang="pt-BR" sz="2000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980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– alguns casos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84604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Plágio </a:t>
            </a:r>
            <a:r>
              <a:rPr lang="pt-BR" sz="2200" b="1" dirty="0"/>
              <a:t>na USP</a:t>
            </a:r>
          </a:p>
          <a:p>
            <a:r>
              <a:rPr lang="pt-BR" sz="2200" dirty="0"/>
              <a:t>Disponível em: &lt;</a:t>
            </a:r>
            <a:r>
              <a:rPr lang="pt-BR" sz="2200" dirty="0">
                <a:hlinkClick r:id="rId2"/>
              </a:rPr>
              <a:t>http://www1.folha.uol.com.br/saber/878368-usp-demite-professor-por-plagio-em-pesquisa.shtml</a:t>
            </a:r>
            <a:r>
              <a:rPr lang="pt-BR" sz="2200" dirty="0"/>
              <a:t>&gt;. Acesso </a:t>
            </a:r>
            <a:r>
              <a:rPr lang="pt-BR" sz="2200" dirty="0" smtClean="0"/>
              <a:t>em </a:t>
            </a:r>
            <a:r>
              <a:rPr lang="pt-BR" sz="2200" dirty="0"/>
              <a:t>19 </a:t>
            </a:r>
            <a:r>
              <a:rPr lang="pt-BR" sz="2200" dirty="0" smtClean="0"/>
              <a:t>fev. 2017.</a:t>
            </a:r>
          </a:p>
          <a:p>
            <a:endParaRPr lang="pt-BR" sz="2200" dirty="0"/>
          </a:p>
          <a:p>
            <a:r>
              <a:rPr lang="pt-BR" sz="2200" b="1" dirty="0"/>
              <a:t>R</a:t>
            </a:r>
            <a:r>
              <a:rPr lang="pt-BR" sz="2200" b="1" dirty="0" smtClean="0"/>
              <a:t>etratações</a:t>
            </a:r>
            <a:r>
              <a:rPr lang="pt-BR" sz="2200" dirty="0" smtClean="0"/>
              <a:t>: </a:t>
            </a:r>
            <a:endParaRPr lang="en-US" sz="2000" dirty="0" smtClean="0"/>
          </a:p>
          <a:p>
            <a:endParaRPr lang="en-US" sz="2000" dirty="0"/>
          </a:p>
          <a:p>
            <a:r>
              <a:rPr lang="pt-BR" sz="2200" i="1" dirty="0" err="1"/>
              <a:t>Safety</a:t>
            </a:r>
            <a:r>
              <a:rPr lang="pt-BR" sz="2200" i="1" dirty="0"/>
              <a:t> Science </a:t>
            </a:r>
            <a:r>
              <a:rPr lang="pt-BR" sz="2200" dirty="0"/>
              <a:t>– brasileiros UFRS e </a:t>
            </a:r>
            <a:r>
              <a:rPr lang="pt-BR" sz="2200" dirty="0" smtClean="0"/>
              <a:t>PUC-RS</a:t>
            </a:r>
            <a:endParaRPr lang="pt-BR" sz="2200" dirty="0"/>
          </a:p>
          <a:p>
            <a:r>
              <a:rPr lang="pt-BR" sz="2200" dirty="0" smtClean="0">
                <a:hlinkClick r:id="rId3"/>
              </a:rPr>
              <a:t>&lt;http</a:t>
            </a:r>
            <a:r>
              <a:rPr lang="pt-BR" sz="2200" dirty="0">
                <a:hlinkClick r:id="rId3"/>
              </a:rPr>
              <a:t>://</a:t>
            </a:r>
            <a:r>
              <a:rPr lang="pt-BR" sz="2200" dirty="0" smtClean="0">
                <a:hlinkClick r:id="rId3"/>
              </a:rPr>
              <a:t>www.sciencedirect.com/science/article/pii/S0925753513002567</a:t>
            </a:r>
            <a:r>
              <a:rPr lang="pt-BR" sz="2200" dirty="0" smtClean="0"/>
              <a:t>&gt; </a:t>
            </a:r>
            <a:r>
              <a:rPr lang="pt-BR" sz="2200" dirty="0"/>
              <a:t>Acesso em 19 </a:t>
            </a:r>
            <a:r>
              <a:rPr lang="pt-BR" sz="2200" dirty="0" smtClean="0"/>
              <a:t>fev. 2017.</a:t>
            </a:r>
            <a:endParaRPr lang="pt-BR" sz="2200" dirty="0"/>
          </a:p>
          <a:p>
            <a:endParaRPr lang="pt-BR" sz="2200" dirty="0"/>
          </a:p>
          <a:p>
            <a:r>
              <a:rPr lang="pt-BR" sz="2400" i="1" dirty="0" err="1"/>
              <a:t>Journal</a:t>
            </a:r>
            <a:r>
              <a:rPr lang="pt-BR" sz="2400" i="1" dirty="0"/>
              <a:t> </a:t>
            </a:r>
            <a:r>
              <a:rPr lang="pt-BR" sz="2400" i="1" dirty="0" err="1"/>
              <a:t>of</a:t>
            </a:r>
            <a:r>
              <a:rPr lang="pt-BR" sz="2400" i="1" dirty="0"/>
              <a:t> Gastrointestinal </a:t>
            </a:r>
            <a:r>
              <a:rPr lang="pt-BR" sz="2400" i="1" dirty="0" err="1"/>
              <a:t>Cancer</a:t>
            </a:r>
            <a:r>
              <a:rPr lang="pt-BR" sz="2400" i="1" dirty="0"/>
              <a:t> - </a:t>
            </a:r>
            <a:r>
              <a:rPr lang="pt-BR" sz="2400" dirty="0" smtClean="0"/>
              <a:t>italianos</a:t>
            </a:r>
            <a:endParaRPr lang="pt-BR" sz="2200" dirty="0"/>
          </a:p>
          <a:p>
            <a:r>
              <a:rPr lang="pt-BR" sz="2200" dirty="0" smtClean="0">
                <a:hlinkClick r:id="rId4"/>
              </a:rPr>
              <a:t>&lt;http</a:t>
            </a:r>
            <a:r>
              <a:rPr lang="pt-BR" sz="2200" dirty="0">
                <a:hlinkClick r:id="rId4"/>
              </a:rPr>
              <a:t>://</a:t>
            </a:r>
            <a:r>
              <a:rPr lang="pt-BR" sz="2200" dirty="0" smtClean="0">
                <a:hlinkClick r:id="rId4"/>
              </a:rPr>
              <a:t>link.springer.com/article/10.1007/s12029-013-9542-2/fulltext.html</a:t>
            </a:r>
            <a:r>
              <a:rPr lang="pt-BR" sz="2200" dirty="0" smtClean="0"/>
              <a:t> </a:t>
            </a:r>
            <a:r>
              <a:rPr lang="pt-BR" sz="2200" dirty="0"/>
              <a:t>&gt; Acesso em 19 </a:t>
            </a:r>
            <a:r>
              <a:rPr lang="pt-BR" sz="2200" dirty="0" smtClean="0"/>
              <a:t>fev. 2017.</a:t>
            </a:r>
            <a:endParaRPr lang="pt-BR" sz="2200" dirty="0"/>
          </a:p>
          <a:p>
            <a:endParaRPr lang="pt-BR" sz="22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2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– alguns casos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8460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Retratações</a:t>
            </a:r>
            <a:r>
              <a:rPr lang="pt-BR" sz="2200" dirty="0" smtClean="0"/>
              <a:t>:</a:t>
            </a:r>
          </a:p>
          <a:p>
            <a:endParaRPr lang="pt-BR" sz="2200" dirty="0"/>
          </a:p>
          <a:p>
            <a:r>
              <a:rPr lang="pt-BR" sz="2200" dirty="0" smtClean="0"/>
              <a:t> </a:t>
            </a:r>
            <a:r>
              <a:rPr lang="pt-BR" sz="2200" i="1" dirty="0" smtClean="0"/>
              <a:t>The </a:t>
            </a:r>
            <a:r>
              <a:rPr lang="pt-BR" sz="2200" i="1" dirty="0" err="1" smtClean="0"/>
              <a:t>Scientist</a:t>
            </a:r>
            <a:endParaRPr lang="pt-BR" sz="2200" i="1" dirty="0" smtClean="0"/>
          </a:p>
          <a:p>
            <a:endParaRPr lang="pt-BR" sz="2200" i="1" dirty="0"/>
          </a:p>
          <a:p>
            <a:r>
              <a:rPr lang="en-US" sz="2000" dirty="0"/>
              <a:t>The Top 10 Retractions of </a:t>
            </a:r>
            <a:r>
              <a:rPr lang="en-US" sz="2000" dirty="0" smtClean="0"/>
              <a:t>2016 – 650 </a:t>
            </a:r>
            <a:r>
              <a:rPr lang="en-US" sz="2000" dirty="0" err="1" smtClean="0"/>
              <a:t>retratações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má</a:t>
            </a:r>
            <a:r>
              <a:rPr lang="en-US" sz="2000" dirty="0" smtClean="0"/>
              <a:t> </a:t>
            </a:r>
            <a:r>
              <a:rPr lang="en-US" sz="2000" dirty="0" err="1" smtClean="0"/>
              <a:t>conduta</a:t>
            </a:r>
            <a:r>
              <a:rPr lang="en-US" sz="2000" dirty="0" smtClean="0"/>
              <a:t> </a:t>
            </a:r>
            <a:r>
              <a:rPr lang="en-US" sz="2000" dirty="0" err="1" smtClean="0"/>
              <a:t>científica</a:t>
            </a:r>
            <a:r>
              <a:rPr lang="en-US" sz="2000" dirty="0" smtClean="0"/>
              <a:t>   -   </a:t>
            </a:r>
            <a:r>
              <a:rPr lang="pt-BR" sz="2200" dirty="0" smtClean="0">
                <a:hlinkClick r:id="rId3"/>
              </a:rPr>
              <a:t>http</a:t>
            </a:r>
            <a:r>
              <a:rPr lang="pt-BR" sz="2200" dirty="0">
                <a:hlinkClick r:id="rId3"/>
              </a:rPr>
              <a:t>://</a:t>
            </a:r>
            <a:r>
              <a:rPr lang="pt-BR" sz="2200" dirty="0" smtClean="0">
                <a:hlinkClick r:id="rId3"/>
              </a:rPr>
              <a:t>www.the- scientist.com</a:t>
            </a:r>
            <a:r>
              <a:rPr lang="pt-BR" sz="2200" dirty="0">
                <a:hlinkClick r:id="rId3"/>
              </a:rPr>
              <a:t>/?articles.view/articleNo/47813/title/Top-10-Retractions-of-2016</a:t>
            </a:r>
            <a:r>
              <a:rPr lang="pt-BR" sz="2200" dirty="0" smtClean="0">
                <a:hlinkClick r:id="rId3"/>
              </a:rPr>
              <a:t>/</a:t>
            </a:r>
            <a:r>
              <a:rPr lang="pt-BR" sz="2200" dirty="0" smtClean="0"/>
              <a:t> </a:t>
            </a:r>
            <a:r>
              <a:rPr lang="pt-BR" sz="2200" dirty="0"/>
              <a:t>&gt; Acesso em 10 mar. 2017.</a:t>
            </a:r>
          </a:p>
          <a:p>
            <a:endParaRPr lang="pt-BR" sz="2200" dirty="0" smtClean="0"/>
          </a:p>
          <a:p>
            <a:endParaRPr lang="pt-BR" sz="2200" dirty="0"/>
          </a:p>
          <a:p>
            <a:r>
              <a:rPr lang="en-US" sz="2000" dirty="0"/>
              <a:t>The Top 10 Retractions of </a:t>
            </a:r>
            <a:r>
              <a:rPr lang="en-US" sz="2000" dirty="0" smtClean="0"/>
              <a:t>2014 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://www.the-scientist.com/?articles.view/articleNo/41777/title/The-Top-10-Retractions-of-2014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 smtClean="0"/>
              <a:t> </a:t>
            </a:r>
            <a:r>
              <a:rPr lang="pt-BR" sz="2000" dirty="0"/>
              <a:t>&gt; Acesso em 19 abr. 2015.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4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– alguns casos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84604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pt-BR" sz="2200" i="1" dirty="0" err="1" smtClean="0"/>
              <a:t>Safety</a:t>
            </a:r>
            <a:r>
              <a:rPr lang="pt-BR" sz="2200" i="1" dirty="0" smtClean="0"/>
              <a:t> Science </a:t>
            </a:r>
            <a:r>
              <a:rPr lang="pt-BR" sz="2200" dirty="0" smtClean="0"/>
              <a:t>– brasileiros UFRS e PUC-RS</a:t>
            </a:r>
          </a:p>
          <a:p>
            <a:endParaRPr lang="pt-BR" sz="2200" dirty="0" smtClean="0"/>
          </a:p>
          <a:p>
            <a:r>
              <a:rPr lang="pt-BR" sz="2200" dirty="0" smtClean="0">
                <a:hlinkClick r:id="rId2"/>
              </a:rPr>
              <a:t>http</a:t>
            </a:r>
            <a:r>
              <a:rPr lang="pt-BR" sz="2200" dirty="0">
                <a:hlinkClick r:id="rId2"/>
              </a:rPr>
              <a:t>://</a:t>
            </a:r>
            <a:r>
              <a:rPr lang="pt-BR" sz="2200" dirty="0" smtClean="0">
                <a:hlinkClick r:id="rId2"/>
              </a:rPr>
              <a:t>www.sciencedirect.com/science/article/pii/S0925753513002567</a:t>
            </a:r>
            <a:endParaRPr lang="pt-BR" sz="2200" dirty="0" smtClean="0"/>
          </a:p>
          <a:p>
            <a:endParaRPr lang="pt-BR" sz="2200" dirty="0" smtClean="0"/>
          </a:p>
          <a:p>
            <a:endParaRPr lang="pt-BR" sz="2200" dirty="0"/>
          </a:p>
          <a:p>
            <a:r>
              <a:rPr lang="pt-BR" sz="2400" i="1" dirty="0" err="1"/>
              <a:t>Journal</a:t>
            </a:r>
            <a:r>
              <a:rPr lang="pt-BR" sz="2400" i="1" dirty="0"/>
              <a:t> </a:t>
            </a:r>
            <a:r>
              <a:rPr lang="pt-BR" sz="2400" i="1" dirty="0" err="1"/>
              <a:t>of</a:t>
            </a:r>
            <a:r>
              <a:rPr lang="pt-BR" sz="2400" i="1" dirty="0"/>
              <a:t> Gastrointestinal </a:t>
            </a:r>
            <a:r>
              <a:rPr lang="pt-BR" sz="2400" i="1" dirty="0" err="1"/>
              <a:t>Cancer</a:t>
            </a:r>
            <a:r>
              <a:rPr lang="pt-BR" sz="2400" i="1" dirty="0"/>
              <a:t> - </a:t>
            </a:r>
            <a:r>
              <a:rPr lang="pt-BR" sz="2400" dirty="0"/>
              <a:t>italianos</a:t>
            </a:r>
          </a:p>
          <a:p>
            <a:endParaRPr lang="pt-BR" sz="2200" dirty="0" smtClean="0"/>
          </a:p>
          <a:p>
            <a:r>
              <a:rPr lang="pt-BR" sz="2200" dirty="0">
                <a:hlinkClick r:id="rId3"/>
              </a:rPr>
              <a:t>http://</a:t>
            </a:r>
            <a:r>
              <a:rPr lang="pt-BR" sz="2200" dirty="0" smtClean="0">
                <a:hlinkClick r:id="rId3"/>
              </a:rPr>
              <a:t>link.springer.com/article/10.1007/s12029-013-9542-2/fulltext.html</a:t>
            </a:r>
            <a:endParaRPr lang="pt-BR" sz="2200" dirty="0" smtClean="0"/>
          </a:p>
          <a:p>
            <a:endParaRPr lang="pt-BR" sz="2200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03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1083</TotalTime>
  <Words>1656</Words>
  <Application>Microsoft Office PowerPoint</Application>
  <PresentationFormat>Apresentação na tela (4:3)</PresentationFormat>
  <Paragraphs>202</Paragraphs>
  <Slides>18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Brilho</vt:lpstr>
      <vt:lpstr>Integridade científica</vt:lpstr>
      <vt:lpstr>Questões de integridade ética da pesquisa</vt:lpstr>
      <vt:lpstr>Questões de integridade ética da pesquisa</vt:lpstr>
      <vt:lpstr>Principais tipos de plágio</vt:lpstr>
      <vt:lpstr>Plágio acidental </vt:lpstr>
      <vt:lpstr>Plágio acidental ou má conduta?</vt:lpstr>
      <vt:lpstr>Plágio – alguns casos</vt:lpstr>
      <vt:lpstr>Plágio – alguns casos</vt:lpstr>
      <vt:lpstr>Plágio – alguns casos</vt:lpstr>
      <vt:lpstr>Plágio - Como resolver?</vt:lpstr>
      <vt:lpstr>Plágio - Como resolver?</vt:lpstr>
      <vt:lpstr>Plágio - Como resolver?</vt:lpstr>
      <vt:lpstr>Combatendo o plágio</vt:lpstr>
      <vt:lpstr>Plágio - Responsabilidade de quem?</vt:lpstr>
      <vt:lpstr>Plágio</vt:lpstr>
      <vt:lpstr>Bibliografia consultada</vt:lpstr>
      <vt:lpstr>Fraude conduta antiga, ainda presente </vt:lpstr>
      <vt:lpstr>DIREITO AUTORAL - história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Plágio na</dc:title>
  <dc:creator>Angela</dc:creator>
  <cp:lastModifiedBy>Angela Maria Beloni Cuenca</cp:lastModifiedBy>
  <cp:revision>75</cp:revision>
  <dcterms:created xsi:type="dcterms:W3CDTF">2014-09-24T11:01:15Z</dcterms:created>
  <dcterms:modified xsi:type="dcterms:W3CDTF">2018-06-12T16:37:29Z</dcterms:modified>
</cp:coreProperties>
</file>