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30"/>
  </p:notesMasterIdLst>
  <p:handoutMasterIdLst>
    <p:handoutMasterId r:id="rId31"/>
  </p:handoutMasterIdLst>
  <p:sldIdLst>
    <p:sldId id="440" r:id="rId2"/>
    <p:sldId id="455" r:id="rId3"/>
    <p:sldId id="598" r:id="rId4"/>
    <p:sldId id="439" r:id="rId5"/>
    <p:sldId id="544" r:id="rId6"/>
    <p:sldId id="615" r:id="rId7"/>
    <p:sldId id="545" r:id="rId8"/>
    <p:sldId id="616" r:id="rId9"/>
    <p:sldId id="578" r:id="rId10"/>
    <p:sldId id="613" r:id="rId11"/>
    <p:sldId id="583" r:id="rId12"/>
    <p:sldId id="585" r:id="rId13"/>
    <p:sldId id="584" r:id="rId14"/>
    <p:sldId id="582" r:id="rId15"/>
    <p:sldId id="617" r:id="rId16"/>
    <p:sldId id="638" r:id="rId17"/>
    <p:sldId id="597" r:id="rId18"/>
    <p:sldId id="629" r:id="rId19"/>
    <p:sldId id="630" r:id="rId20"/>
    <p:sldId id="631" r:id="rId21"/>
    <p:sldId id="632" r:id="rId22"/>
    <p:sldId id="641" r:id="rId23"/>
    <p:sldId id="633" r:id="rId24"/>
    <p:sldId id="634" r:id="rId25"/>
    <p:sldId id="635" r:id="rId26"/>
    <p:sldId id="636" r:id="rId27"/>
    <p:sldId id="637" r:id="rId28"/>
    <p:sldId id="486" r:id="rId29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17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7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058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760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834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912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013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042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574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368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52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91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232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052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923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560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784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6344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131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0897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712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465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28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09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314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61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28/02/2020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85906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9</a:t>
            </a:r>
            <a:endParaRPr lang="pt-B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Simples Nacional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Obrigações acessórias: *¹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Entrega da Declaração de Informações Socioeconômicas e Fiscais (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Defis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Emissão regular de documento fiscal e manutenção em boa ordem dos livros e dos documentos utilizados na apuração dos tributos devidos; e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Opcionalmente, contabilidade simplificada para os registros e controles das operações realizadas (art. 70 da Resolução CSGN nº 140, de 2018).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Obrigações específicas para que os adquirentes de mercadorias sujeitas ao ICMS possam apropriar crédito sobre as aquisições de ME e EPP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Existência de escrituração contábil regular é importante em certos casos de distribuição isenta de lucros (ver também o slide 16)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Microempresa (ME) e Empresa de Pequeno Porte (EPP)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520" y="6093296"/>
            <a:ext cx="3908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59 e seguintes da Resolução CGSN nº. 140, de 2018</a:t>
            </a:r>
          </a:p>
        </p:txBody>
      </p:sp>
    </p:spTree>
    <p:extLst>
      <p:ext uri="{BB962C8B-B14F-4D97-AF65-F5344CB8AC3E}">
        <p14:creationId xmlns:p14="http://schemas.microsoft.com/office/powerpoint/2010/main" val="108474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 enquadramento e vedações ao ingresso no Simples Nacional *¹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E882D82B-644A-4A44-B0FA-30D9C51992B2}"/>
              </a:ext>
            </a:extLst>
          </p:cNvPr>
          <p:cNvSpPr txBox="1"/>
          <p:nvPr/>
        </p:nvSpPr>
        <p:spPr>
          <a:xfrm>
            <a:off x="146231" y="1806200"/>
            <a:ext cx="8806181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pode optar pelo regime do Simples Nacional a empresa: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cujo capital participe uma PJ ou que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participe do capital de outra PJ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Filial, sucursal, agência ou representação, no País, de PJ com sede no exterior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Resultante ou remanescente de cisão ou qualquer outra forma de desmembramento de pessoa jurídica que tenha ocorrido em um dos 5 anos anteriores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Constituída sob a forma de S.A. (sociedade anônima)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Constituída sob a forma de cooperativas (salvo as de consumo)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Bancos e outras instituições financeiras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Cujo titular ou sócio tenha relação de pessoalidade, subordinação e habitualidade com o contratante do serviço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520" y="6093296"/>
            <a:ext cx="2938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3º, § 4º e artigo 17 da LC 123/06</a:t>
            </a:r>
          </a:p>
        </p:txBody>
      </p:sp>
    </p:spTree>
    <p:extLst>
      <p:ext uri="{BB962C8B-B14F-4D97-AF65-F5344CB8AC3E}">
        <p14:creationId xmlns:p14="http://schemas.microsoft.com/office/powerpoint/2010/main" val="272718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E882D82B-644A-4A44-B0FA-30D9C51992B2}"/>
              </a:ext>
            </a:extLst>
          </p:cNvPr>
          <p:cNvSpPr txBox="1"/>
          <p:nvPr/>
        </p:nvSpPr>
        <p:spPr>
          <a:xfrm>
            <a:off x="146231" y="1806200"/>
            <a:ext cx="8890265" cy="239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do sócio (pessoa física) participar de mais de uma PJ, é vedada a opção: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a receita bruta global das pessoas jurídicas </a:t>
            </a: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ultrapassar o limite da receita bruta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do Simples Nacional, e, cumulativamente:</a:t>
            </a:r>
          </a:p>
          <a:p>
            <a:pPr marL="7416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1) Se a sociedade da qual o sócio é participante beneficiar-se do Simples Nacional; ou</a:t>
            </a:r>
          </a:p>
          <a:p>
            <a:pPr marL="7416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2) Se o sócio participar, em mais de 10%, de PJ não optante pelo Simples Nacional; ou </a:t>
            </a:r>
          </a:p>
          <a:p>
            <a:pPr marL="7416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3) Se o sócio for administrador ou equiparado de outra PJ com fins lucrativos</a:t>
            </a: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 enquadramento e vedações ao ingresso no Simples Nacional *¹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520" y="6093296"/>
            <a:ext cx="2938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3º, § 4º e artigo 17 da LC 123/06</a:t>
            </a:r>
          </a:p>
        </p:txBody>
      </p:sp>
    </p:spTree>
    <p:extLst>
      <p:ext uri="{BB962C8B-B14F-4D97-AF65-F5344CB8AC3E}">
        <p14:creationId xmlns:p14="http://schemas.microsoft.com/office/powerpoint/2010/main" val="30547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E882D82B-644A-4A44-B0FA-30D9C51992B2}"/>
              </a:ext>
            </a:extLst>
          </p:cNvPr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Também possui seu ingresso vedado ao regime do Simples Nacional a empresa: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Que tenha sócio com domicílio no exterior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Que possua débito com o Fisco cuja exigibilidade não esteja suspensa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Prestadora de serviço de transporte intermunicipal e interestadual de passageiros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 cujo capital participe entidade da administração pública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Geradora, transmissora, distribuidora ou comercializadora de energia elétrica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Que exerça atividade de importação ou fabricação de automóveis e motocicletas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Que produza ou venda no atacado de cigarros, bebidas alcoólicas e algumas não alcoólicas (produtos nocivos à saúde)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 ausência de inscrição ou com irregularidade em cadastro fiscal, quando exigível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 enquadramento e vedações ao ingresso no Simples Nacional *¹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520" y="6093296"/>
            <a:ext cx="2938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3º, § 4º e artigo 17 da LC 123/06</a:t>
            </a:r>
          </a:p>
        </p:txBody>
      </p:sp>
    </p:spTree>
    <p:extLst>
      <p:ext uri="{BB962C8B-B14F-4D97-AF65-F5344CB8AC3E}">
        <p14:creationId xmlns:p14="http://schemas.microsoft.com/office/powerpoint/2010/main" val="314742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base de cálculo das ME e EPP optantes pelo Simples Nacional é a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bruta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*¹</a:t>
            </a:r>
            <a:endParaRPr lang="pt-BR" altLang="pt-BR" sz="1800" dirty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Definida como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o produto da venda de mercadorias e prestação de serviços, subtraído das vendas canceladas e dos descontos incondicionais concedidos. Incluí, portanto: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Revenda de mercadorias;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Venda de mercadoria industrializada pelo contribuinte;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Prestação de serviços;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Locação de bens móveis; e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Quaisquer outras receitas, desde que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(i)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não sujeitas a tratamento específico por não estarem incluídas no regime do Simples Nacional (lista dos slides 19 a 21), e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altLang="pt-BR" sz="1800" b="1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ii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não sejam decorrentes de transações que impliquem na exclusão do Simples Nacional.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Simples Nacional: base de cálculo e alíquotas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520" y="6093296"/>
            <a:ext cx="2356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3º, § 1º da LC 123/06</a:t>
            </a:r>
          </a:p>
        </p:txBody>
      </p:sp>
    </p:spTree>
    <p:extLst>
      <p:ext uri="{BB962C8B-B14F-4D97-AF65-F5344CB8AC3E}">
        <p14:creationId xmlns:p14="http://schemas.microsoft.com/office/powerpoint/2010/main" val="1596920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9">
            <a:extLst>
              <a:ext uri="{FF2B5EF4-FFF2-40B4-BE49-F238E27FC236}">
                <a16:creationId xmlns:a16="http://schemas.microsoft.com/office/drawing/2014/main" id="{E882D82B-644A-4A44-B0FA-30D9C51992B2}"/>
              </a:ext>
            </a:extLst>
          </p:cNvPr>
          <p:cNvSpPr txBox="1"/>
          <p:nvPr/>
        </p:nvSpPr>
        <p:spPr>
          <a:xfrm>
            <a:off x="146231" y="1806200"/>
            <a:ext cx="88061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</a:rPr>
              <a:t>Sobre o valor da receita bruta, são aplicáveis alíquotas previstas nos Anexos da LC 123/06 de acordo com: </a:t>
            </a:r>
            <a:r>
              <a:rPr lang="pt-BR" altLang="pt-BR" sz="1800" b="1" dirty="0">
                <a:solidFill>
                  <a:srgbClr val="595959"/>
                </a:solidFill>
              </a:rPr>
              <a:t>(i)</a:t>
            </a:r>
            <a:r>
              <a:rPr lang="pt-BR" altLang="pt-BR" sz="1800" dirty="0">
                <a:solidFill>
                  <a:srgbClr val="595959"/>
                </a:solidFill>
              </a:rPr>
              <a:t> a atividade da empresa, e </a:t>
            </a:r>
            <a:r>
              <a:rPr lang="pt-BR" altLang="pt-BR" sz="1800" b="1" dirty="0">
                <a:solidFill>
                  <a:srgbClr val="595959"/>
                </a:solidFill>
              </a:rPr>
              <a:t>(</a:t>
            </a:r>
            <a:r>
              <a:rPr lang="pt-BR" altLang="pt-BR" sz="1800" b="1" dirty="0" err="1">
                <a:solidFill>
                  <a:srgbClr val="595959"/>
                </a:solidFill>
              </a:rPr>
              <a:t>ii</a:t>
            </a:r>
            <a:r>
              <a:rPr lang="pt-BR" altLang="pt-BR" sz="1800" b="1" dirty="0">
                <a:solidFill>
                  <a:srgbClr val="595959"/>
                </a:solidFill>
              </a:rPr>
              <a:t>)</a:t>
            </a:r>
            <a:r>
              <a:rPr lang="pt-BR" altLang="pt-BR" sz="1800" dirty="0">
                <a:solidFill>
                  <a:srgbClr val="595959"/>
                </a:solidFill>
              </a:rPr>
              <a:t> o valor de seu faturamento.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Anexo 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Aplicável para o comércio</a:t>
            </a:r>
          </a:p>
          <a:p>
            <a:pPr marL="2844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Anexo II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Aplicável para a indústria</a:t>
            </a:r>
          </a:p>
          <a:p>
            <a:pPr marL="2844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Anexo III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Aplicável para locação de bens móveis, determinados serviços e outras atividades em que a relação entre salários/receita bruta é maior ou igual a 28%</a:t>
            </a:r>
          </a:p>
          <a:p>
            <a:pPr marL="2844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Anexo IV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Aplicável para serviços específicos (§5º-C do art. 18 da LC 123/06)</a:t>
            </a:r>
          </a:p>
          <a:p>
            <a:pPr marL="284400"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Anexo V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– Aplicável para determinados serviços em que a relação entre salários/receita bruta é menor que 28%, desde que não obrigados à tributação no Anexo III ou IV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Os Anexos da LC 123/06 estão transcritos no Anexo B desta apresentação.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Simples Nacional: base de cálculo e alíquotas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Distribuição de Lucros</a:t>
            </a: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B93A67A3-B00A-4D39-97E6-876F524637B8}"/>
              </a:ext>
            </a:extLst>
          </p:cNvPr>
          <p:cNvSpPr txBox="1"/>
          <p:nvPr/>
        </p:nvSpPr>
        <p:spPr>
          <a:xfrm>
            <a:off x="146231" y="1806200"/>
            <a:ext cx="880618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E0A2AA7-A3E2-4246-8C1D-12EFB965FD97}"/>
              </a:ext>
            </a:extLst>
          </p:cNvPr>
          <p:cNvSpPr txBox="1"/>
          <p:nvPr/>
        </p:nvSpPr>
        <p:spPr>
          <a:xfrm>
            <a:off x="146231" y="1806200"/>
            <a:ext cx="8806181" cy="26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São isentos de imposto de renda os lucros distribuídos ao titular ou ao sócio, salvo os que corresponderem a pró-labore, alugueis ou serviços prestados (art. 14 da LC 123/06)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Isenção limitada aos percentuais de presunção aplicáveis no lucro presumido, após a subtração valores dos tributos devidos no Simples Nacional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há limitação para a PJ que mantém escrituração contábil regular e evidencia ter apurado lucro superior ao limite dos percentuais de presunção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51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Hipóteses de Exclusão (exemplos)</a:t>
            </a: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B93A67A3-B00A-4D39-97E6-876F524637B8}"/>
              </a:ext>
            </a:extLst>
          </p:cNvPr>
          <p:cNvSpPr txBox="1"/>
          <p:nvPr/>
        </p:nvSpPr>
        <p:spPr>
          <a:xfrm>
            <a:off x="146231" y="1806200"/>
            <a:ext cx="880618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E0A2AA7-A3E2-4246-8C1D-12EFB965FD97}"/>
              </a:ext>
            </a:extLst>
          </p:cNvPr>
          <p:cNvSpPr txBox="1"/>
          <p:nvPr/>
        </p:nvSpPr>
        <p:spPr>
          <a:xfrm>
            <a:off x="146231" y="1806200"/>
            <a:ext cx="8806181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Haverá exclusão do regime do Simples Nacional quando a empresa: *¹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Oferecer embaraço ou resistência à fiscalização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For c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onstituída por “interposta pessoa”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Praticar reiteradamente infrações à lei do Simples Nacional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For declarada inapta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Comercializar produtos objeto de contrabando ou descaminho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escriturar o livro-caixa ou não permitir identificação da movimentação financeira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houver descumprimento reiterado das obrigações acessórias</a:t>
            </a:r>
          </a:p>
          <a:p>
            <a:pPr lvl="1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pt-BR" altLang="pt-BR" sz="1800" dirty="0">
              <a:solidFill>
                <a:srgbClr val="59595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20" y="6093296"/>
            <a:ext cx="2715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28 e seguintes da LC 123/06</a:t>
            </a:r>
          </a:p>
        </p:txBody>
      </p:sp>
    </p:spTree>
    <p:extLst>
      <p:ext uri="{BB962C8B-B14F-4D97-AF65-F5344CB8AC3E}">
        <p14:creationId xmlns:p14="http://schemas.microsoft.com/office/powerpoint/2010/main" val="197554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409274" y="3068960"/>
            <a:ext cx="6349815" cy="798808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 “A”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Tributos não abrangidos pelo Simples Nacional </a:t>
            </a:r>
            <a:endParaRPr kumimoji="0" lang="pt-BR" sz="1600" b="0" i="0" u="sng" strike="noStrike" kern="0" cap="none" spc="0" normalizeH="0" baseline="0" noProof="0" dirty="0">
              <a:ln>
                <a:noFill/>
              </a:ln>
              <a:solidFill>
                <a:srgbClr val="C0002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40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61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sobre Operações de Crédito, Câmbio e Seguro, ou Relativas a Títulos ou Valores Mobiliários – IOF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sobre a Importação de Produtos Estrangeiros - II;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sobre a Propriedade Territorial Rural - ITR;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de Renda, relativo aos rendimentos ou ganhos líquidos auferidos em aplicações de renda fixa ou variável;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de Renda relativo aos ganhos de capital auferidos na alienação de bens do ativo permanente;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Contribuição Provisória sobre Movimentação ou Transmissão de Valores e de Créditos e Direitos de Natureza Financeira - CPMF;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Contribuição para o Fundo de Garantia do Tempo de Serviço - FGTS;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Tributos não abrangidos (art. 13, §1º da Lei Complementar nº 123, de 2006)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6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57648"/>
              </p:ext>
            </p:extLst>
          </p:nvPr>
        </p:nvGraphicFramePr>
        <p:xfrm>
          <a:off x="666150" y="1279462"/>
          <a:ext cx="7848872" cy="426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Simples Nacional</a:t>
                      </a:r>
                      <a:endParaRPr lang="pt-BR" sz="16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Tratamento diferenciado para microempresas e empresas de pequeno porte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04-06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Microempreendedor Individual (MEI)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07-08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Microempresa (ME) e Empresa de Pequeno Porte (EPP)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Não enquadramento e Vedações ao Ingresso (exemplos)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11-13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 de Cálculo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8191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Anexos I a V – apuração conforme atividade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Distribuição de Lucros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Hipóteses de Exclusão (exemplos)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18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b="0" kern="1200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Anexo “A”</a:t>
                      </a: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Tributos não</a:t>
                      </a:r>
                      <a:r>
                        <a:rPr lang="pt-BR" sz="1600" b="0" kern="1200" cap="non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abrangidos pelo Simples Nacional</a:t>
                      </a:r>
                      <a:endParaRPr lang="pt-BR" sz="1600" b="0" kern="1200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19-21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Anexo “B” </a:t>
                      </a:r>
                      <a:r>
                        <a:rPr lang="pt-BR" sz="1600" b="0" kern="1200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Alíquotas do Simples Nacional e repartição das receitas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23-27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Contribuição para manutenção da Seguridade Social, relativa ao trabalhador;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Contribuição para a Seguridade Social, relativa à pessoa do empresário, na qualidade de contribuinte individual;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Imposto de Renda relativo aos pagamentos ou créditos efetuados pela pessoa jurídica a pessoas físicas;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Contribuição para o PIS/Pasep,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Cofins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e IPI incidentes na importação de bens e serviços;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ICMS: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Substituição Tributária (ST), terceiro obrigado e antecipação;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Terceiro obrigado;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Combustíveis e energia elétrica;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Tributos não abrangidos (art. 13, §1º da Lei Complementar nº 123, de 2006)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02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62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ICMS (continuação):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Desembaraço aduaneiro (ICMS-importação);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Estoques e operações 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desacobertadas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de nota fiscal;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Operações Interestaduais.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ISS: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Substituição Tributária ou retido na fonte;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Importação (ISS-Importação);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Demais tributos de competência da União, dos Estados, do Distrito Federal ou dos Municípios.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Tributos não abrangidos (art. 13, §1º da Lei Complementar nº 123, de 2006)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91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859454" y="3068960"/>
            <a:ext cx="7449475" cy="83407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Anexo “B”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noProof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Alíquotas do Simples Nacional e repartição das receitas</a:t>
            </a:r>
            <a:endParaRPr kumimoji="0" lang="pt-BR" sz="1600" b="0" i="0" u="sng" strike="noStrike" kern="0" cap="none" spc="0" normalizeH="0" baseline="0" noProof="0" dirty="0">
              <a:ln>
                <a:noFill/>
              </a:ln>
              <a:solidFill>
                <a:srgbClr val="C0002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78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Anexo I da Lei Complementar nº 123, de 2006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B93A67A3-B00A-4D39-97E6-876F524637B8}"/>
              </a:ext>
            </a:extLst>
          </p:cNvPr>
          <p:cNvSpPr txBox="1"/>
          <p:nvPr/>
        </p:nvSpPr>
        <p:spPr>
          <a:xfrm>
            <a:off x="146231" y="1806200"/>
            <a:ext cx="880618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10" y="2348880"/>
            <a:ext cx="8678671" cy="229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8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Anexo II da Lei Complementar nº 123, de 2006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B93A67A3-B00A-4D39-97E6-876F524637B8}"/>
              </a:ext>
            </a:extLst>
          </p:cNvPr>
          <p:cNvSpPr txBox="1"/>
          <p:nvPr/>
        </p:nvSpPr>
        <p:spPr>
          <a:xfrm>
            <a:off x="146231" y="1806200"/>
            <a:ext cx="880618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52" y="2420888"/>
            <a:ext cx="8696460" cy="233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00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Anexo III da Lei Complementar nº 123, de 2006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52" y="2420888"/>
            <a:ext cx="8675966" cy="2376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3747" y="4828797"/>
            <a:ext cx="855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1000" dirty="0"/>
              <a:t>*¹ Regras específicas são aplicadas para a repartição das receitas de arrecadação de ISS relacionadas com essa faixa de tributação.</a:t>
            </a:r>
          </a:p>
        </p:txBody>
      </p:sp>
    </p:spTree>
    <p:extLst>
      <p:ext uri="{BB962C8B-B14F-4D97-AF65-F5344CB8AC3E}">
        <p14:creationId xmlns:p14="http://schemas.microsoft.com/office/powerpoint/2010/main" val="1863224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Anexo IV da Lei Complementar nº 123, de 2006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B93A67A3-B00A-4D39-97E6-876F524637B8}"/>
              </a:ext>
            </a:extLst>
          </p:cNvPr>
          <p:cNvSpPr txBox="1"/>
          <p:nvPr/>
        </p:nvSpPr>
        <p:spPr>
          <a:xfrm>
            <a:off x="146231" y="1806200"/>
            <a:ext cx="880618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47" y="2276872"/>
            <a:ext cx="8557080" cy="2510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747" y="4828797"/>
            <a:ext cx="855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1000" dirty="0"/>
              <a:t>*¹ Regras específicas são aplicadas para a repartição das receitas de arrecadação de ISS relacionadas com essa faixa de tributação.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C0658DD9-0C93-4485-95AE-9318FE9388E1}"/>
              </a:ext>
            </a:extLst>
          </p:cNvPr>
          <p:cNvSpPr txBox="1"/>
          <p:nvPr/>
        </p:nvSpPr>
        <p:spPr>
          <a:xfrm>
            <a:off x="214023" y="5229200"/>
            <a:ext cx="86365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contribuição patronal da empresa que pratique atividades relacionadas com serviços sujeitos ao Anexo IV da LC 123/06 não está incluída no regime do Simples Nacional. Recolhimento conforme regime ordinário (Lei nº 8.212/91 e legislação posterior).  </a:t>
            </a:r>
            <a:endParaRPr lang="pt-BR" altLang="pt-BR" sz="18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58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Anexo V da Lei Complementar nº 123, de 2006</a:t>
            </a: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B93A67A3-B00A-4D39-97E6-876F524637B8}"/>
              </a:ext>
            </a:extLst>
          </p:cNvPr>
          <p:cNvSpPr txBox="1"/>
          <p:nvPr/>
        </p:nvSpPr>
        <p:spPr>
          <a:xfrm>
            <a:off x="146231" y="1806200"/>
            <a:ext cx="8806181" cy="703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00" y="2348880"/>
            <a:ext cx="8531232" cy="227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11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15386" y="3561807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 Pós-Graduação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Aubin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Miguita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dmiguita@vbso.com.br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 Graduação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Vitor Manuel F. de L. Castro / vitor.manuel.castro@usp.br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Maio de 2019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384160" y="3068960"/>
            <a:ext cx="2400017" cy="38946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Simples Nacional</a:t>
            </a:r>
            <a:endParaRPr kumimoji="0" lang="pt-BR" sz="1600" b="0" i="0" u="sng" strike="noStrike" kern="0" cap="none" spc="0" normalizeH="0" baseline="0" noProof="0" dirty="0">
              <a:ln>
                <a:noFill/>
              </a:ln>
              <a:solidFill>
                <a:srgbClr val="C0002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4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jurídico diferenciado para microempresas e empresas de pequeno porte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231" y="1806200"/>
            <a:ext cx="8806181" cy="4006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Previsão constitucional nos 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arts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. 146, III, d) e 179 da Constituição Federal</a:t>
            </a:r>
            <a:endParaRPr 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800" i="1" dirty="0">
                <a:solidFill>
                  <a:srgbClr val="595959"/>
                </a:solidFill>
                <a:cs typeface="Times New Roman" panose="02020603050405020304" pitchFamily="18" charset="0"/>
              </a:rPr>
              <a:t>	</a:t>
            </a:r>
            <a:r>
              <a:rPr lang="pt-BR" sz="1600" i="1" dirty="0">
                <a:solidFill>
                  <a:srgbClr val="595959"/>
                </a:solidFill>
                <a:cs typeface="Times New Roman" panose="02020603050405020304" pitchFamily="18" charset="0"/>
              </a:rPr>
              <a:t>Art. 146. Cabe à lei complementar:</a:t>
            </a:r>
          </a:p>
          <a:p>
            <a:pPr lvl="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600" i="1" dirty="0">
                <a:solidFill>
                  <a:srgbClr val="595959"/>
                </a:solidFill>
                <a:cs typeface="Times New Roman" panose="02020603050405020304" pitchFamily="18" charset="0"/>
              </a:rPr>
              <a:t>	(...) III - estabelecer normas gerais em matéria de legislação tributária, especialmente 	sobre:</a:t>
            </a:r>
          </a:p>
          <a:p>
            <a:pPr lvl="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600" i="1" dirty="0">
                <a:solidFill>
                  <a:srgbClr val="595959"/>
                </a:solidFill>
                <a:cs typeface="Times New Roman" panose="02020603050405020304" pitchFamily="18" charset="0"/>
              </a:rPr>
              <a:t>	(...) d) </a:t>
            </a:r>
            <a:r>
              <a:rPr lang="pt-BR" sz="1600" b="1" i="1" dirty="0">
                <a:solidFill>
                  <a:srgbClr val="595959"/>
                </a:solidFill>
                <a:cs typeface="Times New Roman" panose="02020603050405020304" pitchFamily="18" charset="0"/>
              </a:rPr>
              <a:t>definição de tratamento diferenciado e favorecido para as microempresas e para as 	empresas de pequeno porte</a:t>
            </a:r>
            <a:r>
              <a:rPr lang="pt-BR" sz="1600" i="1" dirty="0">
                <a:solidFill>
                  <a:srgbClr val="595959"/>
                </a:solidFill>
                <a:cs typeface="Times New Roman" panose="02020603050405020304" pitchFamily="18" charset="0"/>
              </a:rPr>
              <a:t>, inclusive regimes especiais ou simplificados no caso do imposto 	previsto no art. 155, II, das contribuições previstas no art. 195, I e §§ 12 e 13, e da contribuição 	a que se refere o art. 239.</a:t>
            </a:r>
          </a:p>
          <a:p>
            <a:pPr lvl="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1600" i="1" dirty="0">
                <a:solidFill>
                  <a:srgbClr val="595959"/>
                </a:solidFill>
                <a:cs typeface="Times New Roman" panose="02020603050405020304" pitchFamily="18" charset="0"/>
              </a:rPr>
              <a:t>	Art. 179. A União, os Estados, o Distrito Federal e os Municípios </a:t>
            </a:r>
            <a:r>
              <a:rPr lang="pt-BR" sz="1600" b="1" i="1" dirty="0">
                <a:solidFill>
                  <a:srgbClr val="595959"/>
                </a:solidFill>
                <a:cs typeface="Times New Roman" panose="02020603050405020304" pitchFamily="18" charset="0"/>
              </a:rPr>
              <a:t>dispensarão às microempresas 	e às empresas de pequeno porte, assim definidas em lei, tratamento jurídico diferenciado, 	visando a incentivá-las pela simplificação de suas obrigações administrativas, tributárias, 	previdenciárias e creditícias, ou pela eliminação ou redução destas por meio de lei</a:t>
            </a:r>
            <a:r>
              <a:rPr lang="pt-BR" sz="1600" i="1" dirty="0">
                <a:solidFill>
                  <a:srgbClr val="595959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Regime diferenciado e favorecido dispensado ao pequeno empreendedor que trata sobre matérias tributárias, societárias, administrativas, trabalhistas e previdenciárias, além de mecanismos de acesso ao crédito e ao mercado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Regime instituído atualmente pela Lei Complementar nº 123, de 2006 (“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LC 123/06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”) *¹: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Regime tributário unificado (i.e. apuração e recolhimento mediante regime único de arrecadação de impostos e contribuições de competência dos três níveis federativos); 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Procedimentos voltados a minimizar a carga tributária do pequeno empreendedor e a simplificar a apuração, recolhimento e declaração de tributos incluídos no regime; e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Opção até o último dia útil do mês de janeiro de cada ano através de pedido no Portal do Simples Nacional na internet (art. 6º, Resolução CGSN 140/2018)</a:t>
            </a:r>
            <a:endParaRPr lang="pt-BR" altLang="pt-BR" sz="1800" dirty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23F208C9-2AEC-4D21-8A38-19F0EBA7FAAE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jurídico diferenciado para microempresas e empresas de pequeno porte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520" y="6093296"/>
            <a:ext cx="337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Com fundamento na Emenda Constitucional nº 42, de 2003</a:t>
            </a:r>
          </a:p>
        </p:txBody>
      </p:sp>
    </p:spTree>
    <p:extLst>
      <p:ext uri="{BB962C8B-B14F-4D97-AF65-F5344CB8AC3E}">
        <p14:creationId xmlns:p14="http://schemas.microsoft.com/office/powerpoint/2010/main" val="163759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FBBD89CC-A397-4280-93DA-FEBE23D12F95}"/>
              </a:ext>
            </a:extLst>
          </p:cNvPr>
          <p:cNvSpPr txBox="1">
            <a:spLocks/>
          </p:cNvSpPr>
          <p:nvPr/>
        </p:nvSpPr>
        <p:spPr bwMode="auto">
          <a:xfrm>
            <a:off x="597177" y="2348880"/>
            <a:ext cx="1865879" cy="935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MEI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33F207-6AA5-40FB-A958-773D6B4AB19B}"/>
              </a:ext>
            </a:extLst>
          </p:cNvPr>
          <p:cNvSpPr txBox="1">
            <a:spLocks/>
          </p:cNvSpPr>
          <p:nvPr/>
        </p:nvSpPr>
        <p:spPr bwMode="auto">
          <a:xfrm>
            <a:off x="3731959" y="2348880"/>
            <a:ext cx="1817768" cy="935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ME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7A4AB0C-2E6C-4FBC-B14B-45D48BD47667}"/>
              </a:ext>
            </a:extLst>
          </p:cNvPr>
          <p:cNvSpPr txBox="1">
            <a:spLocks/>
          </p:cNvSpPr>
          <p:nvPr/>
        </p:nvSpPr>
        <p:spPr bwMode="auto">
          <a:xfrm>
            <a:off x="6804248" y="2348880"/>
            <a:ext cx="1728192" cy="935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>
              <a:defRPr sz="1800">
                <a:solidFill>
                  <a:schemeClr val="l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t-BR" b="1" dirty="0">
                <a:latin typeface="Times New Roman" panose="02020603050405020304" pitchFamily="18" charset="0"/>
              </a:rPr>
              <a:t>EPP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9E1EFB4-5DC8-4432-9C5E-56ED97126C08}"/>
              </a:ext>
            </a:extLst>
          </p:cNvPr>
          <p:cNvSpPr txBox="1"/>
          <p:nvPr/>
        </p:nvSpPr>
        <p:spPr>
          <a:xfrm>
            <a:off x="552112" y="4355164"/>
            <a:ext cx="202967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800" dirty="0"/>
              <a:t>Receita bruta de até </a:t>
            </a:r>
            <a:r>
              <a:rPr lang="pt-BR" sz="1800" b="1" dirty="0"/>
              <a:t>R$ 81 mil/ano</a:t>
            </a:r>
          </a:p>
          <a:p>
            <a:pPr algn="ctr">
              <a:lnSpc>
                <a:spcPct val="120000"/>
              </a:lnSpc>
            </a:pPr>
            <a:r>
              <a:rPr lang="pt-BR" sz="1200" dirty="0"/>
              <a:t>(art. 18-A, § 1º da LC 123/06) </a:t>
            </a: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23F208C9-2AEC-4D21-8A38-19F0EBA7FAAE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jurídico diferenciado para microempresas e empresas de pequeno porte</a:t>
            </a:r>
          </a:p>
        </p:txBody>
      </p:sp>
      <p:sp>
        <p:nvSpPr>
          <p:cNvPr id="12" name="CaixaDeTexto 2">
            <a:extLst>
              <a:ext uri="{FF2B5EF4-FFF2-40B4-BE49-F238E27FC236}">
                <a16:creationId xmlns:a16="http://schemas.microsoft.com/office/drawing/2014/main" id="{D9E1EFB4-5DC8-4432-9C5E-56ED97126C08}"/>
              </a:ext>
            </a:extLst>
          </p:cNvPr>
          <p:cNvSpPr txBox="1"/>
          <p:nvPr/>
        </p:nvSpPr>
        <p:spPr>
          <a:xfrm>
            <a:off x="419441" y="3501008"/>
            <a:ext cx="222135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800" b="1" dirty="0"/>
              <a:t>Microempreendedor Individual</a:t>
            </a:r>
          </a:p>
        </p:txBody>
      </p:sp>
      <p:sp>
        <p:nvSpPr>
          <p:cNvPr id="13" name="CaixaDeTexto 2">
            <a:extLst>
              <a:ext uri="{FF2B5EF4-FFF2-40B4-BE49-F238E27FC236}">
                <a16:creationId xmlns:a16="http://schemas.microsoft.com/office/drawing/2014/main" id="{D9E1EFB4-5DC8-4432-9C5E-56ED97126C08}"/>
              </a:ext>
            </a:extLst>
          </p:cNvPr>
          <p:cNvSpPr txBox="1"/>
          <p:nvPr/>
        </p:nvSpPr>
        <p:spPr>
          <a:xfrm>
            <a:off x="3675005" y="4355164"/>
            <a:ext cx="202967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800" dirty="0"/>
              <a:t>Receita bruta de até </a:t>
            </a:r>
            <a:r>
              <a:rPr lang="pt-BR" sz="1800" b="1" dirty="0"/>
              <a:t>R$ 360 mil/ano</a:t>
            </a:r>
          </a:p>
          <a:p>
            <a:pPr algn="ctr">
              <a:lnSpc>
                <a:spcPct val="120000"/>
              </a:lnSpc>
            </a:pPr>
            <a:r>
              <a:rPr lang="pt-BR" sz="1200" dirty="0"/>
              <a:t>(art. 3º, I da LC 123/06) </a:t>
            </a:r>
          </a:p>
        </p:txBody>
      </p:sp>
      <p:sp>
        <p:nvSpPr>
          <p:cNvPr id="14" name="CaixaDeTexto 2">
            <a:extLst>
              <a:ext uri="{FF2B5EF4-FFF2-40B4-BE49-F238E27FC236}">
                <a16:creationId xmlns:a16="http://schemas.microsoft.com/office/drawing/2014/main" id="{D9E1EFB4-5DC8-4432-9C5E-56ED97126C08}"/>
              </a:ext>
            </a:extLst>
          </p:cNvPr>
          <p:cNvSpPr txBox="1"/>
          <p:nvPr/>
        </p:nvSpPr>
        <p:spPr>
          <a:xfrm>
            <a:off x="3530168" y="3667207"/>
            <a:ext cx="222135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800" b="1" dirty="0"/>
              <a:t>Microempresa</a:t>
            </a:r>
          </a:p>
        </p:txBody>
      </p:sp>
      <p:sp>
        <p:nvSpPr>
          <p:cNvPr id="15" name="CaixaDeTexto 2">
            <a:extLst>
              <a:ext uri="{FF2B5EF4-FFF2-40B4-BE49-F238E27FC236}">
                <a16:creationId xmlns:a16="http://schemas.microsoft.com/office/drawing/2014/main" id="{D9E1EFB4-5DC8-4432-9C5E-56ED97126C08}"/>
              </a:ext>
            </a:extLst>
          </p:cNvPr>
          <p:cNvSpPr txBox="1"/>
          <p:nvPr/>
        </p:nvSpPr>
        <p:spPr>
          <a:xfrm>
            <a:off x="6624638" y="4355164"/>
            <a:ext cx="208741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800" dirty="0"/>
              <a:t>Receita bruta de até </a:t>
            </a:r>
            <a:r>
              <a:rPr lang="pt-BR" sz="1800" b="1" dirty="0"/>
              <a:t>R$ 4,8 milhões/ano</a:t>
            </a:r>
          </a:p>
          <a:p>
            <a:pPr algn="ctr">
              <a:lnSpc>
                <a:spcPct val="120000"/>
              </a:lnSpc>
            </a:pPr>
            <a:r>
              <a:rPr lang="pt-BR" sz="1200" dirty="0"/>
              <a:t>(art. 3º, II da LC 123/06) </a:t>
            </a:r>
          </a:p>
        </p:txBody>
      </p:sp>
      <p:sp>
        <p:nvSpPr>
          <p:cNvPr id="16" name="CaixaDeTexto 2">
            <a:extLst>
              <a:ext uri="{FF2B5EF4-FFF2-40B4-BE49-F238E27FC236}">
                <a16:creationId xmlns:a16="http://schemas.microsoft.com/office/drawing/2014/main" id="{D9E1EFB4-5DC8-4432-9C5E-56ED97126C08}"/>
              </a:ext>
            </a:extLst>
          </p:cNvPr>
          <p:cNvSpPr txBox="1"/>
          <p:nvPr/>
        </p:nvSpPr>
        <p:spPr>
          <a:xfrm>
            <a:off x="6557669" y="3501008"/>
            <a:ext cx="222135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800" b="1" dirty="0"/>
              <a:t>Empresa de pequeno porte</a:t>
            </a:r>
          </a:p>
        </p:txBody>
      </p:sp>
    </p:spTree>
    <p:extLst>
      <p:ext uri="{BB962C8B-B14F-4D97-AF65-F5344CB8AC3E}">
        <p14:creationId xmlns:p14="http://schemas.microsoft.com/office/powerpoint/2010/main" val="169133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Espécie do gênero “empresário individual” (previsto no artigo 966 do Código Civil, mas, no caso de MEI, com limites e requisitos específicos para opção pelo Simples Nacional)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Titular responde de forma ilimitada (não há segregação em uma pessoa jurídica);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Visa regularizar o trabalhador autônomo informal (Lei Complementar nº 128/08)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Requisitos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bruta de, no máximo, R$ 81 mil por ano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Atividade não tributada na forma do Anexo V da LC 123/06 (ver slides 15 e 27)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pode participar de outra pessoa jurídica como sócio, titular ou administrador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pode possuir mais de um estabelecimento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pode ser </a:t>
            </a:r>
            <a:r>
              <a:rPr lang="pt-BR" altLang="pt-BR" sz="1800" i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startup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(Lei Complementar nº 167/19)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Microempreendedor Individual (MEI)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73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Tributos mensais devidos em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parcelas fixas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(atualizadas anualmente):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Comércio ou indústria: R$ 50,90 (R$ 49,90 INSS + R$ 1 ICMS)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Serviços: R$ 54,90 (R$ 49,90 INSS + R$ 5 ISS)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Comércio + serviços: R$ 55,90 (R$ 49,90 INSS + R$ 5 ISS + R$ 1 ICMS)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Isenção de IRPJ, CSLL, PIS, COFINS e IPI (art. 18-A, §3º, VI)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Obrigações acessórias: *¹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Dispensa da escrituração de livros fiscais (inclusive da DES) e contábeis;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Obrigação de entrega da Declaração Anual Simplificada para o Microempreendedor Individual (DASN-</a:t>
            </a:r>
            <a:r>
              <a:rPr lang="pt-BR" altLang="pt-BR" sz="18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Simei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), com informações sobre receita bruta do período;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Emissão, em regra, de notas fiscais (exceto para a venda a consumidor final PF).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dirty="0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Microempreendedor Individual (MEI)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520" y="6093296"/>
            <a:ext cx="4004622" cy="260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106 e seguintes da Resolução CGSN nº. 140, de 2018</a:t>
            </a:r>
          </a:p>
        </p:txBody>
      </p:sp>
    </p:spTree>
    <p:extLst>
      <p:ext uri="{BB962C8B-B14F-4D97-AF65-F5344CB8AC3E}">
        <p14:creationId xmlns:p14="http://schemas.microsoft.com/office/powerpoint/2010/main" val="83904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Denominação adotada para fins da LC 123/06 e de seus efeitos. Pode assumir a forma de </a:t>
            </a:r>
            <a:r>
              <a:rPr 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sociedade empresária, sociedade simples, empresa individual de responsabilidade limitada e empresário individual (este último nos termos do art. 966 do Código Civil).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Pagamento em única guia de recolhimento (DARF) de IRPJ, IPI, CSLL, PIS, COFINS, Contribuição Previdenciária Patronal, ICMS e ISS (art. 13 da LC 123/06).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Tributos não abrangidos pelo Simples Nacional estão listados no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Anexo A.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Limites e requisitos específicos para a opção, especialmente quanto ao faturamento: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Microempresa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receita bruta anual de até R$ 360 mil; e</a:t>
            </a:r>
          </a:p>
          <a:p>
            <a:pPr marL="7429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Empresa de Pequeno Porte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receita bruta anual de até R$ 4,8 milhões.</a:t>
            </a:r>
          </a:p>
          <a:p>
            <a:pPr marL="28575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Limite extra para a exportação de mercadorias ou serviços, inclusive através de comercial exportadora ou um tipo específico de SPE *¹: R$ 4,8 milhões/ano (art. 3º, §14)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Microempresa (ME) e Empresa de Pequeno Porte (EPP)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520" y="6093296"/>
            <a:ext cx="2116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000" dirty="0">
                <a:solidFill>
                  <a:srgbClr val="595959"/>
                </a:solidFill>
                <a:cs typeface="Times New Roman" panose="02020603050405020304" pitchFamily="18" charset="0"/>
              </a:rPr>
              <a:t>*¹ Base legal: artigo 56 da LC 123/06</a:t>
            </a:r>
          </a:p>
        </p:txBody>
      </p:sp>
    </p:spTree>
    <p:extLst>
      <p:ext uri="{BB962C8B-B14F-4D97-AF65-F5344CB8AC3E}">
        <p14:creationId xmlns:p14="http://schemas.microsoft.com/office/powerpoint/2010/main" val="336602004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13564</TotalTime>
  <Words>2386</Words>
  <Application>Microsoft Office PowerPoint</Application>
  <PresentationFormat>Apresentação na tela (4:3)</PresentationFormat>
  <Paragraphs>227</Paragraphs>
  <Slides>28</Slides>
  <Notes>27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908</cp:revision>
  <cp:lastPrinted>2019-04-23T18:33:22Z</cp:lastPrinted>
  <dcterms:created xsi:type="dcterms:W3CDTF">2000-08-13T15:03:49Z</dcterms:created>
  <dcterms:modified xsi:type="dcterms:W3CDTF">2020-02-28T17:32:09Z</dcterms:modified>
</cp:coreProperties>
</file>