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0" r:id="rId1"/>
  </p:sldMasterIdLst>
  <p:notesMasterIdLst>
    <p:notesMasterId r:id="rId47"/>
  </p:notesMasterIdLst>
  <p:handoutMasterIdLst>
    <p:handoutMasterId r:id="rId48"/>
  </p:handoutMasterIdLst>
  <p:sldIdLst>
    <p:sldId id="1251" r:id="rId2"/>
    <p:sldId id="1084" r:id="rId3"/>
    <p:sldId id="1778" r:id="rId4"/>
    <p:sldId id="1779" r:id="rId5"/>
    <p:sldId id="1087" r:id="rId6"/>
    <p:sldId id="1089" r:id="rId7"/>
    <p:sldId id="1090" r:id="rId8"/>
    <p:sldId id="1091" r:id="rId9"/>
    <p:sldId id="1092" r:id="rId10"/>
    <p:sldId id="1093" r:id="rId11"/>
    <p:sldId id="1094" r:id="rId12"/>
    <p:sldId id="1095" r:id="rId13"/>
    <p:sldId id="1096" r:id="rId14"/>
    <p:sldId id="1097" r:id="rId15"/>
    <p:sldId id="1098" r:id="rId16"/>
    <p:sldId id="1099" r:id="rId17"/>
    <p:sldId id="1100" r:id="rId18"/>
    <p:sldId id="1101" r:id="rId19"/>
    <p:sldId id="1102" r:id="rId20"/>
    <p:sldId id="1103" r:id="rId21"/>
    <p:sldId id="1104" r:id="rId22"/>
    <p:sldId id="1105" r:id="rId23"/>
    <p:sldId id="1106" r:id="rId24"/>
    <p:sldId id="1107" r:id="rId25"/>
    <p:sldId id="1108" r:id="rId26"/>
    <p:sldId id="1109" r:id="rId27"/>
    <p:sldId id="1110" r:id="rId28"/>
    <p:sldId id="1111" r:id="rId29"/>
    <p:sldId id="1112" r:id="rId30"/>
    <p:sldId id="1113" r:id="rId31"/>
    <p:sldId id="1114" r:id="rId32"/>
    <p:sldId id="1115" r:id="rId33"/>
    <p:sldId id="1252" r:id="rId34"/>
    <p:sldId id="1253" r:id="rId35"/>
    <p:sldId id="1254" r:id="rId36"/>
    <p:sldId id="1255" r:id="rId37"/>
    <p:sldId id="1256" r:id="rId38"/>
    <p:sldId id="1116" r:id="rId39"/>
    <p:sldId id="1117" r:id="rId40"/>
    <p:sldId id="1118" r:id="rId41"/>
    <p:sldId id="1119" r:id="rId42"/>
    <p:sldId id="1120" r:id="rId43"/>
    <p:sldId id="1121" r:id="rId44"/>
    <p:sldId id="1122" r:id="rId45"/>
    <p:sldId id="1123" r:id="rId46"/>
  </p:sldIdLst>
  <p:sldSz cx="9144000" cy="6858000" type="screen4x3"/>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6" autoAdjust="0"/>
    <p:restoredTop sz="88527" autoAdjust="0"/>
  </p:normalViewPr>
  <p:slideViewPr>
    <p:cSldViewPr>
      <p:cViewPr varScale="1">
        <p:scale>
          <a:sx n="98" d="100"/>
          <a:sy n="98" d="100"/>
        </p:scale>
        <p:origin x="1864" y="184"/>
      </p:cViewPr>
      <p:guideLst>
        <p:guide orient="horz" pos="2160"/>
        <p:guide pos="2880"/>
      </p:guideLst>
    </p:cSldViewPr>
  </p:slideViewPr>
  <p:outlineViewPr>
    <p:cViewPr>
      <p:scale>
        <a:sx n="33" d="100"/>
        <a:sy n="33" d="100"/>
      </p:scale>
      <p:origin x="0" y="-36600"/>
    </p:cViewPr>
  </p:outlineViewPr>
  <p:notesTextViewPr>
    <p:cViewPr>
      <p:scale>
        <a:sx n="1" d="1"/>
        <a:sy n="1" d="1"/>
      </p:scale>
      <p:origin x="0" y="0"/>
    </p:cViewPr>
  </p:notesTextViewPr>
  <p:notesViewPr>
    <p:cSldViewPr>
      <p:cViewPr varScale="1">
        <p:scale>
          <a:sx n="55" d="100"/>
          <a:sy n="55" d="100"/>
        </p:scale>
        <p:origin x="199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AULAS%202016:@%20EAE-0416%20-%20FES%20I:2016%2001:Aulas%202016:Aula%2017%20-%20Renascimento%20agr&#237;cola,%20Brasil%20X%20EUA:Exportac&#807;a&#771;o%20produto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uciana%20Lopes\Downloads\ipeadata%5b12-05-2012-05-07%5d.xls"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Excel.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uciana%20Lopes\Documents\d%20o%20u%20t%20o%20r%20a%20d%20o\Tese\Diversos\Cap&#237;tulo%201%20-%20Estrutura%20Final.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b="0">
                <a:solidFill>
                  <a:schemeClr val="tx1"/>
                </a:solidFill>
              </a:defRPr>
            </a:pPr>
            <a:r>
              <a:rPr lang="pt-BR" sz="2400" b="0" dirty="0">
                <a:solidFill>
                  <a:schemeClr val="tx1"/>
                </a:solidFill>
              </a:rPr>
              <a:t>Brasil: quantidades exportadas, 1821-1850.</a:t>
            </a:r>
          </a:p>
        </c:rich>
      </c:tx>
      <c:layout>
        <c:manualLayout>
          <c:xMode val="edge"/>
          <c:yMode val="edge"/>
          <c:x val="7.7012475339779021E-2"/>
          <c:y val="2.3179572538272263E-2"/>
        </c:manualLayout>
      </c:layout>
      <c:overlay val="1"/>
    </c:title>
    <c:autoTitleDeleted val="0"/>
    <c:plotArea>
      <c:layout>
        <c:manualLayout>
          <c:layoutTarget val="inner"/>
          <c:xMode val="edge"/>
          <c:yMode val="edge"/>
          <c:x val="7.2010260952589097E-2"/>
          <c:y val="0.13199113407423599"/>
          <c:w val="0.91191961486917905"/>
          <c:h val="0.69218713183272695"/>
        </c:manualLayout>
      </c:layout>
      <c:lineChart>
        <c:grouping val="standard"/>
        <c:varyColors val="0"/>
        <c:ser>
          <c:idx val="0"/>
          <c:order val="0"/>
          <c:tx>
            <c:v>Exportação de algodão (tonelada)</c:v>
          </c:tx>
          <c:spPr>
            <a:ln>
              <a:solidFill>
                <a:srgbClr val="008000"/>
              </a:solidFill>
            </a:ln>
          </c:spPr>
          <c:marker>
            <c:symbol val="none"/>
          </c:marker>
          <c:cat>
            <c:strRef>
              <c:f>Séries!$A$2:$A$31</c:f>
              <c:strCache>
                <c:ptCount val="30"/>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pt idx="29">
                  <c:v>1850</c:v>
                </c:pt>
              </c:strCache>
            </c:strRef>
          </c:cat>
          <c:val>
            <c:numRef>
              <c:f>Séries!$B$2:$B$31</c:f>
              <c:numCache>
                <c:formatCode>#,##0.00</c:formatCode>
                <c:ptCount val="30"/>
                <c:pt idx="0">
                  <c:v>10631</c:v>
                </c:pt>
                <c:pt idx="1">
                  <c:v>12989</c:v>
                </c:pt>
                <c:pt idx="2">
                  <c:v>12593</c:v>
                </c:pt>
                <c:pt idx="3">
                  <c:v>12006</c:v>
                </c:pt>
                <c:pt idx="4">
                  <c:v>15441</c:v>
                </c:pt>
                <c:pt idx="5">
                  <c:v>5123</c:v>
                </c:pt>
                <c:pt idx="6">
                  <c:v>10101</c:v>
                </c:pt>
                <c:pt idx="7">
                  <c:v>13549</c:v>
                </c:pt>
                <c:pt idx="8">
                  <c:v>13544</c:v>
                </c:pt>
                <c:pt idx="9">
                  <c:v>16196</c:v>
                </c:pt>
                <c:pt idx="10">
                  <c:v>15703</c:v>
                </c:pt>
                <c:pt idx="11">
                  <c:v>10409</c:v>
                </c:pt>
                <c:pt idx="12">
                  <c:v>7342</c:v>
                </c:pt>
                <c:pt idx="13">
                  <c:v>12354</c:v>
                </c:pt>
                <c:pt idx="14">
                  <c:v>11314</c:v>
                </c:pt>
                <c:pt idx="15">
                  <c:v>13434</c:v>
                </c:pt>
                <c:pt idx="16">
                  <c:v>12611</c:v>
                </c:pt>
                <c:pt idx="17">
                  <c:v>11027</c:v>
                </c:pt>
                <c:pt idx="18">
                  <c:v>9397</c:v>
                </c:pt>
                <c:pt idx="19">
                  <c:v>10253</c:v>
                </c:pt>
                <c:pt idx="20">
                  <c:v>10164</c:v>
                </c:pt>
                <c:pt idx="21">
                  <c:v>9395</c:v>
                </c:pt>
                <c:pt idx="22">
                  <c:v>10055</c:v>
                </c:pt>
                <c:pt idx="23">
                  <c:v>11691</c:v>
                </c:pt>
                <c:pt idx="24">
                  <c:v>12139</c:v>
                </c:pt>
                <c:pt idx="25">
                  <c:v>9479</c:v>
                </c:pt>
                <c:pt idx="26">
                  <c:v>8943</c:v>
                </c:pt>
                <c:pt idx="27">
                  <c:v>9390</c:v>
                </c:pt>
                <c:pt idx="28">
                  <c:v>12556</c:v>
                </c:pt>
                <c:pt idx="29">
                  <c:v>17299</c:v>
                </c:pt>
              </c:numCache>
            </c:numRef>
          </c:val>
          <c:smooth val="0"/>
          <c:extLst>
            <c:ext xmlns:c16="http://schemas.microsoft.com/office/drawing/2014/chart" uri="{C3380CC4-5D6E-409C-BE32-E72D297353CC}">
              <c16:uniqueId val="{00000000-C12C-4B8B-A745-4C3DCB1F0B18}"/>
            </c:ext>
          </c:extLst>
        </c:ser>
        <c:ser>
          <c:idx val="1"/>
          <c:order val="1"/>
          <c:tx>
            <c:v>Exportação de café (tonelada)</c:v>
          </c:tx>
          <c:spPr>
            <a:ln>
              <a:solidFill>
                <a:srgbClr val="C00000"/>
              </a:solidFill>
            </a:ln>
          </c:spPr>
          <c:marker>
            <c:symbol val="none"/>
          </c:marker>
          <c:cat>
            <c:strRef>
              <c:f>Séries!$A$2:$A$31</c:f>
              <c:strCache>
                <c:ptCount val="30"/>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pt idx="29">
                  <c:v>1850</c:v>
                </c:pt>
              </c:strCache>
            </c:strRef>
          </c:cat>
          <c:val>
            <c:numRef>
              <c:f>Séries!$F$2:$F$31</c:f>
              <c:numCache>
                <c:formatCode>General</c:formatCode>
                <c:ptCount val="30"/>
                <c:pt idx="0">
                  <c:v>7740</c:v>
                </c:pt>
                <c:pt idx="1">
                  <c:v>11160</c:v>
                </c:pt>
                <c:pt idx="2">
                  <c:v>13560</c:v>
                </c:pt>
                <c:pt idx="3">
                  <c:v>16440</c:v>
                </c:pt>
                <c:pt idx="4">
                  <c:v>13440</c:v>
                </c:pt>
                <c:pt idx="5">
                  <c:v>19080</c:v>
                </c:pt>
                <c:pt idx="6">
                  <c:v>25800</c:v>
                </c:pt>
                <c:pt idx="7">
                  <c:v>27120</c:v>
                </c:pt>
                <c:pt idx="8">
                  <c:v>27540</c:v>
                </c:pt>
                <c:pt idx="9">
                  <c:v>28800</c:v>
                </c:pt>
                <c:pt idx="10">
                  <c:v>32940</c:v>
                </c:pt>
                <c:pt idx="11">
                  <c:v>43020</c:v>
                </c:pt>
                <c:pt idx="12">
                  <c:v>33600</c:v>
                </c:pt>
                <c:pt idx="13">
                  <c:v>67260</c:v>
                </c:pt>
                <c:pt idx="14">
                  <c:v>58200</c:v>
                </c:pt>
                <c:pt idx="15">
                  <c:v>63120</c:v>
                </c:pt>
                <c:pt idx="16">
                  <c:v>54600</c:v>
                </c:pt>
                <c:pt idx="17">
                  <c:v>68940</c:v>
                </c:pt>
                <c:pt idx="18">
                  <c:v>79980</c:v>
                </c:pt>
                <c:pt idx="19">
                  <c:v>82980</c:v>
                </c:pt>
                <c:pt idx="20">
                  <c:v>74340</c:v>
                </c:pt>
                <c:pt idx="21">
                  <c:v>81780</c:v>
                </c:pt>
                <c:pt idx="22">
                  <c:v>86640</c:v>
                </c:pt>
                <c:pt idx="23">
                  <c:v>92460</c:v>
                </c:pt>
                <c:pt idx="24">
                  <c:v>91500</c:v>
                </c:pt>
                <c:pt idx="25">
                  <c:v>103380</c:v>
                </c:pt>
                <c:pt idx="26">
                  <c:v>143220</c:v>
                </c:pt>
                <c:pt idx="27">
                  <c:v>140400</c:v>
                </c:pt>
                <c:pt idx="28">
                  <c:v>126360</c:v>
                </c:pt>
                <c:pt idx="29">
                  <c:v>87180</c:v>
                </c:pt>
              </c:numCache>
            </c:numRef>
          </c:val>
          <c:smooth val="0"/>
          <c:extLst>
            <c:ext xmlns:c16="http://schemas.microsoft.com/office/drawing/2014/chart" uri="{C3380CC4-5D6E-409C-BE32-E72D297353CC}">
              <c16:uniqueId val="{00000001-C12C-4B8B-A745-4C3DCB1F0B18}"/>
            </c:ext>
          </c:extLst>
        </c:ser>
        <c:ser>
          <c:idx val="2"/>
          <c:order val="2"/>
          <c:tx>
            <c:v>Exportação de fumo (tonelada)</c:v>
          </c:tx>
          <c:spPr>
            <a:ln>
              <a:solidFill>
                <a:srgbClr val="FFC000"/>
              </a:solidFill>
            </a:ln>
          </c:spPr>
          <c:marker>
            <c:symbol val="none"/>
          </c:marker>
          <c:cat>
            <c:strRef>
              <c:f>Séries!$A$2:$A$31</c:f>
              <c:strCache>
                <c:ptCount val="30"/>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pt idx="29">
                  <c:v>1850</c:v>
                </c:pt>
              </c:strCache>
            </c:strRef>
          </c:cat>
          <c:val>
            <c:numRef>
              <c:f>Séries!$D$2:$D$31</c:f>
              <c:numCache>
                <c:formatCode>#,##0.00</c:formatCode>
                <c:ptCount val="30"/>
                <c:pt idx="0">
                  <c:v>6751</c:v>
                </c:pt>
                <c:pt idx="1">
                  <c:v>4321</c:v>
                </c:pt>
                <c:pt idx="2">
                  <c:v>3828</c:v>
                </c:pt>
                <c:pt idx="3">
                  <c:v>5743</c:v>
                </c:pt>
                <c:pt idx="4">
                  <c:v>3620</c:v>
                </c:pt>
                <c:pt idx="5">
                  <c:v>1435</c:v>
                </c:pt>
                <c:pt idx="6">
                  <c:v>3428</c:v>
                </c:pt>
                <c:pt idx="7">
                  <c:v>5560</c:v>
                </c:pt>
                <c:pt idx="8">
                  <c:v>4830</c:v>
                </c:pt>
                <c:pt idx="9">
                  <c:v>2893</c:v>
                </c:pt>
                <c:pt idx="10">
                  <c:v>4106</c:v>
                </c:pt>
                <c:pt idx="11">
                  <c:v>7121</c:v>
                </c:pt>
                <c:pt idx="12">
                  <c:v>3650</c:v>
                </c:pt>
                <c:pt idx="13">
                  <c:v>7050</c:v>
                </c:pt>
                <c:pt idx="14">
                  <c:v>3224</c:v>
                </c:pt>
                <c:pt idx="15">
                  <c:v>4022</c:v>
                </c:pt>
                <c:pt idx="16">
                  <c:v>3461</c:v>
                </c:pt>
                <c:pt idx="17">
                  <c:v>3152</c:v>
                </c:pt>
                <c:pt idx="18">
                  <c:v>5320</c:v>
                </c:pt>
                <c:pt idx="19">
                  <c:v>4348</c:v>
                </c:pt>
                <c:pt idx="20">
                  <c:v>3215</c:v>
                </c:pt>
                <c:pt idx="21">
                  <c:v>5028</c:v>
                </c:pt>
                <c:pt idx="22">
                  <c:v>4621</c:v>
                </c:pt>
                <c:pt idx="23">
                  <c:v>4301</c:v>
                </c:pt>
                <c:pt idx="24">
                  <c:v>5736</c:v>
                </c:pt>
                <c:pt idx="25">
                  <c:v>4265</c:v>
                </c:pt>
                <c:pt idx="26">
                  <c:v>4857</c:v>
                </c:pt>
                <c:pt idx="27">
                  <c:v>4757</c:v>
                </c:pt>
                <c:pt idx="28">
                  <c:v>4352</c:v>
                </c:pt>
                <c:pt idx="29">
                  <c:v>5098</c:v>
                </c:pt>
              </c:numCache>
            </c:numRef>
          </c:val>
          <c:smooth val="0"/>
          <c:extLst>
            <c:ext xmlns:c16="http://schemas.microsoft.com/office/drawing/2014/chart" uri="{C3380CC4-5D6E-409C-BE32-E72D297353CC}">
              <c16:uniqueId val="{00000002-C12C-4B8B-A745-4C3DCB1F0B18}"/>
            </c:ext>
          </c:extLst>
        </c:ser>
        <c:ser>
          <c:idx val="3"/>
          <c:order val="3"/>
          <c:tx>
            <c:v>Exportação de açúcar (tonelada)</c:v>
          </c:tx>
          <c:spPr>
            <a:ln>
              <a:solidFill>
                <a:srgbClr val="0070C0"/>
              </a:solidFill>
            </a:ln>
          </c:spPr>
          <c:marker>
            <c:symbol val="none"/>
          </c:marker>
          <c:cat>
            <c:strRef>
              <c:f>Séries!$A$2:$A$31</c:f>
              <c:strCache>
                <c:ptCount val="30"/>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pt idx="29">
                  <c:v>1850</c:v>
                </c:pt>
              </c:strCache>
            </c:strRef>
          </c:cat>
          <c:val>
            <c:numRef>
              <c:f>Séries!$E$2:$E$31</c:f>
              <c:numCache>
                <c:formatCode>#,##0.00</c:formatCode>
                <c:ptCount val="30"/>
                <c:pt idx="0">
                  <c:v>35168</c:v>
                </c:pt>
                <c:pt idx="1">
                  <c:v>36694</c:v>
                </c:pt>
                <c:pt idx="2">
                  <c:v>53549</c:v>
                </c:pt>
                <c:pt idx="3">
                  <c:v>44976</c:v>
                </c:pt>
                <c:pt idx="4">
                  <c:v>35485</c:v>
                </c:pt>
                <c:pt idx="5">
                  <c:v>35410</c:v>
                </c:pt>
                <c:pt idx="6">
                  <c:v>50483</c:v>
                </c:pt>
                <c:pt idx="7">
                  <c:v>67641</c:v>
                </c:pt>
                <c:pt idx="8">
                  <c:v>55059</c:v>
                </c:pt>
                <c:pt idx="9">
                  <c:v>65386</c:v>
                </c:pt>
                <c:pt idx="10">
                  <c:v>62996</c:v>
                </c:pt>
                <c:pt idx="11">
                  <c:v>75873</c:v>
                </c:pt>
                <c:pt idx="12">
                  <c:v>45348</c:v>
                </c:pt>
                <c:pt idx="13">
                  <c:v>56093</c:v>
                </c:pt>
                <c:pt idx="14">
                  <c:v>71902</c:v>
                </c:pt>
                <c:pt idx="15">
                  <c:v>82624</c:v>
                </c:pt>
                <c:pt idx="16">
                  <c:v>73085</c:v>
                </c:pt>
                <c:pt idx="17">
                  <c:v>89967</c:v>
                </c:pt>
                <c:pt idx="18">
                  <c:v>67980</c:v>
                </c:pt>
                <c:pt idx="19">
                  <c:v>81396</c:v>
                </c:pt>
                <c:pt idx="20">
                  <c:v>98399</c:v>
                </c:pt>
                <c:pt idx="21">
                  <c:v>71770</c:v>
                </c:pt>
                <c:pt idx="22">
                  <c:v>76531</c:v>
                </c:pt>
                <c:pt idx="23">
                  <c:v>83383</c:v>
                </c:pt>
                <c:pt idx="24">
                  <c:v>109812</c:v>
                </c:pt>
                <c:pt idx="25">
                  <c:v>104443</c:v>
                </c:pt>
                <c:pt idx="26">
                  <c:v>104268</c:v>
                </c:pt>
                <c:pt idx="27">
                  <c:v>114101</c:v>
                </c:pt>
                <c:pt idx="28">
                  <c:v>124931</c:v>
                </c:pt>
                <c:pt idx="29">
                  <c:v>116405</c:v>
                </c:pt>
              </c:numCache>
            </c:numRef>
          </c:val>
          <c:smooth val="0"/>
          <c:extLst>
            <c:ext xmlns:c16="http://schemas.microsoft.com/office/drawing/2014/chart" uri="{C3380CC4-5D6E-409C-BE32-E72D297353CC}">
              <c16:uniqueId val="{00000003-C12C-4B8B-A745-4C3DCB1F0B18}"/>
            </c:ext>
          </c:extLst>
        </c:ser>
        <c:dLbls>
          <c:showLegendKey val="0"/>
          <c:showVal val="0"/>
          <c:showCatName val="0"/>
          <c:showSerName val="0"/>
          <c:showPercent val="0"/>
          <c:showBubbleSize val="0"/>
        </c:dLbls>
        <c:smooth val="0"/>
        <c:axId val="-2121547720"/>
        <c:axId val="-2121497624"/>
      </c:lineChart>
      <c:catAx>
        <c:axId val="-2121547720"/>
        <c:scaling>
          <c:orientation val="minMax"/>
        </c:scaling>
        <c:delete val="0"/>
        <c:axPos val="b"/>
        <c:majorGridlines/>
        <c:numFmt formatCode="General" sourceLinked="0"/>
        <c:majorTickMark val="out"/>
        <c:minorTickMark val="none"/>
        <c:tickLblPos val="nextTo"/>
        <c:crossAx val="-2121497624"/>
        <c:crosses val="autoZero"/>
        <c:auto val="1"/>
        <c:lblAlgn val="ctr"/>
        <c:lblOffset val="100"/>
        <c:noMultiLvlLbl val="0"/>
      </c:catAx>
      <c:valAx>
        <c:axId val="-2121497624"/>
        <c:scaling>
          <c:orientation val="minMax"/>
        </c:scaling>
        <c:delete val="0"/>
        <c:axPos val="l"/>
        <c:majorGridlines/>
        <c:numFmt formatCode="#,##0" sourceLinked="0"/>
        <c:majorTickMark val="out"/>
        <c:minorTickMark val="none"/>
        <c:tickLblPos val="nextTo"/>
        <c:crossAx val="-2121547720"/>
        <c:crosses val="autoZero"/>
        <c:crossBetween val="between"/>
      </c:valAx>
    </c:plotArea>
    <c:legend>
      <c:legendPos val="b"/>
      <c:overlay val="0"/>
    </c:legend>
    <c:plotVisOnly val="1"/>
    <c:dispBlanksAs val="gap"/>
    <c:showDLblsOverMax val="0"/>
  </c:chart>
  <c:txPr>
    <a:bodyPr/>
    <a:lstStyle/>
    <a:p>
      <a:pPr>
        <a:defRPr sz="12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'[ipeadata(12-05-2012-05-07).xls]Séries'!$B$1</c:f>
              <c:strCache>
                <c:ptCount val="1"/>
                <c:pt idx="0">
                  <c:v>Algodão</c:v>
                </c:pt>
              </c:strCache>
            </c:strRef>
          </c:tx>
          <c:spPr>
            <a:ln w="34925">
              <a:solidFill>
                <a:srgbClr val="0070C0"/>
              </a:solidFill>
            </a:ln>
          </c:spPr>
          <c:marker>
            <c:symbol val="none"/>
          </c:marker>
          <c:cat>
            <c:strRef>
              <c:f>'[ipeadata(12-05-2012-05-07).xls]Séries'!$A$2:$A$30</c:f>
              <c:strCache>
                <c:ptCount val="29"/>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strCache>
            </c:strRef>
          </c:cat>
          <c:val>
            <c:numRef>
              <c:f>'[ipeadata(12-05-2012-05-07).xls]Séries'!$B$2:$B$30</c:f>
              <c:numCache>
                <c:formatCode>#,##0.00</c:formatCode>
                <c:ptCount val="29"/>
                <c:pt idx="0">
                  <c:v>921</c:v>
                </c:pt>
                <c:pt idx="1">
                  <c:v>991</c:v>
                </c:pt>
                <c:pt idx="2">
                  <c:v>941</c:v>
                </c:pt>
                <c:pt idx="3">
                  <c:v>902</c:v>
                </c:pt>
                <c:pt idx="4">
                  <c:v>1421</c:v>
                </c:pt>
                <c:pt idx="5">
                  <c:v>363</c:v>
                </c:pt>
                <c:pt idx="6">
                  <c:v>584</c:v>
                </c:pt>
                <c:pt idx="7">
                  <c:v>683</c:v>
                </c:pt>
                <c:pt idx="8">
                  <c:v>579</c:v>
                </c:pt>
                <c:pt idx="9">
                  <c:v>684</c:v>
                </c:pt>
                <c:pt idx="10">
                  <c:v>774</c:v>
                </c:pt>
                <c:pt idx="11">
                  <c:v>555</c:v>
                </c:pt>
                <c:pt idx="12">
                  <c:v>483</c:v>
                </c:pt>
                <c:pt idx="13">
                  <c:v>812</c:v>
                </c:pt>
                <c:pt idx="14">
                  <c:v>468</c:v>
                </c:pt>
                <c:pt idx="15">
                  <c:v>534</c:v>
                </c:pt>
                <c:pt idx="16">
                  <c:v>477</c:v>
                </c:pt>
                <c:pt idx="17">
                  <c:v>312</c:v>
                </c:pt>
                <c:pt idx="18">
                  <c:v>358</c:v>
                </c:pt>
                <c:pt idx="19">
                  <c:v>525</c:v>
                </c:pt>
                <c:pt idx="20">
                  <c:v>506</c:v>
                </c:pt>
                <c:pt idx="21">
                  <c:v>407</c:v>
                </c:pt>
                <c:pt idx="22">
                  <c:v>386</c:v>
                </c:pt>
                <c:pt idx="23">
                  <c:v>392</c:v>
                </c:pt>
                <c:pt idx="24">
                  <c:v>344</c:v>
                </c:pt>
                <c:pt idx="25">
                  <c:v>309</c:v>
                </c:pt>
                <c:pt idx="26">
                  <c:v>354</c:v>
                </c:pt>
                <c:pt idx="27">
                  <c:v>419</c:v>
                </c:pt>
                <c:pt idx="28">
                  <c:v>364</c:v>
                </c:pt>
              </c:numCache>
            </c:numRef>
          </c:val>
          <c:smooth val="0"/>
          <c:extLst>
            <c:ext xmlns:c16="http://schemas.microsoft.com/office/drawing/2014/chart" uri="{C3380CC4-5D6E-409C-BE32-E72D297353CC}">
              <c16:uniqueId val="{00000000-4993-445E-9CB4-B3F20097EA59}"/>
            </c:ext>
          </c:extLst>
        </c:ser>
        <c:ser>
          <c:idx val="1"/>
          <c:order val="1"/>
          <c:tx>
            <c:strRef>
              <c:f>'[ipeadata(12-05-2012-05-07).xls]Séries'!$C$1</c:f>
              <c:strCache>
                <c:ptCount val="1"/>
                <c:pt idx="0">
                  <c:v>Cacau</c:v>
                </c:pt>
              </c:strCache>
            </c:strRef>
          </c:tx>
          <c:spPr>
            <a:ln w="34925"/>
          </c:spPr>
          <c:marker>
            <c:symbol val="none"/>
          </c:marker>
          <c:cat>
            <c:strRef>
              <c:f>'[ipeadata(12-05-2012-05-07).xls]Séries'!$A$2:$A$30</c:f>
              <c:strCache>
                <c:ptCount val="29"/>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strCache>
            </c:strRef>
          </c:cat>
          <c:val>
            <c:numRef>
              <c:f>'[ipeadata(12-05-2012-05-07).xls]Séries'!$C$2:$C$30</c:f>
              <c:numCache>
                <c:formatCode>#,##0.00</c:formatCode>
                <c:ptCount val="29"/>
                <c:pt idx="0">
                  <c:v>31</c:v>
                </c:pt>
                <c:pt idx="1">
                  <c:v>18</c:v>
                </c:pt>
                <c:pt idx="2">
                  <c:v>16</c:v>
                </c:pt>
                <c:pt idx="3">
                  <c:v>25</c:v>
                </c:pt>
                <c:pt idx="4">
                  <c:v>36</c:v>
                </c:pt>
                <c:pt idx="5">
                  <c:v>33</c:v>
                </c:pt>
                <c:pt idx="6">
                  <c:v>28</c:v>
                </c:pt>
                <c:pt idx="7">
                  <c:v>6</c:v>
                </c:pt>
                <c:pt idx="8">
                  <c:v>6</c:v>
                </c:pt>
                <c:pt idx="9">
                  <c:v>2</c:v>
                </c:pt>
                <c:pt idx="10">
                  <c:v>4</c:v>
                </c:pt>
                <c:pt idx="11">
                  <c:v>14</c:v>
                </c:pt>
                <c:pt idx="12">
                  <c:v>14</c:v>
                </c:pt>
                <c:pt idx="13">
                  <c:v>13</c:v>
                </c:pt>
                <c:pt idx="14">
                  <c:v>13</c:v>
                </c:pt>
                <c:pt idx="15">
                  <c:v>24</c:v>
                </c:pt>
                <c:pt idx="16">
                  <c:v>26</c:v>
                </c:pt>
                <c:pt idx="17">
                  <c:v>56</c:v>
                </c:pt>
                <c:pt idx="18">
                  <c:v>62</c:v>
                </c:pt>
                <c:pt idx="19">
                  <c:v>54</c:v>
                </c:pt>
                <c:pt idx="20">
                  <c:v>50</c:v>
                </c:pt>
                <c:pt idx="21">
                  <c:v>59</c:v>
                </c:pt>
                <c:pt idx="22">
                  <c:v>41</c:v>
                </c:pt>
                <c:pt idx="23">
                  <c:v>47</c:v>
                </c:pt>
                <c:pt idx="24">
                  <c:v>37</c:v>
                </c:pt>
                <c:pt idx="25">
                  <c:v>57</c:v>
                </c:pt>
                <c:pt idx="26">
                  <c:v>61</c:v>
                </c:pt>
                <c:pt idx="27">
                  <c:v>55</c:v>
                </c:pt>
                <c:pt idx="28">
                  <c:v>60</c:v>
                </c:pt>
              </c:numCache>
            </c:numRef>
          </c:val>
          <c:smooth val="0"/>
          <c:extLst>
            <c:ext xmlns:c16="http://schemas.microsoft.com/office/drawing/2014/chart" uri="{C3380CC4-5D6E-409C-BE32-E72D297353CC}">
              <c16:uniqueId val="{00000001-4993-445E-9CB4-B3F20097EA59}"/>
            </c:ext>
          </c:extLst>
        </c:ser>
        <c:ser>
          <c:idx val="2"/>
          <c:order val="2"/>
          <c:tx>
            <c:strRef>
              <c:f>'[ipeadata(12-05-2012-05-07).xls]Séries'!$D$1</c:f>
              <c:strCache>
                <c:ptCount val="1"/>
                <c:pt idx="0">
                  <c:v>Café</c:v>
                </c:pt>
              </c:strCache>
            </c:strRef>
          </c:tx>
          <c:spPr>
            <a:ln w="34925">
              <a:solidFill>
                <a:srgbClr val="FF0000"/>
              </a:solidFill>
            </a:ln>
          </c:spPr>
          <c:marker>
            <c:symbol val="none"/>
          </c:marker>
          <c:cat>
            <c:strRef>
              <c:f>'[ipeadata(12-05-2012-05-07).xls]Séries'!$A$2:$A$30</c:f>
              <c:strCache>
                <c:ptCount val="29"/>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strCache>
            </c:strRef>
          </c:cat>
          <c:val>
            <c:numRef>
              <c:f>'[ipeadata(12-05-2012-05-07).xls]Séries'!$D$2:$D$30</c:f>
              <c:numCache>
                <c:formatCode>#,##0.00</c:formatCode>
                <c:ptCount val="29"/>
                <c:pt idx="0">
                  <c:v>704</c:v>
                </c:pt>
                <c:pt idx="1">
                  <c:v>789</c:v>
                </c:pt>
                <c:pt idx="2">
                  <c:v>878</c:v>
                </c:pt>
                <c:pt idx="3">
                  <c:v>704</c:v>
                </c:pt>
                <c:pt idx="4">
                  <c:v>623</c:v>
                </c:pt>
                <c:pt idx="5">
                  <c:v>690</c:v>
                </c:pt>
                <c:pt idx="6">
                  <c:v>774</c:v>
                </c:pt>
                <c:pt idx="7">
                  <c:v>659</c:v>
                </c:pt>
                <c:pt idx="8">
                  <c:v>705</c:v>
                </c:pt>
                <c:pt idx="9">
                  <c:v>663</c:v>
                </c:pt>
                <c:pt idx="10">
                  <c:v>964</c:v>
                </c:pt>
                <c:pt idx="11">
                  <c:v>1832</c:v>
                </c:pt>
                <c:pt idx="12">
                  <c:v>1383</c:v>
                </c:pt>
                <c:pt idx="13">
                  <c:v>2775</c:v>
                </c:pt>
                <c:pt idx="14">
                  <c:v>2435</c:v>
                </c:pt>
                <c:pt idx="15">
                  <c:v>2555</c:v>
                </c:pt>
                <c:pt idx="16">
                  <c:v>2237</c:v>
                </c:pt>
                <c:pt idx="17">
                  <c:v>2197</c:v>
                </c:pt>
                <c:pt idx="18">
                  <c:v>2494</c:v>
                </c:pt>
                <c:pt idx="19">
                  <c:v>2657</c:v>
                </c:pt>
                <c:pt idx="20">
                  <c:v>2300</c:v>
                </c:pt>
                <c:pt idx="21">
                  <c:v>2311</c:v>
                </c:pt>
                <c:pt idx="22">
                  <c:v>1909</c:v>
                </c:pt>
                <c:pt idx="23">
                  <c:v>1933</c:v>
                </c:pt>
                <c:pt idx="24">
                  <c:v>1838</c:v>
                </c:pt>
                <c:pt idx="25">
                  <c:v>2259</c:v>
                </c:pt>
                <c:pt idx="26">
                  <c:v>2465</c:v>
                </c:pt>
                <c:pt idx="27">
                  <c:v>2936</c:v>
                </c:pt>
                <c:pt idx="28">
                  <c:v>2242</c:v>
                </c:pt>
              </c:numCache>
            </c:numRef>
          </c:val>
          <c:smooth val="0"/>
          <c:extLst>
            <c:ext xmlns:c16="http://schemas.microsoft.com/office/drawing/2014/chart" uri="{C3380CC4-5D6E-409C-BE32-E72D297353CC}">
              <c16:uniqueId val="{00000002-4993-445E-9CB4-B3F20097EA59}"/>
            </c:ext>
          </c:extLst>
        </c:ser>
        <c:ser>
          <c:idx val="3"/>
          <c:order val="3"/>
          <c:tx>
            <c:strRef>
              <c:f>'[ipeadata(12-05-2012-05-07).xls]Séries'!$E$1</c:f>
              <c:strCache>
                <c:ptCount val="1"/>
                <c:pt idx="0">
                  <c:v>Açúcar</c:v>
                </c:pt>
              </c:strCache>
            </c:strRef>
          </c:tx>
          <c:spPr>
            <a:ln w="34925">
              <a:solidFill>
                <a:srgbClr val="00B050"/>
              </a:solidFill>
            </a:ln>
          </c:spPr>
          <c:marker>
            <c:symbol val="none"/>
          </c:marker>
          <c:cat>
            <c:strRef>
              <c:f>'[ipeadata(12-05-2012-05-07).xls]Séries'!$A$2:$A$30</c:f>
              <c:strCache>
                <c:ptCount val="29"/>
                <c:pt idx="0">
                  <c:v>1821</c:v>
                </c:pt>
                <c:pt idx="1">
                  <c:v>1822</c:v>
                </c:pt>
                <c:pt idx="2">
                  <c:v>1823</c:v>
                </c:pt>
                <c:pt idx="3">
                  <c:v>1824</c:v>
                </c:pt>
                <c:pt idx="4">
                  <c:v>1825</c:v>
                </c:pt>
                <c:pt idx="5">
                  <c:v>1826</c:v>
                </c:pt>
                <c:pt idx="6">
                  <c:v>1827</c:v>
                </c:pt>
                <c:pt idx="7">
                  <c:v>1828</c:v>
                </c:pt>
                <c:pt idx="8">
                  <c:v>1829</c:v>
                </c:pt>
                <c:pt idx="9">
                  <c:v>1830</c:v>
                </c:pt>
                <c:pt idx="10">
                  <c:v>1831</c:v>
                </c:pt>
                <c:pt idx="11">
                  <c:v>1832</c:v>
                </c:pt>
                <c:pt idx="12">
                  <c:v>1833</c:v>
                </c:pt>
                <c:pt idx="13">
                  <c:v>1834</c:v>
                </c:pt>
                <c:pt idx="14">
                  <c:v>1835</c:v>
                </c:pt>
                <c:pt idx="15">
                  <c:v>1836</c:v>
                </c:pt>
                <c:pt idx="16">
                  <c:v>1837</c:v>
                </c:pt>
                <c:pt idx="17">
                  <c:v>1838</c:v>
                </c:pt>
                <c:pt idx="18">
                  <c:v>1839</c:v>
                </c:pt>
                <c:pt idx="19">
                  <c:v>1840</c:v>
                </c:pt>
                <c:pt idx="20">
                  <c:v>1841</c:v>
                </c:pt>
                <c:pt idx="21">
                  <c:v>1842</c:v>
                </c:pt>
                <c:pt idx="22">
                  <c:v>1843</c:v>
                </c:pt>
                <c:pt idx="23">
                  <c:v>1844</c:v>
                </c:pt>
                <c:pt idx="24">
                  <c:v>1845</c:v>
                </c:pt>
                <c:pt idx="25">
                  <c:v>1846</c:v>
                </c:pt>
                <c:pt idx="26">
                  <c:v>1847</c:v>
                </c:pt>
                <c:pt idx="27">
                  <c:v>1848</c:v>
                </c:pt>
                <c:pt idx="28">
                  <c:v>1849</c:v>
                </c:pt>
              </c:strCache>
            </c:strRef>
          </c:cat>
          <c:val>
            <c:numRef>
              <c:f>'[ipeadata(12-05-2012-05-07).xls]Séries'!$E$2:$E$30</c:f>
              <c:numCache>
                <c:formatCode>#,##0.00</c:formatCode>
                <c:ptCount val="29"/>
                <c:pt idx="0">
                  <c:v>1096</c:v>
                </c:pt>
                <c:pt idx="1">
                  <c:v>741</c:v>
                </c:pt>
                <c:pt idx="2">
                  <c:v>1779</c:v>
                </c:pt>
                <c:pt idx="3">
                  <c:v>904</c:v>
                </c:pt>
                <c:pt idx="4">
                  <c:v>1058</c:v>
                </c:pt>
                <c:pt idx="5">
                  <c:v>984</c:v>
                </c:pt>
                <c:pt idx="6">
                  <c:v>1365</c:v>
                </c:pt>
                <c:pt idx="7">
                  <c:v>1989</c:v>
                </c:pt>
                <c:pt idx="8">
                  <c:v>1282</c:v>
                </c:pt>
                <c:pt idx="9">
                  <c:v>1228</c:v>
                </c:pt>
                <c:pt idx="10">
                  <c:v>852</c:v>
                </c:pt>
                <c:pt idx="11">
                  <c:v>1383</c:v>
                </c:pt>
                <c:pt idx="12">
                  <c:v>828</c:v>
                </c:pt>
                <c:pt idx="13">
                  <c:v>1039</c:v>
                </c:pt>
                <c:pt idx="14">
                  <c:v>1092</c:v>
                </c:pt>
                <c:pt idx="15">
                  <c:v>1891</c:v>
                </c:pt>
                <c:pt idx="16">
                  <c:v>1182</c:v>
                </c:pt>
                <c:pt idx="17">
                  <c:v>1064</c:v>
                </c:pt>
                <c:pt idx="18">
                  <c:v>1033</c:v>
                </c:pt>
                <c:pt idx="19">
                  <c:v>1434</c:v>
                </c:pt>
                <c:pt idx="20">
                  <c:v>1536</c:v>
                </c:pt>
                <c:pt idx="21">
                  <c:v>1057</c:v>
                </c:pt>
                <c:pt idx="22">
                  <c:v>1117</c:v>
                </c:pt>
                <c:pt idx="23">
                  <c:v>1109</c:v>
                </c:pt>
                <c:pt idx="24">
                  <c:v>1504</c:v>
                </c:pt>
                <c:pt idx="25">
                  <c:v>1681</c:v>
                </c:pt>
                <c:pt idx="26">
                  <c:v>1659</c:v>
                </c:pt>
                <c:pt idx="27">
                  <c:v>1648</c:v>
                </c:pt>
                <c:pt idx="28">
                  <c:v>1655</c:v>
                </c:pt>
              </c:numCache>
            </c:numRef>
          </c:val>
          <c:smooth val="0"/>
          <c:extLst>
            <c:ext xmlns:c16="http://schemas.microsoft.com/office/drawing/2014/chart" uri="{C3380CC4-5D6E-409C-BE32-E72D297353CC}">
              <c16:uniqueId val="{00000003-4993-445E-9CB4-B3F20097EA59}"/>
            </c:ext>
          </c:extLst>
        </c:ser>
        <c:dLbls>
          <c:showLegendKey val="0"/>
          <c:showVal val="0"/>
          <c:showCatName val="0"/>
          <c:showSerName val="0"/>
          <c:showPercent val="0"/>
          <c:showBubbleSize val="0"/>
        </c:dLbls>
        <c:smooth val="0"/>
        <c:axId val="-2088134120"/>
        <c:axId val="-2088131000"/>
      </c:lineChart>
      <c:catAx>
        <c:axId val="-2088134120"/>
        <c:scaling>
          <c:orientation val="minMax"/>
        </c:scaling>
        <c:delete val="0"/>
        <c:axPos val="b"/>
        <c:majorGridlines/>
        <c:numFmt formatCode="General" sourceLinked="0"/>
        <c:majorTickMark val="out"/>
        <c:minorTickMark val="none"/>
        <c:tickLblPos val="nextTo"/>
        <c:txPr>
          <a:bodyPr rot="-5400000" vert="horz"/>
          <a:lstStyle/>
          <a:p>
            <a:pPr>
              <a:defRPr sz="1200"/>
            </a:pPr>
            <a:endParaRPr lang="pt-BR"/>
          </a:p>
        </c:txPr>
        <c:crossAx val="-2088131000"/>
        <c:crosses val="autoZero"/>
        <c:auto val="1"/>
        <c:lblAlgn val="ctr"/>
        <c:lblOffset val="100"/>
        <c:noMultiLvlLbl val="0"/>
      </c:catAx>
      <c:valAx>
        <c:axId val="-2088131000"/>
        <c:scaling>
          <c:orientation val="minMax"/>
        </c:scaling>
        <c:delete val="0"/>
        <c:axPos val="l"/>
        <c:majorGridlines/>
        <c:numFmt formatCode="#,##0" sourceLinked="0"/>
        <c:majorTickMark val="out"/>
        <c:minorTickMark val="none"/>
        <c:tickLblPos val="nextTo"/>
        <c:txPr>
          <a:bodyPr/>
          <a:lstStyle/>
          <a:p>
            <a:pPr>
              <a:defRPr sz="1200"/>
            </a:pPr>
            <a:endParaRPr lang="pt-BR"/>
          </a:p>
        </c:txPr>
        <c:crossAx val="-2088134120"/>
        <c:crosses val="autoZero"/>
        <c:crossBetween val="between"/>
      </c:valAx>
    </c:plotArea>
    <c:legend>
      <c:legendPos val="b"/>
      <c:overlay val="0"/>
    </c:legend>
    <c:plotVisOnly val="1"/>
    <c:dispBlanksAs val="gap"/>
    <c:showDLblsOverMax val="0"/>
  </c:chart>
  <c:spPr>
    <a:no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3791348600508899E-2"/>
          <c:y val="0.101638495863329"/>
          <c:w val="0.90839694656488701"/>
          <c:h val="0.74717893511128797"/>
        </c:manualLayout>
      </c:layout>
      <c:lineChart>
        <c:grouping val="standard"/>
        <c:varyColors val="0"/>
        <c:ser>
          <c:idx val="1"/>
          <c:order val="0"/>
          <c:tx>
            <c:strRef>
              <c:f>Sheet1!$A$2</c:f>
              <c:strCache>
                <c:ptCount val="1"/>
                <c:pt idx="0">
                  <c:v>Saldo Comercial</c:v>
                </c:pt>
              </c:strCache>
            </c:strRef>
          </c:tx>
          <c:spPr>
            <a:ln w="38100"/>
          </c:spPr>
          <c:dLbls>
            <c:delete val="1"/>
          </c:dLbls>
          <c:cat>
            <c:strRef>
              <c:f>Sheet1!$B$1:$V$1</c:f>
              <c:strCache>
                <c:ptCount val="21"/>
                <c:pt idx="0">
                  <c:v>68/9</c:v>
                </c:pt>
                <c:pt idx="2">
                  <c:v>70/1</c:v>
                </c:pt>
                <c:pt idx="4">
                  <c:v>72/3</c:v>
                </c:pt>
                <c:pt idx="6">
                  <c:v>74/5</c:v>
                </c:pt>
                <c:pt idx="8">
                  <c:v>76/7</c:v>
                </c:pt>
                <c:pt idx="10">
                  <c:v>78/9</c:v>
                </c:pt>
                <c:pt idx="12">
                  <c:v>80/1</c:v>
                </c:pt>
                <c:pt idx="14">
                  <c:v>82/3</c:v>
                </c:pt>
                <c:pt idx="16">
                  <c:v>84/5</c:v>
                </c:pt>
                <c:pt idx="18">
                  <c:v>86/7</c:v>
                </c:pt>
                <c:pt idx="20">
                  <c:v>1888</c:v>
                </c:pt>
              </c:strCache>
            </c:strRef>
          </c:cat>
          <c:val>
            <c:numRef>
              <c:f>Sheet1!$B$2:$V$2</c:f>
              <c:numCache>
                <c:formatCode>General</c:formatCode>
                <c:ptCount val="21"/>
                <c:pt idx="0">
                  <c:v>2549</c:v>
                </c:pt>
                <c:pt idx="1">
                  <c:v>2258</c:v>
                </c:pt>
                <c:pt idx="2">
                  <c:v>514</c:v>
                </c:pt>
                <c:pt idx="3">
                  <c:v>4044</c:v>
                </c:pt>
                <c:pt idx="4">
                  <c:v>5876</c:v>
                </c:pt>
                <c:pt idx="5">
                  <c:v>4011</c:v>
                </c:pt>
                <c:pt idx="6">
                  <c:v>4397</c:v>
                </c:pt>
                <c:pt idx="7">
                  <c:v>1298</c:v>
                </c:pt>
                <c:pt idx="8">
                  <c:v>4069</c:v>
                </c:pt>
                <c:pt idx="9">
                  <c:v>2335</c:v>
                </c:pt>
                <c:pt idx="10">
                  <c:v>3877</c:v>
                </c:pt>
                <c:pt idx="11">
                  <c:v>4335</c:v>
                </c:pt>
                <c:pt idx="12">
                  <c:v>4720</c:v>
                </c:pt>
                <c:pt idx="13">
                  <c:v>2517</c:v>
                </c:pt>
                <c:pt idx="14">
                  <c:v>596</c:v>
                </c:pt>
                <c:pt idx="15">
                  <c:v>1306</c:v>
                </c:pt>
                <c:pt idx="16">
                  <c:v>4123</c:v>
                </c:pt>
                <c:pt idx="17">
                  <c:v>-196</c:v>
                </c:pt>
                <c:pt idx="18">
                  <c:v>4382</c:v>
                </c:pt>
                <c:pt idx="19">
                  <c:v>2013</c:v>
                </c:pt>
                <c:pt idx="20">
                  <c:v>1990</c:v>
                </c:pt>
              </c:numCache>
            </c:numRef>
          </c:val>
          <c:smooth val="0"/>
          <c:extLst>
            <c:ext xmlns:c16="http://schemas.microsoft.com/office/drawing/2014/chart" uri="{C3380CC4-5D6E-409C-BE32-E72D297353CC}">
              <c16:uniqueId val="{00000000-163D-4F42-83A5-55C9A3ABAFF3}"/>
            </c:ext>
          </c:extLst>
        </c:ser>
        <c:dLbls>
          <c:showLegendKey val="0"/>
          <c:showVal val="1"/>
          <c:showCatName val="0"/>
          <c:showSerName val="0"/>
          <c:showPercent val="0"/>
          <c:showBubbleSize val="0"/>
        </c:dLbls>
        <c:marker val="1"/>
        <c:smooth val="0"/>
        <c:axId val="-2087250552"/>
        <c:axId val="-2087244984"/>
      </c:lineChart>
      <c:catAx>
        <c:axId val="-2087250552"/>
        <c:scaling>
          <c:orientation val="minMax"/>
        </c:scaling>
        <c:delete val="0"/>
        <c:axPos val="b"/>
        <c:title>
          <c:tx>
            <c:rich>
              <a:bodyPr/>
              <a:lstStyle/>
              <a:p>
                <a:pPr>
                  <a:defRPr/>
                </a:pPr>
                <a:r>
                  <a:rPr lang="pt-BR"/>
                  <a:t>Anos fiscais (01/07 a 30/06 até 06/1887)</a:t>
                </a:r>
              </a:p>
            </c:rich>
          </c:tx>
          <c:layout>
            <c:manualLayout>
              <c:xMode val="edge"/>
              <c:yMode val="edge"/>
              <c:x val="1.13435935547417E-2"/>
              <c:y val="0.92451567501172005"/>
            </c:manualLayout>
          </c:layout>
          <c:overlay val="0"/>
        </c:title>
        <c:numFmt formatCode="General" sourceLinked="1"/>
        <c:majorTickMark val="out"/>
        <c:minorTickMark val="none"/>
        <c:tickLblPos val="nextTo"/>
        <c:txPr>
          <a:bodyPr rot="0" vert="horz"/>
          <a:lstStyle/>
          <a:p>
            <a:pPr>
              <a:defRPr/>
            </a:pPr>
            <a:endParaRPr lang="pt-BR"/>
          </a:p>
        </c:txPr>
        <c:crossAx val="-2087244984"/>
        <c:crossesAt val="0"/>
        <c:auto val="0"/>
        <c:lblAlgn val="ctr"/>
        <c:lblOffset val="100"/>
        <c:tickLblSkip val="1"/>
        <c:tickMarkSkip val="1"/>
        <c:noMultiLvlLbl val="0"/>
      </c:catAx>
      <c:valAx>
        <c:axId val="-2087244984"/>
        <c:scaling>
          <c:orientation val="minMax"/>
          <c:max val="6000"/>
          <c:min val="-1000"/>
        </c:scaling>
        <c:delete val="0"/>
        <c:axPos val="l"/>
        <c:majorGridlines/>
        <c:numFmt formatCode="General" sourceLinked="1"/>
        <c:majorTickMark val="out"/>
        <c:minorTickMark val="none"/>
        <c:tickLblPos val="nextTo"/>
        <c:txPr>
          <a:bodyPr rot="0" vert="horz"/>
          <a:lstStyle/>
          <a:p>
            <a:pPr>
              <a:defRPr/>
            </a:pPr>
            <a:endParaRPr lang="pt-BR"/>
          </a:p>
        </c:txPr>
        <c:crossAx val="-2087250552"/>
        <c:crosses val="autoZero"/>
        <c:crossBetween val="between"/>
        <c:majorUnit val="1000"/>
        <c:minorUnit val="500"/>
      </c:valAx>
    </c:plotArea>
    <c:legend>
      <c:legendPos val="b"/>
      <c:layout>
        <c:manualLayout>
          <c:xMode val="edge"/>
          <c:yMode val="edge"/>
          <c:x val="0.73625988807493903"/>
          <c:y val="0.92366767264465499"/>
          <c:w val="0.20868294971840601"/>
          <c:h val="5.5621456968916197E-2"/>
        </c:manualLayout>
      </c:layout>
      <c:overlay val="0"/>
    </c:legend>
    <c:plotVisOnly val="1"/>
    <c:dispBlanksAs val="gap"/>
    <c:showDLblsOverMax val="0"/>
  </c:chart>
  <c:txPr>
    <a:bodyPr/>
    <a:lstStyle/>
    <a:p>
      <a:pPr>
        <a:defRPr sz="14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345498648298299"/>
          <c:y val="8.9171974522293002E-2"/>
          <c:w val="0.85074061328325801"/>
          <c:h val="0.68789808917197504"/>
        </c:manualLayout>
      </c:layout>
      <c:barChart>
        <c:barDir val="col"/>
        <c:grouping val="clustered"/>
        <c:varyColors val="0"/>
        <c:ser>
          <c:idx val="0"/>
          <c:order val="0"/>
          <c:tx>
            <c:v>Produção Total</c:v>
          </c:tx>
          <c:invertIfNegative val="0"/>
          <c:dLbls>
            <c:dLbl>
              <c:idx val="1"/>
              <c:layout>
                <c:manualLayout>
                  <c:x val="-2.6430076034134101E-3"/>
                  <c:y val="1.25061437384021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50-4C20-B43A-D48538EFE389}"/>
                </c:ext>
              </c:extLst>
            </c:dLbl>
            <c:dLbl>
              <c:idx val="2"/>
              <c:layout>
                <c:manualLayout>
                  <c:x val="-2.98383152049486E-3"/>
                  <c:y val="1.7908286941839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50-4C20-B43A-D48538EFE389}"/>
                </c:ext>
              </c:extLst>
            </c:dLbl>
            <c:dLbl>
              <c:idx val="3"/>
              <c:layout>
                <c:manualLayout>
                  <c:x val="-5.0299473964967598E-3"/>
                  <c:y val="1.168865038367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50-4C20-B43A-D48538EFE389}"/>
                </c:ext>
              </c:extLst>
            </c:dLbl>
            <c:dLbl>
              <c:idx val="4"/>
              <c:layout>
                <c:manualLayout>
                  <c:x val="-4.5185153215965296E-3"/>
                  <c:y val="1.921192971897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50-4C20-B43A-D48538EFE389}"/>
                </c:ext>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Milliet!$B$2:$F$2</c:f>
              <c:numCache>
                <c:formatCode>General</c:formatCode>
                <c:ptCount val="5"/>
                <c:pt idx="0">
                  <c:v>1836</c:v>
                </c:pt>
                <c:pt idx="1">
                  <c:v>1854</c:v>
                </c:pt>
                <c:pt idx="2">
                  <c:v>1886</c:v>
                </c:pt>
                <c:pt idx="3">
                  <c:v>1920</c:v>
                </c:pt>
                <c:pt idx="4">
                  <c:v>1935</c:v>
                </c:pt>
              </c:numCache>
            </c:numRef>
          </c:cat>
          <c:val>
            <c:numRef>
              <c:f>Milliet!$B$11:$F$11</c:f>
              <c:numCache>
                <c:formatCode>#,##0</c:formatCode>
                <c:ptCount val="5"/>
                <c:pt idx="0">
                  <c:v>590.06599999999912</c:v>
                </c:pt>
                <c:pt idx="1">
                  <c:v>3534.2559999999999</c:v>
                </c:pt>
                <c:pt idx="2">
                  <c:v>10374.35</c:v>
                </c:pt>
                <c:pt idx="3">
                  <c:v>22098.861000000001</c:v>
                </c:pt>
                <c:pt idx="4">
                  <c:v>52440.21</c:v>
                </c:pt>
              </c:numCache>
            </c:numRef>
          </c:val>
          <c:extLst>
            <c:ext xmlns:c16="http://schemas.microsoft.com/office/drawing/2014/chart" uri="{C3380CC4-5D6E-409C-BE32-E72D297353CC}">
              <c16:uniqueId val="{00000004-8450-4C20-B43A-D48538EFE389}"/>
            </c:ext>
          </c:extLst>
        </c:ser>
        <c:dLbls>
          <c:showLegendKey val="0"/>
          <c:showVal val="0"/>
          <c:showCatName val="0"/>
          <c:showSerName val="0"/>
          <c:showPercent val="0"/>
          <c:showBubbleSize val="0"/>
        </c:dLbls>
        <c:gapWidth val="150"/>
        <c:axId val="-2121429880"/>
        <c:axId val="-2121435544"/>
      </c:barChart>
      <c:catAx>
        <c:axId val="-2121429880"/>
        <c:scaling>
          <c:orientation val="minMax"/>
        </c:scaling>
        <c:delete val="0"/>
        <c:axPos val="b"/>
        <c:numFmt formatCode="General" sourceLinked="1"/>
        <c:majorTickMark val="out"/>
        <c:minorTickMark val="none"/>
        <c:tickLblPos val="nextTo"/>
        <c:txPr>
          <a:bodyPr rot="0" vert="horz"/>
          <a:lstStyle/>
          <a:p>
            <a:pPr>
              <a:defRPr/>
            </a:pPr>
            <a:endParaRPr lang="pt-BR"/>
          </a:p>
        </c:txPr>
        <c:crossAx val="-2121435544"/>
        <c:crosses val="autoZero"/>
        <c:auto val="1"/>
        <c:lblAlgn val="ctr"/>
        <c:lblOffset val="100"/>
        <c:tickLblSkip val="1"/>
        <c:tickMarkSkip val="1"/>
        <c:noMultiLvlLbl val="0"/>
      </c:catAx>
      <c:valAx>
        <c:axId val="-2121435544"/>
        <c:scaling>
          <c:orientation val="minMax"/>
        </c:scaling>
        <c:delete val="0"/>
        <c:axPos val="l"/>
        <c:majorGridlines/>
        <c:numFmt formatCode="#,##0" sourceLinked="1"/>
        <c:majorTickMark val="out"/>
        <c:minorTickMark val="none"/>
        <c:tickLblPos val="nextTo"/>
        <c:txPr>
          <a:bodyPr rot="0" vert="horz"/>
          <a:lstStyle/>
          <a:p>
            <a:pPr>
              <a:defRPr/>
            </a:pPr>
            <a:endParaRPr lang="pt-BR"/>
          </a:p>
        </c:txPr>
        <c:crossAx val="-2121429880"/>
        <c:crosses val="autoZero"/>
        <c:crossBetween val="between"/>
      </c:valAx>
    </c:plotArea>
    <c:plotVisOnly val="1"/>
    <c:dispBlanksAs val="gap"/>
    <c:showDLblsOverMax val="0"/>
  </c:chart>
  <c:txPr>
    <a:bodyPr/>
    <a:lstStyle/>
    <a:p>
      <a:pPr>
        <a:defRPr sz="1800"/>
      </a:pPr>
      <a:endParaRPr lang="pt-BR"/>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0.49561</cdr:x>
      <cdr:y>0.88754</cdr:y>
    </cdr:from>
    <cdr:to>
      <cdr:x>0.97677</cdr:x>
      <cdr:y>0.94588</cdr:y>
    </cdr:to>
    <cdr:sp macro="" textlink="">
      <cdr:nvSpPr>
        <cdr:cNvPr id="3073" name="Text Box 1"/>
        <cdr:cNvSpPr txBox="1">
          <a:spLocks xmlns:a="http://schemas.openxmlformats.org/drawingml/2006/main" noChangeArrowheads="1"/>
        </cdr:cNvSpPr>
      </cdr:nvSpPr>
      <cdr:spPr bwMode="auto">
        <a:xfrm xmlns:a="http://schemas.openxmlformats.org/drawingml/2006/main">
          <a:off x="1853702" y="2666139"/>
          <a:ext cx="1796534" cy="17503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0" tIns="22860" rIns="27432" bIns="0" anchor="t" upright="1"/>
        <a:lstStyle xmlns:a="http://schemas.openxmlformats.org/drawingml/2006/main"/>
        <a:p xmlns:a="http://schemas.openxmlformats.org/drawingml/2006/main">
          <a:pPr algn="r" rtl="0">
            <a:defRPr sz="1000"/>
          </a:pPr>
          <a:r>
            <a:rPr lang="pt-BR" sz="1200" b="0" i="0" u="none" strike="noStrike" baseline="0" dirty="0">
              <a:solidFill>
                <a:srgbClr val="000000"/>
              </a:solidFill>
              <a:latin typeface="Times New Roman"/>
              <a:cs typeface="Times New Roman"/>
            </a:rPr>
            <a:t>Fonte: MILLIET, 1938, p. 18-22.</a:t>
          </a:r>
          <a:endParaRPr lang="pt-BR"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CFEFF7-3D73-46A0-87D3-D8259C54CB06}" type="datetimeFigureOut">
              <a:rPr lang="pt-BR" smtClean="0"/>
              <a:pPr/>
              <a:t>09/11/2020</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AC6A0-912F-4AA9-9D0E-F2C46BF3C253}" type="slidenum">
              <a:rPr lang="pt-BR" smtClean="0"/>
              <a:pPr/>
              <a:t>‹nº›</a:t>
            </a:fld>
            <a:endParaRPr lang="pt-BR"/>
          </a:p>
        </p:txBody>
      </p:sp>
    </p:spTree>
    <p:extLst>
      <p:ext uri="{BB962C8B-B14F-4D97-AF65-F5344CB8AC3E}">
        <p14:creationId xmlns:p14="http://schemas.microsoft.com/office/powerpoint/2010/main" val="3515983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C048DF87-94AD-4585-9112-FB5739434767}" type="datetimeFigureOut">
              <a:rPr lang="pt-BR" smtClean="0"/>
              <a:pPr/>
              <a:t>09/11/2020</a:t>
            </a:fld>
            <a:endParaRPr lang="pt-BR"/>
          </a:p>
        </p:txBody>
      </p:sp>
      <p:sp>
        <p:nvSpPr>
          <p:cNvPr id="4" name="Espaço Reservado para Imagem de Slide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FA1A587-0A0E-4D80-947E-55F253A39C1A}" type="slidenum">
              <a:rPr lang="pt-BR" smtClean="0"/>
              <a:pPr/>
              <a:t>‹nº›</a:t>
            </a:fld>
            <a:endParaRPr lang="pt-BR"/>
          </a:p>
        </p:txBody>
      </p:sp>
    </p:spTree>
    <p:extLst>
      <p:ext uri="{BB962C8B-B14F-4D97-AF65-F5344CB8AC3E}">
        <p14:creationId xmlns:p14="http://schemas.microsoft.com/office/powerpoint/2010/main" val="1344436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8</a:t>
            </a:fld>
            <a:endParaRPr lang="pt-BR"/>
          </a:p>
        </p:txBody>
      </p:sp>
    </p:spTree>
    <p:extLst>
      <p:ext uri="{BB962C8B-B14F-4D97-AF65-F5344CB8AC3E}">
        <p14:creationId xmlns:p14="http://schemas.microsoft.com/office/powerpoint/2010/main" val="2146630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32</a:t>
            </a:fld>
            <a:endParaRPr lang="pt-BR"/>
          </a:p>
        </p:txBody>
      </p:sp>
    </p:spTree>
    <p:extLst>
      <p:ext uri="{BB962C8B-B14F-4D97-AF65-F5344CB8AC3E}">
        <p14:creationId xmlns:p14="http://schemas.microsoft.com/office/powerpoint/2010/main" val="187403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38</a:t>
            </a:fld>
            <a:endParaRPr lang="pt-BR"/>
          </a:p>
        </p:txBody>
      </p:sp>
    </p:spTree>
    <p:extLst>
      <p:ext uri="{BB962C8B-B14F-4D97-AF65-F5344CB8AC3E}">
        <p14:creationId xmlns:p14="http://schemas.microsoft.com/office/powerpoint/2010/main" val="321804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44</a:t>
            </a:fld>
            <a:endParaRPr lang="pt-BR"/>
          </a:p>
        </p:txBody>
      </p:sp>
    </p:spTree>
    <p:extLst>
      <p:ext uri="{BB962C8B-B14F-4D97-AF65-F5344CB8AC3E}">
        <p14:creationId xmlns:p14="http://schemas.microsoft.com/office/powerpoint/2010/main" val="265772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45</a:t>
            </a:fld>
            <a:endParaRPr lang="pt-BR"/>
          </a:p>
        </p:txBody>
      </p:sp>
    </p:spTree>
    <p:extLst>
      <p:ext uri="{BB962C8B-B14F-4D97-AF65-F5344CB8AC3E}">
        <p14:creationId xmlns:p14="http://schemas.microsoft.com/office/powerpoint/2010/main" val="106606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12</a:t>
            </a:fld>
            <a:endParaRPr lang="pt-BR"/>
          </a:p>
        </p:txBody>
      </p:sp>
    </p:spTree>
    <p:extLst>
      <p:ext uri="{BB962C8B-B14F-4D97-AF65-F5344CB8AC3E}">
        <p14:creationId xmlns:p14="http://schemas.microsoft.com/office/powerpoint/2010/main" val="67538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13</a:t>
            </a:fld>
            <a:endParaRPr lang="pt-BR"/>
          </a:p>
        </p:txBody>
      </p:sp>
    </p:spTree>
    <p:extLst>
      <p:ext uri="{BB962C8B-B14F-4D97-AF65-F5344CB8AC3E}">
        <p14:creationId xmlns:p14="http://schemas.microsoft.com/office/powerpoint/2010/main" val="204866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14</a:t>
            </a:fld>
            <a:endParaRPr lang="pt-BR"/>
          </a:p>
        </p:txBody>
      </p:sp>
    </p:spTree>
    <p:extLst>
      <p:ext uri="{BB962C8B-B14F-4D97-AF65-F5344CB8AC3E}">
        <p14:creationId xmlns:p14="http://schemas.microsoft.com/office/powerpoint/2010/main" val="3113725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20</a:t>
            </a:fld>
            <a:endParaRPr lang="pt-BR"/>
          </a:p>
        </p:txBody>
      </p:sp>
    </p:spTree>
    <p:extLst>
      <p:ext uri="{BB962C8B-B14F-4D97-AF65-F5344CB8AC3E}">
        <p14:creationId xmlns:p14="http://schemas.microsoft.com/office/powerpoint/2010/main" val="15920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21</a:t>
            </a:fld>
            <a:endParaRPr lang="pt-BR"/>
          </a:p>
        </p:txBody>
      </p:sp>
    </p:spTree>
    <p:extLst>
      <p:ext uri="{BB962C8B-B14F-4D97-AF65-F5344CB8AC3E}">
        <p14:creationId xmlns:p14="http://schemas.microsoft.com/office/powerpoint/2010/main" val="271828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26</a:t>
            </a:fld>
            <a:endParaRPr lang="pt-BR"/>
          </a:p>
        </p:txBody>
      </p:sp>
    </p:spTree>
    <p:extLst>
      <p:ext uri="{BB962C8B-B14F-4D97-AF65-F5344CB8AC3E}">
        <p14:creationId xmlns:p14="http://schemas.microsoft.com/office/powerpoint/2010/main" val="305537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A8D9936-1E02-4402-AEEA-2EDA26FFA718}" type="slidenum">
              <a:rPr lang="pt-BR" smtClean="0"/>
              <a:t>29</a:t>
            </a:fld>
            <a:endParaRPr lang="pt-BR"/>
          </a:p>
        </p:txBody>
      </p:sp>
    </p:spTree>
    <p:extLst>
      <p:ext uri="{BB962C8B-B14F-4D97-AF65-F5344CB8AC3E}">
        <p14:creationId xmlns:p14="http://schemas.microsoft.com/office/powerpoint/2010/main" val="3035632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5308BA26-A009-4746-9F0D-470463CB1CDD}" type="slidenum">
              <a:rPr lang="pt-BR" smtClean="0"/>
              <a:pPr/>
              <a:t>30</a:t>
            </a:fld>
            <a:endParaRPr lang="pt-BR"/>
          </a:p>
        </p:txBody>
      </p:sp>
    </p:spTree>
    <p:extLst>
      <p:ext uri="{BB962C8B-B14F-4D97-AF65-F5344CB8AC3E}">
        <p14:creationId xmlns:p14="http://schemas.microsoft.com/office/powerpoint/2010/main" val="397067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838901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itação">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752" y="332656"/>
            <a:ext cx="6589141" cy="5832648"/>
          </a:xfrm>
        </p:spPr>
        <p:txBody>
          <a:bodyPr anchor="ctr">
            <a:normAutofit/>
          </a:bodyPr>
          <a:lstStyle>
            <a:lvl1pPr marL="0" indent="0" algn="ctr">
              <a:lnSpc>
                <a:spcPct val="114000"/>
              </a:lnSpc>
              <a:spcBef>
                <a:spcPts val="0"/>
              </a:spcBef>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a:t>Editar estilos de texto Mestre</a:t>
            </a:r>
          </a:p>
        </p:txBody>
      </p:sp>
      <p:sp>
        <p:nvSpPr>
          <p:cNvPr id="8" name="Espaço Reservado para Texto 7"/>
          <p:cNvSpPr>
            <a:spLocks noGrp="1"/>
          </p:cNvSpPr>
          <p:nvPr>
            <p:ph type="body" sz="quarter" idx="14"/>
          </p:nvPr>
        </p:nvSpPr>
        <p:spPr>
          <a:xfrm>
            <a:off x="1358414" y="6236543"/>
            <a:ext cx="7570480" cy="504825"/>
          </a:xfrm>
        </p:spPr>
        <p:txBody>
          <a:bodyPr>
            <a:normAutofit/>
          </a:bodyPr>
          <a:lstStyle>
            <a:lvl1pPr marL="0" indent="0" algn="r">
              <a:buFont typeface="Arial" panose="020B0604020202020204" pitchFamily="34" charset="0"/>
              <a:buNone/>
              <a:defRPr sz="1400">
                <a:solidFill>
                  <a:schemeClr val="tx1">
                    <a:lumMod val="65000"/>
                    <a:lumOff val="35000"/>
                  </a:schemeClr>
                </a:solidFill>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a:t>Editar estilos de texto Mestre</a:t>
            </a:r>
          </a:p>
        </p:txBody>
      </p:sp>
      <p:sp>
        <p:nvSpPr>
          <p:cNvPr id="4" name="Freeform 11"/>
          <p:cNvSpPr/>
          <p:nvPr userDrawn="1"/>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321121710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2" name="Rectangle 61">
            <a:extLst>
              <a:ext uri="{FF2B5EF4-FFF2-40B4-BE49-F238E27FC236}">
                <a16:creationId xmlns:a16="http://schemas.microsoft.com/office/drawing/2014/main" id="{C9E1F07F-5D62-454A-B43C-48438A526C67}"/>
              </a:ext>
            </a:extLst>
          </p:cNvPr>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Freeform 11">
            <a:extLst>
              <a:ext uri="{FF2B5EF4-FFF2-40B4-BE49-F238E27FC236}">
                <a16:creationId xmlns:a16="http://schemas.microsoft.com/office/drawing/2014/main" id="{599A9925-98C4-DE4A-B89B-535265907A9E}"/>
              </a:ext>
            </a:extLst>
          </p:cNvPr>
          <p:cNvSpPr/>
          <p:nvPr userDrawn="1"/>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6450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768752" cy="1280890"/>
          </a:xfrm>
        </p:spPr>
        <p:txBody>
          <a:bodyPr/>
          <a:lstStyle/>
          <a:p>
            <a:r>
              <a:rPr lang="pt-BR"/>
              <a:t>Clique para editar o título mestre</a:t>
            </a:r>
            <a:endParaRPr lang="en-US" dirty="0"/>
          </a:p>
        </p:txBody>
      </p:sp>
      <p:sp>
        <p:nvSpPr>
          <p:cNvPr id="3" name="Content Placeholder 2"/>
          <p:cNvSpPr>
            <a:spLocks noGrp="1"/>
          </p:cNvSpPr>
          <p:nvPr>
            <p:ph idx="1" hasCustomPrompt="1"/>
          </p:nvPr>
        </p:nvSpPr>
        <p:spPr>
          <a:xfrm>
            <a:off x="2193056" y="1541538"/>
            <a:ext cx="6771614" cy="5127822"/>
          </a:xfrm>
        </p:spPr>
        <p:txBody>
          <a:bodyPr anchor="ctr">
            <a:normAutofit/>
          </a:bodyPr>
          <a:lstStyle>
            <a:lvl1pPr>
              <a:spcBef>
                <a:spcPts val="600"/>
              </a:spcBef>
              <a:spcAft>
                <a:spcPts val="600"/>
              </a:spcAft>
              <a:defRPr sz="2400"/>
            </a:lvl1pPr>
            <a:lvl2pPr>
              <a:spcBef>
                <a:spcPts val="0"/>
              </a:spcBef>
              <a:defRPr sz="1800"/>
            </a:lvl2pPr>
            <a:lvl3pPr>
              <a:spcBef>
                <a:spcPts val="0"/>
              </a:spcBef>
              <a:defRPr sz="1600"/>
            </a:lvl3pPr>
            <a:lvl4pPr>
              <a:spcBef>
                <a:spcPts val="0"/>
              </a:spcBef>
              <a:defRPr sz="1400"/>
            </a:lvl4pPr>
            <a:lvl5pPr>
              <a:spcBef>
                <a:spcPts val="0"/>
              </a:spcBef>
              <a:defRPr sz="1400"/>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10" name="Freeform 11"/>
          <p:cNvSpPr/>
          <p:nvPr/>
        </p:nvSpPr>
        <p:spPr bwMode="auto">
          <a:xfrm flipV="1">
            <a:off x="58" y="647091"/>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55781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11" name="Freeform 11"/>
          <p:cNvSpPr/>
          <p:nvPr userDrawn="1"/>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57845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a:t>Clique para editar o título mestre</a:t>
            </a:r>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36719871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20278662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49721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134696368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189553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78974494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95736" y="624110"/>
            <a:ext cx="6768570" cy="1280890"/>
          </a:xfrm>
          <a:prstGeom prst="rect">
            <a:avLst/>
          </a:prstGeom>
        </p:spPr>
        <p:txBody>
          <a:bodyPr vert="horz" lIns="91440" tIns="45720" rIns="91440" bIns="45720" rtlCol="0" anchor="ctr">
            <a:normAutofit/>
          </a:bodyPr>
          <a:lstStyle/>
          <a:p>
            <a:r>
              <a:rPr lang="pt-BR" dirty="0"/>
              <a:t>Clique para editar o título mestre</a:t>
            </a:r>
            <a:endParaRPr lang="en-US" dirty="0"/>
          </a:p>
        </p:txBody>
      </p:sp>
      <p:sp>
        <p:nvSpPr>
          <p:cNvPr id="3" name="Text Placeholder 2"/>
          <p:cNvSpPr>
            <a:spLocks noGrp="1"/>
          </p:cNvSpPr>
          <p:nvPr>
            <p:ph type="body" idx="1"/>
          </p:nvPr>
        </p:nvSpPr>
        <p:spPr>
          <a:xfrm>
            <a:off x="2193057" y="2133600"/>
            <a:ext cx="6771431" cy="446674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Tree>
    <p:extLst>
      <p:ext uri="{BB962C8B-B14F-4D97-AF65-F5344CB8AC3E}">
        <p14:creationId xmlns:p14="http://schemas.microsoft.com/office/powerpoint/2010/main" val="266898210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6" r:id="rId4"/>
    <p:sldLayoutId id="2147484037" r:id="rId5"/>
    <p:sldLayoutId id="2147484039" r:id="rId6"/>
    <p:sldLayoutId id="2147484040" r:id="rId7"/>
    <p:sldLayoutId id="2147484041" r:id="rId8"/>
    <p:sldLayoutId id="2147484042" r:id="rId9"/>
    <p:sldLayoutId id="2147484047" r:id="rId10"/>
    <p:sldLayoutId id="2147484101" r:id="rId11"/>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DC39CF-76C1-6549-98DE-1317C1A42F12}"/>
              </a:ext>
            </a:extLst>
          </p:cNvPr>
          <p:cNvSpPr>
            <a:spLocks noGrp="1"/>
          </p:cNvSpPr>
          <p:nvPr>
            <p:ph type="ctrTitle"/>
          </p:nvPr>
        </p:nvSpPr>
        <p:spPr>
          <a:xfrm>
            <a:off x="1942416" y="2514601"/>
            <a:ext cx="6600451" cy="2262781"/>
          </a:xfrm>
        </p:spPr>
        <p:txBody>
          <a:bodyPr>
            <a:normAutofit/>
          </a:bodyPr>
          <a:lstStyle/>
          <a:p>
            <a:r>
              <a:rPr lang="pt-BR" dirty="0"/>
              <a:t>A tributação na economia cafeeira</a:t>
            </a:r>
          </a:p>
        </p:txBody>
      </p:sp>
      <p:sp>
        <p:nvSpPr>
          <p:cNvPr id="3" name="Subtítulo 2">
            <a:extLst>
              <a:ext uri="{FF2B5EF4-FFF2-40B4-BE49-F238E27FC236}">
                <a16:creationId xmlns:a16="http://schemas.microsoft.com/office/drawing/2014/main" id="{2C34E230-A331-2344-82AA-3AD1EDE39E5D}"/>
              </a:ext>
            </a:extLst>
          </p:cNvPr>
          <p:cNvSpPr>
            <a:spLocks noGrp="1"/>
          </p:cNvSpPr>
          <p:nvPr>
            <p:ph type="subTitle" idx="1"/>
          </p:nvPr>
        </p:nvSpPr>
        <p:spPr>
          <a:xfrm>
            <a:off x="1942416" y="4777380"/>
            <a:ext cx="6600451" cy="1126283"/>
          </a:xfrm>
        </p:spPr>
        <p:txBody>
          <a:bodyPr/>
          <a:lstStyle/>
          <a:p>
            <a:br>
              <a:rPr lang="pt-BR" dirty="0"/>
            </a:br>
            <a:r>
              <a:rPr lang="pt-BR" dirty="0"/>
              <a:t>E a retomada do crescimento na segunda metade do século XIX</a:t>
            </a:r>
          </a:p>
        </p:txBody>
      </p:sp>
    </p:spTree>
    <p:extLst>
      <p:ext uri="{BB962C8B-B14F-4D97-AF65-F5344CB8AC3E}">
        <p14:creationId xmlns:p14="http://schemas.microsoft.com/office/powerpoint/2010/main" val="284100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1668" r="1999"/>
          <a:stretch/>
        </p:blipFill>
        <p:spPr>
          <a:xfrm>
            <a:off x="20" y="10"/>
            <a:ext cx="9143980" cy="6857990"/>
          </a:xfrm>
          <a:prstGeom prst="rect">
            <a:avLst/>
          </a:prstGeom>
        </p:spPr>
      </p:pic>
    </p:spTree>
    <p:extLst>
      <p:ext uri="{BB962C8B-B14F-4D97-AF65-F5344CB8AC3E}">
        <p14:creationId xmlns:p14="http://schemas.microsoft.com/office/powerpoint/2010/main" val="377796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a:t>Tendo ingressado no Brasil em 1727, pelo Pará, graças às sementes obtidas por Francisco de Melo Palheta, o cafeeiro se expandiu em território brasileiro, muito devagar, ao longo dos anos restantes do século. Em 1731 era cultivado em quintais e sítios dos arredores de Belém (PA) e no Maranhão. Pequenas quantidades, nessa época já se encaminhavam em direção a Portugal. </a:t>
            </a:r>
            <a:endParaRPr lang="pt-BR" dirty="0"/>
          </a:p>
        </p:txBody>
      </p:sp>
      <p:sp>
        <p:nvSpPr>
          <p:cNvPr id="6" name="Espaço Reservado para Texto 5"/>
          <p:cNvSpPr>
            <a:spLocks noGrp="1"/>
          </p:cNvSpPr>
          <p:nvPr>
            <p:ph type="body" sz="quarter" idx="14"/>
          </p:nvPr>
        </p:nvSpPr>
        <p:spPr/>
        <p:txBody>
          <a:bodyPr>
            <a:normAutofit lnSpcReduction="10000"/>
          </a:bodyPr>
          <a:lstStyle/>
          <a:p>
            <a:r>
              <a:rPr lang="pt-BR"/>
              <a:t>CANABRAVA, Alice Piffer. A Grande Lavoura. In CANABRAVA, A. P. História Econômica: estudos e pesquisas. São Paulo: HUCITEC / Editora UNESP, 2005, p. 106.</a:t>
            </a:r>
          </a:p>
          <a:p>
            <a:endParaRPr lang="pt-BR"/>
          </a:p>
          <a:p>
            <a:endParaRPr lang="pt-BR" dirty="0"/>
          </a:p>
        </p:txBody>
      </p:sp>
    </p:spTree>
    <p:extLst>
      <p:ext uri="{BB962C8B-B14F-4D97-AF65-F5344CB8AC3E}">
        <p14:creationId xmlns:p14="http://schemas.microsoft.com/office/powerpoint/2010/main" val="1501492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descr="http://kopikeliling.com/wp-content/uploads/2014/04/francisco-de-melo-palheta-histc3b3ria-do-cafc3a9-4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493" t="958" r="11301" b="1773"/>
          <a:stretch/>
        </p:blipFill>
        <p:spPr bwMode="auto">
          <a:xfrm>
            <a:off x="215516" y="147071"/>
            <a:ext cx="8712968" cy="6563859"/>
          </a:xfrm>
          <a:prstGeom prst="rect">
            <a:avLst/>
          </a:prstGeom>
          <a:noFill/>
          <a:ln>
            <a:no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923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rotWithShape="1">
          <a:blip r:embed="rId3"/>
          <a:srcRect l="4940" t="2547" r="10389" b="11345"/>
          <a:stretch/>
        </p:blipFill>
        <p:spPr>
          <a:xfrm>
            <a:off x="0" y="404813"/>
            <a:ext cx="5508625" cy="6165850"/>
          </a:xfrm>
        </p:spPr>
      </p:pic>
      <p:pic>
        <p:nvPicPr>
          <p:cNvPr id="2054" name="Picture 6" descr="Resultado de imagem para coffee planta"/>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l="3048" b="10811"/>
          <a:stretch/>
        </p:blipFill>
        <p:spPr bwMode="auto">
          <a:xfrm>
            <a:off x="4860032" y="620688"/>
            <a:ext cx="4106150" cy="496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61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6804248" y="188640"/>
            <a:ext cx="223224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l="2317" t="9344" r="2168" b="2285"/>
          <a:stretch/>
        </p:blipFill>
        <p:spPr>
          <a:xfrm>
            <a:off x="69061" y="792414"/>
            <a:ext cx="9019522" cy="5976664"/>
          </a:xfrm>
          <a:prstGeom prst="rect">
            <a:avLst/>
          </a:prstGeom>
        </p:spPr>
      </p:pic>
      <p:sp>
        <p:nvSpPr>
          <p:cNvPr id="5" name="Título 4"/>
          <p:cNvSpPr>
            <a:spLocks noGrp="1"/>
          </p:cNvSpPr>
          <p:nvPr>
            <p:ph type="title" idx="4294967295"/>
          </p:nvPr>
        </p:nvSpPr>
        <p:spPr>
          <a:xfrm>
            <a:off x="0" y="115888"/>
            <a:ext cx="5400675" cy="576262"/>
          </a:xfrm>
        </p:spPr>
        <p:txBody>
          <a:bodyPr>
            <a:normAutofit/>
          </a:bodyPr>
          <a:lstStyle/>
          <a:p>
            <a:pPr algn="l"/>
            <a:r>
              <a:rPr lang="pt-BR" sz="2400" dirty="0"/>
              <a:t>Difusão cafeeira: consumo e produção</a:t>
            </a:r>
          </a:p>
        </p:txBody>
      </p:sp>
      <p:sp>
        <p:nvSpPr>
          <p:cNvPr id="7" name="CaixaDeTexto 6"/>
          <p:cNvSpPr txBox="1"/>
          <p:nvPr/>
        </p:nvSpPr>
        <p:spPr>
          <a:xfrm>
            <a:off x="6300192" y="116632"/>
            <a:ext cx="2736304" cy="577081"/>
          </a:xfrm>
          <a:prstGeom prst="rect">
            <a:avLst/>
          </a:prstGeom>
          <a:solidFill>
            <a:srgbClr val="FFFFFF"/>
          </a:solidFill>
        </p:spPr>
        <p:txBody>
          <a:bodyPr wrap="square" rtlCol="0">
            <a:spAutoFit/>
          </a:bodyPr>
          <a:lstStyle/>
          <a:p>
            <a:pPr algn="r"/>
            <a:r>
              <a:rPr lang="pt-BR" sz="1050" dirty="0"/>
              <a:t>Fonte: PENDERGRAST, Mark. </a:t>
            </a:r>
            <a:r>
              <a:rPr lang="pt-BR" sz="1050" i="1" dirty="0"/>
              <a:t>El café. Historia de </a:t>
            </a:r>
            <a:r>
              <a:rPr lang="pt-BR" sz="1050" i="1" dirty="0" err="1"/>
              <a:t>la</a:t>
            </a:r>
            <a:r>
              <a:rPr lang="pt-BR" sz="1050" i="1" dirty="0"/>
              <a:t> </a:t>
            </a:r>
            <a:r>
              <a:rPr lang="pt-BR" sz="1050" i="1" dirty="0" err="1"/>
              <a:t>semilla</a:t>
            </a:r>
            <a:r>
              <a:rPr lang="pt-BR" sz="1050" i="1" dirty="0"/>
              <a:t> que </a:t>
            </a:r>
            <a:r>
              <a:rPr lang="pt-BR" sz="1050" i="1" dirty="0" err="1"/>
              <a:t>cambió</a:t>
            </a:r>
            <a:r>
              <a:rPr lang="pt-BR" sz="1050" i="1" dirty="0"/>
              <a:t> </a:t>
            </a:r>
            <a:r>
              <a:rPr lang="pt-BR" sz="1050" i="1" dirty="0" err="1"/>
              <a:t>el</a:t>
            </a:r>
            <a:r>
              <a:rPr lang="pt-BR" sz="1050" i="1" dirty="0"/>
              <a:t> mundo. </a:t>
            </a:r>
            <a:r>
              <a:rPr lang="pt-BR" sz="1050" dirty="0"/>
              <a:t>Espanha: Javier Vergara Editor, 2002, p. 22.</a:t>
            </a:r>
          </a:p>
        </p:txBody>
      </p:sp>
    </p:spTree>
    <p:extLst>
      <p:ext uri="{BB962C8B-B14F-4D97-AF65-F5344CB8AC3E}">
        <p14:creationId xmlns:p14="http://schemas.microsoft.com/office/powerpoint/2010/main" val="1904923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a:t>Durante o século XVIII, e mais especificamente no seu último quartel, a planta foi levada a vegetar, por meio de sementes e mudas, em pontos do território brasileiro distantes em relação ao centro original de sua disseminação. Muitas vezes seguiu as rotas dos mercadores e cresceu aqui e acolá, num pedaço de chão.</a:t>
            </a:r>
            <a:endParaRPr lang="pt-BR" dirty="0"/>
          </a:p>
        </p:txBody>
      </p:sp>
      <p:sp>
        <p:nvSpPr>
          <p:cNvPr id="9" name="Espaço Reservado para Texto 3"/>
          <p:cNvSpPr>
            <a:spLocks noGrp="1"/>
          </p:cNvSpPr>
          <p:nvPr>
            <p:ph type="body" sz="quarter" idx="14"/>
          </p:nvPr>
        </p:nvSpPr>
        <p:spPr/>
        <p:txBody>
          <a:bodyPr>
            <a:normAutofit lnSpcReduction="10000"/>
          </a:bodyPr>
          <a:lstStyle/>
          <a:p>
            <a:r>
              <a:rPr lang="pt-BR"/>
              <a:t>CANABRAVA, Alice Piffer. A Grande Lavoura. In CANABRAVA, A. P. História Econômica: estudos e pesquisas. São Paulo: HUCITEC / Editora UNESP, 2005, p. 106.</a:t>
            </a:r>
            <a:endParaRPr lang="pt-BR" dirty="0"/>
          </a:p>
        </p:txBody>
      </p:sp>
    </p:spTree>
    <p:extLst>
      <p:ext uri="{BB962C8B-B14F-4D97-AF65-F5344CB8AC3E}">
        <p14:creationId xmlns:p14="http://schemas.microsoft.com/office/powerpoint/2010/main" val="45831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5736" y="260648"/>
            <a:ext cx="6768752" cy="1280890"/>
          </a:xfrm>
        </p:spPr>
        <p:txBody>
          <a:bodyPr/>
          <a:lstStyle/>
          <a:p>
            <a:r>
              <a:rPr lang="pt-BR"/>
              <a:t>Trajetória do café </a:t>
            </a:r>
            <a:endParaRPr lang="pt-BR" dirty="0"/>
          </a:p>
        </p:txBody>
      </p:sp>
      <p:sp>
        <p:nvSpPr>
          <p:cNvPr id="3" name="Espaço Reservado para Conteúdo 2"/>
          <p:cNvSpPr>
            <a:spLocks noGrp="1"/>
          </p:cNvSpPr>
          <p:nvPr>
            <p:ph idx="1"/>
          </p:nvPr>
        </p:nvSpPr>
        <p:spPr>
          <a:xfrm>
            <a:off x="2193056" y="1541538"/>
            <a:ext cx="6771614" cy="5127822"/>
          </a:xfrm>
        </p:spPr>
        <p:txBody>
          <a:bodyPr/>
          <a:lstStyle/>
          <a:p>
            <a:r>
              <a:rPr lang="pt-BR" dirty="0"/>
              <a:t>1727: Francisco de Melo Palheta, Pará</a:t>
            </a:r>
          </a:p>
          <a:p>
            <a:r>
              <a:rPr lang="pt-BR" dirty="0"/>
              <a:t>1731: cultivado em Belém e no Maranhão</a:t>
            </a:r>
          </a:p>
          <a:p>
            <a:r>
              <a:rPr lang="pt-BR" dirty="0"/>
              <a:t>1747/1762: Ceará, serra do Baturité</a:t>
            </a:r>
          </a:p>
          <a:p>
            <a:r>
              <a:rPr lang="pt-BR" dirty="0"/>
              <a:t>1774: Goiás, município de Santa Luzia</a:t>
            </a:r>
          </a:p>
          <a:p>
            <a:r>
              <a:rPr lang="pt-BR" dirty="0"/>
              <a:t>1780: Bahia, cercanias de Ilhéus</a:t>
            </a:r>
          </a:p>
          <a:p>
            <a:r>
              <a:rPr lang="pt-BR" dirty="0"/>
              <a:t>1786: sul de Santa Catarina, por iniciativa oficial</a:t>
            </a:r>
          </a:p>
          <a:p>
            <a:endParaRPr lang="pt-BR" dirty="0"/>
          </a:p>
        </p:txBody>
      </p:sp>
    </p:spTree>
    <p:extLst>
      <p:ext uri="{BB962C8B-B14F-4D97-AF65-F5344CB8AC3E}">
        <p14:creationId xmlns:p14="http://schemas.microsoft.com/office/powerpoint/2010/main" val="666654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a:t>Procedente do Maranhão, o cafeeiro havia penetrado na capitania do Rio de Janeiro na década dos anos 60 do século XVIII, e acomodou-se logo entre os pequenos cultivos de pomares e hortas nos arredores da capital. Progrediu pelo vale das Laranjeiras, subiu os contornos montanhosos da baía, as encostas do morro da Tijuca. Um quarto de século depois, sua produção desfrutava de pouca importância na capitania.</a:t>
            </a:r>
            <a:endParaRPr lang="pt-BR" dirty="0"/>
          </a:p>
        </p:txBody>
      </p:sp>
      <p:sp>
        <p:nvSpPr>
          <p:cNvPr id="9" name="Espaço Reservado para Texto 3"/>
          <p:cNvSpPr>
            <a:spLocks noGrp="1"/>
          </p:cNvSpPr>
          <p:nvPr>
            <p:ph type="body" sz="quarter" idx="14"/>
          </p:nvPr>
        </p:nvSpPr>
        <p:spPr/>
        <p:txBody>
          <a:bodyPr>
            <a:normAutofit lnSpcReduction="10000"/>
          </a:bodyPr>
          <a:lstStyle/>
          <a:p>
            <a:r>
              <a:rPr lang="pt-BR"/>
              <a:t>CANABRAVA, Alice Piffer. A Grande Lavoura. In CANABRAVA, A. P. História Econômica: estudos e pesquisas. São Paulo: HUCITEC / Editora UNESP, 2005, pp. 106-107.</a:t>
            </a:r>
            <a:endParaRPr lang="pt-BR" dirty="0"/>
          </a:p>
        </p:txBody>
      </p:sp>
    </p:spTree>
    <p:extLst>
      <p:ext uri="{BB962C8B-B14F-4D97-AF65-F5344CB8AC3E}">
        <p14:creationId xmlns:p14="http://schemas.microsoft.com/office/powerpoint/2010/main" val="198362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768752" cy="1280890"/>
          </a:xfrm>
        </p:spPr>
        <p:txBody>
          <a:bodyPr/>
          <a:lstStyle/>
          <a:p>
            <a:r>
              <a:rPr lang="pt-BR"/>
              <a:t>A adaptação da planta</a:t>
            </a:r>
            <a:endParaRPr lang="pt-BR" dirty="0"/>
          </a:p>
        </p:txBody>
      </p:sp>
      <p:sp>
        <p:nvSpPr>
          <p:cNvPr id="3" name="Content Placeholder 2"/>
          <p:cNvSpPr>
            <a:spLocks noGrp="1"/>
          </p:cNvSpPr>
          <p:nvPr>
            <p:ph idx="1"/>
          </p:nvPr>
        </p:nvSpPr>
        <p:spPr>
          <a:xfrm>
            <a:off x="2193056" y="1541538"/>
            <a:ext cx="6771614" cy="5127822"/>
          </a:xfrm>
        </p:spPr>
        <p:txBody>
          <a:bodyPr/>
          <a:lstStyle/>
          <a:p>
            <a:r>
              <a:rPr lang="pt-BR"/>
              <a:t>A lenta disseminação contribuiu para a adaptação da planta ao clima nacional</a:t>
            </a:r>
          </a:p>
          <a:p>
            <a:r>
              <a:rPr lang="pt-BR"/>
              <a:t>Rio de Janeiro: primeiro campo experimental; núcleo de mudas e sementes; estabelecimento de procedimentos de plantio e beneficiamento</a:t>
            </a:r>
          </a:p>
          <a:p>
            <a:r>
              <a:rPr lang="pt-BR"/>
              <a:t>A irradiação natural pelo rio Paraíba: do Rio de Janeiro ao vale paulista</a:t>
            </a:r>
          </a:p>
          <a:p>
            <a:endParaRPr lang="pt-BR" dirty="0"/>
          </a:p>
        </p:txBody>
      </p:sp>
    </p:spTree>
    <p:extLst>
      <p:ext uri="{BB962C8B-B14F-4D97-AF65-F5344CB8AC3E}">
        <p14:creationId xmlns:p14="http://schemas.microsoft.com/office/powerpoint/2010/main" val="562913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a:t>O Vale do Paraíba funcionou como via natural da irradiação do cafeeiro pelos contornos vizinhos. Levado pelos tropeiros e viandantes, a planta penetrou imperceptivelmente, na década dos 70, na capitania de Minas Gerais, pelo “caminho-novo”; nos anos finais do século chegou à área paulista, pela rota do vale, quando em Santos já vicejavam cafezais desde 1787. </a:t>
            </a:r>
            <a:endParaRPr lang="pt-BR" dirty="0"/>
          </a:p>
        </p:txBody>
      </p:sp>
      <p:sp>
        <p:nvSpPr>
          <p:cNvPr id="9" name="Espaço Reservado para Texto 3"/>
          <p:cNvSpPr>
            <a:spLocks noGrp="1"/>
          </p:cNvSpPr>
          <p:nvPr>
            <p:ph type="body" sz="quarter" idx="14"/>
          </p:nvPr>
        </p:nvSpPr>
        <p:spPr/>
        <p:txBody>
          <a:bodyPr>
            <a:normAutofit lnSpcReduction="10000"/>
          </a:bodyPr>
          <a:lstStyle/>
          <a:p>
            <a:r>
              <a:rPr lang="pt-BR"/>
              <a:t>CANABRAVA, Alice Piffer. A Grande Lavoura. In CANABRAVA, A. P. História Econômica: estudos e pesquisas. São Paulo: HUCITEC / Editora UNESP, 2005, p. 107.</a:t>
            </a:r>
            <a:endParaRPr lang="pt-BR" dirty="0"/>
          </a:p>
        </p:txBody>
      </p:sp>
    </p:spTree>
    <p:extLst>
      <p:ext uri="{BB962C8B-B14F-4D97-AF65-F5344CB8AC3E}">
        <p14:creationId xmlns:p14="http://schemas.microsoft.com/office/powerpoint/2010/main" val="361289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768752" cy="1280890"/>
          </a:xfrm>
        </p:spPr>
        <p:txBody>
          <a:bodyPr/>
          <a:lstStyle/>
          <a:p>
            <a:r>
              <a:rPr lang="pt-BR"/>
              <a:t>A retomada do crescimento</a:t>
            </a:r>
            <a:endParaRPr lang="pt-BR" dirty="0"/>
          </a:p>
        </p:txBody>
      </p:sp>
      <p:sp>
        <p:nvSpPr>
          <p:cNvPr id="3" name="Content Placeholder 2"/>
          <p:cNvSpPr>
            <a:spLocks noGrp="1"/>
          </p:cNvSpPr>
          <p:nvPr>
            <p:ph idx="1"/>
          </p:nvPr>
        </p:nvSpPr>
        <p:spPr>
          <a:xfrm>
            <a:off x="2193056" y="1541538"/>
            <a:ext cx="6771614" cy="5127822"/>
          </a:xfrm>
        </p:spPr>
        <p:txBody>
          <a:bodyPr>
            <a:normAutofit/>
          </a:bodyPr>
          <a:lstStyle/>
          <a:p>
            <a:r>
              <a:rPr lang="pt-BR" dirty="0"/>
              <a:t>O comércio internacional como única forma de retomar o crescimento no Brasil</a:t>
            </a:r>
          </a:p>
          <a:p>
            <a:r>
              <a:rPr lang="pt-BR" dirty="0"/>
              <a:t>O esgotamento de nossas exportações tradicionais</a:t>
            </a:r>
          </a:p>
          <a:p>
            <a:r>
              <a:rPr lang="pt-BR" dirty="0"/>
              <a:t>O desenvolvimento da cultura cafeeira no Rio de Janeiro</a:t>
            </a:r>
          </a:p>
          <a:p>
            <a:r>
              <a:rPr lang="pt-BR" dirty="0"/>
              <a:t>Café: somente uma forte alta nos preços da mão de obra pode limitar sua expansão</a:t>
            </a:r>
          </a:p>
          <a:p>
            <a:endParaRPr lang="pt-BR" dirty="0"/>
          </a:p>
          <a:p>
            <a:endParaRPr lang="pt-BR" dirty="0"/>
          </a:p>
        </p:txBody>
      </p:sp>
      <p:sp>
        <p:nvSpPr>
          <p:cNvPr id="4" name="Slide Number Placeholder 3"/>
          <p:cNvSpPr>
            <a:spLocks noGrp="1"/>
          </p:cNvSpPr>
          <p:nvPr>
            <p:ph type="sldNum" sz="quarter" idx="4294967295"/>
          </p:nvPr>
        </p:nvSpPr>
        <p:spPr>
          <a:xfrm>
            <a:off x="0" y="0"/>
            <a:ext cx="0" cy="0"/>
          </a:xfrm>
        </p:spPr>
        <p:txBody>
          <a:bodyPr/>
          <a:lstStyle/>
          <a:p>
            <a:fld id="{03AAA87F-6CB3-1D48-BCB3-B0E4F1A84AB2}" type="slidenum">
              <a:rPr lang="pt-BR" smtClean="0"/>
              <a:pPr/>
              <a:t>2</a:t>
            </a:fld>
            <a:endParaRPr lang="pt-BR"/>
          </a:p>
        </p:txBody>
      </p:sp>
    </p:spTree>
    <p:extLst>
      <p:ext uri="{BB962C8B-B14F-4D97-AF65-F5344CB8AC3E}">
        <p14:creationId xmlns:p14="http://schemas.microsoft.com/office/powerpoint/2010/main" val="3969037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type="pic" idx="4294967295"/>
          </p:nvPr>
        </p:nvPicPr>
        <p:blipFill rotWithShape="1">
          <a:blip r:embed="rId3">
            <a:extLst>
              <a:ext uri="{28A0092B-C50C-407E-A947-70E740481C1C}">
                <a14:useLocalDpi xmlns:a14="http://schemas.microsoft.com/office/drawing/2010/main" val="0"/>
              </a:ext>
            </a:extLst>
          </a:blip>
          <a:srcRect t="2206" b="2206"/>
          <a:stretch/>
        </p:blipFill>
        <p:spPr>
          <a:xfrm>
            <a:off x="323528" y="1283072"/>
            <a:ext cx="8718270" cy="5098256"/>
          </a:xfrm>
        </p:spPr>
      </p:pic>
    </p:spTree>
    <p:extLst>
      <p:ext uri="{BB962C8B-B14F-4D97-AF65-F5344CB8AC3E}">
        <p14:creationId xmlns:p14="http://schemas.microsoft.com/office/powerpoint/2010/main" val="371606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942416" y="2514601"/>
            <a:ext cx="6600451" cy="2262781"/>
          </a:xfrm>
        </p:spPr>
        <p:txBody>
          <a:bodyPr/>
          <a:lstStyle/>
          <a:p>
            <a:r>
              <a:rPr lang="pt-BR" dirty="0"/>
              <a:t>O café em São Paulo</a:t>
            </a:r>
          </a:p>
        </p:txBody>
      </p:sp>
      <p:sp>
        <p:nvSpPr>
          <p:cNvPr id="5" name="Subtítulo 4"/>
          <p:cNvSpPr>
            <a:spLocks noGrp="1"/>
          </p:cNvSpPr>
          <p:nvPr>
            <p:ph type="subTitle" idx="1"/>
          </p:nvPr>
        </p:nvSpPr>
        <p:spPr>
          <a:xfrm>
            <a:off x="1942416" y="4777380"/>
            <a:ext cx="6600451" cy="1126283"/>
          </a:xfrm>
        </p:spPr>
        <p:txBody>
          <a:bodyPr/>
          <a:lstStyle/>
          <a:p>
            <a:r>
              <a:rPr lang="pt-BR"/>
              <a:t>Do vale ao planalto paulista</a:t>
            </a:r>
            <a:endParaRPr lang="pt-BR" dirty="0"/>
          </a:p>
        </p:txBody>
      </p:sp>
    </p:spTree>
    <p:extLst>
      <p:ext uri="{BB962C8B-B14F-4D97-AF65-F5344CB8AC3E}">
        <p14:creationId xmlns:p14="http://schemas.microsoft.com/office/powerpoint/2010/main" val="966190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idx="1"/>
          </p:nvPr>
        </p:nvSpPr>
        <p:spPr/>
        <p:txBody>
          <a:bodyPr/>
          <a:lstStyle/>
          <a:p>
            <a:r>
              <a:rPr lang="pt-BR"/>
              <a:t>[...] é controversa a data exata do início do cultivo do café em território paulista; e igualmente controverso é o local onde tal atividade teria principiado na Capitania. O que parece certo, de acordo com Taunay, é que a partir de 1797 o café passa a fazer parte, com regularidade, das exportações de São Paulo feitas a partir do porto de Santos. </a:t>
            </a:r>
            <a:endParaRPr lang="pt-BR" dirty="0"/>
          </a:p>
        </p:txBody>
      </p:sp>
      <p:sp>
        <p:nvSpPr>
          <p:cNvPr id="9" name="Text Placeholder 3"/>
          <p:cNvSpPr>
            <a:spLocks noGrp="1"/>
          </p:cNvSpPr>
          <p:nvPr>
            <p:ph type="body" sz="quarter" idx="14"/>
          </p:nvPr>
        </p:nvSpPr>
        <p:spPr/>
        <p:txBody>
          <a:bodyPr>
            <a:normAutofit fontScale="77500" lnSpcReduction="20000"/>
          </a:bodyPr>
          <a:lstStyle/>
          <a:p>
            <a:r>
              <a:rPr lang="pt-BR" dirty="0"/>
              <a:t>MOTTA, José Flávio. Corpos escravos, vontades livres. Estrutura da posse de cativos e família escrava em um núcleo cafeeiro. (Bananal, 1801-1829). Tese de Doutorado. Departamento de Economia – FEA/USP, 1990, p. 35</a:t>
            </a:r>
          </a:p>
        </p:txBody>
      </p:sp>
    </p:spTree>
    <p:extLst>
      <p:ext uri="{BB962C8B-B14F-4D97-AF65-F5344CB8AC3E}">
        <p14:creationId xmlns:p14="http://schemas.microsoft.com/office/powerpoint/2010/main" val="160742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dirty="0"/>
              <a:t>O movimento que lançou os plantadores de café em direção aos planaltos ocidentais não foi brusco, nem brutal. Foi o simples prosseguimento de uma progressão que, principiada na região montanhosa do Estado do Rio de Janeiro, continuara pelo chamado “Norte”, o vale do Paraíba, e tinha ganho a região de Campinas. Ali, no que então se chamava o Oeste de São Paulo, as plantações de café eliminavam lenta porém seguramente a agricultura tradicional e a cana-de-açúcar.</a:t>
            </a:r>
          </a:p>
        </p:txBody>
      </p:sp>
      <p:sp>
        <p:nvSpPr>
          <p:cNvPr id="6" name="Espaço Reservado para Texto 5"/>
          <p:cNvSpPr>
            <a:spLocks noGrp="1"/>
          </p:cNvSpPr>
          <p:nvPr>
            <p:ph type="body" sz="quarter" idx="14"/>
          </p:nvPr>
        </p:nvSpPr>
        <p:spPr/>
        <p:txBody>
          <a:bodyPr>
            <a:normAutofit lnSpcReduction="10000"/>
          </a:bodyPr>
          <a:lstStyle/>
          <a:p>
            <a:r>
              <a:rPr lang="pt-BR" dirty="0"/>
              <a:t>MONBEIG, Pierre. Pioneiros e fazendeiros de São Paulo. São Paulo: HUCITEC, 1998, p. 95.</a:t>
            </a:r>
          </a:p>
        </p:txBody>
      </p:sp>
    </p:spTree>
    <p:extLst>
      <p:ext uri="{BB962C8B-B14F-4D97-AF65-F5344CB8AC3E}">
        <p14:creationId xmlns:p14="http://schemas.microsoft.com/office/powerpoint/2010/main" val="102510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a:t>É de Campinas [...] que parte a expansão cafeeira que se alastrará pelo oeste paulista. Um fato sobretudo orientará a princípio a marcha: é a ocorrência dos citados solos de terra roxa que se sucedem em manchas próximas umas das outras de Campinas para o norte. Estas manchas aproveitar-se-ão até a última polegada; e os cafezais recobri-las-ão uniforme e monotonamente por superfícies que abrangem por vezes dezenas de quilômetros quadrados sem interrupção... </a:t>
            </a:r>
            <a:endParaRPr lang="pt-BR" dirty="0"/>
          </a:p>
        </p:txBody>
      </p:sp>
      <p:sp>
        <p:nvSpPr>
          <p:cNvPr id="2" name="Text Placeholder 1"/>
          <p:cNvSpPr>
            <a:spLocks noGrp="1"/>
          </p:cNvSpPr>
          <p:nvPr>
            <p:ph type="body" sz="quarter" idx="14"/>
          </p:nvPr>
        </p:nvSpPr>
        <p:spPr/>
        <p:txBody>
          <a:bodyPr>
            <a:normAutofit fontScale="77500" lnSpcReduction="20000"/>
          </a:bodyPr>
          <a:lstStyle/>
          <a:p>
            <a:r>
              <a:rPr lang="pt-BR"/>
              <a:t>PRADO JUNIOR, Caio. História Econômica do Brasil. São Paulo: Brasiliense, 1967, p. 165.</a:t>
            </a:r>
          </a:p>
          <a:p>
            <a:r>
              <a:rPr lang="pt-BR"/>
              <a:t>			</a:t>
            </a:r>
            <a:endParaRPr lang="pt-BR" dirty="0"/>
          </a:p>
        </p:txBody>
      </p:sp>
    </p:spTree>
    <p:extLst>
      <p:ext uri="{BB962C8B-B14F-4D97-AF65-F5344CB8AC3E}">
        <p14:creationId xmlns:p14="http://schemas.microsoft.com/office/powerpoint/2010/main" val="360173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4"/>
          <p:cNvSpPr>
            <a:spLocks noGrp="1"/>
          </p:cNvSpPr>
          <p:nvPr>
            <p:ph idx="1"/>
          </p:nvPr>
        </p:nvSpPr>
        <p:spPr/>
        <p:txBody>
          <a:bodyPr/>
          <a:lstStyle/>
          <a:p>
            <a:r>
              <a:rPr lang="pt-BR" dirty="0"/>
              <a:t>Esta “onda verde” de cafezais, como tão expressiva e apropriadamente se denominou a expansão da lavoura que então fundamentava a riqueza brasileira, marchará rapidamente, alcançando no penúltimo decênio do século a região do rio </a:t>
            </a:r>
            <a:r>
              <a:rPr lang="pt-BR" dirty="0" err="1"/>
              <a:t>Mogiguaçu</a:t>
            </a:r>
            <a:r>
              <a:rPr lang="pt-BR" dirty="0"/>
              <a:t> na sua confluência com o Pardo; aí se formará o núcleo produtor do melhor e mais abundante café brasileiro. O “café de Ribeirão Preto” (centro da região) se torna mundialmente famoso.</a:t>
            </a:r>
          </a:p>
        </p:txBody>
      </p:sp>
      <p:sp>
        <p:nvSpPr>
          <p:cNvPr id="2" name="Text Placeholder 1"/>
          <p:cNvSpPr>
            <a:spLocks noGrp="1"/>
          </p:cNvSpPr>
          <p:nvPr>
            <p:ph type="body" sz="quarter" idx="14"/>
          </p:nvPr>
        </p:nvSpPr>
        <p:spPr/>
        <p:txBody>
          <a:bodyPr>
            <a:normAutofit lnSpcReduction="10000"/>
          </a:bodyPr>
          <a:lstStyle/>
          <a:p>
            <a:r>
              <a:rPr lang="pt-BR" dirty="0"/>
              <a:t>PRADO JUNIOR, Caio. História Econômica do Brasil. São Paulo: Brasiliense, 1967, p. 165.	</a:t>
            </a:r>
          </a:p>
        </p:txBody>
      </p:sp>
    </p:spTree>
    <p:extLst>
      <p:ext uri="{BB962C8B-B14F-4D97-AF65-F5344CB8AC3E}">
        <p14:creationId xmlns:p14="http://schemas.microsoft.com/office/powerpoint/2010/main" val="790558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2"/>
          <p:cNvSpPr>
            <a:spLocks noGrp="1"/>
          </p:cNvSpPr>
          <p:nvPr>
            <p:ph type="title"/>
          </p:nvPr>
        </p:nvSpPr>
        <p:spPr>
          <a:xfrm>
            <a:off x="2195736" y="260648"/>
            <a:ext cx="6768752" cy="1280890"/>
          </a:xfrm>
        </p:spPr>
        <p:txBody>
          <a:bodyPr/>
          <a:lstStyle/>
          <a:p>
            <a:r>
              <a:rPr lang="pt-BR"/>
              <a:t> Os solos de terra roxa</a:t>
            </a:r>
            <a:endParaRPr lang="pt-BR" dirty="0"/>
          </a:p>
        </p:txBody>
      </p:sp>
      <p:sp>
        <p:nvSpPr>
          <p:cNvPr id="4" name="Espaço Reservado para Conteúdo 3">
            <a:extLst>
              <a:ext uri="{FF2B5EF4-FFF2-40B4-BE49-F238E27FC236}">
                <a16:creationId xmlns:a16="http://schemas.microsoft.com/office/drawing/2014/main" id="{3C127605-D024-A04B-B1BA-163DCC58A0D0}"/>
              </a:ext>
            </a:extLst>
          </p:cNvPr>
          <p:cNvSpPr>
            <a:spLocks noGrp="1"/>
          </p:cNvSpPr>
          <p:nvPr>
            <p:ph idx="1"/>
          </p:nvPr>
        </p:nvSpPr>
        <p:spPr/>
        <p:txBody>
          <a:bodyPr/>
          <a:lstStyle/>
          <a:p>
            <a:endParaRPr lang="pt-BR"/>
          </a:p>
        </p:txBody>
      </p:sp>
      <p:pic>
        <p:nvPicPr>
          <p:cNvPr id="5" name="Picture 4" descr="Mapa terra rox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075" y="116632"/>
            <a:ext cx="8883850" cy="6624736"/>
          </a:xfrm>
          <a:prstGeom prst="rect">
            <a:avLst/>
          </a:prstGeom>
        </p:spPr>
      </p:pic>
    </p:spTree>
    <p:extLst>
      <p:ext uri="{BB962C8B-B14F-4D97-AF65-F5344CB8AC3E}">
        <p14:creationId xmlns:p14="http://schemas.microsoft.com/office/powerpoint/2010/main" val="2969180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idx="1"/>
          </p:nvPr>
        </p:nvSpPr>
        <p:spPr/>
        <p:txBody>
          <a:bodyPr/>
          <a:lstStyle/>
          <a:p>
            <a:r>
              <a:rPr lang="pt-BR"/>
              <a:t>[...] aos poucos, a rede ferroviária paulista vai se constituindo num intrincado emaranhado de linhas, construídas de acordo com as necessidades imediatas, “a feição e na medida das conveniências e aspirações das localidades imediatamente interessadas e na proporção dos seus meios de ação”, para relembrar [...] a expressiva frase do Engenheiro Adolfo Pinto. </a:t>
            </a:r>
            <a:endParaRPr lang="pt-BR" dirty="0"/>
          </a:p>
        </p:txBody>
      </p:sp>
      <p:sp>
        <p:nvSpPr>
          <p:cNvPr id="9" name="Text Placeholder 3"/>
          <p:cNvSpPr>
            <a:spLocks noGrp="1"/>
          </p:cNvSpPr>
          <p:nvPr>
            <p:ph type="body" sz="quarter" idx="14"/>
          </p:nvPr>
        </p:nvSpPr>
        <p:spPr/>
        <p:txBody>
          <a:bodyPr/>
          <a:lstStyle/>
          <a:p>
            <a:r>
              <a:rPr lang="pt-BR"/>
              <a:t>MATOS, Odilon Nogueira de. Café e ferrovias. São Paulo: Alfa-Omega, 1974, p. 77.</a:t>
            </a:r>
            <a:endParaRPr lang="pt-BR" dirty="0"/>
          </a:p>
        </p:txBody>
      </p:sp>
    </p:spTree>
    <p:extLst>
      <p:ext uri="{BB962C8B-B14F-4D97-AF65-F5344CB8AC3E}">
        <p14:creationId xmlns:p14="http://schemas.microsoft.com/office/powerpoint/2010/main" val="484278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idx="1"/>
          </p:nvPr>
        </p:nvSpPr>
        <p:spPr/>
        <p:txBody>
          <a:bodyPr/>
          <a:lstStyle/>
          <a:p>
            <a:br>
              <a:rPr lang="pt-BR"/>
            </a:br>
            <a:r>
              <a:rPr lang="pt-BR"/>
              <a:t>Dos doze ramais da Mogiana, alguns não chegam a ter vinte quilômetros, enquanto o mais extenso não chega a cem. A grande maioria fica na base de quarenta ou cinquenta quilômetros. Verdadeiras estradas “cata-café” que iam, no seu imediatismo, servir aos interesses das fazendas de uma região que, na época, já se encontrava na vanguarda da produção cafeeira de São Paulo.</a:t>
            </a:r>
            <a:endParaRPr lang="pt-BR" dirty="0"/>
          </a:p>
        </p:txBody>
      </p:sp>
      <p:sp>
        <p:nvSpPr>
          <p:cNvPr id="9" name="Text Placeholder 3"/>
          <p:cNvSpPr>
            <a:spLocks noGrp="1"/>
          </p:cNvSpPr>
          <p:nvPr>
            <p:ph type="body" sz="quarter" idx="14"/>
          </p:nvPr>
        </p:nvSpPr>
        <p:spPr/>
        <p:txBody>
          <a:bodyPr/>
          <a:lstStyle/>
          <a:p>
            <a:r>
              <a:rPr lang="pt-BR"/>
              <a:t>MATOS, Odilon Nogueira de. Café e ferrovias. São Paulo: Alfa-Omega, 1974, p. 77.</a:t>
            </a:r>
            <a:endParaRPr lang="pt-BR" dirty="0"/>
          </a:p>
        </p:txBody>
      </p:sp>
    </p:spTree>
    <p:extLst>
      <p:ext uri="{BB962C8B-B14F-4D97-AF65-F5344CB8AC3E}">
        <p14:creationId xmlns:p14="http://schemas.microsoft.com/office/powerpoint/2010/main" val="2892290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2656"/>
            <a:ext cx="8713150" cy="6325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75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nvGraphicFramePr>
        <p:xfrm>
          <a:off x="225425" y="188640"/>
          <a:ext cx="8693150" cy="650046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4"/>
          <p:cNvSpPr txBox="1"/>
          <p:nvPr/>
        </p:nvSpPr>
        <p:spPr>
          <a:xfrm>
            <a:off x="7596336" y="6381328"/>
            <a:ext cx="1379792" cy="307777"/>
          </a:xfrm>
          <a:prstGeom prst="rect">
            <a:avLst/>
          </a:prstGeom>
          <a:noFill/>
        </p:spPr>
        <p:txBody>
          <a:bodyPr wrap="none" rtlCol="0">
            <a:spAutoFit/>
          </a:bodyPr>
          <a:lstStyle/>
          <a:p>
            <a:r>
              <a:rPr lang="pt-BR" sz="1400" dirty="0"/>
              <a:t>Fonte: </a:t>
            </a:r>
            <a:r>
              <a:rPr lang="pt-BR" sz="1400" dirty="0" err="1"/>
              <a:t>Ipeadata</a:t>
            </a:r>
            <a:endParaRPr lang="pt-BR" sz="1400" dirty="0"/>
          </a:p>
        </p:txBody>
      </p:sp>
    </p:spTree>
    <p:extLst>
      <p:ext uri="{BB962C8B-B14F-4D97-AF65-F5344CB8AC3E}">
        <p14:creationId xmlns:p14="http://schemas.microsoft.com/office/powerpoint/2010/main" val="147734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374900" y="260350"/>
            <a:ext cx="6769100" cy="1281113"/>
          </a:xfrm>
        </p:spPr>
        <p:txBody>
          <a:bodyPr>
            <a:normAutofit fontScale="90000"/>
          </a:bodyPr>
          <a:lstStyle/>
          <a:p>
            <a:r>
              <a:rPr lang="pt-BR"/>
              <a:t>Rede ferroviária e exportações de café pelo porto de Santos, 1870-1900</a:t>
            </a:r>
            <a:endParaRPr lang="pt-BR" dirty="0"/>
          </a:p>
        </p:txBody>
      </p:sp>
      <p:graphicFrame>
        <p:nvGraphicFramePr>
          <p:cNvPr id="1026" name="Espaço Reservado para Conteúdo 8"/>
          <p:cNvGraphicFramePr>
            <a:graphicFrameLocks noGrp="1"/>
          </p:cNvGraphicFramePr>
          <p:nvPr>
            <p:ph idx="4294967295"/>
            <p:extLst>
              <p:ext uri="{D42A27DB-BD31-4B8C-83A1-F6EECF244321}">
                <p14:modId xmlns:p14="http://schemas.microsoft.com/office/powerpoint/2010/main" val="1681104076"/>
              </p:ext>
            </p:extLst>
          </p:nvPr>
        </p:nvGraphicFramePr>
        <p:xfrm>
          <a:off x="323529" y="1700213"/>
          <a:ext cx="8712967" cy="4968875"/>
        </p:xfrm>
        <a:graphic>
          <a:graphicData uri="http://schemas.openxmlformats.org/presentationml/2006/ole">
            <mc:AlternateContent xmlns:mc="http://schemas.openxmlformats.org/markup-compatibility/2006">
              <mc:Choice xmlns:v="urn:schemas-microsoft-com:vml" Requires="v">
                <p:oleObj spid="_x0000_s1029" name="Worksheet" r:id="rId4" imgW="8157155" imgH="4493141" progId="Excel.Sheet.8">
                  <p:embed/>
                </p:oleObj>
              </mc:Choice>
              <mc:Fallback>
                <p:oleObj name="Worksheet" r:id="rId4" imgW="8157155" imgH="4493141" progId="Excel.Sheet.8">
                  <p:embed/>
                  <p:pic>
                    <p:nvPicPr>
                      <p:cNvPr id="1026" name="Espaço Reservado para Conteúdo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9" y="1700213"/>
                        <a:ext cx="8712967" cy="4968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3834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Espaço Reservado para Conteúdo 6"/>
          <p:cNvPicPr>
            <a:picLocks noGrp="1" noChangeAspect="1"/>
          </p:cNvPicPr>
          <p:nvPr>
            <p:ph idx="4294967295"/>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51520" y="357235"/>
            <a:ext cx="8892480" cy="5881640"/>
          </a:xfrm>
        </p:spPr>
      </p:pic>
    </p:spTree>
    <p:extLst>
      <p:ext uri="{BB962C8B-B14F-4D97-AF65-F5344CB8AC3E}">
        <p14:creationId xmlns:p14="http://schemas.microsoft.com/office/powerpoint/2010/main" val="2080265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195736" y="260648"/>
            <a:ext cx="6768752" cy="1280890"/>
          </a:xfrm>
        </p:spPr>
        <p:txBody>
          <a:bodyPr/>
          <a:lstStyle/>
          <a:p>
            <a:r>
              <a:rPr lang="pt-BR" dirty="0"/>
              <a:t>São Paulo: produção cafeeira </a:t>
            </a:r>
            <a:br>
              <a:rPr lang="pt-BR" dirty="0"/>
            </a:br>
            <a:r>
              <a:rPr lang="pt-BR" dirty="0"/>
              <a:t>(em mil arrobas)</a:t>
            </a:r>
          </a:p>
        </p:txBody>
      </p:sp>
      <p:sp>
        <p:nvSpPr>
          <p:cNvPr id="5" name="Espaço Reservado para Conteúdo 4">
            <a:extLst>
              <a:ext uri="{FF2B5EF4-FFF2-40B4-BE49-F238E27FC236}">
                <a16:creationId xmlns:a16="http://schemas.microsoft.com/office/drawing/2014/main" id="{786899AB-E2D0-854C-B879-F223F4CE2820}"/>
              </a:ext>
            </a:extLst>
          </p:cNvPr>
          <p:cNvSpPr>
            <a:spLocks noGrp="1"/>
          </p:cNvSpPr>
          <p:nvPr>
            <p:ph idx="1"/>
          </p:nvPr>
        </p:nvSpPr>
        <p:spPr/>
        <p:txBody>
          <a:bodyPr/>
          <a:lstStyle/>
          <a:p>
            <a:endParaRPr lang="pt-BR"/>
          </a:p>
        </p:txBody>
      </p:sp>
      <p:graphicFrame>
        <p:nvGraphicFramePr>
          <p:cNvPr id="4" name="Gráfico 3"/>
          <p:cNvGraphicFramePr>
            <a:graphicFrameLocks/>
          </p:cNvGraphicFramePr>
          <p:nvPr/>
        </p:nvGraphicFramePr>
        <p:xfrm>
          <a:off x="107504" y="1700808"/>
          <a:ext cx="8856984"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040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6AD6EF8-8369-4D4D-A810-1BC408A8D07D}"/>
              </a:ext>
            </a:extLst>
          </p:cNvPr>
          <p:cNvSpPr>
            <a:spLocks noGrp="1"/>
          </p:cNvSpPr>
          <p:nvPr>
            <p:ph type="ctrTitle"/>
          </p:nvPr>
        </p:nvSpPr>
        <p:spPr>
          <a:xfrm>
            <a:off x="1942416" y="2514601"/>
            <a:ext cx="6600451" cy="2262781"/>
          </a:xfrm>
        </p:spPr>
        <p:txBody>
          <a:bodyPr>
            <a:normAutofit/>
          </a:bodyPr>
          <a:lstStyle/>
          <a:p>
            <a:r>
              <a:rPr lang="pt-BR" dirty="0"/>
              <a:t>Ferrovias e urbanização</a:t>
            </a:r>
          </a:p>
        </p:txBody>
      </p:sp>
      <p:sp>
        <p:nvSpPr>
          <p:cNvPr id="5" name="Subtítulo 4">
            <a:extLst>
              <a:ext uri="{FF2B5EF4-FFF2-40B4-BE49-F238E27FC236}">
                <a16:creationId xmlns:a16="http://schemas.microsoft.com/office/drawing/2014/main" id="{7E23C053-EFBF-5044-A2FC-90744F4D7E20}"/>
              </a:ext>
            </a:extLst>
          </p:cNvPr>
          <p:cNvSpPr>
            <a:spLocks noGrp="1"/>
          </p:cNvSpPr>
          <p:nvPr>
            <p:ph type="subTitle" idx="1"/>
          </p:nvPr>
        </p:nvSpPr>
        <p:spPr>
          <a:xfrm>
            <a:off x="1942416" y="4777380"/>
            <a:ext cx="6600451" cy="1126283"/>
          </a:xfrm>
        </p:spPr>
        <p:txBody>
          <a:bodyPr/>
          <a:lstStyle/>
          <a:p>
            <a:r>
              <a:rPr lang="pt-BR" dirty="0"/>
              <a:t>Mudanças na forma de tributar</a:t>
            </a:r>
          </a:p>
        </p:txBody>
      </p:sp>
    </p:spTree>
    <p:extLst>
      <p:ext uri="{BB962C8B-B14F-4D97-AF65-F5344CB8AC3E}">
        <p14:creationId xmlns:p14="http://schemas.microsoft.com/office/powerpoint/2010/main" val="1980642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28C246-5770-4349-97FA-899D81EA6FE1}"/>
              </a:ext>
            </a:extLst>
          </p:cNvPr>
          <p:cNvSpPr>
            <a:spLocks noGrp="1"/>
          </p:cNvSpPr>
          <p:nvPr>
            <p:ph type="title"/>
          </p:nvPr>
        </p:nvSpPr>
        <p:spPr>
          <a:xfrm>
            <a:off x="2195736" y="260648"/>
            <a:ext cx="6768752" cy="1280890"/>
          </a:xfrm>
        </p:spPr>
        <p:txBody>
          <a:bodyPr/>
          <a:lstStyle/>
          <a:p>
            <a:r>
              <a:rPr lang="pt-BR" dirty="0"/>
              <a:t>Ampliação da infra estrutura</a:t>
            </a:r>
          </a:p>
        </p:txBody>
      </p:sp>
      <p:sp>
        <p:nvSpPr>
          <p:cNvPr id="3" name="Espaço Reservado para Conteúdo 2">
            <a:extLst>
              <a:ext uri="{FF2B5EF4-FFF2-40B4-BE49-F238E27FC236}">
                <a16:creationId xmlns:a16="http://schemas.microsoft.com/office/drawing/2014/main" id="{E95C1787-4E60-6B4B-B163-01F80A6964BC}"/>
              </a:ext>
            </a:extLst>
          </p:cNvPr>
          <p:cNvSpPr>
            <a:spLocks noGrp="1"/>
          </p:cNvSpPr>
          <p:nvPr>
            <p:ph idx="1"/>
          </p:nvPr>
        </p:nvSpPr>
        <p:spPr>
          <a:xfrm>
            <a:off x="2193056" y="1541538"/>
            <a:ext cx="6771614" cy="5127822"/>
          </a:xfrm>
        </p:spPr>
        <p:txBody>
          <a:bodyPr/>
          <a:lstStyle/>
          <a:p>
            <a:r>
              <a:rPr lang="pt-BR" dirty="0"/>
              <a:t>Ferrovias</a:t>
            </a:r>
          </a:p>
          <a:p>
            <a:r>
              <a:rPr lang="pt-BR" dirty="0"/>
              <a:t>Vias de acesso a portos</a:t>
            </a:r>
          </a:p>
          <a:p>
            <a:r>
              <a:rPr lang="pt-BR" dirty="0"/>
              <a:t>Melhoria dos serviços públicos</a:t>
            </a:r>
          </a:p>
          <a:p>
            <a:r>
              <a:rPr lang="pt-BR" dirty="0"/>
              <a:t>Aumento da despesa</a:t>
            </a:r>
          </a:p>
          <a:p>
            <a:r>
              <a:rPr lang="pt-BR" dirty="0"/>
              <a:t>Criação de novas formas de tributação</a:t>
            </a:r>
          </a:p>
        </p:txBody>
      </p:sp>
    </p:spTree>
    <p:extLst>
      <p:ext uri="{BB962C8B-B14F-4D97-AF65-F5344CB8AC3E}">
        <p14:creationId xmlns:p14="http://schemas.microsoft.com/office/powerpoint/2010/main" val="206679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idx="1"/>
          </p:nvPr>
        </p:nvSpPr>
        <p:spPr/>
        <p:txBody>
          <a:bodyPr/>
          <a:lstStyle/>
          <a:p>
            <a:r>
              <a:rPr lang="pt-BR" dirty="0"/>
              <a:t>As transformações da paisagem urbana, com a instalação dos serviços de água e esgoto, a vinda dos bondes, os serviços de iluminação, novos divertimentos, a adoção da ferrovia como principal meio de transporte, modificam a face da receita tributária. </a:t>
            </a:r>
          </a:p>
        </p:txBody>
      </p:sp>
      <p:sp>
        <p:nvSpPr>
          <p:cNvPr id="9" name="Text Placeholder 3"/>
          <p:cNvSpPr>
            <a:spLocks noGrp="1"/>
          </p:cNvSpPr>
          <p:nvPr>
            <p:ph type="body" sz="quarter" idx="14"/>
          </p:nvPr>
        </p:nvSpPr>
        <p:spPr/>
        <p:txBody>
          <a:bodyPr/>
          <a:lstStyle/>
          <a:p>
            <a:r>
              <a:rPr lang="pt-BR" dirty="0"/>
              <a:t>TESSITORI, V. As fontes da riqueza pública, p. 79</a:t>
            </a:r>
          </a:p>
        </p:txBody>
      </p:sp>
    </p:spTree>
    <p:extLst>
      <p:ext uri="{BB962C8B-B14F-4D97-AF65-F5344CB8AC3E}">
        <p14:creationId xmlns:p14="http://schemas.microsoft.com/office/powerpoint/2010/main" val="1046353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721C0-CCDC-5E44-AB83-D5DF84725A95}"/>
              </a:ext>
            </a:extLst>
          </p:cNvPr>
          <p:cNvSpPr>
            <a:spLocks noGrp="1"/>
          </p:cNvSpPr>
          <p:nvPr>
            <p:ph type="title"/>
          </p:nvPr>
        </p:nvSpPr>
        <p:spPr>
          <a:xfrm>
            <a:off x="2195736" y="260648"/>
            <a:ext cx="6768752" cy="1280890"/>
          </a:xfrm>
        </p:spPr>
        <p:txBody>
          <a:bodyPr/>
          <a:lstStyle/>
          <a:p>
            <a:r>
              <a:rPr lang="pt-BR" dirty="0"/>
              <a:t>Novos impostos</a:t>
            </a:r>
          </a:p>
        </p:txBody>
      </p:sp>
      <p:sp>
        <p:nvSpPr>
          <p:cNvPr id="3" name="Espaço Reservado para Conteúdo 2">
            <a:extLst>
              <a:ext uri="{FF2B5EF4-FFF2-40B4-BE49-F238E27FC236}">
                <a16:creationId xmlns:a16="http://schemas.microsoft.com/office/drawing/2014/main" id="{E67D9296-7B20-5E4E-AD60-EB861E7D8C8D}"/>
              </a:ext>
            </a:extLst>
          </p:cNvPr>
          <p:cNvSpPr>
            <a:spLocks noGrp="1"/>
          </p:cNvSpPr>
          <p:nvPr>
            <p:ph idx="1"/>
          </p:nvPr>
        </p:nvSpPr>
        <p:spPr>
          <a:xfrm>
            <a:off x="2193056" y="1541538"/>
            <a:ext cx="6771614" cy="5127822"/>
          </a:xfrm>
        </p:spPr>
        <p:txBody>
          <a:bodyPr/>
          <a:lstStyle/>
          <a:p>
            <a:r>
              <a:rPr lang="pt-BR" dirty="0"/>
              <a:t>Sobre carris urbanos</a:t>
            </a:r>
          </a:p>
          <a:p>
            <a:r>
              <a:rPr lang="pt-BR" dirty="0"/>
              <a:t>Sobre espetáculos</a:t>
            </a:r>
          </a:p>
          <a:p>
            <a:r>
              <a:rPr lang="pt-BR" dirty="0"/>
              <a:t>Sobre capitalistas: sociedades e bancos; sobre particulares</a:t>
            </a:r>
          </a:p>
          <a:p>
            <a:r>
              <a:rPr lang="pt-BR" dirty="0"/>
              <a:t>Sobre vendedores de bilhetes de loterias de fora da Província</a:t>
            </a:r>
          </a:p>
          <a:p>
            <a:r>
              <a:rPr lang="pt-BR" dirty="0"/>
              <a:t>Imposto de trânsito (ferrovias)</a:t>
            </a:r>
          </a:p>
          <a:p>
            <a:endParaRPr lang="pt-BR" dirty="0"/>
          </a:p>
        </p:txBody>
      </p:sp>
    </p:spTree>
    <p:extLst>
      <p:ext uri="{BB962C8B-B14F-4D97-AF65-F5344CB8AC3E}">
        <p14:creationId xmlns:p14="http://schemas.microsoft.com/office/powerpoint/2010/main" val="2740520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BB806C-9F65-6445-AC79-F77C3CBA4F79}"/>
              </a:ext>
            </a:extLst>
          </p:cNvPr>
          <p:cNvSpPr>
            <a:spLocks noGrp="1"/>
          </p:cNvSpPr>
          <p:nvPr>
            <p:ph type="title"/>
          </p:nvPr>
        </p:nvSpPr>
        <p:spPr>
          <a:xfrm>
            <a:off x="2195736" y="260648"/>
            <a:ext cx="6768752" cy="1280890"/>
          </a:xfrm>
        </p:spPr>
        <p:txBody>
          <a:bodyPr/>
          <a:lstStyle/>
          <a:p>
            <a:r>
              <a:rPr lang="pt-BR" dirty="0"/>
              <a:t>Novos impostos sobre a MO</a:t>
            </a:r>
          </a:p>
        </p:txBody>
      </p:sp>
      <p:sp>
        <p:nvSpPr>
          <p:cNvPr id="3" name="Espaço Reservado para Conteúdo 2">
            <a:extLst>
              <a:ext uri="{FF2B5EF4-FFF2-40B4-BE49-F238E27FC236}">
                <a16:creationId xmlns:a16="http://schemas.microsoft.com/office/drawing/2014/main" id="{E401ADA8-3D04-AB49-9103-7C2A389A360A}"/>
              </a:ext>
            </a:extLst>
          </p:cNvPr>
          <p:cNvSpPr>
            <a:spLocks noGrp="1"/>
          </p:cNvSpPr>
          <p:nvPr>
            <p:ph idx="1"/>
          </p:nvPr>
        </p:nvSpPr>
        <p:spPr>
          <a:xfrm>
            <a:off x="2193056" y="1541538"/>
            <a:ext cx="6771614" cy="5127822"/>
          </a:xfrm>
        </p:spPr>
        <p:txBody>
          <a:bodyPr/>
          <a:lstStyle/>
          <a:p>
            <a:r>
              <a:rPr lang="pt-BR" dirty="0"/>
              <a:t>Imposto sobre a averbação de escravos, 1876</a:t>
            </a:r>
          </a:p>
          <a:p>
            <a:r>
              <a:rPr lang="pt-BR" dirty="0"/>
              <a:t>Impostos sobre escravos empregados e não empregados na lavoura, 1884</a:t>
            </a:r>
          </a:p>
          <a:p>
            <a:r>
              <a:rPr lang="pt-BR" dirty="0"/>
              <a:t>Imposto sobre negociantes de escravos, 1875</a:t>
            </a:r>
          </a:p>
          <a:p>
            <a:r>
              <a:rPr lang="pt-BR" dirty="0"/>
              <a:t>Impostos sobre a transmissão de escravos não sujeitos à meia sisa, 1882</a:t>
            </a:r>
          </a:p>
          <a:p>
            <a:r>
              <a:rPr lang="pt-BR" dirty="0"/>
              <a:t>Matrícula especial </a:t>
            </a:r>
            <a:r>
              <a:rPr lang="pt-BR"/>
              <a:t>de escravos, 1871</a:t>
            </a:r>
            <a:endParaRPr lang="pt-BR" dirty="0"/>
          </a:p>
        </p:txBody>
      </p:sp>
    </p:spTree>
    <p:extLst>
      <p:ext uri="{BB962C8B-B14F-4D97-AF65-F5344CB8AC3E}">
        <p14:creationId xmlns:p14="http://schemas.microsoft.com/office/powerpoint/2010/main" val="2364459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942416" y="2514601"/>
            <a:ext cx="6600451" cy="2262781"/>
          </a:xfrm>
        </p:spPr>
        <p:txBody>
          <a:bodyPr>
            <a:normAutofit fontScale="90000"/>
          </a:bodyPr>
          <a:lstStyle/>
          <a:p>
            <a:r>
              <a:rPr lang="pt-BR" dirty="0"/>
              <a:t>Os principais tipos de café cultivado no Brasil</a:t>
            </a:r>
          </a:p>
        </p:txBody>
      </p:sp>
      <p:sp>
        <p:nvSpPr>
          <p:cNvPr id="3" name="Subtítulo 2">
            <a:extLst>
              <a:ext uri="{FF2B5EF4-FFF2-40B4-BE49-F238E27FC236}">
                <a16:creationId xmlns:a16="http://schemas.microsoft.com/office/drawing/2014/main" id="{6E12654A-A7DE-144A-8069-68B1D09D8F74}"/>
              </a:ext>
            </a:extLst>
          </p:cNvPr>
          <p:cNvSpPr>
            <a:spLocks noGrp="1"/>
          </p:cNvSpPr>
          <p:nvPr>
            <p:ph type="subTitle" idx="1"/>
          </p:nvPr>
        </p:nvSpPr>
        <p:spPr/>
        <p:txBody>
          <a:bodyPr/>
          <a:lstStyle/>
          <a:p>
            <a:endParaRPr lang="pt-BR"/>
          </a:p>
        </p:txBody>
      </p:sp>
    </p:spTree>
    <p:extLst>
      <p:ext uri="{BB962C8B-B14F-4D97-AF65-F5344CB8AC3E}">
        <p14:creationId xmlns:p14="http://schemas.microsoft.com/office/powerpoint/2010/main" val="3476945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768752" cy="1280890"/>
          </a:xfrm>
        </p:spPr>
        <p:txBody>
          <a:bodyPr/>
          <a:lstStyle/>
          <a:p>
            <a:r>
              <a:rPr lang="pt-BR" dirty="0"/>
              <a:t>Principais tipos de café cultivado no Brasil do século XIX</a:t>
            </a:r>
          </a:p>
        </p:txBody>
      </p:sp>
      <p:sp>
        <p:nvSpPr>
          <p:cNvPr id="3" name="Content Placeholder 2"/>
          <p:cNvSpPr>
            <a:spLocks noGrp="1"/>
          </p:cNvSpPr>
          <p:nvPr>
            <p:ph idx="1"/>
          </p:nvPr>
        </p:nvSpPr>
        <p:spPr>
          <a:xfrm>
            <a:off x="2193056" y="1541538"/>
            <a:ext cx="6771614" cy="5127822"/>
          </a:xfrm>
        </p:spPr>
        <p:txBody>
          <a:bodyPr>
            <a:normAutofit/>
          </a:bodyPr>
          <a:lstStyle/>
          <a:p>
            <a:r>
              <a:rPr lang="pt-BR"/>
              <a:t>Café Bourbon (Coffea arabica, bourbon): das variedades mais conhecidas do país, tendo sido trazido por Rodrigo Pereira Barreto (1860-1870)</a:t>
            </a:r>
          </a:p>
          <a:p>
            <a:r>
              <a:rPr lang="pt-BR"/>
              <a:t>Café Bourbon Amarelo (Coffea arabica, bourbon): não se sabe ao certo sua origem; pode ser uma mutação do Bourbon ou um cruzamento natural da variedade Bourbon com o Botucatu</a:t>
            </a:r>
          </a:p>
          <a:p>
            <a:r>
              <a:rPr lang="pt-BR"/>
              <a:t>Café Robusta (Coffea canephora): originária da África Ocidental; também chamado de Conillon</a:t>
            </a:r>
            <a:endParaRPr lang="pt-BR" dirty="0"/>
          </a:p>
        </p:txBody>
      </p:sp>
    </p:spTree>
    <p:extLst>
      <p:ext uri="{BB962C8B-B14F-4D97-AF65-F5344CB8AC3E}">
        <p14:creationId xmlns:p14="http://schemas.microsoft.com/office/powerpoint/2010/main" val="1178346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827584" y="404664"/>
            <a:ext cx="6361037" cy="784830"/>
          </a:xfrm>
          <a:prstGeom prst="rect">
            <a:avLst/>
          </a:prstGeom>
          <a:noFill/>
        </p:spPr>
        <p:txBody>
          <a:bodyPr wrap="none" rtlCol="0">
            <a:spAutoFit/>
          </a:bodyPr>
          <a:lstStyle/>
          <a:p>
            <a:r>
              <a:rPr lang="pt-BR" sz="2400" dirty="0">
                <a:latin typeface="+mj-lt"/>
              </a:rPr>
              <a:t>Composição das exportações, 1821-1849</a:t>
            </a:r>
          </a:p>
          <a:p>
            <a:r>
              <a:rPr lang="pt-BR" sz="2100" dirty="0">
                <a:latin typeface="+mj-lt"/>
              </a:rPr>
              <a:t>Valores em libras esterlinas</a:t>
            </a:r>
          </a:p>
        </p:txBody>
      </p:sp>
      <p:sp>
        <p:nvSpPr>
          <p:cNvPr id="3" name="CaixaDeTexto 2"/>
          <p:cNvSpPr txBox="1"/>
          <p:nvPr/>
        </p:nvSpPr>
        <p:spPr>
          <a:xfrm>
            <a:off x="7452320" y="6381327"/>
            <a:ext cx="1483227" cy="307777"/>
          </a:xfrm>
          <a:prstGeom prst="rect">
            <a:avLst/>
          </a:prstGeom>
          <a:noFill/>
        </p:spPr>
        <p:txBody>
          <a:bodyPr wrap="none" rtlCol="0">
            <a:spAutoFit/>
          </a:bodyPr>
          <a:lstStyle/>
          <a:p>
            <a:r>
              <a:rPr lang="pt-BR" sz="1400" dirty="0"/>
              <a:t>Fonte: IPEADATA</a:t>
            </a:r>
          </a:p>
        </p:txBody>
      </p:sp>
      <p:graphicFrame>
        <p:nvGraphicFramePr>
          <p:cNvPr id="5" name="Gráfico 4"/>
          <p:cNvGraphicFramePr>
            <a:graphicFrameLocks/>
          </p:cNvGraphicFramePr>
          <p:nvPr/>
        </p:nvGraphicFramePr>
        <p:xfrm>
          <a:off x="240442" y="1340768"/>
          <a:ext cx="8682836"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2035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0648"/>
            <a:ext cx="6768752" cy="1280890"/>
          </a:xfrm>
        </p:spPr>
        <p:txBody>
          <a:bodyPr/>
          <a:lstStyle/>
          <a:p>
            <a:r>
              <a:rPr lang="pt-BR" dirty="0"/>
              <a:t>Outras variedades</a:t>
            </a:r>
          </a:p>
        </p:txBody>
      </p:sp>
      <p:sp>
        <p:nvSpPr>
          <p:cNvPr id="5" name="Content Placeholder 4"/>
          <p:cNvSpPr>
            <a:spLocks noGrp="1"/>
          </p:cNvSpPr>
          <p:nvPr>
            <p:ph idx="1"/>
          </p:nvPr>
        </p:nvSpPr>
        <p:spPr>
          <a:xfrm>
            <a:off x="2193056" y="1541538"/>
            <a:ext cx="6771614" cy="5127822"/>
          </a:xfrm>
        </p:spPr>
        <p:txBody>
          <a:bodyPr>
            <a:normAutofit fontScale="92500" lnSpcReduction="10000"/>
          </a:bodyPr>
          <a:lstStyle/>
          <a:p>
            <a:r>
              <a:rPr lang="pt-BR"/>
              <a:t>Café caturra (Coffea arabica, caturra): café de porte menor; provável mutação do Bourbon em Minas Gerais; variedades vermelha e amarela</a:t>
            </a:r>
          </a:p>
          <a:p>
            <a:r>
              <a:rPr lang="pt-BR"/>
              <a:t>Café Nacional (Coffea arabica, typica): há uma linhagem do café Nacional muito produtiva, conhecida como Sumatra</a:t>
            </a:r>
          </a:p>
          <a:p>
            <a:r>
              <a:rPr lang="pt-BR"/>
              <a:t>Café Amarelo de Botucatu (Coffea arabica, xanthocarpa): provavelmente uma mutação do café Nacional (1871) ocorrida na região de Botucatu</a:t>
            </a:r>
          </a:p>
          <a:p>
            <a:r>
              <a:rPr lang="pt-BR"/>
              <a:t>Café Maragogipe (Coffea arabica, maragogipe): originária da Bahia, também por mutação (1870-1871)</a:t>
            </a:r>
            <a:endParaRPr lang="pt-BR" dirty="0"/>
          </a:p>
        </p:txBody>
      </p:sp>
    </p:spTree>
    <p:extLst>
      <p:ext uri="{BB962C8B-B14F-4D97-AF65-F5344CB8AC3E}">
        <p14:creationId xmlns:p14="http://schemas.microsoft.com/office/powerpoint/2010/main" val="20996707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ollards.com/wp-content/uploads/2014/01/Robusta-and-Arabica-bean.jpg"/>
          <p:cNvPicPr>
            <a:picLocks noChangeAspect="1" noChangeArrowheads="1"/>
          </p:cNvPicPr>
          <p:nvPr/>
        </p:nvPicPr>
        <p:blipFill rotWithShape="1">
          <a:blip r:embed="rId2">
            <a:extLst>
              <a:ext uri="{28A0092B-C50C-407E-A947-70E740481C1C}">
                <a14:useLocalDpi xmlns:a14="http://schemas.microsoft.com/office/drawing/2010/main" val="0"/>
              </a:ext>
            </a:extLst>
          </a:blip>
          <a:srcRect l="15924" t="10604" r="16654"/>
          <a:stretch/>
        </p:blipFill>
        <p:spPr bwMode="auto">
          <a:xfrm>
            <a:off x="2173556" y="260648"/>
            <a:ext cx="4796888" cy="2962289"/>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www.kaffeezentrale.de/media/wissen/anbau/Arabica_Robusta_geroestet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92937"/>
            <a:ext cx="4176464" cy="300441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aixaDeTexto 3"/>
          <p:cNvSpPr txBox="1"/>
          <p:nvPr/>
        </p:nvSpPr>
        <p:spPr>
          <a:xfrm>
            <a:off x="7092280" y="3105835"/>
            <a:ext cx="1680572" cy="646331"/>
          </a:xfrm>
          <a:prstGeom prst="rect">
            <a:avLst/>
          </a:prstGeom>
          <a:noFill/>
        </p:spPr>
        <p:txBody>
          <a:bodyPr wrap="square" rtlCol="0">
            <a:spAutoFit/>
          </a:bodyPr>
          <a:lstStyle/>
          <a:p>
            <a:pPr algn="ctr"/>
            <a:r>
              <a:rPr lang="pt-BR" dirty="0"/>
              <a:t>Grãos do café tipo robusta</a:t>
            </a:r>
          </a:p>
        </p:txBody>
      </p:sp>
      <p:sp>
        <p:nvSpPr>
          <p:cNvPr id="2" name="CaixaDeTexto 1"/>
          <p:cNvSpPr txBox="1"/>
          <p:nvPr/>
        </p:nvSpPr>
        <p:spPr>
          <a:xfrm>
            <a:off x="611560" y="3105835"/>
            <a:ext cx="1512168" cy="646331"/>
          </a:xfrm>
          <a:prstGeom prst="rect">
            <a:avLst/>
          </a:prstGeom>
          <a:noFill/>
        </p:spPr>
        <p:txBody>
          <a:bodyPr wrap="square" rtlCol="0">
            <a:spAutoFit/>
          </a:bodyPr>
          <a:lstStyle/>
          <a:p>
            <a:pPr algn="ctr"/>
            <a:r>
              <a:rPr lang="pt-BR" dirty="0"/>
              <a:t>Grãos do café tipo arábica</a:t>
            </a:r>
          </a:p>
        </p:txBody>
      </p:sp>
    </p:spTree>
    <p:extLst>
      <p:ext uri="{BB962C8B-B14F-4D97-AF65-F5344CB8AC3E}">
        <p14:creationId xmlns:p14="http://schemas.microsoft.com/office/powerpoint/2010/main" val="1043457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http://blog.clubecafe.net.br/wp-content/uploads/2015/12/f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8941466" cy="597666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aixaDeTexto 1"/>
          <p:cNvSpPr txBox="1"/>
          <p:nvPr/>
        </p:nvSpPr>
        <p:spPr>
          <a:xfrm>
            <a:off x="107504" y="219998"/>
            <a:ext cx="2199641" cy="369332"/>
          </a:xfrm>
          <a:prstGeom prst="rect">
            <a:avLst/>
          </a:prstGeom>
          <a:noFill/>
        </p:spPr>
        <p:txBody>
          <a:bodyPr wrap="none" rtlCol="0">
            <a:spAutoFit/>
          </a:bodyPr>
          <a:lstStyle/>
          <a:p>
            <a:r>
              <a:rPr lang="pt-BR" b="1" dirty="0">
                <a:solidFill>
                  <a:schemeClr val="accent2">
                    <a:lumMod val="75000"/>
                  </a:schemeClr>
                </a:solidFill>
              </a:rPr>
              <a:t>Bourbon Amarelo</a:t>
            </a:r>
          </a:p>
        </p:txBody>
      </p:sp>
    </p:spTree>
    <p:extLst>
      <p:ext uri="{BB962C8B-B14F-4D97-AF65-F5344CB8AC3E}">
        <p14:creationId xmlns:p14="http://schemas.microsoft.com/office/powerpoint/2010/main" val="3392954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ixaDeTexto 1"/>
          <p:cNvSpPr txBox="1"/>
          <p:nvPr/>
        </p:nvSpPr>
        <p:spPr>
          <a:xfrm>
            <a:off x="107504" y="219998"/>
            <a:ext cx="1670650" cy="369332"/>
          </a:xfrm>
          <a:prstGeom prst="rect">
            <a:avLst/>
          </a:prstGeom>
          <a:noFill/>
        </p:spPr>
        <p:txBody>
          <a:bodyPr wrap="none" rtlCol="0">
            <a:spAutoFit/>
          </a:bodyPr>
          <a:lstStyle/>
          <a:p>
            <a:r>
              <a:rPr lang="pt-BR" b="1" dirty="0">
                <a:solidFill>
                  <a:schemeClr val="accent2">
                    <a:lumMod val="75000"/>
                  </a:schemeClr>
                </a:solidFill>
              </a:rPr>
              <a:t>Mundo Novo</a:t>
            </a:r>
          </a:p>
        </p:txBody>
      </p:sp>
      <p:pic>
        <p:nvPicPr>
          <p:cNvPr id="4098" name="Picture 2" descr="http://fazendasjm.com.br/albuns/dd8f3c8594322377555862350e66e02b/DSC02781.JPG"/>
          <p:cNvPicPr>
            <a:picLocks noChangeAspect="1" noChangeArrowheads="1"/>
          </p:cNvPicPr>
          <p:nvPr/>
        </p:nvPicPr>
        <p:blipFill rotWithShape="1">
          <a:blip r:embed="rId2">
            <a:extLst>
              <a:ext uri="{28A0092B-C50C-407E-A947-70E740481C1C}">
                <a14:useLocalDpi xmlns:a14="http://schemas.microsoft.com/office/drawing/2010/main" val="0"/>
              </a:ext>
            </a:extLst>
          </a:blip>
          <a:srcRect b="9716"/>
          <a:stretch/>
        </p:blipFill>
        <p:spPr bwMode="auto">
          <a:xfrm>
            <a:off x="127454" y="692696"/>
            <a:ext cx="8909042" cy="60325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2318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ururau.com.br/fotos_arquivo/05-08-2011_578ddd53c88ea16"/>
          <p:cNvPicPr>
            <a:picLocks noChangeAspect="1" noChangeArrowheads="1"/>
          </p:cNvPicPr>
          <p:nvPr/>
        </p:nvPicPr>
        <p:blipFill rotWithShape="1">
          <a:blip r:embed="rId3">
            <a:extLst>
              <a:ext uri="{28A0092B-C50C-407E-A947-70E740481C1C}">
                <a14:useLocalDpi xmlns:a14="http://schemas.microsoft.com/office/drawing/2010/main" val="0"/>
              </a:ext>
            </a:extLst>
          </a:blip>
          <a:srcRect t="1611" b="5377"/>
          <a:stretch/>
        </p:blipFill>
        <p:spPr bwMode="auto">
          <a:xfrm>
            <a:off x="155087" y="764704"/>
            <a:ext cx="8919490" cy="597666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aixaDeTexto 1"/>
          <p:cNvSpPr txBox="1"/>
          <p:nvPr/>
        </p:nvSpPr>
        <p:spPr>
          <a:xfrm>
            <a:off x="107504" y="219998"/>
            <a:ext cx="5992346" cy="369332"/>
          </a:xfrm>
          <a:prstGeom prst="rect">
            <a:avLst/>
          </a:prstGeom>
          <a:noFill/>
        </p:spPr>
        <p:txBody>
          <a:bodyPr wrap="none" rtlCol="0">
            <a:spAutoFit/>
          </a:bodyPr>
          <a:lstStyle/>
          <a:p>
            <a:r>
              <a:rPr lang="pt-BR" b="1" dirty="0">
                <a:solidFill>
                  <a:schemeClr val="accent2">
                    <a:lumMod val="75000"/>
                  </a:schemeClr>
                </a:solidFill>
              </a:rPr>
              <a:t>O método de colheita: a qualidade do produto final</a:t>
            </a:r>
          </a:p>
        </p:txBody>
      </p:sp>
    </p:spTree>
    <p:extLst>
      <p:ext uri="{BB962C8B-B14F-4D97-AF65-F5344CB8AC3E}">
        <p14:creationId xmlns:p14="http://schemas.microsoft.com/office/powerpoint/2010/main" val="2411373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EFFFA-8149-064B-B6AB-12A64E597A1A}"/>
              </a:ext>
            </a:extLst>
          </p:cNvPr>
          <p:cNvSpPr>
            <a:spLocks noGrp="1"/>
          </p:cNvSpPr>
          <p:nvPr>
            <p:ph type="ctrTitle"/>
          </p:nvPr>
        </p:nvSpPr>
        <p:spPr/>
        <p:txBody>
          <a:bodyPr/>
          <a:lstStyle/>
          <a:p>
            <a:endParaRPr lang="pt-BR"/>
          </a:p>
        </p:txBody>
      </p:sp>
      <p:sp>
        <p:nvSpPr>
          <p:cNvPr id="3" name="Subtítulo 2">
            <a:extLst>
              <a:ext uri="{FF2B5EF4-FFF2-40B4-BE49-F238E27FC236}">
                <a16:creationId xmlns:a16="http://schemas.microsoft.com/office/drawing/2014/main" id="{03A0CFCA-6446-F747-8608-A48357CA5510}"/>
              </a:ext>
            </a:extLst>
          </p:cNvPr>
          <p:cNvSpPr>
            <a:spLocks noGrp="1"/>
          </p:cNvSpPr>
          <p:nvPr>
            <p:ph type="subTitle" idx="1"/>
          </p:nvPr>
        </p:nvSpPr>
        <p:spPr/>
        <p:txBody>
          <a:bodyPr/>
          <a:lstStyle/>
          <a:p>
            <a:endParaRPr lang="pt-BR"/>
          </a:p>
        </p:txBody>
      </p:sp>
      <p:pic>
        <p:nvPicPr>
          <p:cNvPr id="4" name="Espaço Reservado para Conteúdo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l="1061" r="-476"/>
          <a:stretch/>
        </p:blipFill>
        <p:spPr>
          <a:xfrm>
            <a:off x="0" y="188913"/>
            <a:ext cx="4154488" cy="6483350"/>
          </a:xfrm>
          <a:prstGeom prst="rect">
            <a:avLst/>
          </a:prstGeom>
          <a:noFill/>
          <a:ln>
            <a:noFill/>
          </a:ln>
        </p:spPr>
      </p:pic>
    </p:spTree>
    <p:extLst>
      <p:ext uri="{BB962C8B-B14F-4D97-AF65-F5344CB8AC3E}">
        <p14:creationId xmlns:p14="http://schemas.microsoft.com/office/powerpoint/2010/main" val="4248921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214283" y="1052736"/>
          <a:ext cx="8643998"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75842" y="314072"/>
            <a:ext cx="7920880" cy="738664"/>
          </a:xfrm>
          <a:prstGeom prst="rect">
            <a:avLst/>
          </a:prstGeom>
        </p:spPr>
        <p:txBody>
          <a:bodyPr wrap="square">
            <a:spAutoFit/>
          </a:bodyPr>
          <a:lstStyle/>
          <a:p>
            <a:r>
              <a:rPr lang="pt-BR" sz="2400" dirty="0"/>
              <a:t>Império do Brasil - saldo comercial - 1868/69 a 1888</a:t>
            </a:r>
          </a:p>
          <a:p>
            <a:r>
              <a:rPr lang="pt-BR" dirty="0"/>
              <a:t>Anos fiscais (1/</a:t>
            </a:r>
            <a:r>
              <a:rPr lang="pt-BR" dirty="0" err="1"/>
              <a:t>jul</a:t>
            </a:r>
            <a:r>
              <a:rPr lang="pt-BR" dirty="0"/>
              <a:t> a 30/</a:t>
            </a:r>
            <a:r>
              <a:rPr lang="pt-BR" dirty="0" err="1"/>
              <a:t>jun</a:t>
            </a:r>
            <a:r>
              <a:rPr lang="pt-BR" dirty="0"/>
              <a:t> até jun./1887); em 1.000 libras</a:t>
            </a:r>
          </a:p>
        </p:txBody>
      </p:sp>
    </p:spTree>
    <p:extLst>
      <p:ext uri="{BB962C8B-B14F-4D97-AF65-F5344CB8AC3E}">
        <p14:creationId xmlns:p14="http://schemas.microsoft.com/office/powerpoint/2010/main" val="3489516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descr="Resultado de imagem para celso furtad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AutoShape 16" descr="Resultado de imagem para celso furtado"/>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7" name="Título 1"/>
          <p:cNvSpPr>
            <a:spLocks noGrp="1"/>
          </p:cNvSpPr>
          <p:nvPr>
            <p:ph idx="1"/>
          </p:nvPr>
        </p:nvSpPr>
        <p:spPr/>
        <p:txBody>
          <a:bodyPr/>
          <a:lstStyle/>
          <a:p>
            <a:r>
              <a:rPr lang="pt-BR"/>
              <a:t>Na época de formação da classe dirigente açucareira, as atividades comerciais eram monopólio de grupos situados em Portugal ou na Holanda. [...] As decisões fundamentais eram todas tomadas da fase comercial. [...] Compreende-se, portanto, que os antigos empresários hajam evoluído numa classe de rentistas ociosos, fechados num pequeno ambiente rural, cuja expressão final será o patriarca bonachão que tanto espaço ocupa nos ensaios dos sociólogos nordestinos do século XX.</a:t>
            </a:r>
            <a:endParaRPr lang="pt-BR" dirty="0"/>
          </a:p>
        </p:txBody>
      </p:sp>
      <p:sp>
        <p:nvSpPr>
          <p:cNvPr id="10" name="Espaço Reservado para Texto 2"/>
          <p:cNvSpPr>
            <a:spLocks noGrp="1"/>
          </p:cNvSpPr>
          <p:nvPr>
            <p:ph type="body" sz="quarter" idx="14"/>
          </p:nvPr>
        </p:nvSpPr>
        <p:spPr/>
        <p:txBody>
          <a:bodyPr>
            <a:normAutofit lnSpcReduction="10000"/>
          </a:bodyPr>
          <a:lstStyle/>
          <a:p>
            <a:r>
              <a:rPr lang="pt-BR"/>
              <a:t>FURTADO, Celso. Formação Econômica do Brasil. 24ª. ed. São Paulo: São Paulo: Editora Nacional, 1991. (Biblioteca Universitária. Série 2. Ciências Sociais, v. 23), p. 115.</a:t>
            </a:r>
            <a:endParaRPr lang="pt-BR" dirty="0"/>
          </a:p>
        </p:txBody>
      </p:sp>
    </p:spTree>
    <p:extLst>
      <p:ext uri="{BB962C8B-B14F-4D97-AF65-F5344CB8AC3E}">
        <p14:creationId xmlns:p14="http://schemas.microsoft.com/office/powerpoint/2010/main" val="107711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O cafeicultor: a nova elite agrária</a:t>
            </a:r>
          </a:p>
        </p:txBody>
      </p:sp>
      <p:sp>
        <p:nvSpPr>
          <p:cNvPr id="3" name="Content Placeholder 2"/>
          <p:cNvSpPr>
            <a:spLocks noGrp="1"/>
          </p:cNvSpPr>
          <p:nvPr>
            <p:ph idx="1"/>
          </p:nvPr>
        </p:nvSpPr>
        <p:spPr/>
        <p:txBody>
          <a:bodyPr/>
          <a:lstStyle/>
          <a:p>
            <a:r>
              <a:rPr lang="pt-BR" dirty="0"/>
              <a:t>Homens com experiência comercial e envolvidos em todas as fases do negócio</a:t>
            </a:r>
          </a:p>
          <a:p>
            <a:pPr lvl="1"/>
            <a:r>
              <a:rPr lang="pt-BR" dirty="0"/>
              <a:t>Aquisição de terras</a:t>
            </a:r>
          </a:p>
          <a:p>
            <a:pPr lvl="1"/>
            <a:r>
              <a:rPr lang="pt-BR" dirty="0"/>
              <a:t>Recrutamento de mão de obra</a:t>
            </a:r>
          </a:p>
          <a:p>
            <a:pPr lvl="1"/>
            <a:r>
              <a:rPr lang="pt-BR" dirty="0"/>
              <a:t>Organização e direção da produção</a:t>
            </a:r>
          </a:p>
          <a:p>
            <a:pPr lvl="1"/>
            <a:r>
              <a:rPr lang="pt-BR" dirty="0"/>
              <a:t>Transporte interno</a:t>
            </a:r>
          </a:p>
          <a:p>
            <a:pPr lvl="1"/>
            <a:r>
              <a:rPr lang="pt-BR" dirty="0"/>
              <a:t>Comercialização nos portos</a:t>
            </a:r>
          </a:p>
          <a:p>
            <a:pPr lvl="1"/>
            <a:r>
              <a:rPr lang="pt-BR" dirty="0"/>
              <a:t>Interferência na política financeira e econômica do Império</a:t>
            </a:r>
          </a:p>
          <a:p>
            <a:endParaRPr lang="pt-BR" dirty="0"/>
          </a:p>
        </p:txBody>
      </p:sp>
    </p:spTree>
    <p:extLst>
      <p:ext uri="{BB962C8B-B14F-4D97-AF65-F5344CB8AC3E}">
        <p14:creationId xmlns:p14="http://schemas.microsoft.com/office/powerpoint/2010/main" val="296342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a:bodyPr>
          <a:lstStyle/>
          <a:p>
            <a:r>
              <a:rPr lang="pt-BR" dirty="0"/>
              <a:t>O café: um novo produto</a:t>
            </a:r>
          </a:p>
        </p:txBody>
      </p:sp>
      <p:sp>
        <p:nvSpPr>
          <p:cNvPr id="5" name="Espaço Reservado para Texto 4"/>
          <p:cNvSpPr>
            <a:spLocks noGrp="1"/>
          </p:cNvSpPr>
          <p:nvPr>
            <p:ph type="subTitle" idx="1"/>
          </p:nvPr>
        </p:nvSpPr>
        <p:spPr/>
        <p:txBody>
          <a:bodyPr/>
          <a:lstStyle/>
          <a:p>
            <a:r>
              <a:rPr lang="pt-BR" dirty="0"/>
              <a:t>Características da planta, origens e disseminação pelo Brasil</a:t>
            </a:r>
          </a:p>
        </p:txBody>
      </p:sp>
    </p:spTree>
    <p:extLst>
      <p:ext uri="{BB962C8B-B14F-4D97-AF65-F5344CB8AC3E}">
        <p14:creationId xmlns:p14="http://schemas.microsoft.com/office/powerpoint/2010/main" val="292620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Placeholder 3"/>
          <p:cNvPicPr>
            <a:picLocks noChangeAspect="1"/>
          </p:cNvPicPr>
          <p:nvPr/>
        </p:nvPicPr>
        <p:blipFill rotWithShape="1">
          <a:blip r:embed="rId2"/>
          <a:srcRect l="6000" r="6000"/>
          <a:stretch/>
        </p:blipFill>
        <p:spPr>
          <a:xfrm>
            <a:off x="251520" y="188640"/>
            <a:ext cx="8686800" cy="4187825"/>
          </a:xfrm>
          <a:prstGeom prst="rect">
            <a:avLst/>
          </a:prstGeom>
        </p:spPr>
      </p:pic>
      <p:sp>
        <p:nvSpPr>
          <p:cNvPr id="4" name="Title 7"/>
          <p:cNvSpPr txBox="1">
            <a:spLocks/>
          </p:cNvSpPr>
          <p:nvPr/>
        </p:nvSpPr>
        <p:spPr>
          <a:xfrm>
            <a:off x="251520" y="4509120"/>
            <a:ext cx="8608317" cy="2160240"/>
          </a:xfrm>
          <a:prstGeom prst="rect">
            <a:avLst/>
          </a:prstGeom>
        </p:spPr>
        <p:txBody>
          <a:bodyPr>
            <a:noAutofit/>
          </a:bodyPr>
          <a:lst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a:lstStyle>
          <a:p>
            <a:pPr algn="r"/>
            <a:r>
              <a:rPr lang="pt-BR" dirty="0"/>
              <a:t>A “loteria” do café</a:t>
            </a:r>
          </a:p>
        </p:txBody>
      </p:sp>
    </p:spTree>
    <p:extLst>
      <p:ext uri="{BB962C8B-B14F-4D97-AF65-F5344CB8AC3E}">
        <p14:creationId xmlns:p14="http://schemas.microsoft.com/office/powerpoint/2010/main" val="1887936604"/>
      </p:ext>
    </p:extLst>
  </p:cSld>
  <p:clrMapOvr>
    <a:masterClrMapping/>
  </p:clrMapOvr>
</p:sld>
</file>

<file path=ppt/theme/theme1.xml><?xml version="1.0" encoding="utf-8"?>
<a:theme xmlns:a="http://schemas.openxmlformats.org/drawingml/2006/main" name="Cach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ersonalizada 2">
      <a:majorFont>
        <a:latin typeface="Candara"/>
        <a:ea typeface=""/>
        <a:cs typeface=""/>
      </a:majorFont>
      <a:minorFont>
        <a:latin typeface="Kalinga"/>
        <a:ea typeface=""/>
        <a:cs typeface=""/>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1903</Words>
  <Application>Microsoft Macintosh PowerPoint</Application>
  <PresentationFormat>Apresentação na tela (4:3)</PresentationFormat>
  <Paragraphs>119</Paragraphs>
  <Slides>45</Slides>
  <Notes>13</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45</vt:i4>
      </vt:variant>
    </vt:vector>
  </HeadingPairs>
  <TitlesOfParts>
    <vt:vector size="53" baseType="lpstr">
      <vt:lpstr>Arial</vt:lpstr>
      <vt:lpstr>Calibri</vt:lpstr>
      <vt:lpstr>Candara</vt:lpstr>
      <vt:lpstr>Kalinga</vt:lpstr>
      <vt:lpstr>Times New Roman</vt:lpstr>
      <vt:lpstr>Wingdings 3</vt:lpstr>
      <vt:lpstr>Cacho</vt:lpstr>
      <vt:lpstr>Worksheet</vt:lpstr>
      <vt:lpstr>A tributação na economia cafeeira</vt:lpstr>
      <vt:lpstr>A retomada do crescimento</vt:lpstr>
      <vt:lpstr>Apresentação do PowerPoint</vt:lpstr>
      <vt:lpstr>Apresentação do PowerPoint</vt:lpstr>
      <vt:lpstr>Apresentação do PowerPoint</vt:lpstr>
      <vt:lpstr>Apresentação do PowerPoint</vt:lpstr>
      <vt:lpstr>O cafeicultor: a nova elite agrária</vt:lpstr>
      <vt:lpstr>O café: um novo produto</vt:lpstr>
      <vt:lpstr>Apresentação do PowerPoint</vt:lpstr>
      <vt:lpstr>Apresentação do PowerPoint</vt:lpstr>
      <vt:lpstr>Apresentação do PowerPoint</vt:lpstr>
      <vt:lpstr>Apresentação do PowerPoint</vt:lpstr>
      <vt:lpstr>Apresentação do PowerPoint</vt:lpstr>
      <vt:lpstr>Difusão cafeeira: consumo e produção</vt:lpstr>
      <vt:lpstr>Apresentação do PowerPoint</vt:lpstr>
      <vt:lpstr>Trajetória do café </vt:lpstr>
      <vt:lpstr>Apresentação do PowerPoint</vt:lpstr>
      <vt:lpstr>A adaptação da planta</vt:lpstr>
      <vt:lpstr>Apresentação do PowerPoint</vt:lpstr>
      <vt:lpstr>Apresentação do PowerPoint</vt:lpstr>
      <vt:lpstr>O café em São Paulo</vt:lpstr>
      <vt:lpstr>Apresentação do PowerPoint</vt:lpstr>
      <vt:lpstr>Apresentação do PowerPoint</vt:lpstr>
      <vt:lpstr>Apresentação do PowerPoint</vt:lpstr>
      <vt:lpstr>Apresentação do PowerPoint</vt:lpstr>
      <vt:lpstr> Os solos de terra roxa</vt:lpstr>
      <vt:lpstr>Apresentação do PowerPoint</vt:lpstr>
      <vt:lpstr>Apresentação do PowerPoint</vt:lpstr>
      <vt:lpstr>Apresentação do PowerPoint</vt:lpstr>
      <vt:lpstr>Rede ferroviária e exportações de café pelo porto de Santos, 1870-1900</vt:lpstr>
      <vt:lpstr>Apresentação do PowerPoint</vt:lpstr>
      <vt:lpstr>São Paulo: produção cafeeira  (em mil arrobas)</vt:lpstr>
      <vt:lpstr>Ferrovias e urbanização</vt:lpstr>
      <vt:lpstr>Ampliação da infra estrutura</vt:lpstr>
      <vt:lpstr>Apresentação do PowerPoint</vt:lpstr>
      <vt:lpstr>Novos impostos</vt:lpstr>
      <vt:lpstr>Novos impostos sobre a MO</vt:lpstr>
      <vt:lpstr>Os principais tipos de café cultivado no Brasil</vt:lpstr>
      <vt:lpstr>Principais tipos de café cultivado no Brasil do século XIX</vt:lpstr>
      <vt:lpstr>Outras variedades</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Maranhão</dc:title>
  <dc:creator>Microsoft Office User</dc:creator>
  <cp:lastModifiedBy>Microsoft Office User</cp:lastModifiedBy>
  <cp:revision>2</cp:revision>
  <dcterms:created xsi:type="dcterms:W3CDTF">2020-10-26T00:28:51Z</dcterms:created>
  <dcterms:modified xsi:type="dcterms:W3CDTF">2020-11-09T13:47:46Z</dcterms:modified>
</cp:coreProperties>
</file>