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4" r:id="rId4"/>
    <p:sldId id="265" r:id="rId5"/>
    <p:sldId id="266" r:id="rId6"/>
    <p:sldId id="268" r:id="rId7"/>
    <p:sldId id="26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98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0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D21EB-5A45-AE41-87A6-B612AD6B21AC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BB81-4505-984D-9195-7FD25DA07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6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477DA-4B3F-8C4A-A4F0-EFAA4559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EC192F-7A64-1F42-8341-651E50ECF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2E74E9-53F5-264C-A9F3-DD5D78F0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57FE-5F48-9B4C-992F-F28EB5A9E8CB}" type="datetime1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14E2C6-0275-1B41-8ED3-2F267033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A46E60-2B5C-3E4D-AB77-E235011C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6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EC9D2-6010-7943-8E67-D4078F33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BE4582-A6C3-0D4C-BD11-6160C9ABC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5649FA-904E-3646-ABA7-FE0F63D4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54-4C48-F649-ACCE-ACE04AE9DD0C}" type="datetime1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56D204-95B3-E243-B776-C8D21129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41D49-E051-A240-9AAA-C262798C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48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E9B51B-C0C7-4340-A1F2-442E20796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613B86-28A5-2342-B377-73270E5B8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ECFAF-033B-8742-806E-18CEC5C2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433-C2DA-6A44-B0A3-DE78B7620797}" type="datetime1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578E83-A5BD-3842-9965-8B885C7D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D3F09D-15E4-FB4A-949D-C11308DF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06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56D7C-F3C1-8644-8E49-767AC41A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1933E-F883-D441-9B68-7F7D86D63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6DD53A-DBF3-2F40-A4E7-BEC8AA88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9FD8-29AA-C04F-845B-D6447F749A0A}" type="datetime1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D34DE8-E5D7-BA47-B4DA-F38D26B5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52A714-1A88-1145-9D92-16BEFC4A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36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11FFD-0A8F-9043-85AF-856D58C9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7E5F15-82B6-1A45-BF65-E0F67E5E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F9775-0683-0042-AD95-55048771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5D07-936F-5D40-AA3B-29E507E4E059}" type="datetime1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7B50E6-E5A5-8C47-9514-EBAC068A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E5410-10E0-8C46-BD47-5104A7D5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9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0A49D-7DC4-9240-8A0F-FDBA4EC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9886C4-B9C5-5640-9AFB-020430A80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0BE02B-BE5A-074D-B036-4E32B917E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2047C1-3B5E-7145-88E8-77073625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CF-80BC-6B40-8FCA-D4C2E0852CF5}" type="datetime1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2A4E70-4AC6-9F47-8305-418F687A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A2B123-0628-9E4E-A82C-34D7CA4F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10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C8274-191A-464D-AE58-12DDA6790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39BD1C-EBEC-734E-A6B5-370C02913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A45065-C7B1-614D-B8DF-37D79CAA6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B97A01-7741-6940-B14A-628B2E5D8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7B36986-29A9-3F4E-B6B0-9AF625E28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CB6553-B717-E849-AE55-1279123A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BB05-6993-3E4D-BEE9-34A61351EADA}" type="datetime1">
              <a:rPr lang="pt-BR" smtClean="0"/>
              <a:t>21/02/2022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9B66C7-14F1-B241-8123-AC536ADB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07FF23-938B-8447-A39D-A57ED9C1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B3EFE-417D-DB47-B3D6-54C35714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8AD1497-C9C4-3B43-A9DA-0AECE256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75BE-1272-404B-9501-94B7376271FF}" type="datetime1">
              <a:rPr lang="pt-BR" smtClean="0"/>
              <a:t>21/02/2022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A64554-9692-7B40-8B4F-8D7A5E56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35070B-E93F-C64B-9667-3D606753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2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E99491-681E-0140-AC96-B655BDE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C1CD-0ED6-244D-8CBE-73131F4A7293}" type="datetime1">
              <a:rPr lang="pt-BR" smtClean="0"/>
              <a:t>21/02/2022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BB295A9-38F8-FF4F-9158-69489BFF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69BEE8-7A95-F94F-B9CD-38B27324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9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5F15E-B487-1540-BB42-5C91BAD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E3370-B5B4-9140-B2DC-FFA547E46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56EC5E-FDB6-FE45-84BA-C1C54DDA8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94F822-4969-5C49-A01C-A6C7A44F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7C0-4C40-F044-B356-6EB8DDDD7CDD}" type="datetime1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940BC4-32B2-B447-A48D-7A9BF7A9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8EE95A-B799-3045-9E27-9DE2ACDC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42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968B0-E079-EF40-B8F8-9BF551D42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7B0BC8-25FF-8843-8587-B00532BC2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EBC9C8-44D4-3147-857A-A763FA0F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2F2991-5119-BF4D-983B-8D6BBB8B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6113-F98B-4946-8855-C97CAA4F9110}" type="datetime1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7293CA-7BB4-9A48-A2FB-6D16CC44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ECEEA0-5013-1145-AA1E-3F56C935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3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F2BFC5C-CFA6-A141-8C2A-52A824BE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DE6717-FECA-7846-81E5-CF42AF51C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9DBC0-55BB-874D-8490-7DB0E3116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3913-AD81-BA4F-9599-1E635FFC9965}" type="datetime1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D54FDC-DD01-834F-9A30-39804FEBC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53DF07-92E2-1849-91A8-7F3635242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62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194245F-1F0E-A543-80B0-C5F58FBB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545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PRO 3866 – </a:t>
            </a:r>
            <a:r>
              <a:rPr lang="en-US" sz="2800" b="1" dirty="0" err="1"/>
              <a:t>Fundamentos</a:t>
            </a:r>
            <a:r>
              <a:rPr lang="en-US" sz="2800" b="1" dirty="0"/>
              <a:t> de </a:t>
            </a:r>
            <a:r>
              <a:rPr lang="en-US" sz="2800" b="1" dirty="0" err="1"/>
              <a:t>Gestão</a:t>
            </a:r>
            <a:r>
              <a:rPr lang="en-US" sz="2800" b="1" dirty="0"/>
              <a:t> de </a:t>
            </a:r>
            <a:r>
              <a:rPr lang="en-US" sz="2800" b="1" dirty="0" err="1"/>
              <a:t>Projetos</a:t>
            </a:r>
            <a:br>
              <a:rPr lang="en-US" sz="2800" b="1" dirty="0"/>
            </a:br>
            <a:r>
              <a:rPr lang="en-US" sz="2800" b="1" dirty="0" err="1"/>
              <a:t>Atividade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Grupo n</a:t>
            </a:r>
            <a:r>
              <a:rPr lang="en-US" sz="2800" b="1" baseline="30000" dirty="0"/>
              <a:t>o</a:t>
            </a:r>
            <a:r>
              <a:rPr lang="en-US" sz="2800" b="1" dirty="0"/>
              <a:t> 6</a:t>
            </a:r>
            <a:endParaRPr lang="pt-BR" sz="2800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A6002A3-163F-914F-9673-2BAEF9B8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33550"/>
            <a:ext cx="10515600" cy="486139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pt-BR" b="1" dirty="0"/>
              <a:t>Entregas em atraso em canteiros de obras no Nordeste</a:t>
            </a:r>
            <a:endParaRPr lang="pt-BR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0B277D-233B-F549-A501-6A57B96B1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94124"/>
              </p:ext>
            </p:extLst>
          </p:nvPr>
        </p:nvGraphicFramePr>
        <p:xfrm>
          <a:off x="1569663" y="1752823"/>
          <a:ext cx="8127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440">
                  <a:extLst>
                    <a:ext uri="{9D8B030D-6E8A-4147-A177-3AD203B41FA5}">
                      <a16:colId xmlns:a16="http://schemas.microsoft.com/office/drawing/2014/main" val="2888028304"/>
                    </a:ext>
                  </a:extLst>
                </a:gridCol>
                <a:gridCol w="4746661">
                  <a:extLst>
                    <a:ext uri="{9D8B030D-6E8A-4147-A177-3AD203B41FA5}">
                      <a16:colId xmlns:a16="http://schemas.microsoft.com/office/drawing/2014/main" val="1518846605"/>
                    </a:ext>
                  </a:extLst>
                </a:gridCol>
                <a:gridCol w="2248898">
                  <a:extLst>
                    <a:ext uri="{9D8B030D-6E8A-4147-A177-3AD203B41FA5}">
                      <a16:colId xmlns:a16="http://schemas.microsoft.com/office/drawing/2014/main" val="3406601957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Nome do aluno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</a:t>
                      </a:r>
                      <a:r>
                        <a:rPr lang="pt-BR" baseline="30000" dirty="0"/>
                        <a:t>o</a:t>
                      </a:r>
                      <a:r>
                        <a:rPr lang="pt-BR" dirty="0"/>
                        <a:t> USP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4061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8833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595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53079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F932975-F8A7-2841-9F75-D355F8A1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78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15900"/>
            <a:r>
              <a:rPr lang="pt-BR" dirty="0"/>
              <a:t>1. O procedimento descrito no plano de gerenciamento da qualidade pede que o problema seja evidenciado utilizando um </a:t>
            </a:r>
            <a:r>
              <a:rPr lang="pt-BR" u="sng" dirty="0"/>
              <a:t>histograma</a:t>
            </a:r>
            <a:r>
              <a:rPr lang="pt-BR" dirty="0"/>
              <a:t> e cálculo do </a:t>
            </a:r>
            <a:r>
              <a:rPr lang="pt-BR" u="sng" dirty="0"/>
              <a:t>Nível de Serviço</a:t>
            </a:r>
            <a:r>
              <a:rPr lang="pt-BR" dirty="0"/>
              <a:t> Real.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2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2027290-0789-7943-86A7-15FA47AE5DD8}"/>
              </a:ext>
            </a:extLst>
          </p:cNvPr>
          <p:cNvSpPr txBox="1"/>
          <p:nvPr/>
        </p:nvSpPr>
        <p:spPr>
          <a:xfrm>
            <a:off x="2645478" y="1355648"/>
            <a:ext cx="125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Histograma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A0ED2F87-876B-174E-A3DF-E9407C92C4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68" y="2318924"/>
            <a:ext cx="5495290" cy="3406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5702837-7FAC-CF4D-834E-A0CDA9F42248}"/>
              </a:ext>
            </a:extLst>
          </p:cNvPr>
          <p:cNvSpPr txBox="1"/>
          <p:nvPr/>
        </p:nvSpPr>
        <p:spPr>
          <a:xfrm>
            <a:off x="8041136" y="1540314"/>
            <a:ext cx="2827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Nível de Serviço de Entregas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6DA60119-3246-B344-97CF-F8DA59FB8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63557"/>
              </p:ext>
            </p:extLst>
          </p:nvPr>
        </p:nvGraphicFramePr>
        <p:xfrm>
          <a:off x="7887572" y="3043523"/>
          <a:ext cx="3417366" cy="1272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1739900" imgH="647700" progId="Equation.3">
                  <p:embed/>
                </p:oleObj>
              </mc:Choice>
              <mc:Fallback>
                <p:oleObj r:id="rId4" imgW="17399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7572" y="3043523"/>
                        <a:ext cx="3417366" cy="1272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60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15900"/>
            <a:r>
              <a:rPr lang="pt-BR" dirty="0"/>
              <a:t>2. Podemos afirmar que os atrasos na Expedição do CD é a causa dos atrasos nas entregas nas obras do Nordeste? Justifique.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3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5702837-7FAC-CF4D-834E-A0CDA9F42248}"/>
              </a:ext>
            </a:extLst>
          </p:cNvPr>
          <p:cNvSpPr txBox="1"/>
          <p:nvPr/>
        </p:nvSpPr>
        <p:spPr>
          <a:xfrm>
            <a:off x="4139231" y="1405581"/>
            <a:ext cx="305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Nível de Serviço da Expedição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DBC86-9DD4-6A40-8447-4DAF90E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82" y="3880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9C2857E0-165E-9F41-ADB7-A834BA07FE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318806"/>
              </p:ext>
            </p:extLst>
          </p:nvPr>
        </p:nvGraphicFramePr>
        <p:xfrm>
          <a:off x="3870202" y="2018018"/>
          <a:ext cx="3446457" cy="1246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3" imgW="1790700" imgH="647700" progId="Equation.3">
                  <p:embed/>
                </p:oleObj>
              </mc:Choice>
              <mc:Fallback>
                <p:oleObj r:id="rId3" imgW="17907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202" y="2018018"/>
                        <a:ext cx="3446457" cy="1246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AA94AEC-1993-CB41-B468-BDDAAF5F31A3}"/>
              </a:ext>
            </a:extLst>
          </p:cNvPr>
          <p:cNvSpPr txBox="1"/>
          <p:nvPr/>
        </p:nvSpPr>
        <p:spPr>
          <a:xfrm>
            <a:off x="1095884" y="3846064"/>
            <a:ext cx="325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Resposta:  Sim (     )        Não (     )</a:t>
            </a:r>
          </a:p>
          <a:p>
            <a:r>
              <a:rPr lang="pt-BR" dirty="0"/>
              <a:t>Justificativa:  </a:t>
            </a:r>
          </a:p>
        </p:txBody>
      </p:sp>
    </p:spTree>
    <p:extLst>
      <p:ext uri="{BB962C8B-B14F-4D97-AF65-F5344CB8AC3E}">
        <p14:creationId xmlns:p14="http://schemas.microsoft.com/office/powerpoint/2010/main" val="145342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15900"/>
            <a:r>
              <a:rPr lang="pt-BR" dirty="0"/>
              <a:t>3. Podemos afirmar que a causa principal dos atrasos nas entregas das obras nos Estados do Nordeste é o tempo excessivo de viagem das transportadoras terceirizadas contratadas? Justifique.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4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5702837-7FAC-CF4D-834E-A0CDA9F42248}"/>
              </a:ext>
            </a:extLst>
          </p:cNvPr>
          <p:cNvSpPr txBox="1"/>
          <p:nvPr/>
        </p:nvSpPr>
        <p:spPr>
          <a:xfrm>
            <a:off x="4139231" y="1405581"/>
            <a:ext cx="275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Nível de Serviço de Viagens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DBC86-9DD4-6A40-8447-4DAF90E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82" y="3880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E7A17-FC2A-2E4C-944B-411192A3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27" y="3197356"/>
            <a:ext cx="143591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E134AEB-B02E-754E-A946-C7BB3403ED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203931"/>
              </p:ext>
            </p:extLst>
          </p:nvPr>
        </p:nvGraphicFramePr>
        <p:xfrm>
          <a:off x="4118289" y="2141049"/>
          <a:ext cx="3249554" cy="1246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1689100" imgH="647700" progId="Equation.3">
                  <p:embed/>
                </p:oleObj>
              </mc:Choice>
              <mc:Fallback>
                <p:oleObj r:id="rId3" imgW="16891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8289" y="2141049"/>
                        <a:ext cx="3249554" cy="1246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DFFD34BF-83D7-9D45-BA27-FFA0817276D1}"/>
              </a:ext>
            </a:extLst>
          </p:cNvPr>
          <p:cNvSpPr txBox="1"/>
          <p:nvPr/>
        </p:nvSpPr>
        <p:spPr>
          <a:xfrm>
            <a:off x="1151724" y="3753255"/>
            <a:ext cx="325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Resposta:  Sim (     )        Não (     )</a:t>
            </a:r>
          </a:p>
          <a:p>
            <a:r>
              <a:rPr lang="pt-BR" dirty="0"/>
              <a:t>Justificativa:  </a:t>
            </a:r>
          </a:p>
        </p:txBody>
      </p:sp>
    </p:spTree>
    <p:extLst>
      <p:ext uri="{BB962C8B-B14F-4D97-AF65-F5344CB8AC3E}">
        <p14:creationId xmlns:p14="http://schemas.microsoft.com/office/powerpoint/2010/main" val="407890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15900"/>
            <a:r>
              <a:rPr lang="pt-BR" dirty="0"/>
              <a:t>4. Com base na análise do histograma do tempo de viagem das transportadoras terceirizadas, há evidência de estratos diferentes na amostra analisada? Ou seja, vale a pena continuar a investigação para buscar um responsável pelos atrasos? Por quê?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5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5702837-7FAC-CF4D-834E-A0CDA9F42248}"/>
              </a:ext>
            </a:extLst>
          </p:cNvPr>
          <p:cNvSpPr txBox="1"/>
          <p:nvPr/>
        </p:nvSpPr>
        <p:spPr>
          <a:xfrm>
            <a:off x="4139231" y="1405581"/>
            <a:ext cx="232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Histograma de Viagens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DBC86-9DD4-6A40-8447-4DAF90E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82" y="3880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E7A17-FC2A-2E4C-944B-411192A3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27" y="3197356"/>
            <a:ext cx="143591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" name="Picture 13">
            <a:extLst>
              <a:ext uri="{FF2B5EF4-FFF2-40B4-BE49-F238E27FC236}">
                <a16:creationId xmlns:a16="http://schemas.microsoft.com/office/drawing/2014/main" id="{2C4CF555-3A58-114D-A9D5-B8654AC16A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98" y="1830412"/>
            <a:ext cx="5495290" cy="3406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1A2909B-C71E-2A40-8701-2593FCEBEADE}"/>
              </a:ext>
            </a:extLst>
          </p:cNvPr>
          <p:cNvSpPr txBox="1"/>
          <p:nvPr/>
        </p:nvSpPr>
        <p:spPr>
          <a:xfrm>
            <a:off x="925689" y="5292686"/>
            <a:ext cx="325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Resposta:  Sim (     )        Não (     )</a:t>
            </a:r>
          </a:p>
          <a:p>
            <a:r>
              <a:rPr lang="pt-BR" dirty="0"/>
              <a:t>Justificativa:  </a:t>
            </a:r>
          </a:p>
        </p:txBody>
      </p:sp>
    </p:spTree>
    <p:extLst>
      <p:ext uri="{BB962C8B-B14F-4D97-AF65-F5344CB8AC3E}">
        <p14:creationId xmlns:p14="http://schemas.microsoft.com/office/powerpoint/2010/main" val="96664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15900"/>
            <a:r>
              <a:rPr lang="pt-BR" dirty="0"/>
              <a:t>5. Elabore dois histogramas dos tempos de viagem com estratificação por transportadora para evidenciar, ou não, que o serviço prestado por cada uma delas é significativamente diferente. Calcule também o Nível de Serviço de cada uma delas e dê seu parecer sobre o responsável principal dos atrasos nas entregas de pedidos nos canteiros de obras nos Estados do Nordeste.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6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5702837-7FAC-CF4D-834E-A0CDA9F42248}"/>
              </a:ext>
            </a:extLst>
          </p:cNvPr>
          <p:cNvSpPr txBox="1"/>
          <p:nvPr/>
        </p:nvSpPr>
        <p:spPr>
          <a:xfrm>
            <a:off x="746877" y="1786527"/>
            <a:ext cx="4421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Histograma de Viagens </a:t>
            </a:r>
            <a:r>
              <a:rPr lang="pt-BR" dirty="0" err="1"/>
              <a:t>Tranportadora</a:t>
            </a:r>
            <a:r>
              <a:rPr lang="pt-BR" dirty="0"/>
              <a:t> </a:t>
            </a:r>
            <a:r>
              <a:rPr lang="pt-BR" dirty="0" err="1"/>
              <a:t>Lerdão</a:t>
            </a:r>
            <a:endParaRPr lang="pt-BR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DBC86-9DD4-6A40-8447-4DAF90E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82" y="3880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E7A17-FC2A-2E4C-944B-411192A3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27" y="3197356"/>
            <a:ext cx="143591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Picture 18">
            <a:extLst>
              <a:ext uri="{FF2B5EF4-FFF2-40B4-BE49-F238E27FC236}">
                <a16:creationId xmlns:a16="http://schemas.microsoft.com/office/drawing/2014/main" id="{5970EA1B-4AF5-E446-A33F-C34AD98536D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6509"/>
            <a:ext cx="5495290" cy="340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9">
            <a:extLst>
              <a:ext uri="{FF2B5EF4-FFF2-40B4-BE49-F238E27FC236}">
                <a16:creationId xmlns:a16="http://schemas.microsoft.com/office/drawing/2014/main" id="{038E90B5-284D-AE46-8C0F-F68EC370A0B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685" y="2412214"/>
            <a:ext cx="5495290" cy="3406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A7CE1E05-ABE8-0344-A95D-913256DA64A1}"/>
              </a:ext>
            </a:extLst>
          </p:cNvPr>
          <p:cNvSpPr txBox="1"/>
          <p:nvPr/>
        </p:nvSpPr>
        <p:spPr>
          <a:xfrm>
            <a:off x="6521245" y="1756696"/>
            <a:ext cx="458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Histograma de Viagens </a:t>
            </a:r>
            <a:r>
              <a:rPr lang="pt-BR" dirty="0" err="1"/>
              <a:t>Tranportadora</a:t>
            </a:r>
            <a:r>
              <a:rPr lang="pt-BR" dirty="0"/>
              <a:t> Pindaíba</a:t>
            </a:r>
          </a:p>
        </p:txBody>
      </p:sp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FE45D914-5B10-B74C-8023-BA64359C38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119752"/>
              </p:ext>
            </p:extLst>
          </p:nvPr>
        </p:nvGraphicFramePr>
        <p:xfrm>
          <a:off x="970180" y="5845913"/>
          <a:ext cx="9344158" cy="668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5" imgW="6032500" imgH="431800" progId="Equation.3">
                  <p:embed/>
                </p:oleObj>
              </mc:Choice>
              <mc:Fallback>
                <p:oleObj r:id="rId5" imgW="6032500" imgH="431800" progId="Equation.3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AE5AC32B-BA16-BE4A-9D00-A08CFB023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180" y="5845913"/>
                        <a:ext cx="9344158" cy="668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25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C5F2DA9-AF77-B943-BC21-214224A34D42}"/>
              </a:ext>
            </a:extLst>
          </p:cNvPr>
          <p:cNvSpPr txBox="1"/>
          <p:nvPr/>
        </p:nvSpPr>
        <p:spPr>
          <a:xfrm>
            <a:off x="1095884" y="484706"/>
            <a:ext cx="1033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15900"/>
            <a:r>
              <a:rPr lang="pt-BR" dirty="0"/>
              <a:t>6. Elabore o parecer do Caso: Entregas em atraso em canteiros de obras no Nordeste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7</a:t>
            </a:fld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DBC86-9DD4-6A40-8447-4DAF90E0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682" y="3880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E7A17-FC2A-2E4C-944B-411192A31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27" y="3197356"/>
            <a:ext cx="143591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AF6435B-05D3-B24E-B769-7757C237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555" y="152292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4876B9-FAAE-B249-96F9-D8F48313CA8F}"/>
              </a:ext>
            </a:extLst>
          </p:cNvPr>
          <p:cNvSpPr txBox="1"/>
          <p:nvPr/>
        </p:nvSpPr>
        <p:spPr>
          <a:xfrm>
            <a:off x="1207566" y="1338258"/>
            <a:ext cx="101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Parecer: </a:t>
            </a:r>
          </a:p>
        </p:txBody>
      </p:sp>
    </p:spTree>
    <p:extLst>
      <p:ext uri="{BB962C8B-B14F-4D97-AF65-F5344CB8AC3E}">
        <p14:creationId xmlns:p14="http://schemas.microsoft.com/office/powerpoint/2010/main" val="1092658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306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Equation.3</vt:lpstr>
      <vt:lpstr>PRO 3866 – Fundamentos de Gestão de Projetos Atividade em Grupo no 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3577 – Princípios de Gestão de Projetos Atividade em Grupo no 3</dc:title>
  <dc:creator>Paulino G Francischini</dc:creator>
  <cp:lastModifiedBy>Paulino G Francischini</cp:lastModifiedBy>
  <cp:revision>13</cp:revision>
  <dcterms:created xsi:type="dcterms:W3CDTF">2021-01-26T02:16:14Z</dcterms:created>
  <dcterms:modified xsi:type="dcterms:W3CDTF">2022-02-22T01:29:48Z</dcterms:modified>
</cp:coreProperties>
</file>