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WC Mano Negra Bold" charset="1" panose="02000506000000020004"/>
      <p:regular r:id="rId10"/>
    </p:embeddedFont>
    <p:embeddedFont>
      <p:font typeface="Mansalva" charset="1" panose="0000000000000000000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slides/slide1.xml" Type="http://schemas.openxmlformats.org/officeDocument/2006/relationships/slide"/><Relationship Id="rId13" Target="slides/slide2.xml" Type="http://schemas.openxmlformats.org/officeDocument/2006/relationships/slide"/><Relationship Id="rId14" Target="slides/slide3.xml" Type="http://schemas.openxmlformats.org/officeDocument/2006/relationships/slide"/><Relationship Id="rId15" Target="slides/slide4.xml" Type="http://schemas.openxmlformats.org/officeDocument/2006/relationships/slide"/><Relationship Id="rId16" Target="slides/slide5.xml" Type="http://schemas.openxmlformats.org/officeDocument/2006/relationships/slide"/><Relationship Id="rId17" Target="slides/slide6.xml" Type="http://schemas.openxmlformats.org/officeDocument/2006/relationships/slide"/><Relationship Id="rId18" Target="slides/slide7.xml" Type="http://schemas.openxmlformats.org/officeDocument/2006/relationships/slide"/><Relationship Id="rId19" Target="slides/slide8.xml" Type="http://schemas.openxmlformats.org/officeDocument/2006/relationships/slide"/><Relationship Id="rId2" Target="presProps.xml" Type="http://schemas.openxmlformats.org/officeDocument/2006/relationships/presProps"/><Relationship Id="rId20" Target="slides/slide9.xml" Type="http://schemas.openxmlformats.org/officeDocument/2006/relationships/slide"/><Relationship Id="rId21" Target="slides/slide10.xml" Type="http://schemas.openxmlformats.org/officeDocument/2006/relationships/slide"/><Relationship Id="rId22" Target="slides/slide11.xml" Type="http://schemas.openxmlformats.org/officeDocument/2006/relationships/slide"/><Relationship Id="rId23" Target="slides/slide12.xml" Type="http://schemas.openxmlformats.org/officeDocument/2006/relationships/slide"/><Relationship Id="rId24" Target="slides/slide13.xml" Type="http://schemas.openxmlformats.org/officeDocument/2006/relationships/slide"/><Relationship Id="rId25" Target="slides/slide14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jpe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2.svg" Type="http://schemas.openxmlformats.org/officeDocument/2006/relationships/image"/><Relationship Id="rId2" Target="../media/image7.png" Type="http://schemas.openxmlformats.org/officeDocument/2006/relationships/image"/><Relationship Id="rId3" Target="../media/image8.png" Type="http://schemas.openxmlformats.org/officeDocument/2006/relationships/image"/><Relationship Id="rId4" Target="../media/image38.png" Type="http://schemas.openxmlformats.org/officeDocument/2006/relationships/image"/><Relationship Id="rId5" Target="../media/image10.png" Type="http://schemas.openxmlformats.org/officeDocument/2006/relationships/image"/><Relationship Id="rId6" Target="../media/image11.png" Type="http://schemas.openxmlformats.org/officeDocument/2006/relationships/image"/><Relationship Id="rId7" Target="../media/image39.png" Type="http://schemas.openxmlformats.org/officeDocument/2006/relationships/image"/><Relationship Id="rId8" Target="../media/image40.svg" Type="http://schemas.openxmlformats.org/officeDocument/2006/relationships/image"/><Relationship Id="rId9" Target="../media/image41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Relationship Id="rId4" Target="../media/image43.png" Type="http://schemas.openxmlformats.org/officeDocument/2006/relationships/image"/><Relationship Id="rId5" Target="../media/image10.png" Type="http://schemas.openxmlformats.org/officeDocument/2006/relationships/image"/><Relationship Id="rId6" Target="../media/image11.png" Type="http://schemas.openxmlformats.org/officeDocument/2006/relationships/image"/><Relationship Id="rId7" Target="../media/image44.png" Type="http://schemas.openxmlformats.org/officeDocument/2006/relationships/image"/><Relationship Id="rId8" Target="../media/image45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Relationship Id="rId4" Target="../media/image46.png" Type="http://schemas.openxmlformats.org/officeDocument/2006/relationships/image"/><Relationship Id="rId5" Target="../media/image10.png" Type="http://schemas.openxmlformats.org/officeDocument/2006/relationships/image"/><Relationship Id="rId6" Target="../media/image11.png" Type="http://schemas.openxmlformats.org/officeDocument/2006/relationships/image"/><Relationship Id="rId7" Target="../media/image47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Relationship Id="rId4" Target="../media/image48.png" Type="http://schemas.openxmlformats.org/officeDocument/2006/relationships/image"/><Relationship Id="rId5" Target="../media/image10.png" Type="http://schemas.openxmlformats.org/officeDocument/2006/relationships/image"/><Relationship Id="rId6" Target="../media/image49.png" Type="http://schemas.openxmlformats.org/officeDocument/2006/relationships/image"/><Relationship Id="rId7" Target="../media/image11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svg" Type="http://schemas.openxmlformats.org/officeDocument/2006/relationships/image"/><Relationship Id="rId11" Target="../media/image55.png" Type="http://schemas.openxmlformats.org/officeDocument/2006/relationships/image"/><Relationship Id="rId12" Target="../media/image56.svg" Type="http://schemas.openxmlformats.org/officeDocument/2006/relationships/image"/><Relationship Id="rId2" Target="../media/image7.png" Type="http://schemas.openxmlformats.org/officeDocument/2006/relationships/image"/><Relationship Id="rId3" Target="../media/image8.png" Type="http://schemas.openxmlformats.org/officeDocument/2006/relationships/image"/><Relationship Id="rId4" Target="../media/image50.png" Type="http://schemas.openxmlformats.org/officeDocument/2006/relationships/image"/><Relationship Id="rId5" Target="../media/image10.png" Type="http://schemas.openxmlformats.org/officeDocument/2006/relationships/image"/><Relationship Id="rId6" Target="../media/image11.png" Type="http://schemas.openxmlformats.org/officeDocument/2006/relationships/image"/><Relationship Id="rId7" Target="../media/image51.png" Type="http://schemas.openxmlformats.org/officeDocument/2006/relationships/image"/><Relationship Id="rId8" Target="../media/image52.svg" Type="http://schemas.openxmlformats.org/officeDocument/2006/relationships/image"/><Relationship Id="rId9" Target="../media/image53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Relationship Id="rId4" Target="../media/image9.jpeg" Type="http://schemas.openxmlformats.org/officeDocument/2006/relationships/image"/><Relationship Id="rId5" Target="../media/image10.png" Type="http://schemas.openxmlformats.org/officeDocument/2006/relationships/image"/><Relationship Id="rId6" Target="../media/image11.png" Type="http://schemas.openxmlformats.org/officeDocument/2006/relationships/image"/><Relationship Id="rId7" Target="../media/image12.png" Type="http://schemas.openxmlformats.org/officeDocument/2006/relationships/image"/><Relationship Id="rId8" Target="../media/image13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8.png" Type="http://schemas.openxmlformats.org/officeDocument/2006/relationships/image"/><Relationship Id="rId4" Target="../media/image15.jpeg" Type="http://schemas.openxmlformats.org/officeDocument/2006/relationships/image"/><Relationship Id="rId5" Target="../media/image10.png" Type="http://schemas.openxmlformats.org/officeDocument/2006/relationships/image"/><Relationship Id="rId6" Target="../media/image16.png" Type="http://schemas.openxmlformats.org/officeDocument/2006/relationships/image"/><Relationship Id="rId7" Target="../media/image17.jpeg" Type="http://schemas.openxmlformats.org/officeDocument/2006/relationships/image"/><Relationship Id="rId8" Target="../media/image18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VAFikig9Wsg.mp4" Type="http://schemas.microsoft.com/office/2007/relationships/media"/><Relationship Id="rId11" Target="../media/image23.png" Type="http://schemas.openxmlformats.org/officeDocument/2006/relationships/image"/><Relationship Id="rId12" Target="../media/image24.svg" Type="http://schemas.openxmlformats.org/officeDocument/2006/relationships/image"/><Relationship Id="rId2" Target="../media/image19.png" Type="http://schemas.openxmlformats.org/officeDocument/2006/relationships/image"/><Relationship Id="rId3" Target="../media/image14.png" Type="http://schemas.openxmlformats.org/officeDocument/2006/relationships/image"/><Relationship Id="rId4" Target="../media/image10.png" Type="http://schemas.openxmlformats.org/officeDocument/2006/relationships/image"/><Relationship Id="rId5" Target="../media/image16.png" Type="http://schemas.openxmlformats.org/officeDocument/2006/relationships/image"/><Relationship Id="rId6" Target="../media/image20.png" Type="http://schemas.openxmlformats.org/officeDocument/2006/relationships/image"/><Relationship Id="rId7" Target="../media/image21.png" Type="http://schemas.openxmlformats.org/officeDocument/2006/relationships/image"/><Relationship Id="rId8" Target="../media/image22.jpeg" Type="http://schemas.openxmlformats.org/officeDocument/2006/relationships/image"/><Relationship Id="rId9" Target="../media/VAFikig9Wsg.mp4" Type="http://schemas.openxmlformats.org/officeDocument/2006/relationships/video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jpeg" Type="http://schemas.openxmlformats.org/officeDocument/2006/relationships/image"/><Relationship Id="rId11" Target="../media/VAFikqFcHDc.mp4" Type="http://schemas.openxmlformats.org/officeDocument/2006/relationships/video"/><Relationship Id="rId12" Target="../media/VAFikqFcHDc.mp4" Type="http://schemas.microsoft.com/office/2007/relationships/media"/><Relationship Id="rId2" Target="../media/image19.png" Type="http://schemas.openxmlformats.org/officeDocument/2006/relationships/image"/><Relationship Id="rId3" Target="../media/image14.png" Type="http://schemas.openxmlformats.org/officeDocument/2006/relationships/image"/><Relationship Id="rId4" Target="../media/image10.png" Type="http://schemas.openxmlformats.org/officeDocument/2006/relationships/image"/><Relationship Id="rId5" Target="../media/image16.png" Type="http://schemas.openxmlformats.org/officeDocument/2006/relationships/image"/><Relationship Id="rId6" Target="../media/image20.png" Type="http://schemas.openxmlformats.org/officeDocument/2006/relationships/image"/><Relationship Id="rId7" Target="../media/image21.png" Type="http://schemas.openxmlformats.org/officeDocument/2006/relationships/image"/><Relationship Id="rId8" Target="../media/image23.png" Type="http://schemas.openxmlformats.org/officeDocument/2006/relationships/image"/><Relationship Id="rId9" Target="../media/image24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4.png" Type="http://schemas.openxmlformats.org/officeDocument/2006/relationships/image"/><Relationship Id="rId4" Target="../media/image10.png" Type="http://schemas.openxmlformats.org/officeDocument/2006/relationships/image"/><Relationship Id="rId5" Target="../media/image16.png" Type="http://schemas.openxmlformats.org/officeDocument/2006/relationships/image"/><Relationship Id="rId6" Target="../media/image20.png" Type="http://schemas.openxmlformats.org/officeDocument/2006/relationships/image"/><Relationship Id="rId7" Target="../media/image21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jpeg" Type="http://schemas.openxmlformats.org/officeDocument/2006/relationships/image"/><Relationship Id="rId11" Target="../media/VAFiklSRkwE.mp4" Type="http://schemas.openxmlformats.org/officeDocument/2006/relationships/video"/><Relationship Id="rId12" Target="../media/VAFiklSRkwE.mp4" Type="http://schemas.microsoft.com/office/2007/relationships/media"/><Relationship Id="rId2" Target="../media/image19.png" Type="http://schemas.openxmlformats.org/officeDocument/2006/relationships/image"/><Relationship Id="rId3" Target="../media/image14.png" Type="http://schemas.openxmlformats.org/officeDocument/2006/relationships/image"/><Relationship Id="rId4" Target="../media/image10.png" Type="http://schemas.openxmlformats.org/officeDocument/2006/relationships/image"/><Relationship Id="rId5" Target="../media/image16.png" Type="http://schemas.openxmlformats.org/officeDocument/2006/relationships/image"/><Relationship Id="rId6" Target="../media/image20.png" Type="http://schemas.openxmlformats.org/officeDocument/2006/relationships/image"/><Relationship Id="rId7" Target="../media/image21.png" Type="http://schemas.openxmlformats.org/officeDocument/2006/relationships/image"/><Relationship Id="rId8" Target="../media/image23.png" Type="http://schemas.openxmlformats.org/officeDocument/2006/relationships/image"/><Relationship Id="rId9" Target="../media/image24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png" Type="http://schemas.openxmlformats.org/officeDocument/2006/relationships/image"/><Relationship Id="rId11" Target="../media/image10.png" Type="http://schemas.openxmlformats.org/officeDocument/2006/relationships/image"/><Relationship Id="rId12" Target="../media/image32.png" Type="http://schemas.openxmlformats.org/officeDocument/2006/relationships/image"/><Relationship Id="rId2" Target="../media/image27.png" Type="http://schemas.openxmlformats.org/officeDocument/2006/relationships/image"/><Relationship Id="rId3" Target="../media/image28.png" Type="http://schemas.openxmlformats.org/officeDocument/2006/relationships/image"/><Relationship Id="rId4" Target="../media/image29.png" Type="http://schemas.openxmlformats.org/officeDocument/2006/relationships/image"/><Relationship Id="rId5" Target="../media/image8.png" Type="http://schemas.openxmlformats.org/officeDocument/2006/relationships/image"/><Relationship Id="rId6" Target="../media/image30.jpeg" Type="http://schemas.openxmlformats.org/officeDocument/2006/relationships/image"/><Relationship Id="rId7" Target="../media/image21.png" Type="http://schemas.openxmlformats.org/officeDocument/2006/relationships/image"/><Relationship Id="rId8" Target="../media/image31.jpe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png" Type="http://schemas.openxmlformats.org/officeDocument/2006/relationships/image"/><Relationship Id="rId4" Target="../media/image35.png" Type="http://schemas.openxmlformats.org/officeDocument/2006/relationships/image"/><Relationship Id="rId5" Target="../media/image36.png" Type="http://schemas.openxmlformats.org/officeDocument/2006/relationships/image"/><Relationship Id="rId6" Target="../media/image3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-6198494">
            <a:off x="14388688" y="-1196553"/>
            <a:ext cx="7798625" cy="6073179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-1143388" y="-176029"/>
            <a:ext cx="10144270" cy="12258937"/>
          </a:xfrm>
          <a:prstGeom prst="rect">
            <a:avLst/>
          </a:prstGeom>
        </p:spPr>
      </p:pic>
      <p:grpSp>
        <p:nvGrpSpPr>
          <p:cNvPr name="Group 4" id="4"/>
          <p:cNvGrpSpPr>
            <a:grpSpLocks noChangeAspect="true"/>
          </p:cNvGrpSpPr>
          <p:nvPr/>
        </p:nvGrpSpPr>
        <p:grpSpPr>
          <a:xfrm rot="-470442">
            <a:off x="-1174925" y="242361"/>
            <a:ext cx="7086320" cy="7086320"/>
            <a:chOff x="0" y="0"/>
            <a:chExt cx="19050000" cy="19050000"/>
          </a:xfrm>
        </p:grpSpPr>
        <p:sp>
          <p:nvSpPr>
            <p:cNvPr name="Freeform 5" id="5"/>
            <p:cNvSpPr/>
            <p:nvPr/>
          </p:nvSpPr>
          <p:spPr>
            <a:xfrm flipH="false" flipV="false">
              <a:off x="1106665" y="1106665"/>
              <a:ext cx="16836669" cy="16836669"/>
            </a:xfrm>
            <a:custGeom>
              <a:avLst/>
              <a:gdLst/>
              <a:ahLst/>
              <a:cxnLst/>
              <a:rect r="r" b="b" t="t" l="l"/>
              <a:pathLst>
                <a:path h="16836669" w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4"/>
              <a:stretch>
                <a:fillRect l="0" r="0" t="-7589" b="-42711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>
              <a:off x="0" y="0"/>
              <a:ext cx="19050000" cy="19050000"/>
            </a:xfrm>
            <a:custGeom>
              <a:avLst/>
              <a:gdLst/>
              <a:ahLst/>
              <a:cxnLst/>
              <a:rect r="r" b="b" t="t" l="l"/>
              <a:pathLst>
                <a:path h="19050000" w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5"/>
              <a:stretch>
                <a:fillRect l="0" r="0" t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-169199">
            <a:off x="6230261" y="1641502"/>
            <a:ext cx="10761791" cy="656867"/>
            <a:chOff x="0" y="0"/>
            <a:chExt cx="2834381" cy="173002"/>
          </a:xfrm>
        </p:grpSpPr>
        <p:sp>
          <p:nvSpPr>
            <p:cNvPr name="Freeform 8" id="8"/>
            <p:cNvSpPr/>
            <p:nvPr/>
          </p:nvSpPr>
          <p:spPr>
            <a:xfrm flipH="false" flipV="false">
              <a:off x="0" y="0"/>
              <a:ext cx="2834381" cy="173002"/>
            </a:xfrm>
            <a:custGeom>
              <a:avLst/>
              <a:gdLst/>
              <a:ahLst/>
              <a:cxnLst/>
              <a:rect r="r" b="b" t="t" l="l"/>
              <a:pathLst>
                <a:path h="173002" w="2834381">
                  <a:moveTo>
                    <a:pt x="0" y="0"/>
                  </a:moveTo>
                  <a:lnTo>
                    <a:pt x="2834381" y="0"/>
                  </a:lnTo>
                  <a:lnTo>
                    <a:pt x="2834381" y="173002"/>
                  </a:lnTo>
                  <a:lnTo>
                    <a:pt x="0" y="173002"/>
                  </a:ln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9"/>
                </a:lnSpc>
              </a:pPr>
              <a:r>
                <a:rPr lang="en-US" sz="2299">
                  <a:solidFill>
                    <a:srgbClr val="E6E6E6"/>
                  </a:solidFill>
                  <a:latin typeface="Mansalva"/>
                </a:rPr>
                <a:t>JÉSSICA TURBIANI, ANA CAROLINA RODRIGUES, MICAEL FRANCHI</a:t>
              </a:r>
            </a:p>
          </p:txBody>
        </p:sp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6"/>
          <a:srcRect l="0" t="16884" r="0" b="16884"/>
          <a:stretch>
            <a:fillRect/>
          </a:stretch>
        </p:blipFill>
        <p:spPr>
          <a:xfrm flipH="false" flipV="false" rot="-334900">
            <a:off x="4906325" y="2639187"/>
            <a:ext cx="13979607" cy="2303163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4827459" y="4143488"/>
            <a:ext cx="13345261" cy="3619902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-366168">
            <a:off x="5593268" y="3141545"/>
            <a:ext cx="12402042" cy="3994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48"/>
              </a:lnSpc>
            </a:pPr>
            <a:r>
              <a:rPr lang="en-US" sz="15145" spc="-439">
                <a:solidFill>
                  <a:srgbClr val="2E2E2E"/>
                </a:solidFill>
                <a:latin typeface="WC Mano Negra Bold"/>
              </a:rPr>
              <a:t>A DANÇA -  KLAUSS VIANNA</a:t>
            </a:r>
          </a:p>
        </p:txBody>
      </p:sp>
      <p:sp>
        <p:nvSpPr>
          <p:cNvPr name="TextBox 13" id="13"/>
          <p:cNvSpPr txBox="true"/>
          <p:nvPr/>
        </p:nvSpPr>
        <p:spPr>
          <a:xfrm rot="-122342">
            <a:off x="11363460" y="7232579"/>
            <a:ext cx="6633585" cy="1073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49"/>
              </a:lnSpc>
            </a:pPr>
            <a:r>
              <a:rPr lang="en-US" sz="3399" spc="-118">
                <a:solidFill>
                  <a:srgbClr val="2E2E2E"/>
                </a:solidFill>
                <a:latin typeface="Mansalva"/>
              </a:rPr>
              <a:t>Um projeto de vida, dinâmica e técnica em união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-500965" y="4373069"/>
            <a:ext cx="8793950" cy="591393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-128807">
            <a:off x="319938" y="315652"/>
            <a:ext cx="5972483" cy="7228421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-128807">
            <a:off x="500915" y="797319"/>
            <a:ext cx="5458640" cy="5267113"/>
            <a:chOff x="0" y="0"/>
            <a:chExt cx="7278186" cy="7022818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7292" t="0" r="7292" b="0"/>
            <a:stretch>
              <a:fillRect/>
            </a:stretch>
          </p:blipFill>
          <p:spPr>
            <a:xfrm flipH="false" flipV="false">
              <a:off x="0" y="0"/>
              <a:ext cx="7278186" cy="7022818"/>
            </a:xfrm>
            <a:prstGeom prst="rect">
              <a:avLst/>
            </a:prstGeom>
          </p:spPr>
        </p:pic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-5475001">
            <a:off x="2600787" y="-595244"/>
            <a:ext cx="862541" cy="2233116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-590489">
            <a:off x="92398" y="6069944"/>
            <a:ext cx="5939934" cy="1428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8"/>
              </a:lnSpc>
            </a:pPr>
            <a:r>
              <a:rPr lang="en-US" sz="5400" spc="-156">
                <a:solidFill>
                  <a:srgbClr val="2E2E2E"/>
                </a:solidFill>
                <a:latin typeface="WC Mano Negra Bold"/>
              </a:rPr>
              <a:t>AO RITMO DO UNIVERSO</a:t>
            </a:r>
          </a:p>
        </p:txBody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4817671">
            <a:off x="6384138" y="5900704"/>
            <a:ext cx="862541" cy="2233116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-2386326">
            <a:off x="4104237" y="6710657"/>
            <a:ext cx="2141599" cy="3269617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705538" y="4696084"/>
            <a:ext cx="2903351" cy="3299262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758561" y="1872462"/>
            <a:ext cx="4114800" cy="4114800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5946951" y="620728"/>
            <a:ext cx="12341049" cy="1704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26"/>
              </a:lnSpc>
            </a:pPr>
            <a:r>
              <a:rPr lang="en-US" sz="3233">
                <a:solidFill>
                  <a:srgbClr val="2E2E2E"/>
                </a:solidFill>
                <a:latin typeface="Mansalva"/>
              </a:rPr>
              <a:t>Conexão ser humano e natureza: nascimento, vida e morte</a:t>
            </a:r>
          </a:p>
          <a:p>
            <a:pPr algn="ctr">
              <a:lnSpc>
                <a:spcPts val="4526"/>
              </a:lnSpc>
            </a:pPr>
            <a:r>
              <a:rPr lang="en-US" sz="3233">
                <a:solidFill>
                  <a:srgbClr val="2E2E2E"/>
                </a:solidFill>
                <a:latin typeface="Mansalva"/>
              </a:rPr>
              <a:t>Recuperar a percepção da totalidade do corpo</a:t>
            </a:r>
          </a:p>
          <a:p>
            <a:pPr algn="ctr">
              <a:lnSpc>
                <a:spcPts val="4526"/>
              </a:lnSpc>
            </a:pPr>
            <a:r>
              <a:rPr lang="en-US" sz="3233">
                <a:solidFill>
                  <a:srgbClr val="2E2E2E"/>
                </a:solidFill>
                <a:latin typeface="Mansalva"/>
              </a:rPr>
              <a:t>Romper com a mecanização dos gestos em nosso cotidiano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876751" y="2823472"/>
            <a:ext cx="9382549" cy="1138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28"/>
              </a:lnSpc>
            </a:pPr>
            <a:r>
              <a:rPr lang="en-US" sz="3234">
                <a:solidFill>
                  <a:srgbClr val="2E2E2E"/>
                </a:solidFill>
                <a:latin typeface="Mansalva"/>
              </a:rPr>
              <a:t>Preservar a espiralidade do movimento, romper com as perspectivas retilíneas, lineares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085340" y="6100901"/>
            <a:ext cx="5806702" cy="317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31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9793349" y="4457380"/>
            <a:ext cx="7083004" cy="2280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22"/>
              </a:lnSpc>
            </a:pPr>
            <a:r>
              <a:rPr lang="en-US" sz="3230">
                <a:solidFill>
                  <a:srgbClr val="2E2E2E"/>
                </a:solidFill>
                <a:latin typeface="Mansalva"/>
              </a:rPr>
              <a:t>"A dança começa no conhecimento dos processos internos"</a:t>
            </a:r>
          </a:p>
          <a:p>
            <a:pPr algn="ctr">
              <a:lnSpc>
                <a:spcPts val="4522"/>
              </a:lnSpc>
            </a:pPr>
            <a:r>
              <a:rPr lang="en-US" sz="3230">
                <a:solidFill>
                  <a:srgbClr val="2E2E2E"/>
                </a:solidFill>
                <a:latin typeface="Mansalva"/>
              </a:rPr>
              <a:t>"mais importante do que o desfecho do processo é o processo em si"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026769" y="7167287"/>
            <a:ext cx="8381703" cy="2280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22"/>
              </a:lnSpc>
            </a:pPr>
            <a:r>
              <a:rPr lang="en-US" sz="3230">
                <a:solidFill>
                  <a:srgbClr val="2E2E2E"/>
                </a:solidFill>
                <a:latin typeface="Mansalva"/>
              </a:rPr>
              <a:t>Mais do que uma maneira de exprimir-se por meio do movimento, a dança é um modo de existir. Cada um de nós possui a sua dança e o seu movimento original, singular e diferenciado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-500965" y="4373069"/>
            <a:ext cx="8793950" cy="591393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-128807">
            <a:off x="319938" y="315652"/>
            <a:ext cx="5972483" cy="7228421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-128807">
            <a:off x="500915" y="797319"/>
            <a:ext cx="5458640" cy="5267113"/>
            <a:chOff x="0" y="0"/>
            <a:chExt cx="7278186" cy="7022818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11382" t="0" r="11382" b="0"/>
            <a:stretch>
              <a:fillRect/>
            </a:stretch>
          </p:blipFill>
          <p:spPr>
            <a:xfrm flipH="false" flipV="false">
              <a:off x="0" y="0"/>
              <a:ext cx="7278186" cy="7022818"/>
            </a:xfrm>
            <a:prstGeom prst="rect">
              <a:avLst/>
            </a:prstGeom>
          </p:spPr>
        </p:pic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-5475001">
            <a:off x="2600787" y="-595244"/>
            <a:ext cx="862541" cy="2233116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-590489">
            <a:off x="92398" y="6069944"/>
            <a:ext cx="5939934" cy="1428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8"/>
              </a:lnSpc>
            </a:pPr>
            <a:r>
              <a:rPr lang="en-US" sz="5400" spc="-156">
                <a:solidFill>
                  <a:srgbClr val="2E2E2E"/>
                </a:solidFill>
                <a:latin typeface="WC Mano Negra Bold"/>
              </a:rPr>
              <a:t>APRENDIZADO E ENERGIA</a:t>
            </a:r>
          </a:p>
        </p:txBody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-2386326">
            <a:off x="4104237" y="6710657"/>
            <a:ext cx="2141599" cy="3269617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872425" y="3120746"/>
            <a:ext cx="3216878" cy="3213664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10850409" y="1886342"/>
            <a:ext cx="6343202" cy="31901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42"/>
              </a:lnSpc>
            </a:pPr>
            <a:r>
              <a:rPr lang="en-US" sz="3030">
                <a:solidFill>
                  <a:srgbClr val="2E2E2E"/>
                </a:solidFill>
                <a:latin typeface="Mansalva"/>
              </a:rPr>
              <a:t>é possível perceber quanto nossa linguagem corporal é pobre e como repetimos os mesmos gestos mecanicamente, em conseqüência de tensões que inibem nosso "vocabulário" gestual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425713" y="976982"/>
            <a:ext cx="11090587" cy="564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26"/>
              </a:lnSpc>
            </a:pPr>
            <a:r>
              <a:rPr lang="en-US" sz="3233">
                <a:solidFill>
                  <a:srgbClr val="2E2E2E"/>
                </a:solidFill>
                <a:latin typeface="Mansalva"/>
              </a:rPr>
              <a:t>Relação entre desequilíbrio emocional e desequilíbrio postural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085340" y="6100901"/>
            <a:ext cx="5806702" cy="317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31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5022574" y="5318573"/>
            <a:ext cx="6948433" cy="564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26"/>
              </a:lnSpc>
            </a:pPr>
            <a:r>
              <a:rPr lang="en-US" sz="3233">
                <a:solidFill>
                  <a:srgbClr val="2E2E2E"/>
                </a:solidFill>
                <a:latin typeface="Mansalva"/>
              </a:rPr>
              <a:t>Relação mundo-eu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910436" y="5592714"/>
            <a:ext cx="7348864" cy="15846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4"/>
              </a:lnSpc>
            </a:pPr>
            <a:r>
              <a:rPr lang="en-US" sz="3003">
                <a:solidFill>
                  <a:srgbClr val="2E2E2E"/>
                </a:solidFill>
                <a:latin typeface="Mansalva"/>
              </a:rPr>
              <a:t>as situações sociais e culturais influenciam muito o comportamento gestual e postural que adotamos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496790" y="7586725"/>
            <a:ext cx="8887720" cy="21161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4"/>
              </a:lnSpc>
            </a:pPr>
            <a:r>
              <a:rPr lang="en-US" sz="3003">
                <a:solidFill>
                  <a:srgbClr val="2E2E2E"/>
                </a:solidFill>
                <a:latin typeface="Mansalva"/>
              </a:rPr>
              <a:t>É muito dificil manifestar um sentimento, uma emoção, uma intenção, se me oriento mais por formas condicionadas e conceitos preestabelecidos do que pela verdade do meu gesto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-500965" y="4373069"/>
            <a:ext cx="8793950" cy="591393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-128807">
            <a:off x="319938" y="315652"/>
            <a:ext cx="5972483" cy="7228421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-128807">
            <a:off x="500915" y="797319"/>
            <a:ext cx="5458640" cy="5267113"/>
            <a:chOff x="0" y="0"/>
            <a:chExt cx="7278186" cy="7022818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15592" t="0" r="15592" b="0"/>
            <a:stretch>
              <a:fillRect/>
            </a:stretch>
          </p:blipFill>
          <p:spPr>
            <a:xfrm flipH="false" flipV="false">
              <a:off x="0" y="0"/>
              <a:ext cx="7278186" cy="7022818"/>
            </a:xfrm>
            <a:prstGeom prst="rect">
              <a:avLst/>
            </a:prstGeom>
          </p:spPr>
        </p:pic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-5475001">
            <a:off x="2600787" y="-595244"/>
            <a:ext cx="862541" cy="2233116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-590489">
            <a:off x="661186" y="6098248"/>
            <a:ext cx="5151508" cy="1428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8"/>
              </a:lnSpc>
            </a:pPr>
            <a:r>
              <a:rPr lang="en-US" sz="5400" spc="-156">
                <a:solidFill>
                  <a:srgbClr val="2E2E2E"/>
                </a:solidFill>
                <a:latin typeface="WC Mano Negra Bold"/>
              </a:rPr>
              <a:t>PERCEPÇÃO CORPORAL</a:t>
            </a:r>
          </a:p>
        </p:txBody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-2386326">
            <a:off x="4104237" y="6710657"/>
            <a:ext cx="2141599" cy="3269617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6381618" y="4977538"/>
            <a:ext cx="1911366" cy="2852785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10196336" y="3046522"/>
            <a:ext cx="6343202" cy="3078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02"/>
              </a:lnSpc>
            </a:pPr>
            <a:r>
              <a:rPr lang="en-US" sz="2930">
                <a:solidFill>
                  <a:srgbClr val="2E2E2E"/>
                </a:solidFill>
                <a:latin typeface="Mansalva"/>
              </a:rPr>
              <a:t>Em lugar de aferrar-se a uma dada postura, a uma receita do que deve ser o equilíbrio postural, interessa muito mais despir a pessoa de sua imagem habitual, da postura com a qual acostumou-se a encarar o mundo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870611" y="808621"/>
            <a:ext cx="12341049" cy="15898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46"/>
              </a:lnSpc>
            </a:pPr>
            <a:r>
              <a:rPr lang="en-US" sz="3033">
                <a:solidFill>
                  <a:srgbClr val="2E2E2E"/>
                </a:solidFill>
                <a:latin typeface="Mansalva"/>
              </a:rPr>
              <a:t>Quais são os movimentos que você realiza em seu dia a dia?</a:t>
            </a:r>
          </a:p>
          <a:p>
            <a:pPr algn="ctr">
              <a:lnSpc>
                <a:spcPts val="4246"/>
              </a:lnSpc>
            </a:pPr>
            <a:r>
              <a:rPr lang="en-US" sz="3033">
                <a:solidFill>
                  <a:srgbClr val="2E2E2E"/>
                </a:solidFill>
                <a:latin typeface="Mansalva"/>
              </a:rPr>
              <a:t>Esses gestos se repetem com frequência ou se alternam?</a:t>
            </a:r>
          </a:p>
          <a:p>
            <a:pPr algn="ctr">
              <a:lnSpc>
                <a:spcPts val="4246"/>
              </a:lnSpc>
            </a:pPr>
            <a:r>
              <a:rPr lang="en-US" sz="3033">
                <a:solidFill>
                  <a:srgbClr val="2E2E2E"/>
                </a:solidFill>
                <a:latin typeface="Mansalva"/>
              </a:rPr>
              <a:t>Como você organiza o seu corpo para realizar essas ações?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085340" y="6100901"/>
            <a:ext cx="5806702" cy="317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31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8778759" y="6558029"/>
            <a:ext cx="8062587" cy="3078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02"/>
              </a:lnSpc>
            </a:pPr>
            <a:r>
              <a:rPr lang="en-US" sz="2930">
                <a:solidFill>
                  <a:srgbClr val="2E2E2E"/>
                </a:solidFill>
                <a:latin typeface="Mansalva"/>
              </a:rPr>
              <a:t>O universo da produção é hoje um universo de trabalho alienado - o corpo é submetido a um conjunto de práticas de domesticação social. </a:t>
            </a:r>
          </a:p>
          <a:p>
            <a:pPr algn="ctr">
              <a:lnSpc>
                <a:spcPts val="4102"/>
              </a:lnSpc>
            </a:pPr>
            <a:r>
              <a:rPr lang="en-US" sz="2930">
                <a:solidFill>
                  <a:srgbClr val="2E2E2E"/>
                </a:solidFill>
                <a:latin typeface="Mansalva"/>
              </a:rPr>
              <a:t>U</a:t>
            </a:r>
            <a:r>
              <a:rPr lang="en-US" sz="2930">
                <a:solidFill>
                  <a:srgbClr val="2E2E2E"/>
                </a:solidFill>
                <a:latin typeface="Mansalva"/>
              </a:rPr>
              <a:t>m corpo livre de condicionamentos e dono de suas expressões em alguma medida revela-se um incômodo à ordem social existente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-500965" y="4373069"/>
            <a:ext cx="8793950" cy="591393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-128807">
            <a:off x="319938" y="315652"/>
            <a:ext cx="5972483" cy="7228421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-128807">
            <a:off x="500915" y="797319"/>
            <a:ext cx="5458640" cy="5267113"/>
            <a:chOff x="0" y="0"/>
            <a:chExt cx="7278186" cy="7022818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14491" r="0" b="14491"/>
            <a:stretch>
              <a:fillRect/>
            </a:stretch>
          </p:blipFill>
          <p:spPr>
            <a:xfrm flipH="false" flipV="false">
              <a:off x="0" y="0"/>
              <a:ext cx="7278186" cy="7022818"/>
            </a:xfrm>
            <a:prstGeom prst="rect">
              <a:avLst/>
            </a:prstGeom>
          </p:spPr>
        </p:pic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-5475001">
            <a:off x="2600787" y="-595244"/>
            <a:ext cx="862541" cy="2233116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-590489">
            <a:off x="1436630" y="6076711"/>
            <a:ext cx="3803155" cy="1428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8"/>
              </a:lnSpc>
            </a:pPr>
            <a:r>
              <a:rPr lang="en-US" sz="5400" spc="-156">
                <a:solidFill>
                  <a:srgbClr val="2E2E2E"/>
                </a:solidFill>
                <a:latin typeface="WC Mano Negra Bold"/>
              </a:rPr>
              <a:t>NA SALA DE AULA</a:t>
            </a:r>
          </a:p>
        </p:txBody>
      </p:sp>
      <p:grpSp>
        <p:nvGrpSpPr>
          <p:cNvPr name="Group 8" id="8"/>
          <p:cNvGrpSpPr/>
          <p:nvPr/>
        </p:nvGrpSpPr>
        <p:grpSpPr>
          <a:xfrm rot="526171">
            <a:off x="6098475" y="3784834"/>
            <a:ext cx="5458640" cy="5267113"/>
            <a:chOff x="0" y="0"/>
            <a:chExt cx="7278186" cy="7022818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6"/>
            <a:srcRect l="0" t="1754" r="0" b="1754"/>
            <a:stretch>
              <a:fillRect/>
            </a:stretch>
          </p:blipFill>
          <p:spPr>
            <a:xfrm flipH="false" flipV="false">
              <a:off x="0" y="0"/>
              <a:ext cx="7278186" cy="7022818"/>
            </a:xfrm>
            <a:prstGeom prst="rect">
              <a:avLst/>
            </a:prstGeom>
          </p:spPr>
        </p:pic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4817671">
            <a:off x="6736013" y="2004188"/>
            <a:ext cx="862541" cy="2233116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-2386326">
            <a:off x="4104237" y="6710657"/>
            <a:ext cx="2141599" cy="3269617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9867944" y="2307413"/>
            <a:ext cx="6343202" cy="1056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42"/>
              </a:lnSpc>
            </a:pPr>
            <a:r>
              <a:rPr lang="en-US" sz="3030">
                <a:solidFill>
                  <a:srgbClr val="2E2E2E"/>
                </a:solidFill>
                <a:latin typeface="Mansalva"/>
              </a:rPr>
              <a:t>Relação entre a verbalização e a descoberta corporal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146078" y="734833"/>
            <a:ext cx="11312349" cy="11344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26"/>
              </a:lnSpc>
            </a:pPr>
            <a:r>
              <a:rPr lang="en-US" sz="3233">
                <a:solidFill>
                  <a:srgbClr val="2E2E2E"/>
                </a:solidFill>
                <a:latin typeface="Mansalva"/>
              </a:rPr>
              <a:t>"O que pretendo é derrubar a divisão entre a sala de aula e o mundo lá fora"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085340" y="6100901"/>
            <a:ext cx="5806702" cy="317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31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10590867" y="3984574"/>
            <a:ext cx="6343202" cy="2049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02"/>
              </a:lnSpc>
            </a:pPr>
            <a:r>
              <a:rPr lang="en-US" sz="2930">
                <a:solidFill>
                  <a:srgbClr val="2E2E2E"/>
                </a:solidFill>
                <a:latin typeface="Mansalva"/>
              </a:rPr>
              <a:t>"toda a história de vida das pessoas começa a surgir, as alegrias e tristezas, desgraças e felicidades, a fome e a vontade, as frustrações e fantasias"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763532" y="6480205"/>
            <a:ext cx="6343202" cy="2957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62"/>
              </a:lnSpc>
            </a:pPr>
            <a:r>
              <a:rPr lang="en-US" sz="2830">
                <a:solidFill>
                  <a:srgbClr val="2E2E2E"/>
                </a:solidFill>
                <a:latin typeface="Mansalva"/>
              </a:rPr>
              <a:t>"ninguém pode usar o método Klauss Vianna a não ser eu mesmo, porque tem relação com a minha própria vida, com talentos e dificuldades. A cópia não existe: existem idéias e seqüências que podem ser utilizadas por outros interessados"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-500965" y="4373069"/>
            <a:ext cx="8793950" cy="591393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-128807">
            <a:off x="319938" y="315652"/>
            <a:ext cx="5972483" cy="7228421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-128807">
            <a:off x="500915" y="797319"/>
            <a:ext cx="5458640" cy="5267113"/>
            <a:chOff x="0" y="0"/>
            <a:chExt cx="7278186" cy="7022818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14169" r="0" b="14169"/>
            <a:stretch>
              <a:fillRect/>
            </a:stretch>
          </p:blipFill>
          <p:spPr>
            <a:xfrm flipH="false" flipV="false">
              <a:off x="0" y="0"/>
              <a:ext cx="7278186" cy="7022818"/>
            </a:xfrm>
            <a:prstGeom prst="rect">
              <a:avLst/>
            </a:prstGeom>
          </p:spPr>
        </p:pic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-5475001">
            <a:off x="2600787" y="-595244"/>
            <a:ext cx="862541" cy="2233116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-590489">
            <a:off x="1436630" y="6076711"/>
            <a:ext cx="3803155" cy="1428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8"/>
              </a:lnSpc>
            </a:pPr>
            <a:r>
              <a:rPr lang="en-US" sz="5400" spc="-156">
                <a:solidFill>
                  <a:srgbClr val="2E2E2E"/>
                </a:solidFill>
                <a:latin typeface="WC Mano Negra Bold"/>
              </a:rPr>
              <a:t>MAGIA E TÉCNICA</a:t>
            </a:r>
          </a:p>
        </p:txBody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4817671">
            <a:off x="6736013" y="2004188"/>
            <a:ext cx="862541" cy="2233116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-2386326">
            <a:off x="4104237" y="6710657"/>
            <a:ext cx="2141599" cy="3269617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339526" y="4373069"/>
            <a:ext cx="998512" cy="2974841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055113" y="5596000"/>
            <a:ext cx="936105" cy="2960017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724645" y="1604867"/>
            <a:ext cx="1798521" cy="2378209"/>
          </a:xfrm>
          <a:prstGeom prst="rect">
            <a:avLst/>
          </a:prstGeom>
        </p:spPr>
      </p:pic>
      <p:sp>
        <p:nvSpPr>
          <p:cNvPr name="TextBox 13" id="13"/>
          <p:cNvSpPr txBox="true"/>
          <p:nvPr/>
        </p:nvSpPr>
        <p:spPr>
          <a:xfrm rot="0">
            <a:off x="9515231" y="900640"/>
            <a:ext cx="6343202" cy="3423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22"/>
              </a:lnSpc>
            </a:pPr>
            <a:r>
              <a:rPr lang="en-US" sz="3230">
                <a:solidFill>
                  <a:srgbClr val="2E2E2E"/>
                </a:solidFill>
                <a:latin typeface="Mansalva"/>
              </a:rPr>
              <a:t>Meu trabalho, portanto, busca dar espaço para a manifestação do corpo, com os conteúdos da vida psíquica, das expressões dos sentidos, da vida afetiva. </a:t>
            </a:r>
          </a:p>
          <a:p>
            <a:pPr algn="ctr">
              <a:lnSpc>
                <a:spcPts val="4522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9515231" y="3906877"/>
            <a:ext cx="6343202" cy="3423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22"/>
              </a:lnSpc>
            </a:pPr>
            <a:r>
              <a:rPr lang="en-US" sz="3230">
                <a:solidFill>
                  <a:srgbClr val="2E2E2E"/>
                </a:solidFill>
                <a:latin typeface="Mansalva"/>
              </a:rPr>
              <a:t>Não é possível negligenciar ou esquecer tais coisas nem fazer que o corpo permaneça mudo e não transmita nada: as informações que ele dá são incontroláveis.</a:t>
            </a:r>
          </a:p>
          <a:p>
            <a:pPr algn="ctr">
              <a:lnSpc>
                <a:spcPts val="4522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9769231" y="6881537"/>
            <a:ext cx="6343202" cy="2851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22"/>
              </a:lnSpc>
            </a:pPr>
            <a:r>
              <a:rPr lang="en-US" sz="3230">
                <a:solidFill>
                  <a:srgbClr val="2E2E2E"/>
                </a:solidFill>
                <a:latin typeface="Mansalva"/>
              </a:rPr>
              <a:t>Temos é que conhecer esses processos internos poderosos e dar espaço para que eles se manifestem, criando assim a coreografia, a dança de cada um.</a:t>
            </a:r>
          </a:p>
          <a:p>
            <a:pPr algn="ctr">
              <a:lnSpc>
                <a:spcPts val="4522"/>
              </a:lnSpc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-500965" y="4373069"/>
            <a:ext cx="8793950" cy="591393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-128807">
            <a:off x="319938" y="315652"/>
            <a:ext cx="5972483" cy="7228421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-128807">
            <a:off x="500915" y="797319"/>
            <a:ext cx="5458640" cy="5267113"/>
            <a:chOff x="0" y="0"/>
            <a:chExt cx="7278186" cy="7022818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12948" r="0" b="22975"/>
            <a:stretch>
              <a:fillRect/>
            </a:stretch>
          </p:blipFill>
          <p:spPr>
            <a:xfrm flipH="false" flipV="false">
              <a:off x="0" y="0"/>
              <a:ext cx="7278186" cy="7022818"/>
            </a:xfrm>
            <a:prstGeom prst="rect">
              <a:avLst/>
            </a:prstGeom>
          </p:spPr>
        </p:pic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-5475001">
            <a:off x="2600787" y="-595244"/>
            <a:ext cx="862541" cy="2233116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-590489">
            <a:off x="-57827" y="6122689"/>
            <a:ext cx="6425847" cy="1215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80"/>
              </a:lnSpc>
            </a:pPr>
            <a:r>
              <a:rPr lang="en-US" sz="9000" spc="-261">
                <a:solidFill>
                  <a:srgbClr val="2E2E2E"/>
                </a:solidFill>
                <a:latin typeface="WC Mano Negra Bold"/>
              </a:rPr>
              <a:t>A VIDA</a:t>
            </a:r>
          </a:p>
        </p:txBody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-2386326">
            <a:off x="4104237" y="6710657"/>
            <a:ext cx="2141599" cy="3269617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rcRect l="0" t="3908" r="0" b="12758"/>
          <a:stretch>
            <a:fillRect/>
          </a:stretch>
        </p:blipFill>
        <p:spPr>
          <a:xfrm flipH="false" flipV="false" rot="77856">
            <a:off x="6389440" y="2347936"/>
            <a:ext cx="11310227" cy="2799376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5889355" y="6926982"/>
            <a:ext cx="12020078" cy="2836966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5728870" y="400029"/>
            <a:ext cx="12341049" cy="83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66"/>
              </a:lnSpc>
            </a:pPr>
            <a:r>
              <a:rPr lang="en-US" sz="4833">
                <a:solidFill>
                  <a:srgbClr val="2E2E2E"/>
                </a:solidFill>
                <a:latin typeface="Mansalva"/>
              </a:rPr>
              <a:t>1.Belo Horizonte 1930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056292" y="5692809"/>
            <a:ext cx="12341049" cy="83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66"/>
              </a:lnSpc>
            </a:pPr>
            <a:r>
              <a:rPr lang="en-US" sz="4833">
                <a:solidFill>
                  <a:srgbClr val="2E2E2E"/>
                </a:solidFill>
                <a:latin typeface="Mansalva"/>
              </a:rPr>
              <a:t>2. Balé Clássico: Uma visão mineira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true" flipV="false" rot="-10583196">
            <a:off x="-452562" y="-238446"/>
            <a:ext cx="9971001" cy="575825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-128807">
            <a:off x="319938" y="315652"/>
            <a:ext cx="5972483" cy="7228421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-128807">
            <a:off x="500915" y="797319"/>
            <a:ext cx="5458640" cy="5267113"/>
            <a:chOff x="0" y="0"/>
            <a:chExt cx="7278186" cy="7022818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30059" t="626" r="30059" b="626"/>
            <a:stretch>
              <a:fillRect/>
            </a:stretch>
          </p:blipFill>
          <p:spPr>
            <a:xfrm flipH="false" flipV="false">
              <a:off x="0" y="0"/>
              <a:ext cx="7278186" cy="7022818"/>
            </a:xfrm>
            <a:prstGeom prst="rect">
              <a:avLst/>
            </a:prstGeom>
          </p:spPr>
        </p:pic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-5475001">
            <a:off x="2600787" y="-595244"/>
            <a:ext cx="862541" cy="2233116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-590489">
            <a:off x="-57827" y="6122689"/>
            <a:ext cx="6425847" cy="1215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80"/>
              </a:lnSpc>
            </a:pPr>
            <a:r>
              <a:rPr lang="en-US" sz="9000" spc="-261">
                <a:solidFill>
                  <a:srgbClr val="2E2E2E"/>
                </a:solidFill>
                <a:latin typeface="WC Mano Negra Bold"/>
              </a:rPr>
              <a:t>()</a:t>
            </a:r>
          </a:p>
        </p:txBody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1861592">
            <a:off x="5625021" y="5582455"/>
            <a:ext cx="862541" cy="2233116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69668">
            <a:off x="16309879" y="48593"/>
            <a:ext cx="4902758" cy="10543566"/>
          </a:xfrm>
          <a:prstGeom prst="rect">
            <a:avLst/>
          </a:prstGeom>
        </p:spPr>
      </p:pic>
      <p:grpSp>
        <p:nvGrpSpPr>
          <p:cNvPr name="Group 10" id="10"/>
          <p:cNvGrpSpPr/>
          <p:nvPr/>
        </p:nvGrpSpPr>
        <p:grpSpPr>
          <a:xfrm rot="-74568">
            <a:off x="500915" y="755505"/>
            <a:ext cx="5458640" cy="5267113"/>
            <a:chOff x="0" y="0"/>
            <a:chExt cx="7278186" cy="7022818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7"/>
            <a:srcRect l="12838" t="0" r="12838" b="0"/>
            <a:stretch>
              <a:fillRect/>
            </a:stretch>
          </p:blipFill>
          <p:spPr>
            <a:xfrm flipH="false" flipV="false">
              <a:off x="0" y="0"/>
              <a:ext cx="7278186" cy="7022818"/>
            </a:xfrm>
            <a:prstGeom prst="rect">
              <a:avLst/>
            </a:prstGeom>
          </p:spPr>
        </p:pic>
      </p:grpSp>
      <p:pic>
        <p:nvPicPr>
          <p:cNvPr name="Picture 12" id="12"/>
          <p:cNvPicPr>
            <a:picLocks noChangeAspect="true"/>
          </p:cNvPicPr>
          <p:nvPr/>
        </p:nvPicPr>
        <p:blipFill>
          <a:blip r:embed="rId8"/>
          <a:srcRect l="4685" t="4547" r="2729" b="6821"/>
          <a:stretch>
            <a:fillRect/>
          </a:stretch>
        </p:blipFill>
        <p:spPr>
          <a:xfrm flipH="false" flipV="false" rot="0">
            <a:off x="5295398" y="7251342"/>
            <a:ext cx="10536681" cy="2691090"/>
          </a:xfrm>
          <a:prstGeom prst="rect">
            <a:avLst/>
          </a:prstGeom>
        </p:spPr>
      </p:pic>
      <p:sp>
        <p:nvSpPr>
          <p:cNvPr name="TextBox 13" id="13"/>
          <p:cNvSpPr txBox="true"/>
          <p:nvPr/>
        </p:nvSpPr>
        <p:spPr>
          <a:xfrm rot="0">
            <a:off x="6425713" y="1451425"/>
            <a:ext cx="9406365" cy="66338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58465" indent="-429232" lvl="1">
              <a:lnSpc>
                <a:spcPts val="5566"/>
              </a:lnSpc>
              <a:buFont typeface="Arial"/>
              <a:buChar char="•"/>
            </a:pPr>
            <a:r>
              <a:rPr lang="en-US" sz="3976">
                <a:solidFill>
                  <a:srgbClr val="2E2E2E"/>
                </a:solidFill>
                <a:latin typeface="Mansalva"/>
              </a:rPr>
              <a:t>Capoeira</a:t>
            </a:r>
          </a:p>
          <a:p>
            <a:pPr>
              <a:lnSpc>
                <a:spcPts val="5566"/>
              </a:lnSpc>
            </a:pPr>
          </a:p>
          <a:p>
            <a:pPr marL="815284" indent="-407642" lvl="1">
              <a:lnSpc>
                <a:spcPts val="5286"/>
              </a:lnSpc>
              <a:buFont typeface="Arial"/>
              <a:buChar char="•"/>
            </a:pPr>
            <a:r>
              <a:rPr lang="en-US" sz="3776">
                <a:solidFill>
                  <a:srgbClr val="2E2E2E"/>
                </a:solidFill>
                <a:latin typeface="Mansalva"/>
              </a:rPr>
              <a:t>Professor de odontologia - Anatomista</a:t>
            </a:r>
          </a:p>
          <a:p>
            <a:pPr>
              <a:lnSpc>
                <a:spcPts val="5286"/>
              </a:lnSpc>
            </a:pPr>
          </a:p>
          <a:p>
            <a:pPr marL="815284" indent="-407642" lvl="1">
              <a:lnSpc>
                <a:spcPts val="5286"/>
              </a:lnSpc>
              <a:buFont typeface="Arial"/>
              <a:buChar char="•"/>
            </a:pPr>
            <a:r>
              <a:rPr lang="en-US" sz="3776">
                <a:solidFill>
                  <a:srgbClr val="2E2E2E"/>
                </a:solidFill>
                <a:latin typeface="Mansalva"/>
              </a:rPr>
              <a:t>Terreiro de Candonblé - Mãe Stella</a:t>
            </a:r>
          </a:p>
          <a:p>
            <a:pPr algn="ctr">
              <a:lnSpc>
                <a:spcPts val="5286"/>
              </a:lnSpc>
            </a:pPr>
          </a:p>
          <a:p>
            <a:pPr algn="ctr">
              <a:lnSpc>
                <a:spcPts val="5286"/>
              </a:lnSpc>
            </a:pPr>
            <a:r>
              <a:rPr lang="en-US" sz="3776">
                <a:solidFill>
                  <a:srgbClr val="2E2E2E"/>
                </a:solidFill>
                <a:latin typeface="Mansalva"/>
              </a:rPr>
              <a:t>TEATRO</a:t>
            </a:r>
          </a:p>
          <a:p>
            <a:pPr algn="ctr">
              <a:lnSpc>
                <a:spcPts val="5286"/>
              </a:lnSpc>
            </a:pPr>
            <a:r>
              <a:rPr lang="en-US" sz="3776">
                <a:solidFill>
                  <a:srgbClr val="2E2E2E"/>
                </a:solidFill>
                <a:latin typeface="Mansalva"/>
              </a:rPr>
              <a:t>Roda Viva - Zé Celso</a:t>
            </a:r>
          </a:p>
          <a:p>
            <a:pPr algn="ctr">
              <a:lnSpc>
                <a:spcPts val="5286"/>
              </a:lnSpc>
            </a:pPr>
          </a:p>
          <a:p>
            <a:pPr algn="ctr">
              <a:lnSpc>
                <a:spcPts val="4446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5575751" y="224913"/>
            <a:ext cx="12341049" cy="83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66"/>
              </a:lnSpc>
            </a:pPr>
            <a:r>
              <a:rPr lang="en-US" sz="4833">
                <a:solidFill>
                  <a:srgbClr val="2E2E2E"/>
                </a:solidFill>
                <a:latin typeface="Mansalva"/>
              </a:rPr>
              <a:t>3.O Compasso bahiano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true" rot="5400000">
            <a:off x="10925034" y="5026041"/>
            <a:ext cx="3870940" cy="879759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true" flipV="false" rot="-9588832">
            <a:off x="-3956800" y="-1850426"/>
            <a:ext cx="9971001" cy="575825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-7583136">
            <a:off x="14908381" y="6372808"/>
            <a:ext cx="862541" cy="223311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69668">
            <a:off x="15568983" y="-128283"/>
            <a:ext cx="4902758" cy="10543566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-1681371">
            <a:off x="6898273" y="8404728"/>
            <a:ext cx="3126871" cy="140709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7543541">
            <a:off x="-699889" y="7010857"/>
            <a:ext cx="3457177" cy="4516017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rcRect l="825" t="0" r="825" b="0"/>
          <a:stretch>
            <a:fillRect/>
          </a:stretch>
        </p:blipFill>
        <p:spPr>
          <a:xfrm flipH="false" flipV="false" rot="69668">
            <a:off x="-2449587" y="-128301"/>
            <a:ext cx="4902758" cy="10720478"/>
          </a:xfrm>
          <a:prstGeom prst="rect">
            <a:avLst/>
          </a:prstGeom>
        </p:spPr>
      </p:pic>
      <p:pic>
        <p:nvPicPr>
          <p:cNvPr name="Picture 9" id="9">
            <a:hlinkClick action="ppaction://media"/>
          </p:cNvPr>
          <p:cNvPicPr>
            <a:picLocks noChangeAspect="true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rcRect l="407" t="0" r="1630" b="0"/>
          <a:stretch>
            <a:fillRect/>
          </a:stretch>
        </p:blipFill>
        <p:spPr>
          <a:xfrm flipH="false" flipV="false" rot="0">
            <a:off x="3135091" y="1028700"/>
            <a:ext cx="11421159" cy="6558038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871133" y="7752673"/>
            <a:ext cx="8203656" cy="2431265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-170867">
            <a:off x="5151293" y="7987889"/>
            <a:ext cx="6446302" cy="16978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1"/>
              </a:lnSpc>
            </a:pPr>
            <a:r>
              <a:rPr lang="en-US" sz="4324" spc="-125">
                <a:solidFill>
                  <a:srgbClr val="2E2E2E"/>
                </a:solidFill>
                <a:latin typeface="WC Mano Negra Bold"/>
              </a:rPr>
              <a:t>TRECHO DO VÍDEO "MOVIMENTO EXPRESSIVO - KLAUSS VIANNA (PARTE 1)"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true" rot="5400000">
            <a:off x="10925034" y="5026041"/>
            <a:ext cx="3870940" cy="879759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true" flipV="false" rot="-9588832">
            <a:off x="-3956800" y="-1850426"/>
            <a:ext cx="9971001" cy="575825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-7583136">
            <a:off x="14908381" y="6372808"/>
            <a:ext cx="862541" cy="223311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69668">
            <a:off x="15568983" y="-128283"/>
            <a:ext cx="4902758" cy="10543566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-1681371">
            <a:off x="6898273" y="8404728"/>
            <a:ext cx="3126871" cy="140709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7543541">
            <a:off x="-699889" y="7010857"/>
            <a:ext cx="3457177" cy="4516017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rcRect l="825" t="0" r="825" b="0"/>
          <a:stretch>
            <a:fillRect/>
          </a:stretch>
        </p:blipFill>
        <p:spPr>
          <a:xfrm flipH="false" flipV="false" rot="69668">
            <a:off x="-2449587" y="-128301"/>
            <a:ext cx="4902758" cy="10720478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359150" y="7752673"/>
            <a:ext cx="7607368" cy="2254547"/>
          </a:xfrm>
          <a:prstGeom prst="rect">
            <a:avLst/>
          </a:prstGeom>
        </p:spPr>
      </p:pic>
      <p:pic>
        <p:nvPicPr>
          <p:cNvPr name="Picture 10" id="10">
            <a:hlinkClick action="ppaction://media"/>
          </p:cNvPr>
          <p:cNvPicPr>
            <a:picLocks noChangeAspect="true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3200149" y="1028700"/>
            <a:ext cx="11623648" cy="6538302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-170867">
            <a:off x="5170205" y="7872949"/>
            <a:ext cx="5695415" cy="1994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97"/>
              </a:lnSpc>
            </a:pPr>
            <a:r>
              <a:rPr lang="en-US" sz="3820" spc="-110">
                <a:solidFill>
                  <a:srgbClr val="2E2E2E"/>
                </a:solidFill>
                <a:latin typeface="WC Mano Negra Bold"/>
              </a:rPr>
              <a:t>RELATO DE MARCO NANINI, TRECHO DE "MOVIMENTO EXPRESSIVO - KLAUSS VIANNA (PARTE 1)"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true" rot="5400000">
            <a:off x="12685584" y="5729780"/>
            <a:ext cx="3870940" cy="879759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true" flipV="false" rot="-9588832">
            <a:off x="-3956800" y="-1850426"/>
            <a:ext cx="9971001" cy="575825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-7583136">
            <a:off x="14908381" y="6372808"/>
            <a:ext cx="862541" cy="2233116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-590489">
            <a:off x="11877099" y="6558758"/>
            <a:ext cx="6425847" cy="1215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80"/>
              </a:lnSpc>
            </a:pPr>
            <a:r>
              <a:rPr lang="en-US" sz="9000" spc="-261">
                <a:solidFill>
                  <a:srgbClr val="2E2E2E"/>
                </a:solidFill>
                <a:latin typeface="WC Mano Negra Bold"/>
              </a:rPr>
              <a:t>()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1861592">
            <a:off x="9378937" y="-189654"/>
            <a:ext cx="862541" cy="2233116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69668">
            <a:off x="15568983" y="-128283"/>
            <a:ext cx="4902758" cy="10543566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-1681371">
            <a:off x="7481171" y="7199152"/>
            <a:ext cx="3126871" cy="1407092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1734344" y="6869257"/>
            <a:ext cx="12450594" cy="28041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58463" indent="-429232" lvl="1">
              <a:lnSpc>
                <a:spcPts val="5566"/>
              </a:lnSpc>
              <a:buFont typeface="Arial"/>
              <a:buChar char="•"/>
            </a:pPr>
            <a:r>
              <a:rPr lang="en-US" sz="3976">
                <a:solidFill>
                  <a:srgbClr val="2E2E2E"/>
                </a:solidFill>
                <a:latin typeface="Mansalva"/>
              </a:rPr>
              <a:t>Escola de Bailados</a:t>
            </a:r>
          </a:p>
          <a:p>
            <a:pPr marL="858463" indent="-429232" lvl="1">
              <a:lnSpc>
                <a:spcPts val="5566"/>
              </a:lnSpc>
              <a:buFont typeface="Arial"/>
              <a:buChar char="•"/>
            </a:pPr>
            <a:r>
              <a:rPr lang="en-US" sz="3976">
                <a:solidFill>
                  <a:srgbClr val="2E2E2E"/>
                </a:solidFill>
                <a:latin typeface="Mansalva"/>
              </a:rPr>
              <a:t>Balé Municipal de São Paulo - Teatro Municipal</a:t>
            </a:r>
          </a:p>
          <a:p>
            <a:pPr>
              <a:lnSpc>
                <a:spcPts val="5566"/>
              </a:lnSpc>
            </a:pPr>
          </a:p>
          <a:p>
            <a:pPr algn="ctr">
              <a:lnSpc>
                <a:spcPts val="5566"/>
              </a:lnSpc>
            </a:pPr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7543541">
            <a:off x="-699889" y="7010857"/>
            <a:ext cx="3457177" cy="4516017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9037365" y="1896093"/>
            <a:ext cx="8982996" cy="3555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70073" indent="-435037" lvl="1">
              <a:lnSpc>
                <a:spcPts val="5641"/>
              </a:lnSpc>
              <a:buFont typeface="Arial"/>
              <a:buChar char="•"/>
            </a:pPr>
            <a:r>
              <a:rPr lang="en-US" sz="4029">
                <a:solidFill>
                  <a:srgbClr val="2E2E2E"/>
                </a:solidFill>
                <a:latin typeface="Mansalva"/>
              </a:rPr>
              <a:t>Escola - crianças</a:t>
            </a:r>
          </a:p>
          <a:p>
            <a:pPr marL="870073" indent="-435037" lvl="1">
              <a:lnSpc>
                <a:spcPts val="5641"/>
              </a:lnSpc>
              <a:buFont typeface="Arial"/>
              <a:buChar char="•"/>
            </a:pPr>
            <a:r>
              <a:rPr lang="en-US" sz="4029">
                <a:solidFill>
                  <a:srgbClr val="2E2E2E"/>
                </a:solidFill>
                <a:latin typeface="Mansalva"/>
              </a:rPr>
              <a:t>Teatro</a:t>
            </a:r>
          </a:p>
          <a:p>
            <a:pPr marL="870073" indent="-435037" lvl="1">
              <a:lnSpc>
                <a:spcPts val="5641"/>
              </a:lnSpc>
              <a:buFont typeface="Arial"/>
              <a:buChar char="•"/>
            </a:pPr>
            <a:r>
              <a:rPr lang="en-US" sz="4029">
                <a:solidFill>
                  <a:srgbClr val="2E2E2E"/>
                </a:solidFill>
                <a:latin typeface="Mansalva"/>
              </a:rPr>
              <a:t>Crítico de Jornal</a:t>
            </a:r>
          </a:p>
          <a:p>
            <a:pPr marL="870073" indent="-435037" lvl="1">
              <a:lnSpc>
                <a:spcPts val="5641"/>
              </a:lnSpc>
              <a:buFont typeface="Arial"/>
              <a:buChar char="•"/>
            </a:pPr>
            <a:r>
              <a:rPr lang="en-US" sz="4029">
                <a:solidFill>
                  <a:srgbClr val="2E2E2E"/>
                </a:solidFill>
                <a:latin typeface="Mansalva"/>
              </a:rPr>
              <a:t>Escolas de dança</a:t>
            </a:r>
          </a:p>
          <a:p>
            <a:pPr algn="ctr">
              <a:lnSpc>
                <a:spcPts val="5641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3871133" y="771089"/>
            <a:ext cx="12341049" cy="83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66"/>
              </a:lnSpc>
            </a:pPr>
            <a:r>
              <a:rPr lang="en-US" sz="4833">
                <a:solidFill>
                  <a:srgbClr val="2E2E2E"/>
                </a:solidFill>
                <a:latin typeface="Mansalva"/>
              </a:rPr>
              <a:t>4.As pequenas mortes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-1585760" y="5332103"/>
            <a:ext cx="12341049" cy="83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66"/>
              </a:lnSpc>
            </a:pPr>
            <a:r>
              <a:rPr lang="en-US" sz="4833">
                <a:solidFill>
                  <a:srgbClr val="2E2E2E"/>
                </a:solidFill>
                <a:latin typeface="Mansalva"/>
              </a:rPr>
              <a:t>5. O eterno recomeço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true" rot="5400000">
            <a:off x="10925034" y="5026041"/>
            <a:ext cx="3870940" cy="879759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true" flipV="false" rot="-9588832">
            <a:off x="-3956800" y="-1850426"/>
            <a:ext cx="9971001" cy="575825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-7583136">
            <a:off x="14908381" y="6372808"/>
            <a:ext cx="862541" cy="223311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69668">
            <a:off x="15568983" y="-128283"/>
            <a:ext cx="4902758" cy="10543566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-1681371">
            <a:off x="6898273" y="8404728"/>
            <a:ext cx="3126871" cy="140709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7543541">
            <a:off x="-699889" y="7010857"/>
            <a:ext cx="3457177" cy="4516017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rcRect l="825" t="0" r="825" b="0"/>
          <a:stretch>
            <a:fillRect/>
          </a:stretch>
        </p:blipFill>
        <p:spPr>
          <a:xfrm flipH="false" flipV="false" rot="69668">
            <a:off x="-2449587" y="-128301"/>
            <a:ext cx="4902758" cy="10720478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359150" y="7752673"/>
            <a:ext cx="7640369" cy="2264328"/>
          </a:xfrm>
          <a:prstGeom prst="rect">
            <a:avLst/>
          </a:prstGeom>
        </p:spPr>
      </p:pic>
      <p:pic>
        <p:nvPicPr>
          <p:cNvPr name="Picture 10" id="10">
            <a:hlinkClick action="ppaction://media"/>
          </p:cNvPr>
          <p:cNvPicPr>
            <a:picLocks noChangeAspect="true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rcRect l="3954" t="0" r="0" b="0"/>
          <a:stretch>
            <a:fillRect/>
          </a:stretch>
        </p:blipFill>
        <p:spPr>
          <a:xfrm flipH="false" flipV="false" rot="0">
            <a:off x="3241087" y="993153"/>
            <a:ext cx="11541772" cy="6759520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-170867">
            <a:off x="5157365" y="8162495"/>
            <a:ext cx="6085264" cy="1607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64"/>
              </a:lnSpc>
            </a:pPr>
            <a:r>
              <a:rPr lang="en-US" sz="4082" spc="-118">
                <a:solidFill>
                  <a:srgbClr val="2E2E2E"/>
                </a:solidFill>
                <a:latin typeface="WC Mano Negra Bold"/>
              </a:rPr>
              <a:t>TRECHO DO VÍDEO "MOVIMENTO EXPRESSIVO - KLAUSS VIANNA (PARTE 2)"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218187" y="32650"/>
            <a:ext cx="17794968" cy="1025435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345426">
            <a:off x="12049845" y="3012585"/>
            <a:ext cx="6629457" cy="7662753"/>
            <a:chOff x="0" y="0"/>
            <a:chExt cx="1746030" cy="2018174"/>
          </a:xfrm>
        </p:grpSpPr>
        <p:sp>
          <p:nvSpPr>
            <p:cNvPr name="Freeform 4" id="4"/>
            <p:cNvSpPr/>
            <p:nvPr/>
          </p:nvSpPr>
          <p:spPr>
            <a:xfrm flipH="false" flipV="false">
              <a:off x="0" y="0"/>
              <a:ext cx="1746030" cy="2018174"/>
            </a:xfrm>
            <a:custGeom>
              <a:avLst/>
              <a:gdLst/>
              <a:ahLst/>
              <a:cxnLst/>
              <a:rect r="r" b="b" t="t" l="l"/>
              <a:pathLst>
                <a:path h="2018174" w="1746030">
                  <a:moveTo>
                    <a:pt x="0" y="0"/>
                  </a:moveTo>
                  <a:lnTo>
                    <a:pt x="1746030" y="0"/>
                  </a:lnTo>
                  <a:lnTo>
                    <a:pt x="1746030" y="2018174"/>
                  </a:lnTo>
                  <a:lnTo>
                    <a:pt x="0" y="20181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true" rot="212961">
            <a:off x="10489321" y="1843749"/>
            <a:ext cx="5431178" cy="8759964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-5241702">
            <a:off x="16144221" y="978859"/>
            <a:ext cx="1059245" cy="4323449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710422">
            <a:off x="5634348" y="-914805"/>
            <a:ext cx="5972483" cy="7228421"/>
          </a:xfrm>
          <a:prstGeom prst="rect">
            <a:avLst/>
          </a:prstGeom>
        </p:spPr>
      </p:pic>
      <p:grpSp>
        <p:nvGrpSpPr>
          <p:cNvPr name="Group 9" id="9"/>
          <p:cNvGrpSpPr/>
          <p:nvPr/>
        </p:nvGrpSpPr>
        <p:grpSpPr>
          <a:xfrm rot="710422">
            <a:off x="5938184" y="-436699"/>
            <a:ext cx="5458640" cy="5267113"/>
            <a:chOff x="0" y="0"/>
            <a:chExt cx="7278186" cy="7022818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6"/>
            <a:srcRect l="0" t="11744" r="0" b="11744"/>
            <a:stretch>
              <a:fillRect/>
            </a:stretch>
          </p:blipFill>
          <p:spPr>
            <a:xfrm flipH="false" flipV="false">
              <a:off x="0" y="0"/>
              <a:ext cx="7278186" cy="7022818"/>
            </a:xfrm>
            <a:prstGeom prst="rect">
              <a:avLst/>
            </a:prstGeom>
          </p:spPr>
        </p:pic>
      </p:grpSp>
      <p:pic>
        <p:nvPicPr>
          <p:cNvPr name="Picture 11" id="11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-7038174">
            <a:off x="-1253639" y="-1363014"/>
            <a:ext cx="3661890" cy="4783428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-377183">
            <a:off x="-69364" y="3229752"/>
            <a:ext cx="5972483" cy="7228421"/>
          </a:xfrm>
          <a:prstGeom prst="rect">
            <a:avLst/>
          </a:prstGeom>
        </p:spPr>
      </p:pic>
      <p:grpSp>
        <p:nvGrpSpPr>
          <p:cNvPr name="Group 13" id="13"/>
          <p:cNvGrpSpPr/>
          <p:nvPr/>
        </p:nvGrpSpPr>
        <p:grpSpPr>
          <a:xfrm rot="-377183">
            <a:off x="75791" y="3718203"/>
            <a:ext cx="5458640" cy="5267113"/>
            <a:chOff x="0" y="0"/>
            <a:chExt cx="7278186" cy="7022818"/>
          </a:xfrm>
        </p:grpSpPr>
        <p:pic>
          <p:nvPicPr>
            <p:cNvPr name="Picture 14" id="14"/>
            <p:cNvPicPr>
              <a:picLocks noChangeAspect="true"/>
            </p:cNvPicPr>
            <p:nvPr/>
          </p:nvPicPr>
          <p:blipFill>
            <a:blip r:embed="rId8"/>
            <a:srcRect l="15411" t="0" r="15411" b="0"/>
            <a:stretch>
              <a:fillRect/>
            </a:stretch>
          </p:blipFill>
          <p:spPr>
            <a:xfrm flipH="false" flipV="false">
              <a:off x="0" y="0"/>
              <a:ext cx="7278186" cy="7022818"/>
            </a:xfrm>
            <a:prstGeom prst="rect">
              <a:avLst/>
            </a:prstGeom>
          </p:spPr>
        </p:pic>
      </p:grpSp>
      <p:pic>
        <p:nvPicPr>
          <p:cNvPr name="Picture 15" id="15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-2418989">
            <a:off x="2750099" y="-345208"/>
            <a:ext cx="4840953" cy="2178429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2014112">
            <a:off x="2581436" y="-276379"/>
            <a:ext cx="4625840" cy="1254759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1"/>
          <a:srcRect l="0" t="0" r="9836" b="0"/>
          <a:stretch>
            <a:fillRect/>
          </a:stretch>
        </p:blipFill>
        <p:spPr>
          <a:xfrm flipH="false" flipV="false" rot="1206000">
            <a:off x="5815920" y="8464685"/>
            <a:ext cx="777700" cy="2233116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-8100000">
            <a:off x="51812" y="2029181"/>
            <a:ext cx="1050987" cy="2812004"/>
          </a:xfrm>
          <a:prstGeom prst="rect">
            <a:avLst/>
          </a:prstGeom>
        </p:spPr>
      </p:pic>
      <p:sp>
        <p:nvSpPr>
          <p:cNvPr name="TextBox 19" id="19"/>
          <p:cNvSpPr txBox="true"/>
          <p:nvPr/>
        </p:nvSpPr>
        <p:spPr>
          <a:xfrm rot="57469">
            <a:off x="12395032" y="3996017"/>
            <a:ext cx="5979346" cy="9131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84"/>
              </a:lnSpc>
            </a:pPr>
            <a:r>
              <a:rPr lang="en-US" sz="6847" spc="-198">
                <a:solidFill>
                  <a:srgbClr val="2E2E2E"/>
                </a:solidFill>
                <a:latin typeface="WC Mano Negra Bold"/>
              </a:rPr>
              <a:t>A DINÂMICA</a:t>
            </a:r>
          </a:p>
        </p:txBody>
      </p:sp>
      <p:sp>
        <p:nvSpPr>
          <p:cNvPr name="TextBox 20" id="20"/>
          <p:cNvSpPr txBox="true"/>
          <p:nvPr/>
        </p:nvSpPr>
        <p:spPr>
          <a:xfrm rot="57469">
            <a:off x="12394250" y="5008974"/>
            <a:ext cx="5979346" cy="1187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92"/>
              </a:lnSpc>
            </a:pPr>
            <a:r>
              <a:rPr lang="en-US" sz="3423">
                <a:solidFill>
                  <a:srgbClr val="2E2E2E"/>
                </a:solidFill>
                <a:latin typeface="WC Mano Negra Bold Bold"/>
              </a:rPr>
              <a:t>MOVIMENTO, ESPAÇO, SENTIMENTO, CONFLITO</a:t>
            </a:r>
          </a:p>
        </p:txBody>
      </p:sp>
      <p:sp>
        <p:nvSpPr>
          <p:cNvPr name="TextBox 21" id="21"/>
          <p:cNvSpPr txBox="true"/>
          <p:nvPr/>
        </p:nvSpPr>
        <p:spPr>
          <a:xfrm rot="74660">
            <a:off x="12790782" y="6658902"/>
            <a:ext cx="5188510" cy="3062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10"/>
              </a:lnSpc>
            </a:pPr>
            <a:r>
              <a:rPr lang="en-US" sz="3162">
                <a:solidFill>
                  <a:srgbClr val="2E2E2E"/>
                </a:solidFill>
                <a:latin typeface="Mansalva"/>
              </a:rPr>
              <a:t>A dinâmica possui duas partes:</a:t>
            </a:r>
          </a:p>
          <a:p>
            <a:pPr algn="ctr">
              <a:lnSpc>
                <a:spcPts val="4110"/>
              </a:lnSpc>
            </a:pPr>
            <a:r>
              <a:rPr lang="en-US" sz="3162">
                <a:solidFill>
                  <a:srgbClr val="2E2E2E"/>
                </a:solidFill>
                <a:latin typeface="Mansalva"/>
              </a:rPr>
              <a:t>-Refletir sobre o "como está se sentindo agora?"</a:t>
            </a:r>
          </a:p>
          <a:p>
            <a:pPr algn="ctr">
              <a:lnSpc>
                <a:spcPts val="4110"/>
              </a:lnSpc>
            </a:pPr>
            <a:r>
              <a:rPr lang="en-US" sz="3162">
                <a:solidFill>
                  <a:srgbClr val="2E2E2E"/>
                </a:solidFill>
                <a:latin typeface="Mansalva"/>
              </a:rPr>
              <a:t>-Transmitir essas emoções ao corpo seguindo as indicações que serão dadas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2E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-3046657" y="-1679182"/>
            <a:ext cx="10606446" cy="13237374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36123"/>
          <a:stretch>
            <a:fillRect/>
          </a:stretch>
        </p:blipFill>
        <p:spPr>
          <a:xfrm flipH="false" flipV="false" rot="0">
            <a:off x="-1519216" y="6459997"/>
            <a:ext cx="6871716" cy="5256805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-122807">
            <a:off x="809834" y="2107107"/>
            <a:ext cx="6061886" cy="5664795"/>
            <a:chOff x="0" y="0"/>
            <a:chExt cx="1596546" cy="1491963"/>
          </a:xfrm>
        </p:grpSpPr>
        <p:sp>
          <p:nvSpPr>
            <p:cNvPr name="Freeform 5" id="5"/>
            <p:cNvSpPr/>
            <p:nvPr/>
          </p:nvSpPr>
          <p:spPr>
            <a:xfrm flipH="false" flipV="false">
              <a:off x="0" y="0"/>
              <a:ext cx="1596546" cy="1491963"/>
            </a:xfrm>
            <a:custGeom>
              <a:avLst/>
              <a:gdLst/>
              <a:ahLst/>
              <a:cxnLst/>
              <a:rect r="r" b="b" t="t" l="l"/>
              <a:pathLst>
                <a:path h="1491963" w="1596546">
                  <a:moveTo>
                    <a:pt x="0" y="0"/>
                  </a:moveTo>
                  <a:lnTo>
                    <a:pt x="1596546" y="0"/>
                  </a:lnTo>
                  <a:lnTo>
                    <a:pt x="1596546" y="1491963"/>
                  </a:lnTo>
                  <a:lnTo>
                    <a:pt x="0" y="149196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3029348">
            <a:off x="6155786" y="5998474"/>
            <a:ext cx="731180" cy="2427152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2700000">
            <a:off x="702283" y="1279518"/>
            <a:ext cx="857607" cy="2341590"/>
          </a:xfrm>
          <a:prstGeom prst="rect">
            <a:avLst/>
          </a:prstGeom>
        </p:spPr>
      </p:pic>
      <p:grpSp>
        <p:nvGrpSpPr>
          <p:cNvPr name="Group 9" id="9"/>
          <p:cNvGrpSpPr/>
          <p:nvPr/>
        </p:nvGrpSpPr>
        <p:grpSpPr>
          <a:xfrm rot="-107963">
            <a:off x="7644262" y="2739309"/>
            <a:ext cx="4705923" cy="5454363"/>
            <a:chOff x="0" y="0"/>
            <a:chExt cx="6274565" cy="7272484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6"/>
            <a:srcRect l="0" t="6426" r="0" b="6426"/>
            <a:stretch>
              <a:fillRect/>
            </a:stretch>
          </p:blipFill>
          <p:spPr>
            <a:xfrm flipH="false" flipV="false">
              <a:off x="0" y="0"/>
              <a:ext cx="6274565" cy="7272484"/>
            </a:xfrm>
            <a:prstGeom prst="rect">
              <a:avLst/>
            </a:prstGeom>
          </p:spPr>
        </p:pic>
      </p:grpSp>
      <p:sp>
        <p:nvSpPr>
          <p:cNvPr name="TextBox 11" id="11"/>
          <p:cNvSpPr txBox="true"/>
          <p:nvPr/>
        </p:nvSpPr>
        <p:spPr>
          <a:xfrm rot="-143557">
            <a:off x="7171185" y="795694"/>
            <a:ext cx="5684962" cy="9752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6"/>
              </a:lnSpc>
            </a:pPr>
            <a:r>
              <a:rPr lang="en-US" sz="3020">
                <a:solidFill>
                  <a:srgbClr val="E6E6E6"/>
                </a:solidFill>
                <a:latin typeface="Mansalva"/>
              </a:rPr>
              <a:t>Com o conflito surge o movimento. No corpo, na casa, na vida.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14090" y="4371840"/>
            <a:ext cx="5507286" cy="928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89"/>
              </a:lnSpc>
            </a:pPr>
            <a:r>
              <a:rPr lang="en-US" sz="6950" spc="-201">
                <a:solidFill>
                  <a:srgbClr val="2E2E2E"/>
                </a:solidFill>
                <a:latin typeface="WC Mano Negra Bold"/>
              </a:rPr>
              <a:t>A TÉCNICA</a:t>
            </a:r>
          </a:p>
        </p:txBody>
      </p:sp>
      <p:sp>
        <p:nvSpPr>
          <p:cNvPr name="TextBox 13" id="13"/>
          <p:cNvSpPr txBox="true"/>
          <p:nvPr/>
        </p:nvSpPr>
        <p:spPr>
          <a:xfrm rot="359247">
            <a:off x="12847570" y="890329"/>
            <a:ext cx="4359316" cy="53652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6"/>
              </a:lnSpc>
            </a:pPr>
            <a:r>
              <a:rPr lang="en-US" sz="3020">
                <a:solidFill>
                  <a:srgbClr val="E6E6E6"/>
                </a:solidFill>
                <a:latin typeface="Mansalva"/>
              </a:rPr>
              <a:t>Ao início de qualquer coisa, vivemos a fase de encantamento. Com o desenvolvimento do processo, vivemos uma fase de adolescência, "na qual a revolta, a crítica e a busca de novas</a:t>
            </a:r>
          </a:p>
          <a:p>
            <a:pPr algn="ctr">
              <a:lnSpc>
                <a:spcPts val="3926"/>
              </a:lnSpc>
            </a:pPr>
            <a:r>
              <a:rPr lang="en-US" sz="3020">
                <a:solidFill>
                  <a:srgbClr val="E6E6E6"/>
                </a:solidFill>
                <a:latin typeface="Mansalva"/>
              </a:rPr>
              <a:t>fórmulas</a:t>
            </a:r>
          </a:p>
          <a:p>
            <a:pPr algn="ctr">
              <a:lnSpc>
                <a:spcPts val="3926"/>
              </a:lnSpc>
            </a:pPr>
            <a:r>
              <a:rPr lang="en-US" sz="3020">
                <a:solidFill>
                  <a:srgbClr val="E6E6E6"/>
                </a:solidFill>
                <a:latin typeface="Mansalva"/>
              </a:rPr>
              <a:t>é uma constante"</a:t>
            </a:r>
          </a:p>
          <a:p>
            <a:pPr algn="ctr">
              <a:lnSpc>
                <a:spcPts val="3926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11785095" y="6819707"/>
            <a:ext cx="6065951" cy="24385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6"/>
              </a:lnSpc>
            </a:pPr>
            <a:r>
              <a:rPr lang="en-US" sz="3020">
                <a:solidFill>
                  <a:srgbClr val="E6E6E6"/>
                </a:solidFill>
                <a:latin typeface="Mansalva"/>
              </a:rPr>
              <a:t>À medida que tecnicamente vou mudando meus espaços, meu eixo, minha flexibilidade e equilíbrio, trabalho também minha visão de mundo.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DAFicGRdxBg</dc:identifier>
  <dcterms:modified xsi:type="dcterms:W3CDTF">2011-08-01T06:04:30Z</dcterms:modified>
  <cp:revision>1</cp:revision>
  <dc:title>A dança</dc:title>
</cp:coreProperties>
</file>