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34" r:id="rId2"/>
    <p:sldId id="1002" r:id="rId3"/>
    <p:sldId id="601" r:id="rId4"/>
    <p:sldId id="603" r:id="rId5"/>
    <p:sldId id="602" r:id="rId6"/>
    <p:sldId id="608" r:id="rId7"/>
    <p:sldId id="609" r:id="rId8"/>
    <p:sldId id="788" r:id="rId9"/>
    <p:sldId id="1003" r:id="rId10"/>
    <p:sldId id="787" r:id="rId11"/>
    <p:sldId id="789" r:id="rId12"/>
    <p:sldId id="790" r:id="rId13"/>
    <p:sldId id="791" r:id="rId14"/>
    <p:sldId id="695" r:id="rId15"/>
    <p:sldId id="697" r:id="rId16"/>
    <p:sldId id="699" r:id="rId17"/>
    <p:sldId id="702" r:id="rId18"/>
    <p:sldId id="924" r:id="rId19"/>
    <p:sldId id="626" r:id="rId20"/>
    <p:sldId id="558" r:id="rId21"/>
    <p:sldId id="559" r:id="rId22"/>
    <p:sldId id="560" r:id="rId23"/>
    <p:sldId id="561" r:id="rId24"/>
    <p:sldId id="711" r:id="rId25"/>
    <p:sldId id="562" r:id="rId26"/>
    <p:sldId id="564" r:id="rId27"/>
    <p:sldId id="565" r:id="rId28"/>
    <p:sldId id="566" r:id="rId29"/>
    <p:sldId id="567" r:id="rId30"/>
    <p:sldId id="568" r:id="rId31"/>
    <p:sldId id="750" r:id="rId32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9DF"/>
    <a:srgbClr val="056F28"/>
    <a:srgbClr val="FA2DF5"/>
    <a:srgbClr val="FFFFFF"/>
    <a:srgbClr val="FFFFAB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2" autoAdjust="0"/>
    <p:restoredTop sz="95657" autoAdjust="0"/>
  </p:normalViewPr>
  <p:slideViewPr>
    <p:cSldViewPr>
      <p:cViewPr varScale="1">
        <p:scale>
          <a:sx n="163" d="100"/>
          <a:sy n="163" d="100"/>
        </p:scale>
        <p:origin x="3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6" Type="http://schemas.openxmlformats.org/officeDocument/2006/relationships/image" Target="../media/image5.jpeg"/><Relationship Id="rId7" Type="http://schemas.openxmlformats.org/officeDocument/2006/relationships/image" Target="../media/image10.jpeg"/><Relationship Id="rId8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10.jpeg"/><Relationship Id="rId7" Type="http://schemas.openxmlformats.org/officeDocument/2006/relationships/image" Target="../media/image9.jpeg"/><Relationship Id="rId8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26" y="5904656"/>
            <a:ext cx="1029046" cy="764704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776" y="5611830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ftf.org/maps/20-combinatorial-forecasts/20-combinatorial-forecasts-map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588" y="1916832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DA9DF"/>
                </a:solidFill>
              </a:rPr>
              <a:t>Prospecção, Monitoramento e Identifica</a:t>
            </a:r>
            <a:r>
              <a:rPr lang="en-US" sz="4000" b="1" dirty="0" err="1">
                <a:solidFill>
                  <a:srgbClr val="7DA9DF"/>
                </a:solidFill>
              </a:rPr>
              <a:t>ção</a:t>
            </a:r>
            <a:r>
              <a:rPr lang="en-US" sz="4000" b="1" dirty="0">
                <a:solidFill>
                  <a:srgbClr val="7DA9DF"/>
                </a:solidFill>
              </a:rPr>
              <a:t> de </a:t>
            </a:r>
            <a:r>
              <a:rPr lang="en-US" sz="4000" b="1" dirty="0" err="1">
                <a:solidFill>
                  <a:srgbClr val="7DA9DF"/>
                </a:solidFill>
              </a:rPr>
              <a:t>tendências</a:t>
            </a:r>
            <a:r>
              <a:rPr lang="en-US" sz="4000" b="1" dirty="0">
                <a:solidFill>
                  <a:srgbClr val="7DA9DF"/>
                </a:solidFill>
              </a:rPr>
              <a:t> </a:t>
            </a:r>
            <a:r>
              <a:rPr lang="pt-BR" sz="4000" b="1" dirty="0">
                <a:solidFill>
                  <a:srgbClr val="7DA9DF"/>
                </a:solidFill>
              </a:rPr>
              <a:t> tecnológicas (parte 2)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 err="1"/>
              <a:t>geciane@usp.br</a:t>
            </a:r>
            <a:endParaRPr lang="pt-BR" sz="4000" b="1" dirty="0">
              <a:solidFill>
                <a:srgbClr val="7DA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2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025" y="-1196975"/>
            <a:ext cx="696595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268413"/>
            <a:ext cx="8961437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7128792" cy="1143000"/>
          </a:xfrm>
        </p:spPr>
        <p:txBody>
          <a:bodyPr/>
          <a:lstStyle/>
          <a:p>
            <a:r>
              <a:rPr lang="pt-BR" dirty="0"/>
              <a:t>Diagrama esquemático do exercício de prospecção em energia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6315399"/>
            <a:ext cx="177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/>
              <a:t>Fonte: CGEE (2011)</a:t>
            </a:r>
          </a:p>
        </p:txBody>
      </p:sp>
    </p:spTree>
    <p:extLst>
      <p:ext uri="{BB962C8B-B14F-4D97-AF65-F5344CB8AC3E}">
        <p14:creationId xmlns:p14="http://schemas.microsoft.com/office/powerpoint/2010/main" val="27016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10800000" flipV="1">
            <a:off x="1835696" y="44625"/>
            <a:ext cx="7308304" cy="8634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/>
              <a:t>Apresentação esquemática da inter-relação dos objetivos do exercício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85666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315399"/>
            <a:ext cx="177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/>
              <a:t>Fonte: CGEE (2011)</a:t>
            </a:r>
          </a:p>
        </p:txBody>
      </p:sp>
    </p:spTree>
    <p:extLst>
      <p:ext uri="{BB962C8B-B14F-4D97-AF65-F5344CB8AC3E}">
        <p14:creationId xmlns:p14="http://schemas.microsoft.com/office/powerpoint/2010/main" val="38040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696" y="125760"/>
            <a:ext cx="7308304" cy="1070992"/>
          </a:xfrm>
        </p:spPr>
        <p:txBody>
          <a:bodyPr>
            <a:normAutofit fontScale="90000"/>
          </a:bodyPr>
          <a:lstStyle/>
          <a:p>
            <a:r>
              <a:rPr lang="pt-BR" dirty="0"/>
              <a:t>Os tópicos tecnológicos considerados prioritários pelo CGEE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525658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Tecnologias e materiais para aumento da eficiência energética em equipamentos de uso industrial</a:t>
            </a:r>
          </a:p>
          <a:p>
            <a:r>
              <a:rPr lang="pt-BR" dirty="0"/>
              <a:t>Desenvolvimento e implementação de tecnologias de transesterificação com etanol e metanol de óleos vegetais para utilização como biodiesel</a:t>
            </a:r>
          </a:p>
          <a:p>
            <a:r>
              <a:rPr lang="pt-BR" dirty="0"/>
              <a:t>Tecnologias e materiais para aumento da eficiência energética em equipamentos e sistemas utilizados nos setores de comércio e de serviços</a:t>
            </a:r>
          </a:p>
          <a:p>
            <a:r>
              <a:rPr lang="pt-BR" dirty="0"/>
              <a:t>Desenvolvimento de modelos de planejamento integrado</a:t>
            </a:r>
          </a:p>
          <a:p>
            <a:r>
              <a:rPr lang="pt-BR" dirty="0"/>
              <a:t>Etanol da cana de açúcar: melhoramento genético (inclusive transgênicos), novas tecnologias para a produção da cana e no processamento industrial</a:t>
            </a:r>
          </a:p>
          <a:p>
            <a:r>
              <a:rPr lang="pt-BR" dirty="0"/>
              <a:t>Desenvolvimento de sistemas elétricos isolados</a:t>
            </a:r>
          </a:p>
          <a:p>
            <a:r>
              <a:rPr lang="pt-BR" dirty="0"/>
              <a:t>Tecnologias de recuperação e pré-processamento de resíduos para culturas de grandes volumes: cana, madeira, arroz, milho, soja, etc.</a:t>
            </a:r>
          </a:p>
        </p:txBody>
      </p:sp>
    </p:spTree>
    <p:extLst>
      <p:ext uri="{BB962C8B-B14F-4D97-AF65-F5344CB8AC3E}">
        <p14:creationId xmlns:p14="http://schemas.microsoft.com/office/powerpoint/2010/main" val="3795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</a:t>
            </a:r>
            <a:r>
              <a:rPr lang="pt-BR" dirty="0" err="1"/>
              <a:t>TechCast</a:t>
            </a:r>
            <a:r>
              <a:rPr lang="pt-BR" dirty="0"/>
              <a:t>*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4392488"/>
          </a:xfrm>
        </p:spPr>
        <p:txBody>
          <a:bodyPr>
            <a:normAutofit fontScale="85000" lnSpcReduction="10000"/>
          </a:bodyPr>
          <a:lstStyle/>
          <a:p>
            <a:r>
              <a:rPr lang="pt-BR" sz="2400" dirty="0" err="1"/>
              <a:t>TechCast</a:t>
            </a:r>
            <a:r>
              <a:rPr lang="pt-BR" sz="2400" dirty="0"/>
              <a:t> é um sistema Delphi on-line que agrupa tendências e o julgamento de especialistas ao redor do mundo para prever avanços em diferentes campos. </a:t>
            </a:r>
          </a:p>
          <a:p>
            <a:r>
              <a:rPr lang="pt-BR" sz="2400" dirty="0"/>
              <a:t>Os objetivos deste projeto foram definidos da seguinte forma: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2000" dirty="0"/>
              <a:t>Aplicar métodos avançados de prospecção e previsão para estimar a chegada e o impacto das tecnologias estratégicas.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2000" dirty="0"/>
              <a:t>Validação dos estudos para estimar a precisão das previsões e considerar como eles podem ser melhorados.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2000" dirty="0"/>
              <a:t>Estudo de casos reais de inovação tecnológica para melhor compreender o papel da previsão e outros métodos para a introdução de novos produtos e indústrias.</a:t>
            </a:r>
          </a:p>
          <a:p>
            <a:r>
              <a:rPr lang="pt-BR" sz="2400" dirty="0"/>
              <a:t>O relatório de tendências de 2013 apontou novo ciclo de desenvolvimento entre 2015 e 2020. </a:t>
            </a:r>
          </a:p>
          <a:p>
            <a:r>
              <a:rPr lang="pt-BR" sz="2400" dirty="0"/>
              <a:t>Também foram examinamos exemplos de como as organizações tem desenvolvido suas estratégias tecnológicas para competir em uma era de transformação econômica.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79512" y="6098599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*Fonte: HALAL, William E. Forecasting the technology revolution: Results and learnings from the </a:t>
            </a:r>
            <a:r>
              <a:rPr lang="en-US" sz="11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TechCast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 project. </a:t>
            </a:r>
            <a:r>
              <a:rPr lang="en-US" sz="1100" b="1" i="1" dirty="0">
                <a:solidFill>
                  <a:srgbClr val="222222"/>
                </a:solidFill>
                <a:latin typeface="Arial" panose="020B0604020202020204" pitchFamily="34" charset="0"/>
              </a:rPr>
              <a:t>Technological Forecasting and Social Change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, v. 80, n. 8, p. 1635-1643, 2013.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890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Projeto </a:t>
            </a:r>
            <a:r>
              <a:rPr lang="pt-BR" dirty="0" err="1"/>
              <a:t>TechCast</a:t>
            </a:r>
            <a:r>
              <a:rPr lang="pt-BR" dirty="0"/>
              <a:t>*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7167217" cy="5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Projeto </a:t>
            </a:r>
            <a:r>
              <a:rPr lang="pt-BR" dirty="0" err="1"/>
              <a:t>TechCast</a:t>
            </a:r>
            <a:r>
              <a:rPr lang="pt-BR" dirty="0"/>
              <a:t>*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064896" cy="55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Projeto </a:t>
            </a:r>
            <a:r>
              <a:rPr lang="pt-BR" dirty="0" err="1"/>
              <a:t>TechCast</a:t>
            </a:r>
            <a:r>
              <a:rPr lang="pt-BR" dirty="0"/>
              <a:t>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40960" cy="47525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pt-BR" sz="2400" dirty="0" err="1"/>
              <a:t>TechCast</a:t>
            </a:r>
            <a:r>
              <a:rPr lang="pt-BR" sz="2400" dirty="0"/>
              <a:t> tem produzido numerosas publicações, apresentações, oficinas, meios de comunicação e trabalho de consultoria. </a:t>
            </a:r>
          </a:p>
          <a:p>
            <a:pPr lvl="1">
              <a:spcBef>
                <a:spcPts val="1200"/>
              </a:spcBef>
            </a:pPr>
            <a:r>
              <a:rPr lang="pt-BR" sz="2000" dirty="0"/>
              <a:t>Foi destaque em The Washington Post, Newsweek, The </a:t>
            </a:r>
            <a:r>
              <a:rPr lang="pt-BR" sz="2000" dirty="0" err="1"/>
              <a:t>Futurist</a:t>
            </a:r>
            <a:r>
              <a:rPr lang="pt-BR" sz="2000" dirty="0"/>
              <a:t>, periódicos acadêmicos e outras publicações. 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Estudos de validação foram realizados anualmente durante os últimos anos, e as medidas corretivas feito para melhorar os resultados. 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Este projeto está entre os melhores sistemas de previsão disponíveis, cobrindo toda a gama de inovação tecnológica, atualizados constantemente, validadas anualmente, e com melhorias continuas 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Apesar das previsões, os tomadores de decisão devem fazer o trabalho de pensar estrategicamente.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O estudo de validação anual compreende uma grande e única série temporal com base no conhecimento advindo do registro de estimativas de previsões ao longo de 20 anos e em crescimento.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6098599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*Fonte: HALAL, William E. Forecasting the technology revolution: Results and learnings from the </a:t>
            </a:r>
            <a:r>
              <a:rPr lang="en-US" sz="11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TechCast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 project. </a:t>
            </a:r>
            <a:r>
              <a:rPr lang="en-US" sz="1100" b="1" i="1" dirty="0">
                <a:solidFill>
                  <a:srgbClr val="222222"/>
                </a:solidFill>
                <a:latin typeface="Arial" panose="020B0604020202020204" pitchFamily="34" charset="0"/>
              </a:rPr>
              <a:t>Technological Forecasting and Social Change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, v. 80, n. 8, p. 1635-1643, 2013.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9574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MONITORAMENTO TECNOLOGICO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4624"/>
            <a:ext cx="7128792" cy="1143000"/>
          </a:xfrm>
        </p:spPr>
        <p:txBody>
          <a:bodyPr/>
          <a:lstStyle/>
          <a:p>
            <a:r>
              <a:rPr lang="pt-BR" dirty="0"/>
              <a:t>Sistema de Monitoração Tecnológico   (SMT)</a:t>
            </a:r>
          </a:p>
        </p:txBody>
      </p:sp>
      <p:grpSp>
        <p:nvGrpSpPr>
          <p:cNvPr id="18435" name="Group 53"/>
          <p:cNvGrpSpPr>
            <a:grpSpLocks/>
          </p:cNvGrpSpPr>
          <p:nvPr/>
        </p:nvGrpSpPr>
        <p:grpSpPr bwMode="auto">
          <a:xfrm>
            <a:off x="457200" y="1628775"/>
            <a:ext cx="8686800" cy="4848225"/>
            <a:chOff x="288" y="1296"/>
            <a:chExt cx="5184" cy="2784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336" y="1296"/>
              <a:ext cx="513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288" y="2112"/>
              <a:ext cx="12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Necessidades do usuário</a:t>
              </a:r>
            </a:p>
          </p:txBody>
        </p:sp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336" y="2400"/>
              <a:ext cx="129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dirty="0"/>
                <a:t> </a:t>
              </a:r>
              <a:r>
                <a:rPr lang="pt-BR" sz="1000" b="1" dirty="0"/>
                <a:t>Oportunidade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Problema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Dúvida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Exploração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1622" y="2304"/>
              <a:ext cx="86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rgbClr val="FF0000"/>
                  </a:solidFill>
                </a:rPr>
                <a:t>Objetivos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584" y="2304"/>
              <a:ext cx="576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384" y="235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1728" y="19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728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448" y="1776"/>
              <a:ext cx="76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50" b="1" dirty="0"/>
                <a:t>Estratégia do Monitoramento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2400" y="1776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160" y="1296"/>
              <a:ext cx="1344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/>
                <a:t>Definição de fontes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/>
                <a:t>Avaliação de fontes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/>
                <a:t>Recursos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832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264" y="19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408" y="1776"/>
              <a:ext cx="86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Seleção de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 informação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456" y="1776"/>
              <a:ext cx="62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408" y="1392"/>
              <a:ext cx="72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Estratégia de busca</a:t>
              </a: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374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552" y="2304"/>
              <a:ext cx="100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Análise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3552" y="2304"/>
              <a:ext cx="38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374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4080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4285" y="1731"/>
              <a:ext cx="91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100" b="1" dirty="0"/>
                <a:t>“Sub produtos”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3744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9" name="Line 29"/>
            <p:cNvSpPr>
              <a:spLocks noChangeShapeType="1"/>
            </p:cNvSpPr>
            <p:nvPr/>
          </p:nvSpPr>
          <p:spPr bwMode="auto">
            <a:xfrm flipH="1">
              <a:off x="3168" y="28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0" name="Text Box 30"/>
            <p:cNvSpPr txBox="1">
              <a:spLocks noChangeArrowheads="1"/>
            </p:cNvSpPr>
            <p:nvPr/>
          </p:nvSpPr>
          <p:spPr bwMode="auto">
            <a:xfrm>
              <a:off x="1968" y="2784"/>
              <a:ext cx="110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rgbClr val="FF0000"/>
                  </a:solidFill>
                </a:rPr>
                <a:t>Difusão</a:t>
              </a:r>
              <a:r>
                <a:rPr lang="pt-BR" sz="1000" b="1" dirty="0"/>
                <a:t> dos resultados</a:t>
              </a:r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2016" y="2784"/>
              <a:ext cx="100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2" name="Line 32"/>
            <p:cNvSpPr>
              <a:spLocks noChangeShapeType="1"/>
            </p:cNvSpPr>
            <p:nvPr/>
          </p:nvSpPr>
          <p:spPr bwMode="auto">
            <a:xfrm flipH="1">
              <a:off x="1728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3" name="Line 33"/>
            <p:cNvSpPr>
              <a:spLocks noChangeShapeType="1"/>
            </p:cNvSpPr>
            <p:nvPr/>
          </p:nvSpPr>
          <p:spPr bwMode="auto">
            <a:xfrm flipV="1">
              <a:off x="1728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4" name="Line 34"/>
            <p:cNvSpPr>
              <a:spLocks noChangeShapeType="1"/>
            </p:cNvSpPr>
            <p:nvPr/>
          </p:nvSpPr>
          <p:spPr bwMode="auto">
            <a:xfrm>
              <a:off x="249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5" name="Text Box 35"/>
            <p:cNvSpPr txBox="1">
              <a:spLocks noChangeArrowheads="1"/>
            </p:cNvSpPr>
            <p:nvPr/>
          </p:nvSpPr>
          <p:spPr bwMode="auto">
            <a:xfrm>
              <a:off x="2016" y="3120"/>
              <a:ext cx="100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Avaliação do Impacto</a:t>
              </a:r>
            </a:p>
          </p:txBody>
        </p:sp>
        <p:sp>
          <p:nvSpPr>
            <p:cNvPr id="18466" name="Line 36"/>
            <p:cNvSpPr>
              <a:spLocks noChangeShapeType="1"/>
            </p:cNvSpPr>
            <p:nvPr/>
          </p:nvSpPr>
          <p:spPr bwMode="auto">
            <a:xfrm flipV="1">
              <a:off x="3408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7" name="Text Box 38"/>
            <p:cNvSpPr txBox="1">
              <a:spLocks noChangeArrowheads="1"/>
            </p:cNvSpPr>
            <p:nvPr/>
          </p:nvSpPr>
          <p:spPr bwMode="auto">
            <a:xfrm>
              <a:off x="2976" y="2976"/>
              <a:ext cx="960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Estratégia de </a:t>
              </a:r>
              <a:r>
                <a:rPr lang="pt-BR" sz="1000" b="1" dirty="0">
                  <a:solidFill>
                    <a:srgbClr val="FF0000"/>
                  </a:solidFill>
                </a:rPr>
                <a:t>propriedade intelectual</a:t>
              </a:r>
            </a:p>
          </p:txBody>
        </p:sp>
        <p:sp>
          <p:nvSpPr>
            <p:cNvPr id="18468" name="Text Box 39"/>
            <p:cNvSpPr txBox="1">
              <a:spLocks noChangeArrowheads="1"/>
            </p:cNvSpPr>
            <p:nvPr/>
          </p:nvSpPr>
          <p:spPr bwMode="auto">
            <a:xfrm>
              <a:off x="3408" y="3360"/>
              <a:ext cx="120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Armazenamento</a:t>
              </a:r>
            </a:p>
          </p:txBody>
        </p:sp>
        <p:sp>
          <p:nvSpPr>
            <p:cNvPr id="18469" name="Rectangle 40"/>
            <p:cNvSpPr>
              <a:spLocks noChangeArrowheads="1"/>
            </p:cNvSpPr>
            <p:nvPr/>
          </p:nvSpPr>
          <p:spPr bwMode="auto">
            <a:xfrm>
              <a:off x="3408" y="3360"/>
              <a:ext cx="72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0" name="Line 41"/>
            <p:cNvSpPr>
              <a:spLocks noChangeShapeType="1"/>
            </p:cNvSpPr>
            <p:nvPr/>
          </p:nvSpPr>
          <p:spPr bwMode="auto">
            <a:xfrm>
              <a:off x="4944" y="1872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1" name="Line 42"/>
            <p:cNvSpPr>
              <a:spLocks noChangeShapeType="1"/>
            </p:cNvSpPr>
            <p:nvPr/>
          </p:nvSpPr>
          <p:spPr bwMode="auto">
            <a:xfrm flipH="1">
              <a:off x="417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2" name="Text Box 43"/>
            <p:cNvSpPr txBox="1">
              <a:spLocks noChangeArrowheads="1"/>
            </p:cNvSpPr>
            <p:nvPr/>
          </p:nvSpPr>
          <p:spPr bwMode="auto">
            <a:xfrm>
              <a:off x="4080" y="2016"/>
              <a:ext cx="1344" cy="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t-BR" sz="1400" b="1" dirty="0">
                  <a:solidFill>
                    <a:srgbClr val="FF0000"/>
                  </a:solidFill>
                </a:rPr>
                <a:t>Ferramentas: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Bibliometria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Análise de conteúdo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Prognósticos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Tendências</a:t>
              </a:r>
            </a:p>
          </p:txBody>
        </p:sp>
        <p:sp>
          <p:nvSpPr>
            <p:cNvPr id="18473" name="Line 44"/>
            <p:cNvSpPr>
              <a:spLocks noChangeShapeType="1"/>
            </p:cNvSpPr>
            <p:nvPr/>
          </p:nvSpPr>
          <p:spPr bwMode="auto">
            <a:xfrm flipH="1">
              <a:off x="3984" y="24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4" name="Rectangle 45"/>
            <p:cNvSpPr>
              <a:spLocks noChangeArrowheads="1"/>
            </p:cNvSpPr>
            <p:nvPr/>
          </p:nvSpPr>
          <p:spPr bwMode="auto">
            <a:xfrm>
              <a:off x="624" y="3840"/>
              <a:ext cx="470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5" name="Text Box 46"/>
            <p:cNvSpPr txBox="1">
              <a:spLocks noChangeArrowheads="1"/>
            </p:cNvSpPr>
            <p:nvPr/>
          </p:nvSpPr>
          <p:spPr bwMode="auto">
            <a:xfrm>
              <a:off x="720" y="3840"/>
              <a:ext cx="446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800" b="1" dirty="0"/>
                <a:t>Bases do SMT</a:t>
              </a:r>
            </a:p>
          </p:txBody>
        </p:sp>
        <p:sp>
          <p:nvSpPr>
            <p:cNvPr id="18476" name="Line 47"/>
            <p:cNvSpPr>
              <a:spLocks noChangeShapeType="1"/>
            </p:cNvSpPr>
            <p:nvPr/>
          </p:nvSpPr>
          <p:spPr bwMode="auto">
            <a:xfrm flipV="1">
              <a:off x="1008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7" name="Line 48"/>
            <p:cNvSpPr>
              <a:spLocks noChangeShapeType="1"/>
            </p:cNvSpPr>
            <p:nvPr/>
          </p:nvSpPr>
          <p:spPr bwMode="auto">
            <a:xfrm flipV="1">
              <a:off x="1200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8" name="Line 49"/>
            <p:cNvSpPr>
              <a:spLocks noChangeShapeType="1"/>
            </p:cNvSpPr>
            <p:nvPr/>
          </p:nvSpPr>
          <p:spPr bwMode="auto">
            <a:xfrm flipV="1">
              <a:off x="4800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9" name="Line 50"/>
            <p:cNvSpPr>
              <a:spLocks noChangeShapeType="1"/>
            </p:cNvSpPr>
            <p:nvPr/>
          </p:nvSpPr>
          <p:spPr bwMode="auto">
            <a:xfrm flipV="1">
              <a:off x="2736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0" name="Line 51"/>
            <p:cNvSpPr>
              <a:spLocks noChangeShapeType="1"/>
            </p:cNvSpPr>
            <p:nvPr/>
          </p:nvSpPr>
          <p:spPr bwMode="auto">
            <a:xfrm flipV="1">
              <a:off x="3168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1" name="Line 52"/>
            <p:cNvSpPr>
              <a:spLocks noChangeShapeType="1"/>
            </p:cNvSpPr>
            <p:nvPr/>
          </p:nvSpPr>
          <p:spPr bwMode="auto">
            <a:xfrm flipV="1">
              <a:off x="4992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Seta em curva para baixo 1"/>
          <p:cNvSpPr/>
          <p:nvPr/>
        </p:nvSpPr>
        <p:spPr>
          <a:xfrm>
            <a:off x="4197350" y="2941835"/>
            <a:ext cx="924984" cy="442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m curva para baixo 2"/>
          <p:cNvSpPr/>
          <p:nvPr/>
        </p:nvSpPr>
        <p:spPr>
          <a:xfrm rot="10800000">
            <a:off x="4140376" y="3551347"/>
            <a:ext cx="901524" cy="4597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6624736" cy="2736304"/>
          </a:xfrm>
        </p:spPr>
        <p:txBody>
          <a:bodyPr>
            <a:normAutofit/>
          </a:bodyPr>
          <a:lstStyle/>
          <a:p>
            <a:r>
              <a:rPr lang="pt-BR" sz="3600" dirty="0"/>
              <a:t>TECNICAS EXPLORATÓRIAS: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TÉCNICA </a:t>
            </a:r>
            <a:r>
              <a:rPr lang="pt-BR" sz="3100" dirty="0"/>
              <a:t>DELPHI</a:t>
            </a:r>
            <a:br>
              <a:rPr lang="pt-BR" sz="31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60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6387" name="Rectangle 3"/>
          <p:cNvSpPr>
            <a:spLocks noGrp="1"/>
          </p:cNvSpPr>
          <p:nvPr>
            <p:ph type="title" idx="4294967295"/>
          </p:nvPr>
        </p:nvSpPr>
        <p:spPr>
          <a:xfrm>
            <a:off x="1835696" y="53975"/>
            <a:ext cx="6851104" cy="782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http://en.sanofi.com/partners/partners.asp</a:t>
            </a:r>
          </a:p>
        </p:txBody>
      </p:sp>
    </p:spTree>
    <p:extLst>
      <p:ext uri="{BB962C8B-B14F-4D97-AF65-F5344CB8AC3E}">
        <p14:creationId xmlns:p14="http://schemas.microsoft.com/office/powerpoint/2010/main" val="32418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>
          <a:xfrm>
            <a:off x="1763688" y="53975"/>
            <a:ext cx="7272808" cy="782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http://www.merck.com/licensing/our-process/home.html</a:t>
            </a:r>
          </a:p>
        </p:txBody>
      </p:sp>
    </p:spTree>
    <p:extLst>
      <p:ext uri="{BB962C8B-B14F-4D97-AF65-F5344CB8AC3E}">
        <p14:creationId xmlns:p14="http://schemas.microsoft.com/office/powerpoint/2010/main" val="9878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>
          <a:xfrm>
            <a:off x="1835696" y="53975"/>
            <a:ext cx="7056784" cy="8547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http://www.pfizer.com/research/partnering/partnering_with_pfizer.jsp</a:t>
            </a:r>
          </a:p>
        </p:txBody>
      </p:sp>
    </p:spTree>
    <p:extLst>
      <p:ext uri="{BB962C8B-B14F-4D97-AF65-F5344CB8AC3E}">
        <p14:creationId xmlns:p14="http://schemas.microsoft.com/office/powerpoint/2010/main" val="600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53975"/>
            <a:ext cx="6923112" cy="710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http://www.biominas.org.br/searchsebrae/metodologia</a:t>
            </a:r>
          </a:p>
        </p:txBody>
      </p:sp>
    </p:spTree>
    <p:extLst>
      <p:ext uri="{BB962C8B-B14F-4D97-AF65-F5344CB8AC3E}">
        <p14:creationId xmlns:p14="http://schemas.microsoft.com/office/powerpoint/2010/main" val="38519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086944"/>
            <a:ext cx="9296400" cy="2438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4" y="603069"/>
            <a:ext cx="8915400" cy="35242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35696" y="75982"/>
            <a:ext cx="72008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7DA9DF"/>
                </a:solidFill>
                <a:latin typeface="+mj-lt"/>
                <a:ea typeface="+mj-ea"/>
                <a:cs typeface="+mj-cs"/>
              </a:rPr>
              <a:t>http://www.natura.com.br/a-natura/inovacao</a:t>
            </a:r>
          </a:p>
        </p:txBody>
      </p:sp>
    </p:spTree>
    <p:extLst>
      <p:ext uri="{BB962C8B-B14F-4D97-AF65-F5344CB8AC3E}">
        <p14:creationId xmlns:p14="http://schemas.microsoft.com/office/powerpoint/2010/main" val="9084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"/>
            <a:ext cx="6851104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7DA9DF"/>
                </a:solidFill>
              </a:rPr>
              <a:t>http://www.fapesp.br/6006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171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27305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53975"/>
            <a:ext cx="6851104" cy="782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http://www.techvision.com/bpl/partnering/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4151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53975"/>
            <a:ext cx="7339972" cy="8547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http://www.techvision.com/pdf/prepare_to_meet_your_partner.pdf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9636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835695" y="53975"/>
            <a:ext cx="7273379" cy="927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7DA9DF"/>
                </a:solidFill>
              </a:rPr>
              <a:t>http://www.techvision.com/pdf/prepare_to_meet_your_partner.pdf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1195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1835695" y="53975"/>
            <a:ext cx="7273379" cy="927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rgbClr val="7DA9DF"/>
                </a:solidFill>
              </a:rPr>
              <a:t>http://oneononepartnering.bio.org/ (exemplo de tela)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30599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 Delphi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Conceito: </a:t>
            </a:r>
          </a:p>
          <a:p>
            <a:pPr lvl="1"/>
            <a:r>
              <a:rPr lang="pt-BR" dirty="0">
                <a:sym typeface="Wingdings" charset="0"/>
              </a:rPr>
              <a:t>permite que pessoas que não se conhecem, desenvolvam um projeto comum,  sem ter que revelar as suas opiniões uns aos outros, cheguem a um acordo geral sobre uma dada área de interesse </a:t>
            </a:r>
          </a:p>
          <a:p>
            <a:pPr lvl="1"/>
            <a:r>
              <a:rPr lang="pt-BR" dirty="0"/>
              <a:t>Busca de </a:t>
            </a:r>
            <a:r>
              <a:rPr lang="pt-BR" b="1" dirty="0"/>
              <a:t>consenso de especialistas </a:t>
            </a:r>
            <a:r>
              <a:rPr lang="pt-BR" dirty="0"/>
              <a:t>sobre eventos futuros;</a:t>
            </a:r>
          </a:p>
          <a:p>
            <a:pPr lvl="1"/>
            <a:r>
              <a:rPr lang="pt-BR" dirty="0">
                <a:sym typeface="Wingdings" charset="0"/>
              </a:rPr>
              <a:t>Os participantes não participam de uma confrontação frente a frente;</a:t>
            </a:r>
            <a:endParaRPr lang="pt-BR" dirty="0"/>
          </a:p>
          <a:p>
            <a:pPr lvl="1"/>
            <a:r>
              <a:rPr lang="pt-BR" dirty="0"/>
              <a:t>Julgamento intuitivo coletivo baseado:</a:t>
            </a:r>
          </a:p>
          <a:p>
            <a:pPr lvl="2"/>
            <a:r>
              <a:rPr lang="pt-BR" dirty="0"/>
              <a:t>Uso estruturado do conhecimento</a:t>
            </a:r>
          </a:p>
          <a:p>
            <a:pPr lvl="2"/>
            <a:r>
              <a:rPr lang="pt-BR" dirty="0"/>
              <a:t>Experiência</a:t>
            </a:r>
          </a:p>
          <a:p>
            <a:pPr lvl="2"/>
            <a:r>
              <a:rPr lang="pt-BR" dirty="0"/>
              <a:t>Criatividade</a:t>
            </a:r>
            <a:endParaRPr lang="pt-BR" sz="1800" dirty="0">
              <a:sym typeface="Wingdings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3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1835695" y="53975"/>
            <a:ext cx="7273379" cy="927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7DA9DF"/>
                </a:solidFill>
              </a:rPr>
              <a:t>http://oneononepartnering.bio.org/ (</a:t>
            </a:r>
            <a:r>
              <a:rPr lang="en-US" sz="2800" b="1" dirty="0" err="1">
                <a:solidFill>
                  <a:srgbClr val="7DA9DF"/>
                </a:solidFill>
              </a:rPr>
              <a:t>exemplo</a:t>
            </a:r>
            <a:r>
              <a:rPr lang="en-US" sz="2800" b="1" dirty="0">
                <a:solidFill>
                  <a:srgbClr val="7DA9DF"/>
                </a:solidFill>
              </a:rPr>
              <a:t> de </a:t>
            </a:r>
            <a:r>
              <a:rPr lang="en-US" sz="2800" b="1" dirty="0" err="1">
                <a:solidFill>
                  <a:srgbClr val="7DA9DF"/>
                </a:solidFill>
              </a:rPr>
              <a:t>tela</a:t>
            </a:r>
            <a:r>
              <a:rPr lang="en-US" sz="2800" b="1" dirty="0">
                <a:solidFill>
                  <a:srgbClr val="7DA9DF"/>
                </a:solidFill>
              </a:rPr>
              <a:t>)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6019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Outros modos de monitorar tecnologias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Contratar funcionários de outras empresas</a:t>
            </a:r>
          </a:p>
          <a:p>
            <a:r>
              <a:rPr lang="pt-BR" dirty="0"/>
              <a:t>Financiar bolsas de estudo para bolsistas em outros países</a:t>
            </a:r>
          </a:p>
          <a:p>
            <a:r>
              <a:rPr lang="pt-BR" dirty="0"/>
              <a:t>Realizar workshops com especialistas</a:t>
            </a:r>
          </a:p>
          <a:p>
            <a:r>
              <a:rPr lang="pt-BR" dirty="0"/>
              <a:t>Contratar consultorias</a:t>
            </a:r>
          </a:p>
          <a:p>
            <a:r>
              <a:rPr lang="pt-BR" dirty="0"/>
              <a:t>Engenharia reversa de produtos concorrentes</a:t>
            </a:r>
          </a:p>
          <a:p>
            <a:r>
              <a:rPr lang="pt-BR" dirty="0"/>
              <a:t>Mapa virtual de macro tendências</a:t>
            </a:r>
          </a:p>
          <a:p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continuam</a:t>
            </a:r>
            <a:r>
              <a:rPr lang="en-US" dirty="0"/>
              <a:t> </a:t>
            </a:r>
            <a:r>
              <a:rPr lang="en-US" dirty="0" err="1"/>
              <a:t>surgindo</a:t>
            </a:r>
            <a:r>
              <a:rPr lang="en-US" dirty="0"/>
              <a:t>…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http://www.iftf.org/maps/20-combinatorial-forecasts/20-combinatorial-forecasts-map/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6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 Delphi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Características: </a:t>
            </a:r>
          </a:p>
          <a:p>
            <a:pPr lvl="1"/>
            <a:r>
              <a:rPr lang="pt-BR" dirty="0"/>
              <a:t>Questionário interativo</a:t>
            </a:r>
          </a:p>
          <a:p>
            <a:pPr lvl="1"/>
            <a:r>
              <a:rPr lang="pt-BR" dirty="0"/>
              <a:t>Promove visão integrada </a:t>
            </a:r>
          </a:p>
          <a:p>
            <a:pPr lvl="1"/>
            <a:r>
              <a:rPr lang="pt-BR" dirty="0"/>
              <a:t>Produz previsões de grupo</a:t>
            </a:r>
          </a:p>
          <a:p>
            <a:pPr lvl="1"/>
            <a:r>
              <a:rPr lang="pt-BR" dirty="0"/>
              <a:t>Estimula a criatividade</a:t>
            </a:r>
          </a:p>
          <a:p>
            <a:pPr lvl="1"/>
            <a:r>
              <a:rPr lang="pt-BR" dirty="0"/>
              <a:t>Induz à troca de opiniões</a:t>
            </a:r>
          </a:p>
          <a:p>
            <a:pPr lvl="1"/>
            <a:r>
              <a:rPr lang="pt-BR" dirty="0"/>
              <a:t>Veicula </a:t>
            </a:r>
            <a:r>
              <a:rPr lang="pt-BR" dirty="0" err="1"/>
              <a:t>idéias</a:t>
            </a:r>
            <a:r>
              <a:rPr lang="pt-BR" dirty="0"/>
              <a:t> minoritárias</a:t>
            </a:r>
          </a:p>
          <a:p>
            <a:pPr lvl="1"/>
            <a:endParaRPr lang="pt-BR" dirty="0"/>
          </a:p>
          <a:p>
            <a:r>
              <a:rPr lang="pt-BR" dirty="0"/>
              <a:t>Quando: </a:t>
            </a:r>
          </a:p>
          <a:p>
            <a:pPr lvl="1"/>
            <a:r>
              <a:rPr lang="pt-BR" dirty="0"/>
              <a:t>Séries históricas deficientes</a:t>
            </a:r>
          </a:p>
          <a:p>
            <a:pPr lvl="1"/>
            <a:r>
              <a:rPr lang="pt-BR" dirty="0"/>
              <a:t>Abordagem interdisciplinar</a:t>
            </a:r>
          </a:p>
          <a:p>
            <a:pPr lvl="1"/>
            <a:r>
              <a:rPr lang="pt-BR" dirty="0"/>
              <a:t>Perspectivas de mudanças de tendências (</a:t>
            </a:r>
            <a:r>
              <a:rPr lang="pt-BR" b="1" dirty="0"/>
              <a:t>rupturas</a:t>
            </a:r>
            <a:r>
              <a:rPr lang="pt-BR" dirty="0"/>
              <a:t>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7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 Delphi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52736"/>
            <a:ext cx="7920880" cy="580526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Operacionalização:</a:t>
            </a:r>
          </a:p>
          <a:p>
            <a:pPr lvl="1"/>
            <a:r>
              <a:rPr lang="pt-BR" dirty="0"/>
              <a:t>Uso de questionário interativo entre respondentes:</a:t>
            </a:r>
          </a:p>
          <a:p>
            <a:pPr lvl="2"/>
            <a:r>
              <a:rPr lang="pt-BR" dirty="0"/>
              <a:t>Com características de:</a:t>
            </a:r>
          </a:p>
          <a:p>
            <a:pPr lvl="3"/>
            <a:r>
              <a:rPr lang="pt-BR" b="1" dirty="0"/>
              <a:t>Anonimato</a:t>
            </a:r>
          </a:p>
          <a:p>
            <a:pPr lvl="3"/>
            <a:r>
              <a:rPr lang="pt-BR" dirty="0"/>
              <a:t>Tratamento estatístico simples das respostas</a:t>
            </a:r>
          </a:p>
          <a:p>
            <a:pPr lvl="3"/>
            <a:r>
              <a:rPr lang="pt-BR" b="1" dirty="0"/>
              <a:t>Reavaliação</a:t>
            </a:r>
            <a:r>
              <a:rPr lang="pt-BR" dirty="0"/>
              <a:t> das respostas para rodadas subsequentes</a:t>
            </a:r>
          </a:p>
          <a:p>
            <a:pPr lvl="3"/>
            <a:r>
              <a:rPr lang="pt-BR" sz="1400" dirty="0">
                <a:sym typeface="Wingdings" charset="0"/>
              </a:rPr>
              <a:t>Interação com </a:t>
            </a:r>
            <a:r>
              <a:rPr lang="ja-JP" altLang="pt-BR" sz="1400" dirty="0">
                <a:latin typeface="Arial"/>
                <a:sym typeface="Wingdings" charset="0"/>
              </a:rPr>
              <a:t>“</a:t>
            </a:r>
            <a:r>
              <a:rPr lang="pt-BR" sz="1400" dirty="0">
                <a:sym typeface="Wingdings" charset="0"/>
              </a:rPr>
              <a:t>feedback</a:t>
            </a:r>
            <a:r>
              <a:rPr lang="ja-JP" altLang="pt-BR" sz="1400" dirty="0">
                <a:latin typeface="Arial"/>
                <a:sym typeface="Wingdings" charset="0"/>
              </a:rPr>
              <a:t>”</a:t>
            </a:r>
            <a:r>
              <a:rPr lang="pt-BR" sz="1400" dirty="0">
                <a:sym typeface="Wingdings" charset="0"/>
              </a:rPr>
              <a:t> controlado;</a:t>
            </a:r>
            <a:endParaRPr lang="pt-BR" dirty="0"/>
          </a:p>
          <a:p>
            <a:pPr lvl="2"/>
            <a:r>
              <a:rPr lang="pt-BR" dirty="0"/>
              <a:t>E com definição clara de:</a:t>
            </a:r>
          </a:p>
          <a:p>
            <a:pPr lvl="3"/>
            <a:r>
              <a:rPr lang="pt-BR" dirty="0"/>
              <a:t>Objetivos</a:t>
            </a:r>
          </a:p>
          <a:p>
            <a:pPr lvl="3"/>
            <a:r>
              <a:rPr lang="pt-BR" dirty="0"/>
              <a:t>Horizonte temporal</a:t>
            </a:r>
          </a:p>
          <a:p>
            <a:pPr lvl="3"/>
            <a:r>
              <a:rPr lang="pt-BR" dirty="0"/>
              <a:t>Resultado desejado</a:t>
            </a:r>
          </a:p>
          <a:p>
            <a:pPr lvl="1"/>
            <a:r>
              <a:rPr lang="pt-BR" dirty="0"/>
              <a:t>Passo 1: </a:t>
            </a:r>
            <a:r>
              <a:rPr lang="pt-BR" sz="1800" dirty="0">
                <a:sym typeface="Wingdings" charset="0"/>
              </a:rPr>
              <a:t> realização de uma série de questionários onde o  especialista tem em cada rodada que responder a um questionário [perguntas], definindo os vários itens apresentados por ordem de importância .</a:t>
            </a:r>
          </a:p>
          <a:p>
            <a:pPr lvl="1"/>
            <a:r>
              <a:rPr lang="pt-BR" sz="1800" dirty="0">
                <a:sym typeface="Wingdings" charset="0"/>
              </a:rPr>
              <a:t>Passo 2: os especialistas terão acesso aos resultados para analise e priorização </a:t>
            </a:r>
          </a:p>
          <a:p>
            <a:pPr lvl="1"/>
            <a:r>
              <a:rPr lang="pt-BR" sz="1800" dirty="0">
                <a:sym typeface="Wingdings" charset="0"/>
              </a:rPr>
              <a:t>Passo 3: são acrescentadas as novas questões/proposições que os diversos especialistas introduziram na 1* rodada, mantem-se os pontos relevantes e são retiradas questões consideradas de importância completar ou irrisória, os especialistas ordenarão de novo as questões.</a:t>
            </a:r>
          </a:p>
          <a:p>
            <a:pPr lvl="1"/>
            <a:r>
              <a:rPr lang="pt-BR" sz="1800" dirty="0">
                <a:sym typeface="Wingdings" charset="0"/>
              </a:rPr>
              <a:t>Passo 4: verifica-se se os especialistas atingiram um consenso ou se há necessidade de uma nova rodada de analises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7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Ex.: Prospecção de Petróleo em águas profundas usando Delphi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Etapas do Processo</a:t>
            </a:r>
          </a:p>
          <a:p>
            <a:pPr lvl="1"/>
            <a:r>
              <a:rPr lang="pt-BR" sz="2400" dirty="0"/>
              <a:t>Identificação dos aspectos críticos</a:t>
            </a:r>
          </a:p>
          <a:p>
            <a:pPr lvl="1"/>
            <a:r>
              <a:rPr lang="pt-BR" sz="2400" dirty="0"/>
              <a:t>Seleção dos especialistas</a:t>
            </a:r>
          </a:p>
          <a:p>
            <a:pPr lvl="1"/>
            <a:r>
              <a:rPr lang="pt-BR" sz="2400" dirty="0"/>
              <a:t>Informação quanto aos objetivos</a:t>
            </a:r>
          </a:p>
          <a:p>
            <a:pPr lvl="1"/>
            <a:r>
              <a:rPr lang="pt-BR" sz="2400" dirty="0"/>
              <a:t>Delineamento e distribuição do questionário</a:t>
            </a:r>
          </a:p>
          <a:p>
            <a:pPr lvl="1"/>
            <a:r>
              <a:rPr lang="pt-BR" sz="2400" dirty="0"/>
              <a:t>Tabulação dos resultados</a:t>
            </a:r>
          </a:p>
          <a:p>
            <a:pPr lvl="1"/>
            <a:r>
              <a:rPr lang="pt-BR" sz="2400" dirty="0"/>
              <a:t>Especialistas recebem e podem mudar de idéia</a:t>
            </a:r>
          </a:p>
          <a:p>
            <a:pPr lvl="1"/>
            <a:r>
              <a:rPr lang="pt-BR" sz="2400" dirty="0"/>
              <a:t>Nova tabulação</a:t>
            </a:r>
          </a:p>
          <a:p>
            <a:pPr lvl="1"/>
            <a:r>
              <a:rPr lang="pt-BR" sz="2400" dirty="0"/>
              <a:t>Se necessário, consultar novamente</a:t>
            </a:r>
          </a:p>
          <a:p>
            <a:pPr lvl="1"/>
            <a:r>
              <a:rPr lang="pt-BR" sz="2400" dirty="0"/>
              <a:t>Construção de cenários e interpretação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1680" y="6289575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Fonte: Prof. Eduardo Vasconcelos FEA/USP)</a:t>
            </a:r>
          </a:p>
        </p:txBody>
      </p:sp>
    </p:spTree>
    <p:extLst>
      <p:ext uri="{BB962C8B-B14F-4D97-AF65-F5344CB8AC3E}">
        <p14:creationId xmlns:p14="http://schemas.microsoft.com/office/powerpoint/2010/main" val="6715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Exemplo: Prospecção de Petróleo em águas profundas usando Delphi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36504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Duas rodadas com questionários</a:t>
            </a:r>
          </a:p>
          <a:p>
            <a:r>
              <a:rPr lang="pt-BR" sz="2400" dirty="0"/>
              <a:t>O 1º. questionário tinha 52 perguntas e foi centrado na:</a:t>
            </a:r>
          </a:p>
          <a:p>
            <a:pPr lvl="1"/>
            <a:r>
              <a:rPr lang="pt-BR" sz="2000" dirty="0"/>
              <a:t>Identificação dos gargalos tecnológicos</a:t>
            </a:r>
          </a:p>
          <a:p>
            <a:pPr lvl="1"/>
            <a:r>
              <a:rPr lang="pt-BR" sz="2000" dirty="0"/>
              <a:t>Avaliação das configurações alternativas</a:t>
            </a:r>
          </a:p>
          <a:p>
            <a:pPr lvl="1"/>
            <a:r>
              <a:rPr lang="pt-BR" sz="2000" dirty="0"/>
              <a:t>Sugestões de alternativas de solução</a:t>
            </a:r>
          </a:p>
          <a:p>
            <a:r>
              <a:rPr lang="pt-BR" sz="2400" dirty="0"/>
              <a:t>Foi enviado para 110 especialistas</a:t>
            </a:r>
          </a:p>
          <a:p>
            <a:pPr lvl="1"/>
            <a:r>
              <a:rPr lang="pt-BR" sz="2000" dirty="0"/>
              <a:t>CENPES</a:t>
            </a:r>
          </a:p>
          <a:p>
            <a:pPr lvl="1"/>
            <a:r>
              <a:rPr lang="pt-BR" sz="2000" dirty="0"/>
              <a:t>Outros departamentos da Petrobrás</a:t>
            </a:r>
          </a:p>
          <a:p>
            <a:pPr lvl="1"/>
            <a:r>
              <a:rPr lang="pt-BR" sz="2000" dirty="0"/>
              <a:t>Universidades</a:t>
            </a:r>
          </a:p>
          <a:p>
            <a:pPr lvl="1"/>
            <a:r>
              <a:rPr lang="pt-BR" sz="2000" dirty="0"/>
              <a:t>Fornecedores</a:t>
            </a:r>
          </a:p>
          <a:p>
            <a:r>
              <a:rPr lang="pt-BR" sz="2400" dirty="0"/>
              <a:t>O 2º. questionário tinha 35 perguntas, 46 páginas e continha:</a:t>
            </a:r>
          </a:p>
          <a:p>
            <a:pPr lvl="1"/>
            <a:r>
              <a:rPr lang="pt-BR" sz="2000" dirty="0"/>
              <a:t>Apresentação dos resultados do primeiro</a:t>
            </a:r>
          </a:p>
          <a:p>
            <a:pPr lvl="1"/>
            <a:r>
              <a:rPr lang="pt-BR" sz="2000" dirty="0"/>
              <a:t>Foco na análise das diversas soluções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616530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Fonte: Wright, James e </a:t>
            </a:r>
            <a:r>
              <a:rPr lang="pt-BR" sz="1400" i="1" dirty="0" err="1"/>
              <a:t>Jonhson</a:t>
            </a:r>
            <a:r>
              <a:rPr lang="pt-BR" sz="1400" i="1" dirty="0"/>
              <a:t>, Seminário Internacional sobre Prospecção e Estratégia In  Eduardo Vasconcellos</a:t>
            </a:r>
          </a:p>
        </p:txBody>
      </p:sp>
    </p:spTree>
    <p:extLst>
      <p:ext uri="{BB962C8B-B14F-4D97-AF65-F5344CB8AC3E}">
        <p14:creationId xmlns:p14="http://schemas.microsoft.com/office/powerpoint/2010/main" val="30672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Prospecção Tecnológica em Energia (CGEE)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71600" y="1484313"/>
            <a:ext cx="7597725" cy="53292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800" dirty="0">
                <a:solidFill>
                  <a:schemeClr val="tx2"/>
                </a:solidFill>
              </a:rPr>
              <a:t>Que tecnologias em energia serão necessárias nas próximas décadas para o Brasil?</a:t>
            </a:r>
          </a:p>
          <a:p>
            <a:endParaRPr lang="pt-BR" sz="2800" dirty="0">
              <a:solidFill>
                <a:schemeClr val="tx2"/>
              </a:solidFill>
            </a:endParaRPr>
          </a:p>
          <a:p>
            <a:r>
              <a:rPr lang="pt-BR" sz="2800" dirty="0">
                <a:solidFill>
                  <a:schemeClr val="tx2"/>
                </a:solidFill>
              </a:rPr>
              <a:t>O que é e como organizar uma agenda de P&amp;D?</a:t>
            </a:r>
          </a:p>
          <a:p>
            <a:endParaRPr lang="pt-BR" sz="2800" dirty="0">
              <a:solidFill>
                <a:schemeClr val="tx2"/>
              </a:solidFill>
            </a:endParaRPr>
          </a:p>
          <a:p>
            <a:r>
              <a:rPr lang="pt-BR" sz="2800" dirty="0">
                <a:solidFill>
                  <a:schemeClr val="tx2"/>
                </a:solidFill>
              </a:rPr>
              <a:t>Por quê, para quê e para quem se buscam inovações tecnológicas?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6546830"/>
            <a:ext cx="137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Fonte: CGEE (2011)</a:t>
            </a:r>
          </a:p>
        </p:txBody>
      </p:sp>
    </p:spTree>
    <p:extLst>
      <p:ext uri="{BB962C8B-B14F-4D97-AF65-F5344CB8AC3E}">
        <p14:creationId xmlns:p14="http://schemas.microsoft.com/office/powerpoint/2010/main" val="3020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002FE28-4276-2F49-9805-61188F1E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Prospecção Tecnológica em Energia (CGEE)</a:t>
            </a: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EF10CF1-5441-834F-AF1F-1234C6FD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</a:t>
            </a:r>
            <a:r>
              <a:rPr lang="pt-BR" dirty="0" smtClean="0"/>
              <a:t> </a:t>
            </a:r>
            <a:r>
              <a:rPr lang="pt-BR" dirty="0"/>
              <a:t>objetivos do </a:t>
            </a:r>
            <a:r>
              <a:rPr lang="pt-BR" dirty="0" smtClean="0"/>
              <a:t>Delphi </a:t>
            </a:r>
            <a:r>
              <a:rPr lang="pt-BR" dirty="0"/>
              <a:t>foram </a:t>
            </a:r>
            <a:r>
              <a:rPr lang="pt-BR" dirty="0" smtClean="0"/>
              <a:t>na área de energia foram:</a:t>
            </a:r>
            <a:endParaRPr lang="pt-BR" dirty="0"/>
          </a:p>
          <a:p>
            <a:pPr marL="971550" lvl="1" indent="-514350">
              <a:buAutoNum type="romanLcParenR"/>
            </a:pPr>
            <a:r>
              <a:rPr lang="pt-BR" sz="2000" dirty="0" smtClean="0"/>
              <a:t>promover </a:t>
            </a:r>
            <a:r>
              <a:rPr lang="pt-BR" sz="2000" dirty="0"/>
              <a:t>a construção coletiva de um ambiente de prospecção para o setor de energia; </a:t>
            </a:r>
            <a:endParaRPr lang="pt-BR" sz="2000" dirty="0" smtClean="0"/>
          </a:p>
          <a:p>
            <a:pPr marL="1371600" lvl="2" indent="-514350">
              <a:buAutoNum type="romanLcParenR"/>
            </a:pPr>
            <a:endParaRPr lang="pt-BR" sz="800" dirty="0"/>
          </a:p>
          <a:p>
            <a:pPr marL="457200" lvl="1" indent="0">
              <a:buNone/>
            </a:pPr>
            <a:r>
              <a:rPr lang="pt-BR" sz="2000" dirty="0" err="1"/>
              <a:t>ii</a:t>
            </a:r>
            <a:r>
              <a:rPr lang="pt-BR" sz="2000" dirty="0"/>
              <a:t>) construir visões estratégicas para o desenvolvimento tecnológico a partir dos desafios colocados à matriz energética brasileira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endParaRPr lang="pt-BR" sz="800" dirty="0"/>
          </a:p>
          <a:p>
            <a:pPr marL="457200" lvl="1" indent="0">
              <a:buNone/>
            </a:pPr>
            <a:r>
              <a:rPr lang="pt-BR" sz="2000" dirty="0" err="1"/>
              <a:t>iii</a:t>
            </a:r>
            <a:r>
              <a:rPr lang="pt-BR" sz="2000" dirty="0"/>
              <a:t>) identificar ações prioritárias e propor recomendações ao Comitê Gestor do Fundo Setorial de Energia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endParaRPr lang="pt-BR" sz="800" dirty="0"/>
          </a:p>
          <a:p>
            <a:pPr marL="457200" lvl="1" indent="0">
              <a:buNone/>
            </a:pPr>
            <a:r>
              <a:rPr lang="pt-BR" sz="2000" dirty="0" err="1"/>
              <a:t>iv</a:t>
            </a:r>
            <a:r>
              <a:rPr lang="pt-BR" sz="2000" dirty="0"/>
              <a:t>) estimular a reflexão em longo prazo sobre a questão energética brasileira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endParaRPr lang="pt-BR" sz="800" dirty="0"/>
          </a:p>
          <a:p>
            <a:pPr marL="457200" lvl="1" indent="0">
              <a:buNone/>
            </a:pPr>
            <a:r>
              <a:rPr lang="pt-BR" sz="2000" dirty="0" err="1"/>
              <a:t>v</a:t>
            </a:r>
            <a:r>
              <a:rPr lang="pt-BR" sz="2000" dirty="0"/>
              <a:t>) contribuir para a institucionalização da atividade de prospecção e ampliar os canais de diálogo e reflexão no sistema de CT&amp;I, fomentando o aprendizado coletivo, a sinergia e a difusão destas ações.</a:t>
            </a:r>
          </a:p>
        </p:txBody>
      </p:sp>
    </p:spTree>
    <p:extLst>
      <p:ext uri="{BB962C8B-B14F-4D97-AF65-F5344CB8AC3E}">
        <p14:creationId xmlns:p14="http://schemas.microsoft.com/office/powerpoint/2010/main" val="15295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40052</TotalTime>
  <Words>1276</Words>
  <Application>Microsoft Macintosh PowerPoint</Application>
  <PresentationFormat>Apresentação na tela (4:3)</PresentationFormat>
  <Paragraphs>170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Calibri</vt:lpstr>
      <vt:lpstr>ＭＳ Ｐゴシック</vt:lpstr>
      <vt:lpstr>Tahoma</vt:lpstr>
      <vt:lpstr>Wingdings</vt:lpstr>
      <vt:lpstr>Arial</vt:lpstr>
      <vt:lpstr>Tema do Office</vt:lpstr>
      <vt:lpstr>Apresentação do PowerPoint</vt:lpstr>
      <vt:lpstr>TECNICAS EXPLORATÓRIAS: TÉCNICA DELPHI </vt:lpstr>
      <vt:lpstr>Técnica Delphi</vt:lpstr>
      <vt:lpstr>Técnica Delphi</vt:lpstr>
      <vt:lpstr>Técnica Delphi</vt:lpstr>
      <vt:lpstr>Ex.: Prospecção de Petróleo em águas profundas usando Delphi</vt:lpstr>
      <vt:lpstr>Exemplo: Prospecção de Petróleo em águas profundas usando Delphi</vt:lpstr>
      <vt:lpstr>Prospecção Tecnológica em Energia (CGEE)</vt:lpstr>
      <vt:lpstr>Prospecção Tecnológica em Energia (CGEE)</vt:lpstr>
      <vt:lpstr>Apresentação do PowerPoint</vt:lpstr>
      <vt:lpstr>Diagrama esquemático do exercício de prospecção em energia</vt:lpstr>
      <vt:lpstr>Apresentação esquemática da inter-relação dos objetivos do exercício</vt:lpstr>
      <vt:lpstr>Os tópicos tecnológicos considerados prioritários pelo CGEE</vt:lpstr>
      <vt:lpstr>Projeto TechCast*</vt:lpstr>
      <vt:lpstr>Resultados do Projeto TechCast*</vt:lpstr>
      <vt:lpstr>Resultados do Projeto TechCast*</vt:lpstr>
      <vt:lpstr>Resultados do Projeto TechCast*</vt:lpstr>
      <vt:lpstr>MONITORAMENTO TECNOLOGICO </vt:lpstr>
      <vt:lpstr>Sistema de Monitoração Tecnológico   (SMT)</vt:lpstr>
      <vt:lpstr>http://en.sanofi.com/partners/partners.asp</vt:lpstr>
      <vt:lpstr>http://www.merck.com/licensing/our-process/home.html</vt:lpstr>
      <vt:lpstr>http://www.pfizer.com/research/partnering/partnering_with_pfizer.jsp</vt:lpstr>
      <vt:lpstr>http://www.biominas.org.br/searchsebrae/metodologia</vt:lpstr>
      <vt:lpstr>Apresentação do PowerPoint</vt:lpstr>
      <vt:lpstr>http://www.fapesp.br/6006</vt:lpstr>
      <vt:lpstr>http://www.techvision.com/bpl/partnering/</vt:lpstr>
      <vt:lpstr>http://www.techvision.com/pdf/prepare_to_meet_your_partner.pdf</vt:lpstr>
      <vt:lpstr>http://www.techvision.com/pdf/prepare_to_meet_your_partner.pdf</vt:lpstr>
      <vt:lpstr>http://oneononepartnering.bio.org/ (exemplo de tela)</vt:lpstr>
      <vt:lpstr>http://oneononepartnering.bio.org/ (exemplo de tela)</vt:lpstr>
      <vt:lpstr>Outros modos de monitorar tecnologias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Geciane</cp:lastModifiedBy>
  <cp:revision>480</cp:revision>
  <dcterms:created xsi:type="dcterms:W3CDTF">2011-02-15T13:13:19Z</dcterms:created>
  <dcterms:modified xsi:type="dcterms:W3CDTF">2020-05-15T22:25:52Z</dcterms:modified>
</cp:coreProperties>
</file>