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1258" r:id="rId17"/>
    <p:sldId id="1259" r:id="rId18"/>
    <p:sldId id="1261" r:id="rId19"/>
    <p:sldId id="1271" r:id="rId20"/>
    <p:sldId id="1238" r:id="rId21"/>
    <p:sldId id="1239" r:id="rId22"/>
    <p:sldId id="1241" r:id="rId23"/>
    <p:sldId id="1272" r:id="rId24"/>
    <p:sldId id="1246" r:id="rId25"/>
    <p:sldId id="1210" r:id="rId26"/>
    <p:sldId id="1249" r:id="rId27"/>
    <p:sldId id="1279" r:id="rId28"/>
    <p:sldId id="1285" r:id="rId29"/>
    <p:sldId id="1286" r:id="rId30"/>
    <p:sldId id="1287" r:id="rId31"/>
    <p:sldId id="1288" r:id="rId32"/>
    <p:sldId id="1289" r:id="rId33"/>
    <p:sldId id="1290" r:id="rId34"/>
    <p:sldId id="1291" r:id="rId35"/>
    <p:sldId id="1292" r:id="rId36"/>
    <p:sldId id="1293" r:id="rId37"/>
    <p:sldId id="1294" r:id="rId38"/>
    <p:sldId id="1295" r:id="rId39"/>
    <p:sldId id="1282" r:id="rId40"/>
    <p:sldId id="1283" r:id="rId41"/>
    <p:sldId id="1284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EE8F7-C1A3-D9FB-25A6-85F00F89C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DF1798-F08D-A6DC-50DC-78BFFDC82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F17AA6-C158-8190-654A-0F38EE85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A38594-157B-69AB-FF9B-39961BC5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AA50A0-155B-F597-4A19-194ED314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0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A7D6D-C854-3D6D-58D5-7FE56F23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6FB73C-1065-A88A-F331-7161B93D0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A10395-3616-2E70-2E71-38027EABD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1F4415-EFF2-A758-1A3C-77C8F353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566812-81F3-A1E0-1F85-E002DDA6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61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31F6BF-80FA-9019-7919-987AD1839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AE63E7-3125-6089-446C-AF72A7D11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0E9774-BC2F-E499-0AE7-ED1AD6D0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B381A-66C7-E036-D6CC-BCFDF9D1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809BB8-EA54-6BDE-AD9F-B741F7D9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47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A709C-6A74-1ABA-C3C0-9BAC72A7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887E0-BF20-388A-043B-85976586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E40A76-184C-B8FD-28F3-7485EAEB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386D5F-581A-2885-4924-140C97AF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38ED75-34F5-5AAF-4F08-81572D2F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02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0BE79-733D-82A7-0A44-DFB9C331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419BB9-F73E-0017-2910-028932630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020675-0DFA-BD5F-8AE3-B5FAD6D8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E3D770-1F26-9F7F-049D-DB1D1357C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668F7B-4A12-B22E-5DF9-746D2E52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20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B0AF1-3A6B-77B0-D099-B75F87ADB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3CDEE4-5282-8944-C9B6-E1870E200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0D760C-D09C-183E-0035-9CC287038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3B7317-4EF6-B387-C3C2-B2B46C62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EE0A61-8A59-A913-D395-FAF99543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718C1D-7CF2-B45F-91A7-9158FB7E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8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B6078-F861-BBF0-03AC-A17A88EC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A9B690-E595-483B-8C56-62CC3853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C2EEF9-19C5-498A-2FFE-A93F7D7BC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644F35-26A6-F9A3-3F16-9C72090B7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24B6900-2DE6-9F4A-9423-73CD102E3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4813B3-41BC-7D80-8106-0743DAFEB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38F6864-C247-982C-7016-15DDE6F5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C1CC69D-2EF6-658C-6CD5-F3473C82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8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55B67-C818-7E35-C7B5-B8EDC4DB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1A5FAE8-91E1-20D3-13ED-14B55602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D327A2-725E-564D-3CC6-1916659D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208786-DBB7-AC81-7D49-F832D2B1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15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984E55-7789-D1C4-704C-88861722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7FA4A5-9956-2590-D389-CE47C2CF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F9BE40-EFE1-76DF-7D5B-DFA48CD2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65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A55DC-3C3B-7A5E-6944-A661FC5A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D2DD3F-91C9-7B88-1C0F-8CB3E62B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5A642F-12D3-196B-9971-CDD2BDDDD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837359-195F-3C7E-26AA-E6F5B9C0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1CC39D-84C2-3BB1-6E75-005C4B54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DF132-80C6-D329-87FF-61624579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18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953A2-03A0-41CA-E017-9D0F4F41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FD37D4-B5F7-1BBF-16FD-BA8AB5C6D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4708C4-7DCD-27EF-C91E-FB010EE65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A5D6AF-F5A7-6E8A-67D1-271FF8CC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7B0EEE-8D15-4A1D-EEC8-13692A44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238F23-9196-5F9B-8ADB-13BFEB4E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5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C15A45-2334-59DF-7ED7-33CDCAFF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89057-243E-B011-4839-8D87EC219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9CD46D-1D0A-7EE1-BBDB-B84B1C359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E725-3279-4CD3-8026-334483F3364A}" type="datetimeFigureOut">
              <a:rPr lang="pt-BR" smtClean="0"/>
              <a:t>28/11/2022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A230BE-54DA-7357-50F8-F996E339B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604C37-87C5-00FC-C09D-497EC7832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251F-5269-4340-A8B1-9195416FE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92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D6663-9859-BF44-5CEB-611CAE6CB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Arquitetura de Redes  Ópticas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7455D2-58A1-C44D-8F22-ED52E2F0D8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90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0CA51-B10D-5451-44DA-FE90B234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Routing</a:t>
            </a:r>
            <a:r>
              <a:rPr lang="pt-BR" dirty="0"/>
              <a:t> Properties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DEAC87-C0C1-F17C-0B09-EBE214A14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rule, the most desirable ROADMs are the ones with the greatest flexibility: i.e., full ROADMs with 100% add/drop fraction, and colorless, steerable add/drop fibers. However, these are also the most costly solutions, so less ideal options, such as partial ROADMs, have also been extensively investigated.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A378B7-C75D-E29F-CCA1-36B22BEE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13" y="4340679"/>
            <a:ext cx="7412523" cy="18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9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BB051-1F05-A9CB-E04A-CF52619E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Routing</a:t>
            </a:r>
            <a:r>
              <a:rPr lang="pt-BR" dirty="0"/>
              <a:t> Power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35D68B-C10C-7BF1-EDC1-A2DD31C3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197"/>
            <a:ext cx="10515600" cy="4351338"/>
          </a:xfrm>
        </p:spPr>
        <p:txBody>
          <a:bodyPr/>
          <a:lstStyle/>
          <a:p>
            <a:r>
              <a:rPr lang="en-US" dirty="0"/>
              <a:t>Feuer and Al-Salameh [9] introduced a figure of merit called routing power that provides a framework for comparisons of WADDs. The routing power describes the WADD’s ability to establish network connectivity by counting how many distinct connection states it supports.</a:t>
            </a:r>
          </a:p>
          <a:p>
            <a:r>
              <a:rPr lang="en-US" dirty="0"/>
              <a:t>[9]. M. D. Feuer and D. Al-Salameh, “Routing Power: A Metric for Reconfigurable Wavelength Add/ Drops,” in “Proc. OFC, 2002, pp. 156–158.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3AA51B-06B0-B3E2-6CDD-82F1451D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2" y="4439559"/>
            <a:ext cx="7206343" cy="23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729D9-4700-6FA5-8108-C1B29732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ROADM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04B45D-53B8-A168-30E9-7DFD3A11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82" y="1813805"/>
            <a:ext cx="8433409" cy="37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47C6F-F2D3-91C8-BD22-6C1DDE8E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Restrições da Modelagem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BD718A-4D85-A383-87AB-448F6CF43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 ROADM tem duas entradas lógicas (IN e ADD) e duas saídas lógicas (OUT e DROP)</a:t>
            </a:r>
          </a:p>
          <a:p>
            <a:r>
              <a:rPr lang="pt-BR" dirty="0"/>
              <a:t>O ROADM tem a capacidade de rotear um sinal de uma das entradas para uma das saídas (mas somente para uma).</a:t>
            </a:r>
          </a:p>
          <a:p>
            <a:r>
              <a:rPr lang="pt-BR" dirty="0"/>
              <a:t>Cada uma das portas lógicas pode ter mais do que uma fibra, ou pode combinar sinais na mesma fibra.</a:t>
            </a:r>
          </a:p>
          <a:p>
            <a:r>
              <a:rPr lang="pt-BR" dirty="0"/>
              <a:t>O número N representa a quantidade de comprimentos de onda nas portas IN e OUT.</a:t>
            </a:r>
          </a:p>
          <a:p>
            <a:r>
              <a:rPr lang="pt-BR" dirty="0"/>
              <a:t>O número k representa o número de canais simultâneos nas portas ADD e DROP. </a:t>
            </a:r>
          </a:p>
          <a:p>
            <a:r>
              <a:rPr lang="pt-BR" dirty="0"/>
              <a:t>O roteamento mais flexível é obtido quando k = N, mas em geral isso é desnecessário e caro.</a:t>
            </a:r>
          </a:p>
        </p:txBody>
      </p:sp>
    </p:spTree>
    <p:extLst>
      <p:ext uri="{BB962C8B-B14F-4D97-AF65-F5344CB8AC3E}">
        <p14:creationId xmlns:p14="http://schemas.microsoft.com/office/powerpoint/2010/main" val="150154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3E6E07-6F7A-BB9E-6A8A-78CD98CF8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9213D5-5265-E74D-237C-15766C9C9EEE}"/>
              </a:ext>
            </a:extLst>
          </p:cNvPr>
          <p:cNvSpPr txBox="1"/>
          <p:nvPr/>
        </p:nvSpPr>
        <p:spPr>
          <a:xfrm>
            <a:off x="1349829" y="1690688"/>
            <a:ext cx="68259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Situação 1: Todos os 16 canais passam  -&gt; 1 configuração</a:t>
            </a:r>
          </a:p>
          <a:p>
            <a:r>
              <a:rPr lang="pt-BR" dirty="0"/>
              <a:t>Situação 2: 1 canal vai para o </a:t>
            </a:r>
            <a:r>
              <a:rPr lang="pt-BR" dirty="0" err="1"/>
              <a:t>drop</a:t>
            </a:r>
            <a:r>
              <a:rPr lang="pt-BR" dirty="0"/>
              <a:t>, 15 passam -&gt; 16 configurações</a:t>
            </a:r>
          </a:p>
          <a:p>
            <a:r>
              <a:rPr lang="pt-BR" dirty="0"/>
              <a:t>Situação 3: 2 canais vão para o </a:t>
            </a:r>
            <a:r>
              <a:rPr lang="pt-BR" dirty="0" err="1"/>
              <a:t>drop</a:t>
            </a:r>
            <a:r>
              <a:rPr lang="pt-BR" dirty="0"/>
              <a:t>, 14 passam -&gt; 120 configurações</a:t>
            </a:r>
          </a:p>
          <a:p>
            <a:r>
              <a:rPr lang="pt-BR" dirty="0" err="1"/>
              <a:t>Situaçao</a:t>
            </a:r>
            <a:r>
              <a:rPr lang="pt-BR" dirty="0"/>
              <a:t> 4: 3 canais vão para o </a:t>
            </a:r>
            <a:r>
              <a:rPr lang="pt-BR" dirty="0" err="1"/>
              <a:t>drop</a:t>
            </a:r>
            <a:r>
              <a:rPr lang="pt-BR" dirty="0"/>
              <a:t>, 13 passam -&gt; 560 configurações</a:t>
            </a:r>
          </a:p>
          <a:p>
            <a:r>
              <a:rPr lang="pt-BR" dirty="0"/>
              <a:t>Situação 5: 4 camais vão para o </a:t>
            </a:r>
            <a:r>
              <a:rPr lang="pt-BR" dirty="0" err="1"/>
              <a:t>drop</a:t>
            </a:r>
            <a:r>
              <a:rPr lang="pt-BR" dirty="0"/>
              <a:t>, 12 passam -&gt; 1820 configurações</a:t>
            </a:r>
          </a:p>
          <a:p>
            <a:endParaRPr lang="pt-BR" dirty="0"/>
          </a:p>
          <a:p>
            <a:r>
              <a:rPr lang="pt-BR" dirty="0"/>
              <a:t>Total: 2517 estados de conexão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7C95A2A-6B81-2BEF-F764-43D4C6AA92F6}"/>
                  </a:ext>
                </a:extLst>
              </p:cNvPr>
              <p:cNvSpPr txBox="1"/>
              <p:nvPr/>
            </p:nvSpPr>
            <p:spPr>
              <a:xfrm>
                <a:off x="1349829" y="4064000"/>
                <a:ext cx="2374368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⁡(2517)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=0,706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7C95A2A-6B81-2BEF-F764-43D4C6AA9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29" y="4064000"/>
                <a:ext cx="2374368" cy="576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65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C4A2A-E1B0-8E62-999F-264AF212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D8DC89-F31D-C60C-2704-61AA43E943A5}"/>
              </a:ext>
            </a:extLst>
          </p:cNvPr>
          <p:cNvSpPr txBox="1"/>
          <p:nvPr/>
        </p:nvSpPr>
        <p:spPr>
          <a:xfrm>
            <a:off x="1030514" y="1814286"/>
            <a:ext cx="390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12 canais passam direto, não há opções</a:t>
            </a:r>
          </a:p>
          <a:p>
            <a:r>
              <a:rPr lang="pt-BR" dirty="0"/>
              <a:t>4 canais vão para o ADD -&gt; 16 conexões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37E7E36-2628-ADF0-364A-BA459EB60E1A}"/>
                  </a:ext>
                </a:extLst>
              </p:cNvPr>
              <p:cNvSpPr txBox="1"/>
              <p:nvPr/>
            </p:nvSpPr>
            <p:spPr>
              <a:xfrm>
                <a:off x="3956892" y="2854484"/>
                <a:ext cx="1963999" cy="5745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37E7E36-2628-ADF0-364A-BA459EB6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892" y="2854484"/>
                <a:ext cx="1963999" cy="574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D008C39D-9275-DA3A-3315-BCC818C7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93" y="4592796"/>
            <a:ext cx="4440596" cy="18758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66C8C4-7ED1-7FA2-86AF-CFCB37CF5AC7}"/>
              </a:ext>
            </a:extLst>
          </p:cNvPr>
          <p:cNvSpPr txBox="1"/>
          <p:nvPr/>
        </p:nvSpPr>
        <p:spPr>
          <a:xfrm>
            <a:off x="838200" y="3718510"/>
            <a:ext cx="323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Outros Resultados</a:t>
            </a:r>
          </a:p>
        </p:txBody>
      </p:sp>
    </p:spTree>
    <p:extLst>
      <p:ext uri="{BB962C8B-B14F-4D97-AF65-F5344CB8AC3E}">
        <p14:creationId xmlns:p14="http://schemas.microsoft.com/office/powerpoint/2010/main" val="183401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060EE-FE04-4817-87A3-D3727BBC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40 </a:t>
            </a:r>
            <a:r>
              <a:rPr lang="pt-BR" dirty="0" err="1"/>
              <a:t>channel</a:t>
            </a:r>
            <a:r>
              <a:rPr lang="pt-BR" dirty="0"/>
              <a:t> dual </a:t>
            </a:r>
            <a:r>
              <a:rPr lang="pt-BR" dirty="0" err="1"/>
              <a:t>side</a:t>
            </a:r>
            <a:r>
              <a:rPr lang="pt-BR" dirty="0"/>
              <a:t> </a:t>
            </a:r>
            <a:r>
              <a:rPr lang="pt-BR" dirty="0" err="1"/>
              <a:t>scheme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5CDDD8-209C-4308-B2C6-EBF7F963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2286566"/>
            <a:ext cx="5219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5129F-94EB-4685-9921-CD3BCAA6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80-channel </a:t>
            </a:r>
            <a:r>
              <a:rPr lang="pt-BR" dirty="0" err="1"/>
              <a:t>multidegree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CFA266-8881-4C7F-BB91-1CE42B5BF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51" y="1988132"/>
            <a:ext cx="46767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8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57CD-4518-4996-A43F-8783ED60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</a:t>
            </a:r>
            <a:r>
              <a:rPr lang="pt-BR" dirty="0" err="1"/>
              <a:t>channel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8 </a:t>
            </a:r>
            <a:r>
              <a:rPr lang="pt-BR" dirty="0" err="1"/>
              <a:t>channel</a:t>
            </a:r>
            <a:r>
              <a:rPr lang="pt-BR" dirty="0"/>
              <a:t> </a:t>
            </a:r>
            <a:r>
              <a:rPr lang="pt-BR" dirty="0" err="1"/>
              <a:t>mux</a:t>
            </a:r>
            <a:r>
              <a:rPr lang="pt-BR" dirty="0"/>
              <a:t>/</a:t>
            </a:r>
            <a:r>
              <a:rPr lang="pt-BR" dirty="0" err="1"/>
              <a:t>demux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14D7109-C022-467E-8ADA-50FE1784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75" y="1999613"/>
            <a:ext cx="3885970" cy="7065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C3AC0C4-B0BB-4556-B032-C00633AD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75" y="3429000"/>
            <a:ext cx="3822070" cy="23003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F528266-77EB-41B9-9C56-7FC0E9FBA36A}"/>
              </a:ext>
            </a:extLst>
          </p:cNvPr>
          <p:cNvSpPr txBox="1"/>
          <p:nvPr/>
        </p:nvSpPr>
        <p:spPr>
          <a:xfrm>
            <a:off x="3008768" y="2928827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/>
              <a:t>channel</a:t>
            </a:r>
            <a:r>
              <a:rPr lang="pt-BR" sz="2400" dirty="0"/>
              <a:t> </a:t>
            </a:r>
            <a:r>
              <a:rPr lang="pt-BR" sz="2400" dirty="0" err="1"/>
              <a:t>plan</a:t>
            </a:r>
            <a:endParaRPr lang="pt-BR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19100-1E45-4BFA-B152-7D883375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15" y="1570844"/>
            <a:ext cx="44386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2B28F9-7135-4641-9E17-EDD4F970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141192"/>
            <a:ext cx="43243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1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711EE-88BF-4ABB-9F8A-F32D1B06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DWDM </a:t>
            </a:r>
            <a:r>
              <a:rPr lang="pt-BR" dirty="0" err="1"/>
              <a:t>Innovations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611696-C03A-4D2C-9436-AFD132A6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98" y="1986254"/>
            <a:ext cx="8405088" cy="28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7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C4265-0618-B65D-A228-FC896ABD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das Redes Ópticas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CC33AB-FA70-AEA8-734C-0EBCA636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less than a decade, the state of the art in fiber-optic transport systems has evolved from simple point-to-point chains of optically amplified fiber spans to massive networks with hundreds of optically amplified spans connecting transparent add/drop nodes spread over transcontinental distances.</a:t>
            </a:r>
          </a:p>
          <a:p>
            <a:r>
              <a:rPr lang="en-US" dirty="0"/>
              <a:t>The primary driver for this transformation has been a remarkable improvement in cost, while its primary enabler has been the emergence of the reconfigurable optical add/drop multiplexer (ROADM) as a network element (NE).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471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DCFF4-349F-49D3-A817-F346EE6E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Flex Spectrum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7FFD55-1E5D-40F1-ADC7-C34F543CA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971675"/>
            <a:ext cx="5657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A72D1-8935-49FF-8951-F7B18A40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Colorless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Omnidirectional</a:t>
            </a:r>
            <a:r>
              <a:rPr lang="pt-BR" dirty="0"/>
              <a:t> ROADM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B93CE9-6CFB-4A2B-99EF-F64D4ACC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8" y="1938338"/>
            <a:ext cx="58769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6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F5EA3-A414-41E4-B04B-7EFBCB01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Contentionless</a:t>
            </a:r>
            <a:r>
              <a:rPr lang="pt-BR" dirty="0"/>
              <a:t> Interfaces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63636E-3373-4DFA-8FDD-DA65684D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3" y="1943100"/>
            <a:ext cx="58197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0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649D2-0EC7-4BB9-8381-E8656214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nLight</a:t>
            </a:r>
            <a:r>
              <a:rPr lang="pt-BR" dirty="0"/>
              <a:t> ROADM </a:t>
            </a:r>
            <a:r>
              <a:rPr lang="pt-BR" dirty="0" err="1"/>
              <a:t>Architecture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203F87-8181-43B9-9DDF-0D9C503ED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23" y="1888384"/>
            <a:ext cx="4308021" cy="45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967F0-5C85-442F-AA31-BCDA42AE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Site Model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37B5D9-E942-4C74-BD3E-8C0277C0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27" y="1687905"/>
            <a:ext cx="54197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7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95F57-3760-4E25-B64A-A495A57D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4 - </a:t>
            </a:r>
            <a:r>
              <a:rPr lang="pt-BR" dirty="0" err="1"/>
              <a:t>Degree</a:t>
            </a:r>
            <a:r>
              <a:rPr lang="pt-BR" dirty="0"/>
              <a:t> Site 40 </a:t>
            </a:r>
            <a:r>
              <a:rPr lang="pt-BR" dirty="0" err="1"/>
              <a:t>channels</a:t>
            </a:r>
            <a:endParaRPr lang="pt-BR" dirty="0"/>
          </a:p>
        </p:txBody>
      </p:sp>
      <p:pic>
        <p:nvPicPr>
          <p:cNvPr id="7170" name="Picture 2" descr="Cisco ONS 15454 DWDM Reference Manual, Release 9.2 ...">
            <a:extLst>
              <a:ext uri="{FF2B5EF4-FFF2-40B4-BE49-F238E27FC236}">
                <a16:creationId xmlns:a16="http://schemas.microsoft.com/office/drawing/2014/main" id="{B6D3A3E8-02ED-4032-8068-26CEC977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09739"/>
            <a:ext cx="40767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3F32F-8F94-40E4-91EE-09AAEBAD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PP-MESH-4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05E316-1F48-4D10-8E23-E7B71704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1928813"/>
            <a:ext cx="4895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D683B-86D8-4C56-B015-7A0BE813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Logical</a:t>
            </a:r>
            <a:r>
              <a:rPr lang="pt-BR" dirty="0"/>
              <a:t> </a:t>
            </a:r>
            <a:r>
              <a:rPr lang="pt-BR" dirty="0" err="1"/>
              <a:t>Diagrams</a:t>
            </a:r>
            <a:r>
              <a:rPr lang="pt-BR" dirty="0"/>
              <a:t> for SMR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48DDE26-5AF3-419B-9171-0DA61A8B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27" y="2709864"/>
            <a:ext cx="29622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EB7D93C3-8531-4A72-8F64-B7BDF712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811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67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864EA-8C58-7D58-7151-F0F56903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t-BR" sz="3600"/>
              <a:t>Colorless Ports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7E9576-ADB3-71B4-DD7B-15170C95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0" r="1431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DD5CA1-C84E-8758-F140-A42B6C13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b="0" i="0">
                <a:effectLst/>
                <a:latin typeface="Open Sans" panose="020B0606030504020204" pitchFamily="34" charset="0"/>
              </a:rPr>
              <a:t>Original ROADM technology dedicated a separate port for each wavelength. Usually ROADMs allocated the optical C-Band into 96 distinct channels, each carrying a different wavelength. We refer to these wavelengths as “colors”.</a:t>
            </a:r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30521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CA689-7E01-3D9B-E676-02E9C539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Changing</a:t>
            </a:r>
            <a:r>
              <a:rPr lang="pt-BR" dirty="0"/>
              <a:t> </a:t>
            </a:r>
            <a:r>
              <a:rPr lang="pt-BR" dirty="0" err="1"/>
              <a:t>Wavelenghts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3243F8-1388-ECED-BCF0-D4C14274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48" y="2488047"/>
            <a:ext cx="7990476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3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D19A4-6E42-A7B7-BD7D-6410251A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Redes Ópticas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02FCB0-2326-1C34-6A17-6CE679BA0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55" y="1831512"/>
            <a:ext cx="4990874" cy="48332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FA6548-3A87-F7F0-2EC4-F20A4CF2B041}"/>
              </a:ext>
            </a:extLst>
          </p:cNvPr>
          <p:cNvSpPr txBox="1"/>
          <p:nvPr/>
        </p:nvSpPr>
        <p:spPr>
          <a:xfrm>
            <a:off x="8606971" y="5515429"/>
            <a:ext cx="3442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M. </a:t>
            </a:r>
            <a:r>
              <a:rPr lang="pt-BR" dirty="0" err="1"/>
              <a:t>Feuer</a:t>
            </a:r>
            <a:r>
              <a:rPr lang="pt-BR" dirty="0"/>
              <a:t> et al. </a:t>
            </a:r>
            <a:r>
              <a:rPr lang="pt-BR" dirty="0" err="1"/>
              <a:t>Optical</a:t>
            </a:r>
            <a:r>
              <a:rPr lang="pt-BR" dirty="0"/>
              <a:t> </a:t>
            </a:r>
            <a:r>
              <a:rPr lang="pt-BR" dirty="0" err="1"/>
              <a:t>Fiber</a:t>
            </a:r>
            <a:br>
              <a:rPr lang="pt-BR" dirty="0"/>
            </a:br>
            <a:r>
              <a:rPr lang="pt-BR" dirty="0" err="1"/>
              <a:t>Telecommunications</a:t>
            </a:r>
            <a:r>
              <a:rPr lang="pt-BR" dirty="0"/>
              <a:t>: Systems </a:t>
            </a:r>
            <a:r>
              <a:rPr lang="pt-BR" dirty="0" err="1"/>
              <a:t>and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Networks (2008)</a:t>
            </a:r>
          </a:p>
        </p:txBody>
      </p:sp>
    </p:spTree>
    <p:extLst>
      <p:ext uri="{BB962C8B-B14F-4D97-AF65-F5344CB8AC3E}">
        <p14:creationId xmlns:p14="http://schemas.microsoft.com/office/powerpoint/2010/main" val="416968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B1459-B940-1102-9720-9D048546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Colorless</a:t>
            </a:r>
            <a:r>
              <a:rPr lang="pt-BR" dirty="0"/>
              <a:t> Ports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0817FF-2351-0198-5A59-E4BAFD15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Colorless ROADMs eliminate the 1:1 mapping between the physical port and the wavelength color. Any port can now accommodate any color: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F7567D-F6AC-E59C-A1CB-3750DE70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428" y="3904199"/>
            <a:ext cx="6657143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5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752D0-59CC-3757-D1B0-830618A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Changing</a:t>
            </a:r>
            <a:r>
              <a:rPr lang="pt-BR" dirty="0"/>
              <a:t> Transponder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Colorless</a:t>
            </a:r>
            <a:r>
              <a:rPr lang="pt-BR" dirty="0"/>
              <a:t> ROADM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1ABD57-EDE2-2399-9122-EE97B54B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62" y="2170371"/>
            <a:ext cx="7704762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9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68B83-87A8-DDB8-B921-0A8F60198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Directionless</a:t>
            </a:r>
            <a:r>
              <a:rPr lang="pt-BR" dirty="0"/>
              <a:t> ROADM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D82DD-202A-7A97-C73F-BF78A5E1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Original ROADM technology dedicated an add/drop complex for each ROADM degree. Remember that one degree is equivalent to one fiber link direction (i.e. one direction = one degree). This means that a transponder had to be physically connected to the add/drop complex dedicated to the direction the wavelength is assigned to. This is illustrated below for a four degree ROADM using North, South, East, and West as the four directions.</a:t>
            </a: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353FD4-5726-32A1-8E05-61094486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85" y="4232124"/>
            <a:ext cx="7057143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6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54C3D-9248-83FA-D12C-69695B29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Directions</a:t>
            </a:r>
            <a:r>
              <a:rPr lang="pt-BR" dirty="0"/>
              <a:t> -&gt; Manual </a:t>
            </a:r>
            <a:r>
              <a:rPr lang="pt-BR" dirty="0" err="1"/>
              <a:t>operation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B1A0F0-ED4F-30AC-68DF-71D36272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4204"/>
            <a:ext cx="9522693" cy="341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5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265E0-8F0B-6CA0-8246-5354814F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Directionless</a:t>
            </a:r>
            <a:r>
              <a:rPr lang="pt-BR" dirty="0"/>
              <a:t> Ports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946B40-6A32-0AAA-A2A1-89FD8C8F9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62" y="2067095"/>
            <a:ext cx="5390476" cy="2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39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E906A-2A8F-2705-F817-B52784DC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Changing</a:t>
            </a:r>
            <a:r>
              <a:rPr lang="pt-BR" dirty="0"/>
              <a:t> </a:t>
            </a:r>
            <a:r>
              <a:rPr lang="pt-BR" dirty="0" err="1"/>
              <a:t>Directions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Command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61CD9E-A3E5-3F54-DA4E-98126667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53" y="2819780"/>
            <a:ext cx="10014147" cy="31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2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D24BA-A4C5-87A3-5955-2BBDE022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Contentionless</a:t>
            </a:r>
            <a:r>
              <a:rPr lang="pt-BR" dirty="0"/>
              <a:t> – </a:t>
            </a:r>
            <a:r>
              <a:rPr lang="pt-BR" dirty="0" err="1"/>
              <a:t>Old</a:t>
            </a:r>
            <a:r>
              <a:rPr lang="pt-BR" dirty="0"/>
              <a:t> ROADM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26238E4-63D5-1A18-1744-190633FEA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A ROADM is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contentionless</a:t>
            </a:r>
            <a:r>
              <a:rPr lang="en-US" b="0" i="0" dirty="0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 if it is possible to simultaneously add/drop the same wavelength (or color) in different directions. This might come as a bit of a surprise, but fixed mux/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demux</a:t>
            </a:r>
            <a:r>
              <a:rPr lang="en-US" b="0" i="0" dirty="0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 legacy ROADMs were </a:t>
            </a:r>
            <a:r>
              <a:rPr lang="en-US" b="0" i="0" dirty="0" err="1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contentionless</a:t>
            </a:r>
            <a:r>
              <a:rPr lang="en-US" b="0" i="0" dirty="0">
                <a:solidFill>
                  <a:srgbClr val="191919"/>
                </a:solidFill>
                <a:effectLst/>
                <a:latin typeface="Open Sans" panose="020B0606030504020204" pitchFamily="34" charset="0"/>
              </a:rPr>
              <a:t>. 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B982EA-D846-C298-CA8F-A4186A6C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90" y="4724174"/>
            <a:ext cx="7647619" cy="1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49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6E4B8-C3DF-0A5F-F3EF-6D4AD37D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New ROADM are </a:t>
            </a:r>
            <a:r>
              <a:rPr lang="pt-BR" dirty="0" err="1"/>
              <a:t>prone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contention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F8664F-9333-FF43-8A71-5812F546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24" y="1690688"/>
            <a:ext cx="6238095" cy="240952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30ADFC-6C4D-39D6-9DD3-EF3757FD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62" y="4277048"/>
            <a:ext cx="7904762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3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9AE15-CA05-4722-76A6-598CC1D7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Contentionless</a:t>
            </a:r>
            <a:r>
              <a:rPr lang="pt-BR" dirty="0"/>
              <a:t> ROADM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00214E-E0E1-337D-FE79-6719C702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28" y="1733762"/>
            <a:ext cx="5257143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11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D59D5-B60F-4B9E-85FA-53CE13B9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OmniDirectional</a:t>
            </a:r>
            <a:r>
              <a:rPr lang="pt-BR" dirty="0"/>
              <a:t> </a:t>
            </a:r>
            <a:r>
              <a:rPr lang="pt-BR" dirty="0" err="1"/>
              <a:t>Property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237340-888A-44D1-AA7D-28BDF38A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293" y="1370452"/>
            <a:ext cx="8384345" cy="48814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800" dirty="0">
                <a:latin typeface="TimesNewRomanPSMT"/>
              </a:rPr>
              <a:t>The omnidirectional functionality on a side enables you to connect the side to a local multiplexer and demultiplexer that can add or drop traffic to or from any of the node directions. </a:t>
            </a:r>
          </a:p>
          <a:p>
            <a:pPr algn="l"/>
            <a:r>
              <a:rPr lang="en-US" sz="1800" dirty="0">
                <a:latin typeface="TimesNewRomanPSMT"/>
              </a:rPr>
              <a:t>Omnidirectional traffic can be added or dropped only on the omnidirectional side.</a:t>
            </a:r>
          </a:p>
          <a:p>
            <a:pPr algn="l"/>
            <a:r>
              <a:rPr lang="en-US" sz="1800" dirty="0">
                <a:latin typeface="TimesNewRomanPSMT"/>
              </a:rPr>
              <a:t>Omnidirectional sides are different from standard add/drop sides in the following ways:</a:t>
            </a:r>
          </a:p>
          <a:p>
            <a:pPr algn="l"/>
            <a:r>
              <a:rPr lang="en-US" sz="1600" dirty="0">
                <a:latin typeface="TimesNewRomanPSMT"/>
              </a:rPr>
              <a:t>	• Omnidirectional sides are internal sides that cannot be connected through fibers or ducts.</a:t>
            </a:r>
          </a:p>
          <a:p>
            <a:pPr algn="l"/>
            <a:r>
              <a:rPr lang="en-US" sz="1600" dirty="0">
                <a:latin typeface="TimesNewRomanPSMT"/>
              </a:rPr>
              <a:t>	• Amplifiers on omnidirectional sides are placed between the 80-WXC-C card 	  	 	(bidirectional mode) and </a:t>
            </a:r>
            <a:r>
              <a:rPr lang="pt-BR" sz="1600" dirty="0" err="1">
                <a:latin typeface="TimesNewRomanPSMT"/>
              </a:rPr>
              <a:t>the</a:t>
            </a:r>
            <a:r>
              <a:rPr lang="pt-BR" sz="1600" dirty="0">
                <a:latin typeface="TimesNewRomanPSMT"/>
              </a:rPr>
              <a:t> </a:t>
            </a:r>
            <a:r>
              <a:rPr lang="pt-BR" sz="1600" dirty="0" err="1">
                <a:latin typeface="TimesNewRomanPSMT"/>
              </a:rPr>
              <a:t>Add</a:t>
            </a:r>
            <a:r>
              <a:rPr lang="pt-BR" sz="1600" dirty="0">
                <a:latin typeface="TimesNewRomanPSMT"/>
              </a:rPr>
              <a:t>/</a:t>
            </a:r>
            <a:r>
              <a:rPr lang="pt-BR" sz="1600" dirty="0" err="1">
                <a:latin typeface="TimesNewRomanPSMT"/>
              </a:rPr>
              <a:t>Drop</a:t>
            </a:r>
            <a:r>
              <a:rPr lang="pt-BR" sz="1600" dirty="0">
                <a:latin typeface="TimesNewRomanPSMT"/>
              </a:rPr>
              <a:t> (</a:t>
            </a:r>
            <a:r>
              <a:rPr lang="pt-BR" sz="1600" dirty="0" err="1">
                <a:latin typeface="TimesNewRomanPSMT"/>
              </a:rPr>
              <a:t>Mux</a:t>
            </a:r>
            <a:r>
              <a:rPr lang="pt-BR" sz="1600" dirty="0">
                <a:latin typeface="TimesNewRomanPSMT"/>
              </a:rPr>
              <a:t>/</a:t>
            </a:r>
            <a:r>
              <a:rPr lang="pt-BR" sz="1600" dirty="0" err="1">
                <a:latin typeface="TimesNewRomanPSMT"/>
              </a:rPr>
              <a:t>Demux</a:t>
            </a:r>
            <a:r>
              <a:rPr lang="pt-BR" sz="1600" dirty="0">
                <a:latin typeface="TimesNewRomanPSMT"/>
              </a:rPr>
              <a:t>) </a:t>
            </a:r>
            <a:r>
              <a:rPr lang="pt-BR" sz="1600" dirty="0" err="1">
                <a:latin typeface="TimesNewRomanPSMT"/>
              </a:rPr>
              <a:t>units</a:t>
            </a:r>
            <a:r>
              <a:rPr lang="pt-BR" sz="1600" dirty="0">
                <a:latin typeface="TimesNewRomanPSMT"/>
              </a:rPr>
              <a:t>.</a:t>
            </a:r>
          </a:p>
          <a:p>
            <a:pPr algn="l"/>
            <a:r>
              <a:rPr lang="en-US" sz="1600" dirty="0">
                <a:latin typeface="TimesNewRomanPSMT"/>
              </a:rPr>
              <a:t>	• Raman amplification is excluded on omnidirectional sides, as the amplification depends 	on the Raman Amplified option on a duct.</a:t>
            </a:r>
          </a:p>
          <a:p>
            <a:pPr algn="l"/>
            <a:r>
              <a:rPr lang="en-US" sz="1800" dirty="0">
                <a:latin typeface="TimesNewRomanPSMT"/>
              </a:rPr>
              <a:t>	Multi-degree sites that use the OXC functionality and are equipped with the 	following equipment can </a:t>
            </a:r>
            <a:r>
              <a:rPr lang="pt-BR" sz="1800" dirty="0" err="1">
                <a:latin typeface="TimesNewRomanPSMT"/>
              </a:rPr>
              <a:t>support</a:t>
            </a:r>
            <a:r>
              <a:rPr lang="pt-BR" sz="1800" dirty="0">
                <a:latin typeface="TimesNewRomanPSMT"/>
              </a:rPr>
              <a:t> </a:t>
            </a:r>
            <a:r>
              <a:rPr lang="pt-BR" sz="1800" dirty="0" err="1">
                <a:latin typeface="TimesNewRomanPSMT"/>
              </a:rPr>
              <a:t>omnidirectional</a:t>
            </a:r>
            <a:r>
              <a:rPr lang="pt-BR" sz="1800" dirty="0">
                <a:latin typeface="TimesNewRomanPSMT"/>
              </a:rPr>
              <a:t> </a:t>
            </a:r>
            <a:r>
              <a:rPr lang="pt-BR" sz="1800" dirty="0" err="1">
                <a:latin typeface="TimesNewRomanPSMT"/>
              </a:rPr>
              <a:t>sides</a:t>
            </a:r>
            <a:r>
              <a:rPr lang="pt-BR" sz="1800" dirty="0">
                <a:latin typeface="TimesNewRomanPSMT"/>
              </a:rPr>
              <a:t>:</a:t>
            </a:r>
          </a:p>
          <a:p>
            <a:pPr algn="l"/>
            <a:r>
              <a:rPr lang="pt-BR" sz="1800" dirty="0">
                <a:latin typeface="TimesNewRomanPSMT"/>
              </a:rPr>
              <a:t>		</a:t>
            </a:r>
            <a:r>
              <a:rPr lang="pt-BR" sz="1400" dirty="0">
                <a:latin typeface="TimesNewRomanPSMT"/>
              </a:rPr>
              <a:t>• 40-WXC-C/MESH-PP-4</a:t>
            </a:r>
          </a:p>
          <a:p>
            <a:pPr algn="l"/>
            <a:r>
              <a:rPr lang="pt-BR" sz="1400" dirty="0">
                <a:latin typeface="TimesNewRomanPSMT"/>
              </a:rPr>
              <a:t>		• 40-WXC-C/MESH-PP-8</a:t>
            </a:r>
          </a:p>
          <a:p>
            <a:pPr algn="l"/>
            <a:r>
              <a:rPr lang="pt-BR" sz="1400" dirty="0">
                <a:latin typeface="TimesNewRomanPSMT"/>
              </a:rPr>
              <a:t>		• 80-WXC-C/MESH-PP-4</a:t>
            </a:r>
          </a:p>
          <a:p>
            <a:pPr algn="l"/>
            <a:r>
              <a:rPr lang="pt-BR" sz="1400" dirty="0">
                <a:latin typeface="TimesNewRomanPSMT"/>
              </a:rPr>
              <a:t>		• 80-WXC-C/MESH-PP-8</a:t>
            </a:r>
          </a:p>
          <a:p>
            <a:pPr algn="l"/>
            <a:r>
              <a:rPr lang="en-US" sz="1400" dirty="0">
                <a:latin typeface="TimesNewRomanPSMT"/>
              </a:rPr>
              <a:t>		• Flexible (nodes equipped with 20-SMR or 9-SMR equipment)</a:t>
            </a:r>
          </a:p>
          <a:p>
            <a:pPr algn="l"/>
            <a:r>
              <a:rPr lang="pt-BR" sz="1400" dirty="0">
                <a:latin typeface="TimesNewRomanPSMT"/>
              </a:rPr>
              <a:t>		• 40-SMR2-C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636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1C8D6-C7A9-DA9C-7B5E-69C54AE1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ADD &amp; DROP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45940C-551C-8FB9-15F4-737A3368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ability to optically add/drop a fraction of a system’s wavelengths at a node was first achieved using fixed OADMs. These were constructed from optical filters, and by enabling wavelengths to optically bypass nodes and eliminate unnecessary regeneration, they provided significant cost savings.</a:t>
            </a:r>
          </a:p>
          <a:p>
            <a:r>
              <a:rPr lang="en-US" dirty="0"/>
              <a:t>However, because traffic growth is inherently unpredictable, it is advantageous for the add/drop capability to be reconfigurable. Therefore, although fixed OADMs are usually lower in cost, ROADMs are supplanting them in all but the most cost-sensitive applications.</a:t>
            </a:r>
          </a:p>
          <a:p>
            <a:r>
              <a:rPr lang="en-US" dirty="0"/>
              <a:t>ROADMs can be reconfigured remotely, they enable new wavelength channels to be installed by simply placing transponders at the end points, without needing to visit multiple intermediate sites.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090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EDFA5-C5B1-4ABA-BA98-6B943AFA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Colorless</a:t>
            </a:r>
            <a:r>
              <a:rPr lang="pt-BR" dirty="0"/>
              <a:t> </a:t>
            </a:r>
            <a:r>
              <a:rPr lang="pt-BR" dirty="0" err="1"/>
              <a:t>Functionality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29E587-1AC7-463B-B7DD-964BAB2E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TimesNewRomanPSMT"/>
              </a:rPr>
              <a:t>The colorless property enables tuning of channel wavelengths without changing the optical interface of the port. </a:t>
            </a:r>
          </a:p>
          <a:p>
            <a:pPr algn="l"/>
            <a:r>
              <a:rPr lang="en-US" sz="1800" dirty="0">
                <a:latin typeface="TimesNewRomanPSMT"/>
              </a:rPr>
              <a:t>A colorless side is connected to two 80-WXC-C cards configured as a multiplexer and demultiplexer.</a:t>
            </a:r>
          </a:p>
          <a:p>
            <a:pPr algn="l"/>
            <a:r>
              <a:rPr lang="en-US" sz="1800" dirty="0">
                <a:latin typeface="TimesNewRomanPSMT"/>
              </a:rPr>
              <a:t>A colorless stage is available at the local add/drop stage on line, terminal, or multi-degree sites. In line and terminal sites, you can implement colorless sides using the following configurations:</a:t>
            </a:r>
          </a:p>
          <a:p>
            <a:pPr algn="l"/>
            <a:r>
              <a:rPr lang="en-US" sz="1800" dirty="0">
                <a:latin typeface="TimesNewRomanPSMT"/>
              </a:rPr>
              <a:t>	• Line or terminal ROADM site with 80-WXC-C cards</a:t>
            </a:r>
          </a:p>
          <a:p>
            <a:pPr algn="l"/>
            <a:r>
              <a:rPr lang="en-US" sz="1800" dirty="0">
                <a:latin typeface="TimesNewRomanPSMT"/>
              </a:rPr>
              <a:t>	• Line or terminal sites equipped with 40-SMR1-C</a:t>
            </a:r>
          </a:p>
          <a:p>
            <a:pPr algn="l"/>
            <a:r>
              <a:rPr lang="en-US" sz="1800" dirty="0">
                <a:latin typeface="TimesNewRomanPSMT"/>
              </a:rPr>
              <a:t>	• Line or terminal sites equipped with 40-SMR2-C</a:t>
            </a:r>
          </a:p>
          <a:p>
            <a:pPr algn="l"/>
            <a:r>
              <a:rPr lang="en-US" sz="1800" dirty="0">
                <a:latin typeface="TimesNewRomanPSMT"/>
              </a:rPr>
              <a:t>	• Line or terminal sites equipped with 20-SMRFS</a:t>
            </a:r>
          </a:p>
          <a:p>
            <a:pPr algn="l"/>
            <a:r>
              <a:rPr lang="en-US" sz="1800" dirty="0">
                <a:latin typeface="TimesNewRomanPSMT"/>
              </a:rPr>
              <a:t>	• Line or terminal sites equipped with 9-SMRFS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795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2E05-6DEC-48CF-91D6-D972EB8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Colorless</a:t>
            </a:r>
            <a:r>
              <a:rPr lang="pt-BR" dirty="0"/>
              <a:t> </a:t>
            </a:r>
            <a:r>
              <a:rPr lang="pt-BR" dirty="0" err="1"/>
              <a:t>Omnidirectional</a:t>
            </a:r>
            <a:r>
              <a:rPr lang="pt-BR" dirty="0"/>
              <a:t> </a:t>
            </a:r>
            <a:r>
              <a:rPr lang="pt-BR" dirty="0" err="1"/>
              <a:t>Functionality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8B0B2B-155D-4D25-B8D5-D00EE79BB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TimesNewRomanPSMT"/>
              </a:rPr>
              <a:t>A colorless and omnidirectional side is connected to a multiplexer (80-WXC-C, 20-SMR, or 9-SMR card) and demultiplexer (80-WXC-C, 20-SMR, or 9-SMR card) that can add or drop traffic to or from any of the node directions. </a:t>
            </a:r>
          </a:p>
          <a:p>
            <a:pPr algn="l"/>
            <a:r>
              <a:rPr lang="en-US" sz="1800" dirty="0">
                <a:latin typeface="TimesNewRomanPSMT"/>
              </a:rPr>
              <a:t>You can define an omnidirectional colorless side by adding one or more colorless ports to </a:t>
            </a:r>
            <a:r>
              <a:rPr lang="pt-BR" sz="1800" dirty="0" err="1">
                <a:latin typeface="TimesNewRomanPSMT"/>
              </a:rPr>
              <a:t>an</a:t>
            </a:r>
            <a:r>
              <a:rPr lang="pt-BR" sz="1800" dirty="0">
                <a:latin typeface="TimesNewRomanPSMT"/>
              </a:rPr>
              <a:t> </a:t>
            </a:r>
            <a:r>
              <a:rPr lang="pt-BR" sz="1800" dirty="0" err="1">
                <a:latin typeface="TimesNewRomanPSMT"/>
              </a:rPr>
              <a:t>omnidirectional</a:t>
            </a:r>
            <a:r>
              <a:rPr lang="pt-BR" sz="1800" dirty="0">
                <a:latin typeface="TimesNewRomanPSMT"/>
              </a:rPr>
              <a:t> </a:t>
            </a:r>
            <a:r>
              <a:rPr lang="pt-BR" sz="1800" dirty="0" err="1">
                <a:latin typeface="TimesNewRomanPSMT"/>
              </a:rPr>
              <a:t>side</a:t>
            </a:r>
            <a:r>
              <a:rPr lang="pt-BR" sz="1800" dirty="0">
                <a:latin typeface="TimesNewRomanPSMT"/>
              </a:rPr>
              <a:t>.</a:t>
            </a:r>
          </a:p>
          <a:p>
            <a:pPr algn="l"/>
            <a:r>
              <a:rPr lang="en-US" sz="1800" dirty="0">
                <a:latin typeface="TimesNewRomanPSMT"/>
              </a:rPr>
              <a:t>In all service demands (except ROADM), you can configure colorless termination points as omnidirectional, to achieve full routing capability for all possible wavelengths.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02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EE301-18E7-32C9-D39D-E3839372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Terminologia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7C812F-B09C-C4EC-1D78-E4C4905B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ROADM is defined as an NE that permits the active selection of add and drop wavelengths within a WDM signal, while allowing the remaining wavelengths to be passed through transparently to other network nodes. </a:t>
            </a:r>
          </a:p>
          <a:p>
            <a:r>
              <a:rPr lang="en-US" dirty="0"/>
              <a:t>Thus, the simplest ROADM will have two line ports (East and West) that connect to other nodes and one local port (add/drop) that connects to local transceivers. </a:t>
            </a:r>
          </a:p>
          <a:p>
            <a:r>
              <a:rPr lang="en-US" dirty="0"/>
              <a:t>In today’s networks, optical links are typically bidirectional, so each line port represents a pair of fibers. When using conventional local transceivers that can process only a single wavelength at a time, the number of fibers in the add/drop port sets the maximum number of wavelengths that can be added or dropped at a given node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88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57804-A86B-06F6-1038-4F0C65FF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ROADM 2 graus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3E749C9-A1B5-5D9B-E350-C031D0236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5174"/>
            <a:ext cx="6431643" cy="32948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515EE6-372E-21D9-7F3D-CB74F4F3F901}"/>
              </a:ext>
            </a:extLst>
          </p:cNvPr>
          <p:cNvSpPr txBox="1"/>
          <p:nvPr/>
        </p:nvSpPr>
        <p:spPr>
          <a:xfrm>
            <a:off x="7474857" y="2035174"/>
            <a:ext cx="35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WADD: </a:t>
            </a:r>
            <a:r>
              <a:rPr lang="pt-BR" dirty="0" err="1"/>
              <a:t>wavelenght</a:t>
            </a:r>
            <a:r>
              <a:rPr lang="pt-BR" dirty="0"/>
              <a:t> </a:t>
            </a:r>
            <a:r>
              <a:rPr lang="pt-BR" dirty="0" err="1"/>
              <a:t>add-drop</a:t>
            </a:r>
            <a:r>
              <a:rPr lang="pt-BR" dirty="0"/>
              <a:t> device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5183AE4-1223-D093-0910-5A65E81C0178}"/>
              </a:ext>
            </a:extLst>
          </p:cNvPr>
          <p:cNvSpPr txBox="1"/>
          <p:nvPr/>
        </p:nvSpPr>
        <p:spPr>
          <a:xfrm>
            <a:off x="7474857" y="2748992"/>
            <a:ext cx="33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WSS: </a:t>
            </a:r>
            <a:r>
              <a:rPr lang="pt-BR" dirty="0" err="1"/>
              <a:t>wavelenght</a:t>
            </a:r>
            <a:r>
              <a:rPr lang="pt-BR" dirty="0"/>
              <a:t> </a:t>
            </a:r>
            <a:r>
              <a:rPr lang="pt-BR" dirty="0" err="1"/>
              <a:t>selective</a:t>
            </a:r>
            <a:r>
              <a:rPr lang="pt-BR" dirty="0"/>
              <a:t> switch</a:t>
            </a:r>
          </a:p>
        </p:txBody>
      </p:sp>
    </p:spTree>
    <p:extLst>
      <p:ext uri="{BB962C8B-B14F-4D97-AF65-F5344CB8AC3E}">
        <p14:creationId xmlns:p14="http://schemas.microsoft.com/office/powerpoint/2010/main" val="329981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B3398-F72B-D254-F486-C26908B1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ROADM </a:t>
            </a:r>
            <a:r>
              <a:rPr lang="pt-BR" dirty="0" err="1"/>
              <a:t>Concepts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0510B5-F07D-E04D-FC34-7F3E8F62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Degree</a:t>
            </a:r>
            <a:r>
              <a:rPr lang="en-US" dirty="0"/>
              <a:t> of a ROADM is equal to the number of line fiber pairs it supports.</a:t>
            </a:r>
          </a:p>
          <a:p>
            <a:r>
              <a:rPr lang="en-US" dirty="0"/>
              <a:t>A </a:t>
            </a:r>
            <a:r>
              <a:rPr lang="en-US" i="1" dirty="0"/>
              <a:t>full ROADM </a:t>
            </a:r>
            <a:r>
              <a:rPr lang="en-US" dirty="0"/>
              <a:t>is one that provides add/drop (de)multiplexing of any arbitrary combination of wavelengths supported by the system with no maximum, minimum, or grouping constraints.</a:t>
            </a:r>
          </a:p>
          <a:p>
            <a:r>
              <a:rPr lang="en-US" dirty="0"/>
              <a:t>If a ROADM has access to only a subset of the wavelengths, or the choice of the first wavelength introduces constraints on other wavelengths to be dropped, it is called </a:t>
            </a:r>
            <a:r>
              <a:rPr lang="en-US" i="1" dirty="0"/>
              <a:t>partial ROADM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drop fraction </a:t>
            </a:r>
            <a:r>
              <a:rPr lang="en-US" dirty="0"/>
              <a:t>of a ROADM is the maximum number of wavelengths that can be simultaneously dropped, divided by the total number of wavelengths in the WDM signal. (Typically, the analogously defined </a:t>
            </a:r>
            <a:r>
              <a:rPr lang="en-US" i="1" dirty="0"/>
              <a:t>add fraction</a:t>
            </a:r>
            <a:r>
              <a:rPr lang="en-US" dirty="0"/>
              <a:t> is equal to the drop fraction.)</a:t>
            </a:r>
          </a:p>
          <a:p>
            <a:r>
              <a:rPr lang="en-US" dirty="0"/>
              <a:t>If a given add or drop fiber can be set to address any of the line ports (e.g., East or West for a two-degree ROADM), it is said to be </a:t>
            </a:r>
            <a:r>
              <a:rPr lang="en-US" i="1" dirty="0"/>
              <a:t>steerable</a:t>
            </a:r>
            <a:r>
              <a:rPr lang="en-US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01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57811B-189B-5FEE-404A-97DC14C3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Avaliação Simples de Arquiteturas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66FD2D-915D-C9A9-3AE1-3F17AC58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643466"/>
            <a:ext cx="5327750" cy="60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2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B65F65-34A2-4C81-77C2-FBDA0BFE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Avaliação de Arquiteturas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DC81F89-C506-6F9C-6FAF-C6D528D8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598113"/>
            <a:ext cx="11420856" cy="31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4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1630</Words>
  <Application>Microsoft Office PowerPoint</Application>
  <PresentationFormat>Widescreen</PresentationFormat>
  <Paragraphs>107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Open Sans</vt:lpstr>
      <vt:lpstr>TimesNewRomanPSMT</vt:lpstr>
      <vt:lpstr>Tema do Office</vt:lpstr>
      <vt:lpstr>Arquitetura de Redes  Ópticas</vt:lpstr>
      <vt:lpstr>Evolução das Redes Ópticas</vt:lpstr>
      <vt:lpstr>Tipos de Redes Ópticas</vt:lpstr>
      <vt:lpstr>ADD &amp; DROP</vt:lpstr>
      <vt:lpstr>Terminologia</vt:lpstr>
      <vt:lpstr>ROADM 2 graus</vt:lpstr>
      <vt:lpstr>ROADM Concepts</vt:lpstr>
      <vt:lpstr>Avaliação Simples de Arquiteturas</vt:lpstr>
      <vt:lpstr>Avaliação de Arquiteturas</vt:lpstr>
      <vt:lpstr>Routing Properties</vt:lpstr>
      <vt:lpstr>Routing Power</vt:lpstr>
      <vt:lpstr>Exemplos de ROADM</vt:lpstr>
      <vt:lpstr>Restrições da Modelagem</vt:lpstr>
      <vt:lpstr>Caso 1</vt:lpstr>
      <vt:lpstr>Caso 2</vt:lpstr>
      <vt:lpstr>40 channel dual side scheme</vt:lpstr>
      <vt:lpstr>80-channel multidegree</vt:lpstr>
      <vt:lpstr>4 channel and 8 channel mux/demux</vt:lpstr>
      <vt:lpstr>DWDM Innovations</vt:lpstr>
      <vt:lpstr>Flex Spectrum</vt:lpstr>
      <vt:lpstr>Colorless and Omnidirectional ROADM</vt:lpstr>
      <vt:lpstr>Contentionless Interfaces</vt:lpstr>
      <vt:lpstr>nLight ROADM Architecture</vt:lpstr>
      <vt:lpstr>Site Model</vt:lpstr>
      <vt:lpstr>4 - Degree Site 40 channels</vt:lpstr>
      <vt:lpstr>PP-MESH-4</vt:lpstr>
      <vt:lpstr>Logical Diagrams for SMR</vt:lpstr>
      <vt:lpstr>Colorless Ports</vt:lpstr>
      <vt:lpstr>Changing Wavelenghts</vt:lpstr>
      <vt:lpstr>Colorless Ports</vt:lpstr>
      <vt:lpstr>Changing Transponder with Colorless ROADM</vt:lpstr>
      <vt:lpstr>Directionless ROADM</vt:lpstr>
      <vt:lpstr>Change Directions -&gt; Manual operation</vt:lpstr>
      <vt:lpstr>Directionless Ports</vt:lpstr>
      <vt:lpstr>Changing Directions By Command</vt:lpstr>
      <vt:lpstr>Contentionless – Old ROADM </vt:lpstr>
      <vt:lpstr>New ROADM are prone to contention</vt:lpstr>
      <vt:lpstr>Contentionless ROADM</vt:lpstr>
      <vt:lpstr>OmniDirectional Property</vt:lpstr>
      <vt:lpstr>Colorless Functionality</vt:lpstr>
      <vt:lpstr>Colorless Omnidirectional Functionality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de Redes  Ópticas</dc:title>
  <dc:creator>Wagner Zucchi</dc:creator>
  <cp:lastModifiedBy>Wagner Zucchi</cp:lastModifiedBy>
  <cp:revision>4</cp:revision>
  <dcterms:created xsi:type="dcterms:W3CDTF">2022-11-28T14:47:35Z</dcterms:created>
  <dcterms:modified xsi:type="dcterms:W3CDTF">2022-11-29T02:25:50Z</dcterms:modified>
</cp:coreProperties>
</file>