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1" r:id="rId1"/>
  </p:sldMasterIdLst>
  <p:sldIdLst>
    <p:sldId id="256" r:id="rId2"/>
    <p:sldId id="257" r:id="rId3"/>
    <p:sldId id="258" r:id="rId4"/>
    <p:sldId id="259" r:id="rId5"/>
    <p:sldId id="260" r:id="rId6"/>
    <p:sldId id="261"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4" r:id="rId23"/>
    <p:sldId id="279" r:id="rId24"/>
    <p:sldId id="280" r:id="rId25"/>
    <p:sldId id="281" r:id="rId26"/>
    <p:sldId id="282" r:id="rId27"/>
    <p:sldId id="283" r:id="rId28"/>
    <p:sldId id="285" r:id="rId29"/>
    <p:sldId id="286" r:id="rId30"/>
    <p:sldId id="287" r:id="rId31"/>
    <p:sldId id="288" r:id="rId32"/>
    <p:sldId id="290" r:id="rId3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80463B3-7A0D-4992-B4C1-3B1C57976992}" type="datetimeFigureOut">
              <a:rPr lang="pt-BR" smtClean="0"/>
              <a:t>15/06/2020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6C31870-435E-4981-92A8-183778DAB13A}" type="slidenum">
              <a:rPr lang="pt-BR" smtClean="0"/>
              <a:t>‹nº›</a:t>
            </a:fld>
            <a:endParaRPr lang="pt-BR"/>
          </a:p>
        </p:txBody>
      </p:sp>
    </p:spTree>
    <p:extLst>
      <p:ext uri="{BB962C8B-B14F-4D97-AF65-F5344CB8AC3E}">
        <p14:creationId xmlns:p14="http://schemas.microsoft.com/office/powerpoint/2010/main" val="102212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80463B3-7A0D-4992-B4C1-3B1C57976992}" type="datetimeFigureOut">
              <a:rPr lang="pt-BR" smtClean="0"/>
              <a:t>15/06/2020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6C31870-435E-4981-92A8-183778DAB13A}" type="slidenum">
              <a:rPr lang="pt-BR" smtClean="0"/>
              <a:t>‹nº›</a:t>
            </a:fld>
            <a:endParaRPr lang="pt-BR"/>
          </a:p>
        </p:txBody>
      </p:sp>
    </p:spTree>
    <p:extLst>
      <p:ext uri="{BB962C8B-B14F-4D97-AF65-F5344CB8AC3E}">
        <p14:creationId xmlns:p14="http://schemas.microsoft.com/office/powerpoint/2010/main" val="182683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80463B3-7A0D-4992-B4C1-3B1C57976992}" type="datetimeFigureOut">
              <a:rPr lang="pt-BR" smtClean="0"/>
              <a:t>15/06/2020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6C31870-435E-4981-92A8-183778DAB13A}" type="slidenum">
              <a:rPr lang="pt-BR" smtClean="0"/>
              <a:t>‹nº›</a:t>
            </a:fld>
            <a:endParaRPr lang="pt-BR"/>
          </a:p>
        </p:txBody>
      </p:sp>
    </p:spTree>
    <p:extLst>
      <p:ext uri="{BB962C8B-B14F-4D97-AF65-F5344CB8AC3E}">
        <p14:creationId xmlns:p14="http://schemas.microsoft.com/office/powerpoint/2010/main" val="188580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80463B3-7A0D-4992-B4C1-3B1C57976992}" type="datetimeFigureOut">
              <a:rPr lang="pt-BR" smtClean="0"/>
              <a:t>15/06/2020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6C31870-435E-4981-92A8-183778DAB13A}" type="slidenum">
              <a:rPr lang="pt-BR" smtClean="0"/>
              <a:t>‹nº›</a:t>
            </a:fld>
            <a:endParaRPr lang="pt-BR"/>
          </a:p>
        </p:txBody>
      </p:sp>
    </p:spTree>
    <p:extLst>
      <p:ext uri="{BB962C8B-B14F-4D97-AF65-F5344CB8AC3E}">
        <p14:creationId xmlns:p14="http://schemas.microsoft.com/office/powerpoint/2010/main" val="51044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B80463B3-7A0D-4992-B4C1-3B1C57976992}" type="datetimeFigureOut">
              <a:rPr lang="pt-BR" smtClean="0"/>
              <a:t>15/06/2020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6C31870-435E-4981-92A8-183778DAB13A}" type="slidenum">
              <a:rPr lang="pt-BR" smtClean="0"/>
              <a:t>‹nº›</a:t>
            </a:fld>
            <a:endParaRPr lang="pt-BR"/>
          </a:p>
        </p:txBody>
      </p:sp>
    </p:spTree>
    <p:extLst>
      <p:ext uri="{BB962C8B-B14F-4D97-AF65-F5344CB8AC3E}">
        <p14:creationId xmlns:p14="http://schemas.microsoft.com/office/powerpoint/2010/main" val="205812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80463B3-7A0D-4992-B4C1-3B1C57976992}" type="datetimeFigureOut">
              <a:rPr lang="pt-BR" smtClean="0"/>
              <a:t>15/06/2020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6C31870-435E-4981-92A8-183778DAB13A}" type="slidenum">
              <a:rPr lang="pt-BR" smtClean="0"/>
              <a:t>‹nº›</a:t>
            </a:fld>
            <a:endParaRPr lang="pt-BR"/>
          </a:p>
        </p:txBody>
      </p:sp>
    </p:spTree>
    <p:extLst>
      <p:ext uri="{BB962C8B-B14F-4D97-AF65-F5344CB8AC3E}">
        <p14:creationId xmlns:p14="http://schemas.microsoft.com/office/powerpoint/2010/main" val="313629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80463B3-7A0D-4992-B4C1-3B1C57976992}" type="datetimeFigureOut">
              <a:rPr lang="pt-BR" smtClean="0"/>
              <a:t>15/06/2020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6C31870-435E-4981-92A8-183778DAB13A}" type="slidenum">
              <a:rPr lang="pt-BR" smtClean="0"/>
              <a:t>‹nº›</a:t>
            </a:fld>
            <a:endParaRPr lang="pt-BR"/>
          </a:p>
        </p:txBody>
      </p:sp>
    </p:spTree>
    <p:extLst>
      <p:ext uri="{BB962C8B-B14F-4D97-AF65-F5344CB8AC3E}">
        <p14:creationId xmlns:p14="http://schemas.microsoft.com/office/powerpoint/2010/main" val="38299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80463B3-7A0D-4992-B4C1-3B1C57976992}" type="datetimeFigureOut">
              <a:rPr lang="pt-BR" smtClean="0"/>
              <a:t>15/06/2020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6C31870-435E-4981-92A8-183778DAB13A}" type="slidenum">
              <a:rPr lang="pt-BR" smtClean="0"/>
              <a:t>‹nº›</a:t>
            </a:fld>
            <a:endParaRPr lang="pt-BR"/>
          </a:p>
        </p:txBody>
      </p:sp>
    </p:spTree>
    <p:extLst>
      <p:ext uri="{BB962C8B-B14F-4D97-AF65-F5344CB8AC3E}">
        <p14:creationId xmlns:p14="http://schemas.microsoft.com/office/powerpoint/2010/main" val="352202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80463B3-7A0D-4992-B4C1-3B1C57976992}" type="datetimeFigureOut">
              <a:rPr lang="pt-BR" smtClean="0"/>
              <a:t>15/06/2020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6C31870-435E-4981-92A8-183778DAB13A}" type="slidenum">
              <a:rPr lang="pt-BR" smtClean="0"/>
              <a:t>‹nº›</a:t>
            </a:fld>
            <a:endParaRPr lang="pt-BR"/>
          </a:p>
        </p:txBody>
      </p:sp>
    </p:spTree>
    <p:extLst>
      <p:ext uri="{BB962C8B-B14F-4D97-AF65-F5344CB8AC3E}">
        <p14:creationId xmlns:p14="http://schemas.microsoft.com/office/powerpoint/2010/main" val="3012244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80463B3-7A0D-4992-B4C1-3B1C57976992}" type="datetimeFigureOut">
              <a:rPr lang="pt-BR" smtClean="0"/>
              <a:t>15/06/2020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6C31870-435E-4981-92A8-183778DAB13A}" type="slidenum">
              <a:rPr lang="pt-BR" smtClean="0"/>
              <a:t>‹nº›</a:t>
            </a:fld>
            <a:endParaRPr lang="pt-BR"/>
          </a:p>
        </p:txBody>
      </p:sp>
    </p:spTree>
    <p:extLst>
      <p:ext uri="{BB962C8B-B14F-4D97-AF65-F5344CB8AC3E}">
        <p14:creationId xmlns:p14="http://schemas.microsoft.com/office/powerpoint/2010/main" val="302095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80463B3-7A0D-4992-B4C1-3B1C57976992}" type="datetimeFigureOut">
              <a:rPr lang="pt-BR" smtClean="0"/>
              <a:t>15/06/2020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6C31870-435E-4981-92A8-183778DAB13A}" type="slidenum">
              <a:rPr lang="pt-BR" smtClean="0"/>
              <a:t>‹nº›</a:t>
            </a:fld>
            <a:endParaRPr lang="pt-BR"/>
          </a:p>
        </p:txBody>
      </p:sp>
    </p:spTree>
    <p:extLst>
      <p:ext uri="{BB962C8B-B14F-4D97-AF65-F5344CB8AC3E}">
        <p14:creationId xmlns:p14="http://schemas.microsoft.com/office/powerpoint/2010/main" val="161268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463B3-7A0D-4992-B4C1-3B1C57976992}" type="datetimeFigureOut">
              <a:rPr lang="pt-BR" smtClean="0"/>
              <a:t>15/06/2020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31870-435E-4981-92A8-183778DAB13A}" type="slidenum">
              <a:rPr lang="pt-BR" smtClean="0"/>
              <a:t>‹nº›</a:t>
            </a:fld>
            <a:endParaRPr lang="pt-BR"/>
          </a:p>
        </p:txBody>
      </p:sp>
    </p:spTree>
    <p:extLst>
      <p:ext uri="{BB962C8B-B14F-4D97-AF65-F5344CB8AC3E}">
        <p14:creationId xmlns:p14="http://schemas.microsoft.com/office/powerpoint/2010/main" val="2698721256"/>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00051" y="2210346"/>
            <a:ext cx="10058400" cy="1390920"/>
          </a:xfrm>
        </p:spPr>
        <p:txBody>
          <a:bodyPr>
            <a:normAutofit/>
          </a:bodyPr>
          <a:lstStyle/>
          <a:p>
            <a:pPr algn="ctr"/>
            <a:r>
              <a:rPr lang="pt-BR" sz="4400" dirty="0">
                <a:solidFill>
                  <a:schemeClr val="tx1">
                    <a:lumMod val="95000"/>
                    <a:lumOff val="5000"/>
                  </a:schemeClr>
                </a:solidFill>
                <a:latin typeface="Times New Roman" panose="02020603050405020304" pitchFamily="18" charset="0"/>
                <a:cs typeface="Times New Roman" panose="02020603050405020304" pitchFamily="18" charset="0"/>
              </a:rPr>
              <a:t>DESIGN E LABORATÓRIO</a:t>
            </a:r>
            <a:br>
              <a:rPr lang="pt-BR" sz="6600" dirty="0">
                <a:solidFill>
                  <a:schemeClr val="tx1">
                    <a:lumMod val="95000"/>
                    <a:lumOff val="5000"/>
                  </a:schemeClr>
                </a:solidFill>
                <a:latin typeface="Times New Roman" panose="02020603050405020304" pitchFamily="18" charset="0"/>
                <a:cs typeface="Times New Roman" panose="02020603050405020304" pitchFamily="18" charset="0"/>
              </a:rPr>
            </a:br>
            <a:r>
              <a:rPr lang="pt-BR" sz="2600" dirty="0">
                <a:solidFill>
                  <a:schemeClr val="tx1">
                    <a:lumMod val="95000"/>
                    <a:lumOff val="5000"/>
                  </a:schemeClr>
                </a:solidFill>
                <a:latin typeface="Times New Roman" panose="02020603050405020304" pitchFamily="18" charset="0"/>
                <a:cs typeface="Times New Roman" panose="02020603050405020304" pitchFamily="18" charset="0"/>
              </a:rPr>
              <a:t>Metodologia de ensino a engenharia </a:t>
            </a:r>
          </a:p>
        </p:txBody>
      </p:sp>
      <p:sp>
        <p:nvSpPr>
          <p:cNvPr id="5" name="Subtítulo 4"/>
          <p:cNvSpPr>
            <a:spLocks noGrp="1"/>
          </p:cNvSpPr>
          <p:nvPr>
            <p:ph type="subTitle" idx="1"/>
          </p:nvPr>
        </p:nvSpPr>
        <p:spPr>
          <a:xfrm>
            <a:off x="1557251" y="3985772"/>
            <a:ext cx="9144000" cy="1436234"/>
          </a:xfrm>
        </p:spPr>
        <p:txBody>
          <a:bodyPr>
            <a:normAutofit/>
          </a:bodyPr>
          <a:lstStyle/>
          <a:p>
            <a:r>
              <a:rPr lang="pt-BR" sz="2100" dirty="0">
                <a:latin typeface="Times New Roman" panose="02020603050405020304" pitchFamily="18" charset="0"/>
                <a:cs typeface="Times New Roman" panose="02020603050405020304" pitchFamily="18" charset="0"/>
              </a:rPr>
              <a:t>Rafael Carvalho</a:t>
            </a:r>
          </a:p>
          <a:p>
            <a:pPr algn="r"/>
            <a:r>
              <a:rPr lang="pt-BR" sz="2000" b="1" dirty="0">
                <a:latin typeface="Times New Roman" panose="02020603050405020304" pitchFamily="18" charset="0"/>
                <a:cs typeface="Times New Roman" panose="02020603050405020304" pitchFamily="18" charset="0"/>
              </a:rPr>
              <a:t>Docente:</a:t>
            </a:r>
            <a:r>
              <a:rPr lang="pt-BR" sz="2000" dirty="0">
                <a:latin typeface="Times New Roman" panose="02020603050405020304" pitchFamily="18" charset="0"/>
                <a:cs typeface="Times New Roman" panose="02020603050405020304" pitchFamily="18" charset="0"/>
              </a:rPr>
              <a:t> Juliano J. </a:t>
            </a:r>
            <a:r>
              <a:rPr lang="pt-BR" sz="2000" dirty="0" err="1">
                <a:latin typeface="Times New Roman" panose="02020603050405020304" pitchFamily="18" charset="0"/>
                <a:cs typeface="Times New Roman" panose="02020603050405020304" pitchFamily="18" charset="0"/>
              </a:rPr>
              <a:t>Corbi</a:t>
            </a:r>
            <a:endParaRPr lang="pt-BR" sz="2000" dirty="0">
              <a:latin typeface="Times New Roman" panose="02020603050405020304" pitchFamily="18" charset="0"/>
              <a:cs typeface="Times New Roman" panose="02020603050405020304" pitchFamily="18" charset="0"/>
            </a:endParaRPr>
          </a:p>
          <a:p>
            <a:pPr algn="r"/>
            <a:r>
              <a:rPr lang="pt-BR" sz="2000" dirty="0">
                <a:latin typeface="Times New Roman" panose="02020603050405020304" pitchFamily="18" charset="0"/>
                <a:cs typeface="Times New Roman" panose="02020603050405020304" pitchFamily="18" charset="0"/>
              </a:rPr>
              <a:t>São Carlos, 2020.</a:t>
            </a:r>
          </a:p>
          <a:p>
            <a:pPr algn="r"/>
            <a:endParaRPr lang="pt-BR" sz="2000" dirty="0">
              <a:latin typeface="Times New Roman" panose="02020603050405020304" pitchFamily="18" charset="0"/>
              <a:cs typeface="Times New Roman" panose="02020603050405020304" pitchFamily="18" charset="0"/>
            </a:endParaRPr>
          </a:p>
        </p:txBody>
      </p:sp>
      <p:sp>
        <p:nvSpPr>
          <p:cNvPr id="4" name="Retângulo 3"/>
          <p:cNvSpPr/>
          <p:nvPr/>
        </p:nvSpPr>
        <p:spPr>
          <a:xfrm>
            <a:off x="1" y="1724359"/>
            <a:ext cx="3451537" cy="101481"/>
          </a:xfrm>
          <a:prstGeom prst="rect">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1962389" y="642986"/>
            <a:ext cx="8333724" cy="830997"/>
          </a:xfrm>
          <a:prstGeom prst="rect">
            <a:avLst/>
          </a:prstGeom>
          <a:noFill/>
        </p:spPr>
        <p:txBody>
          <a:bodyPr wrap="square" rtlCol="0">
            <a:spAutoFit/>
          </a:bodyPr>
          <a:lstStyle/>
          <a:p>
            <a:pPr algn="ctr"/>
            <a:r>
              <a:rPr lang="pt-BR" sz="1600" dirty="0">
                <a:solidFill>
                  <a:schemeClr val="tx1">
                    <a:lumMod val="95000"/>
                    <a:lumOff val="5000"/>
                  </a:schemeClr>
                </a:solidFill>
                <a:latin typeface="Times New Roman" panose="02020603050405020304" pitchFamily="18" charset="0"/>
                <a:cs typeface="Times New Roman" panose="02020603050405020304" pitchFamily="18" charset="0"/>
              </a:rPr>
              <a:t>UNIVERSIDADE DE SÃO PAULO</a:t>
            </a:r>
          </a:p>
          <a:p>
            <a:pPr algn="ctr"/>
            <a:r>
              <a:rPr lang="pt-BR" sz="1600" dirty="0">
                <a:solidFill>
                  <a:schemeClr val="tx1">
                    <a:lumMod val="95000"/>
                    <a:lumOff val="5000"/>
                  </a:schemeClr>
                </a:solidFill>
                <a:latin typeface="Times New Roman" panose="02020603050405020304" pitchFamily="18" charset="0"/>
                <a:cs typeface="Times New Roman" panose="02020603050405020304" pitchFamily="18" charset="0"/>
              </a:rPr>
              <a:t>ESCOLA DE ENGENHARIA DE SÃO CARLOS</a:t>
            </a:r>
          </a:p>
          <a:p>
            <a:pPr algn="ctr"/>
            <a:r>
              <a:rPr lang="pt-BR" sz="1600" dirty="0">
                <a:solidFill>
                  <a:schemeClr val="tx1">
                    <a:lumMod val="95000"/>
                    <a:lumOff val="5000"/>
                  </a:schemeClr>
                </a:solidFill>
                <a:latin typeface="Times New Roman" panose="02020603050405020304" pitchFamily="18" charset="0"/>
                <a:cs typeface="Times New Roman" panose="02020603050405020304" pitchFamily="18" charset="0"/>
              </a:rPr>
              <a:t>DEP. DE PÓS-GRADUAÇÃO EM ENGENHARIA HIDRÁULICA E SANEAMENTO</a:t>
            </a:r>
          </a:p>
        </p:txBody>
      </p:sp>
      <p:pic>
        <p:nvPicPr>
          <p:cNvPr id="9" name="Imagem 8" descr="Resultado de imagem para departamento de hidráulica se saneamento usp simbolo"/>
          <p:cNvPicPr/>
          <p:nvPr/>
        </p:nvPicPr>
        <p:blipFill>
          <a:blip r:embed="rId2">
            <a:extLst>
              <a:ext uri="{28A0092B-C50C-407E-A947-70E740481C1C}">
                <a14:useLocalDpi xmlns:a14="http://schemas.microsoft.com/office/drawing/2010/main" val="0"/>
              </a:ext>
            </a:extLst>
          </a:blip>
          <a:srcRect/>
          <a:stretch>
            <a:fillRect/>
          </a:stretch>
        </p:blipFill>
        <p:spPr bwMode="auto">
          <a:xfrm>
            <a:off x="609513" y="494361"/>
            <a:ext cx="1895475" cy="683260"/>
          </a:xfrm>
          <a:prstGeom prst="rect">
            <a:avLst/>
          </a:prstGeom>
          <a:noFill/>
          <a:ln>
            <a:noFill/>
          </a:ln>
        </p:spPr>
      </p:pic>
      <p:pic>
        <p:nvPicPr>
          <p:cNvPr id="10" name="Imagem 9" descr="Resultado de imagem para ESCOLA DE ENGENHARIA DE S CARLOS simbol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476" y="429834"/>
            <a:ext cx="1733550" cy="628650"/>
          </a:xfrm>
          <a:prstGeom prst="rect">
            <a:avLst/>
          </a:prstGeom>
          <a:noFill/>
          <a:ln>
            <a:noFill/>
          </a:ln>
        </p:spPr>
      </p:pic>
      <p:pic>
        <p:nvPicPr>
          <p:cNvPr id="13" name="Imagem 12" descr="Resultado de imagem para simbolo da USP"/>
          <p:cNvPicPr/>
          <p:nvPr/>
        </p:nvPicPr>
        <p:blipFill rotWithShape="1">
          <a:blip r:embed="rId4" cstate="print">
            <a:extLst>
              <a:ext uri="{28A0092B-C50C-407E-A947-70E740481C1C}">
                <a14:useLocalDpi xmlns:a14="http://schemas.microsoft.com/office/drawing/2010/main" val="0"/>
              </a:ext>
            </a:extLst>
          </a:blip>
          <a:srcRect l="13116" t="18749" r="15779" b="21429"/>
          <a:stretch/>
        </p:blipFill>
        <p:spPr bwMode="auto">
          <a:xfrm>
            <a:off x="795776" y="5806512"/>
            <a:ext cx="1522947" cy="8291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0142721"/>
      </p:ext>
    </p:extLst>
  </p:cSld>
  <p:clrMapOvr>
    <a:masterClrMapping/>
  </p:clrMapOvr>
  <mc:AlternateContent xmlns:mc="http://schemas.openxmlformats.org/markup-compatibility/2006" xmlns:p14="http://schemas.microsoft.com/office/powerpoint/2010/main">
    <mc:Choice Requires="p14">
      <p:transition spd="slow" p14:dur="2000" advTm="13996"/>
    </mc:Choice>
    <mc:Fallback xmlns="">
      <p:transition spd="slow" advTm="139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03067"/>
          </a:xfrm>
        </p:spPr>
        <p:txBody>
          <a:bodyPr/>
          <a:lstStyle/>
          <a:p>
            <a:pPr algn="ctr"/>
            <a:r>
              <a:rPr lang="pt-BR" dirty="0">
                <a:latin typeface="Times New Roman" panose="02020603050405020304" pitchFamily="18" charset="0"/>
                <a:cs typeface="Times New Roman" panose="02020603050405020304" pitchFamily="18" charset="0"/>
              </a:rPr>
              <a:t>Ensinando o design</a:t>
            </a:r>
          </a:p>
        </p:txBody>
      </p:sp>
      <p:sp>
        <p:nvSpPr>
          <p:cNvPr id="3" name="Espaço Reservado para Conteúdo 2"/>
          <p:cNvSpPr>
            <a:spLocks noGrp="1"/>
          </p:cNvSpPr>
          <p:nvPr>
            <p:ph idx="1"/>
          </p:nvPr>
        </p:nvSpPr>
        <p:spPr>
          <a:xfrm>
            <a:off x="838200" y="1468192"/>
            <a:ext cx="10515600" cy="4708771"/>
          </a:xfrm>
        </p:spPr>
        <p:txBody>
          <a:bodyPr/>
          <a:lstStyle/>
          <a:p>
            <a:pPr marL="0" indent="0" algn="just">
              <a:buNone/>
            </a:pPr>
            <a:r>
              <a:rPr lang="pt-BR" dirty="0">
                <a:latin typeface="Times New Roman" panose="02020603050405020304" pitchFamily="18" charset="0"/>
                <a:cs typeface="Times New Roman" panose="02020603050405020304" pitchFamily="18" charset="0"/>
              </a:rPr>
              <a:t>Quais as principais dificuldades?</a:t>
            </a:r>
          </a:p>
          <a:p>
            <a:pPr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Desenvolvimento de bons problemas de design</a:t>
            </a:r>
          </a:p>
          <a:p>
            <a:pPr lvl="1" algn="just"/>
            <a:r>
              <a:rPr lang="pt-BR" dirty="0">
                <a:latin typeface="Times New Roman" panose="02020603050405020304" pitchFamily="18" charset="0"/>
                <a:cs typeface="Times New Roman" panose="02020603050405020304" pitchFamily="18" charset="0"/>
              </a:rPr>
              <a:t>Importância de cooperação entre professores de diversas instituições</a:t>
            </a:r>
          </a:p>
          <a:p>
            <a:pPr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Tempo para trabalhar o design</a:t>
            </a:r>
          </a:p>
          <a:p>
            <a:pPr lvl="1" algn="just"/>
            <a:r>
              <a:rPr lang="pt-BR" dirty="0">
                <a:latin typeface="Times New Roman" panose="02020603050405020304" pitchFamily="18" charset="0"/>
                <a:cs typeface="Times New Roman" panose="02020603050405020304" pitchFamily="18" charset="0"/>
              </a:rPr>
              <a:t>Menor valorização das disciplinas de projeto e do próprio ensino;</a:t>
            </a:r>
          </a:p>
          <a:p>
            <a:pPr lvl="1" algn="just"/>
            <a:r>
              <a:rPr lang="pt-BR" dirty="0">
                <a:latin typeface="Times New Roman" panose="02020603050405020304" pitchFamily="18" charset="0"/>
                <a:cs typeface="Times New Roman" panose="02020603050405020304" pitchFamily="18" charset="0"/>
              </a:rPr>
              <a:t>Redução do interesse dos docentes.</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040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03067"/>
          </a:xfrm>
        </p:spPr>
        <p:txBody>
          <a:bodyPr/>
          <a:lstStyle/>
          <a:p>
            <a:pPr algn="ctr"/>
            <a:r>
              <a:rPr lang="pt-BR" dirty="0">
                <a:latin typeface="Times New Roman" panose="02020603050405020304" pitchFamily="18" charset="0"/>
                <a:cs typeface="Times New Roman" panose="02020603050405020304" pitchFamily="18" charset="0"/>
              </a:rPr>
              <a:t>Ensinando o design</a:t>
            </a:r>
          </a:p>
        </p:txBody>
      </p:sp>
      <p:sp>
        <p:nvSpPr>
          <p:cNvPr id="3" name="Espaço Reservado para Conteúdo 2"/>
          <p:cNvSpPr>
            <a:spLocks noGrp="1"/>
          </p:cNvSpPr>
          <p:nvPr>
            <p:ph idx="1"/>
          </p:nvPr>
        </p:nvSpPr>
        <p:spPr>
          <a:xfrm>
            <a:off x="838200" y="1468192"/>
            <a:ext cx="10515600" cy="4708771"/>
          </a:xfrm>
        </p:spPr>
        <p:txBody>
          <a:bodyPr/>
          <a:lstStyle/>
          <a:p>
            <a:pPr marL="0" indent="0" algn="just">
              <a:buNone/>
            </a:pPr>
            <a:r>
              <a:rPr lang="pt-BR" dirty="0">
                <a:latin typeface="Times New Roman" panose="02020603050405020304" pitchFamily="18" charset="0"/>
                <a:cs typeface="Times New Roman" panose="02020603050405020304" pitchFamily="18" charset="0"/>
              </a:rPr>
              <a:t>O trabalho em equipe no ensino do design é largamente aplicado.</a:t>
            </a:r>
          </a:p>
          <a:p>
            <a:pPr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Critérios de seleção de grupos</a:t>
            </a:r>
          </a:p>
          <a:p>
            <a:pPr lvl="1" algn="just"/>
            <a:r>
              <a:rPr lang="pt-BR" dirty="0">
                <a:latin typeface="Times New Roman" panose="02020603050405020304" pitchFamily="18" charset="0"/>
                <a:cs typeface="Times New Roman" panose="02020603050405020304" pitchFamily="18" charset="0"/>
              </a:rPr>
              <a:t>Mescla de habilidades e personalidades;</a:t>
            </a:r>
          </a:p>
          <a:p>
            <a:pPr lvl="1" algn="just"/>
            <a:r>
              <a:rPr lang="pt-BR" dirty="0">
                <a:latin typeface="Times New Roman" panose="02020603050405020304" pitchFamily="18" charset="0"/>
                <a:cs typeface="Times New Roman" panose="02020603050405020304" pitchFamily="18" charset="0"/>
              </a:rPr>
              <a:t>Promoção da cooperação entre grupos;</a:t>
            </a:r>
          </a:p>
          <a:p>
            <a:pPr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Acompanhamento dos grupos</a:t>
            </a:r>
          </a:p>
          <a:p>
            <a:pPr lvl="1" algn="just"/>
            <a:r>
              <a:rPr lang="pt-BR" dirty="0">
                <a:latin typeface="Times New Roman" panose="02020603050405020304" pitchFamily="18" charset="0"/>
                <a:cs typeface="Times New Roman" panose="02020603050405020304" pitchFamily="18" charset="0"/>
              </a:rPr>
              <a:t>Reserva de um espaço semanal;</a:t>
            </a:r>
          </a:p>
          <a:p>
            <a:pPr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Avaliação dos grupos</a:t>
            </a:r>
          </a:p>
          <a:p>
            <a:pPr lvl="1" algn="just"/>
            <a:r>
              <a:rPr lang="pt-BR" dirty="0">
                <a:latin typeface="Times New Roman" panose="02020603050405020304" pitchFamily="18" charset="0"/>
                <a:cs typeface="Times New Roman" panose="02020603050405020304" pitchFamily="18" charset="0"/>
              </a:rPr>
              <a:t>Diversos métodos avaliativos</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stretch>
            <a:fillRect/>
          </a:stretch>
        </p:blipFill>
        <p:spPr>
          <a:xfrm>
            <a:off x="8248382" y="2733363"/>
            <a:ext cx="3105418" cy="2178428"/>
          </a:xfrm>
          <a:prstGeom prst="rect">
            <a:avLst/>
          </a:prstGeom>
        </p:spPr>
      </p:pic>
    </p:spTree>
    <p:extLst>
      <p:ext uri="{BB962C8B-B14F-4D97-AF65-F5344CB8AC3E}">
        <p14:creationId xmlns:p14="http://schemas.microsoft.com/office/powerpoint/2010/main" val="32100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03067"/>
          </a:xfrm>
        </p:spPr>
        <p:txBody>
          <a:bodyPr/>
          <a:lstStyle/>
          <a:p>
            <a:pPr algn="ctr"/>
            <a:r>
              <a:rPr lang="pt-BR" dirty="0">
                <a:latin typeface="Times New Roman" panose="02020603050405020304" pitchFamily="18" charset="0"/>
                <a:cs typeface="Times New Roman" panose="02020603050405020304" pitchFamily="18" charset="0"/>
              </a:rPr>
              <a:t>Ensinando o design</a:t>
            </a:r>
          </a:p>
        </p:txBody>
      </p:sp>
      <p:sp>
        <p:nvSpPr>
          <p:cNvPr id="3" name="Espaço Reservado para Conteúdo 2"/>
          <p:cNvSpPr>
            <a:spLocks noGrp="1"/>
          </p:cNvSpPr>
          <p:nvPr>
            <p:ph idx="1"/>
          </p:nvPr>
        </p:nvSpPr>
        <p:spPr>
          <a:xfrm>
            <a:off x="838200" y="1468192"/>
            <a:ext cx="10515600" cy="4708771"/>
          </a:xfrm>
        </p:spPr>
        <p:txBody>
          <a:bodyPr>
            <a:normAutofit/>
          </a:bodyPr>
          <a:lstStyle/>
          <a:p>
            <a:pPr marL="0" indent="0" algn="just">
              <a:buNone/>
            </a:pPr>
            <a:r>
              <a:rPr lang="pt-BR" sz="2600" dirty="0">
                <a:latin typeface="Times New Roman" panose="02020603050405020304" pitchFamily="18" charset="0"/>
                <a:cs typeface="Times New Roman" panose="02020603050405020304" pitchFamily="18" charset="0"/>
              </a:rPr>
              <a:t>Se o design é incluído em todo o currículo, a eficiência, o gerenciamento de tempo e o cronograma poderão ser discutidos a cada semestre. Essa repetição é útil para tornar as disciplinas finais próprias para a discussão do design muito mais produtivas. </a:t>
            </a:r>
          </a:p>
          <a:p>
            <a:pPr marL="0" indent="0" algn="just">
              <a:buNone/>
            </a:pPr>
            <a:endParaRPr lang="pt-BR" sz="2600" dirty="0">
              <a:latin typeface="Times New Roman" panose="02020603050405020304" pitchFamily="18" charset="0"/>
              <a:cs typeface="Times New Roman" panose="02020603050405020304" pitchFamily="18" charset="0"/>
            </a:endParaRPr>
          </a:p>
          <a:p>
            <a:pPr marL="0" indent="0" algn="just">
              <a:buNone/>
            </a:pPr>
            <a:r>
              <a:rPr lang="pt-BR" sz="2600" dirty="0">
                <a:latin typeface="Times New Roman" panose="02020603050405020304" pitchFamily="18" charset="0"/>
                <a:cs typeface="Times New Roman" panose="02020603050405020304" pitchFamily="18" charset="0"/>
              </a:rPr>
              <a:t>Serão abordados agora, quatro métodos diferentes, que se complementam para o ensino do design: projetos de design, estudos de caso, design guiado e clínicas de design.</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8608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Projetos de design</a:t>
            </a:r>
          </a:p>
        </p:txBody>
      </p:sp>
      <p:sp>
        <p:nvSpPr>
          <p:cNvPr id="3" name="Espaço Reservado para Conteúdo 2"/>
          <p:cNvSpPr>
            <a:spLocks noGrp="1"/>
          </p:cNvSpPr>
          <p:nvPr>
            <p:ph idx="1"/>
          </p:nvPr>
        </p:nvSpPr>
        <p:spPr>
          <a:xfrm>
            <a:off x="838200" y="1354456"/>
            <a:ext cx="10515600" cy="4629503"/>
          </a:xfrm>
        </p:spPr>
        <p:txBody>
          <a:bodyPr>
            <a:normAutofit/>
          </a:bodyPr>
          <a:lstStyle/>
          <a:p>
            <a:pPr marL="0" indent="0" algn="just">
              <a:buNone/>
            </a:pPr>
            <a:r>
              <a:rPr lang="pt-BR" dirty="0">
                <a:latin typeface="Times New Roman" panose="02020603050405020304" pitchFamily="18" charset="0"/>
                <a:cs typeface="Times New Roman" panose="02020603050405020304" pitchFamily="18" charset="0"/>
              </a:rPr>
              <a:t>O design trata de projetos abertos, caso contrário, configurariam somente processos de otimização. Há várias formas de classifica-los, uma delas é fazendo o uso de dicotomias, ordenando-os entre:</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Divertido vs. sério</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Acadêmico vs. mundo real</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Papel vs. hardware</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Criativo vs. estruturado</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Indivíduo vs. grupo</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Disciplinar vs. interdisciplinar</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Pequeno vs. grande</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stretch>
            <a:fillRect/>
          </a:stretch>
        </p:blipFill>
        <p:spPr>
          <a:xfrm>
            <a:off x="8684653" y="3155316"/>
            <a:ext cx="2466975" cy="1847850"/>
          </a:xfrm>
          <a:prstGeom prst="rect">
            <a:avLst/>
          </a:prstGeom>
        </p:spPr>
      </p:pic>
    </p:spTree>
    <p:extLst>
      <p:ext uri="{BB962C8B-B14F-4D97-AF65-F5344CB8AC3E}">
        <p14:creationId xmlns:p14="http://schemas.microsoft.com/office/powerpoint/2010/main" val="37298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Projetos de design</a:t>
            </a:r>
          </a:p>
        </p:txBody>
      </p:sp>
      <p:sp>
        <p:nvSpPr>
          <p:cNvPr id="3" name="Espaço Reservado para Conteúdo 2"/>
          <p:cNvSpPr>
            <a:spLocks noGrp="1"/>
          </p:cNvSpPr>
          <p:nvPr>
            <p:ph idx="1"/>
          </p:nvPr>
        </p:nvSpPr>
        <p:spPr>
          <a:xfrm>
            <a:off x="838200" y="1354456"/>
            <a:ext cx="10515600" cy="4629503"/>
          </a:xfrm>
        </p:spPr>
        <p:txBody>
          <a:bodyPr>
            <a:normAutofit lnSpcReduction="10000"/>
          </a:bodyPr>
          <a:lstStyle/>
          <a:p>
            <a:pPr marL="0" indent="0" algn="just">
              <a:buNone/>
            </a:pPr>
            <a:r>
              <a:rPr lang="pt-BR" sz="2600" dirty="0">
                <a:latin typeface="Times New Roman" panose="02020603050405020304" pitchFamily="18" charset="0"/>
                <a:cs typeface="Times New Roman" panose="02020603050405020304" pitchFamily="18" charset="0"/>
              </a:rPr>
              <a:t>É desejável usar projetos reais e com contribuições de engenheiros em atuação. No entanto, estabelecer os contatos apropriados pode consumir muito tempo para um professor, além de outras dificuldades:</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Recurso financeiro, </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Deslocamento;</a:t>
            </a:r>
          </a:p>
          <a:p>
            <a:pPr marL="0" indent="0">
              <a:buNone/>
            </a:pPr>
            <a:r>
              <a:rPr lang="pt-BR" sz="2600" dirty="0">
                <a:latin typeface="Times New Roman" panose="02020603050405020304" pitchFamily="18" charset="0"/>
                <a:cs typeface="Times New Roman" panose="02020603050405020304" pitchFamily="18" charset="0"/>
              </a:rPr>
              <a:t>Os benefícios devem ser mostrados aos alunos, para equilibrar as dificuldades de trabalhar com empresas em projetos de design:</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Estabelecimento de contatos;</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Atuação no meio real;</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Elevação do profissionalismo;</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Confiança.</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9099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Estudos de caso</a:t>
            </a:r>
          </a:p>
        </p:txBody>
      </p:sp>
      <p:sp>
        <p:nvSpPr>
          <p:cNvPr id="3" name="Espaço Reservado para Conteúdo 2"/>
          <p:cNvSpPr>
            <a:spLocks noGrp="1"/>
          </p:cNvSpPr>
          <p:nvPr>
            <p:ph idx="1"/>
          </p:nvPr>
        </p:nvSpPr>
        <p:spPr>
          <a:xfrm>
            <a:off x="838200" y="1354456"/>
            <a:ext cx="10515600" cy="4629503"/>
          </a:xfrm>
        </p:spPr>
        <p:txBody>
          <a:bodyPr>
            <a:normAutofit/>
          </a:bodyPr>
          <a:lstStyle/>
          <a:p>
            <a:pPr marL="0" indent="0" algn="just">
              <a:buNone/>
            </a:pPr>
            <a:r>
              <a:rPr lang="pt-BR" sz="2600" dirty="0">
                <a:latin typeface="Times New Roman" panose="02020603050405020304" pitchFamily="18" charset="0"/>
                <a:cs typeface="Times New Roman" panose="02020603050405020304" pitchFamily="18" charset="0"/>
              </a:rPr>
              <a:t>Um estudo de caso é uma descrição detalhada de como um profissional aborda um problema e são disponíveis por meio da literatura, patentes, vídeo-aulas, entre outros meios.</a:t>
            </a:r>
          </a:p>
          <a:p>
            <a:pPr marL="0" indent="0" algn="just">
              <a:buNone/>
            </a:pPr>
            <a:r>
              <a:rPr lang="pt-BR" sz="2600" dirty="0">
                <a:latin typeface="Times New Roman" panose="02020603050405020304" pitchFamily="18" charset="0"/>
                <a:cs typeface="Times New Roman" panose="02020603050405020304" pitchFamily="18" charset="0"/>
              </a:rPr>
              <a:t>Há diversas formas de trabalhar estudos de caso:</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Base para discussões em sala</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Analisar questões éticas</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Ilustrar a relevância do conteúdo trabalhado</a:t>
            </a:r>
          </a:p>
          <a:p>
            <a:pPr marL="0" indent="0" algn="just">
              <a:buNone/>
            </a:pPr>
            <a:r>
              <a:rPr lang="pt-BR" sz="2600" dirty="0">
                <a:latin typeface="Times New Roman" panose="02020603050405020304" pitchFamily="18" charset="0"/>
                <a:cs typeface="Times New Roman" panose="02020603050405020304" pitchFamily="18" charset="0"/>
              </a:rPr>
              <a:t>No design, apesar de não substituírem os projetos, os estudos de caso podem ser muito úteis para mostrar o aspecto humano da engenharia ou mesmo servir de base para proposição de novos projetos.</a:t>
            </a:r>
          </a:p>
          <a:p>
            <a:pPr marL="0" indent="0" algn="just">
              <a:buNone/>
            </a:pPr>
            <a:endParaRPr lang="pt-BR" sz="2400" dirty="0">
              <a:latin typeface="Times New Roman" panose="02020603050405020304" pitchFamily="18" charset="0"/>
              <a:cs typeface="Times New Roman" panose="02020603050405020304" pitchFamily="18" charset="0"/>
            </a:endParaRP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rotWithShape="1">
          <a:blip r:embed="rId2"/>
          <a:srcRect l="10692" t="16816" r="7420" b="8321"/>
          <a:stretch/>
        </p:blipFill>
        <p:spPr>
          <a:xfrm>
            <a:off x="8906814" y="2524259"/>
            <a:ext cx="2446986" cy="1394214"/>
          </a:xfrm>
          <a:prstGeom prst="rect">
            <a:avLst/>
          </a:prstGeom>
        </p:spPr>
      </p:pic>
    </p:spTree>
    <p:extLst>
      <p:ext uri="{BB962C8B-B14F-4D97-AF65-F5344CB8AC3E}">
        <p14:creationId xmlns:p14="http://schemas.microsoft.com/office/powerpoint/2010/main" val="197324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Design guiado</a:t>
            </a:r>
          </a:p>
        </p:txBody>
      </p:sp>
      <p:sp>
        <p:nvSpPr>
          <p:cNvPr id="3" name="Espaço Reservado para Conteúdo 2"/>
          <p:cNvSpPr>
            <a:spLocks noGrp="1"/>
          </p:cNvSpPr>
          <p:nvPr>
            <p:ph idx="1"/>
          </p:nvPr>
        </p:nvSpPr>
        <p:spPr>
          <a:xfrm>
            <a:off x="838200" y="1354456"/>
            <a:ext cx="10515600" cy="4629503"/>
          </a:xfrm>
        </p:spPr>
        <p:txBody>
          <a:bodyPr>
            <a:normAutofit/>
          </a:bodyPr>
          <a:lstStyle/>
          <a:p>
            <a:pPr marL="0" indent="0" algn="just">
              <a:buNone/>
            </a:pPr>
            <a:r>
              <a:rPr lang="pt-BR" sz="2600" dirty="0">
                <a:latin typeface="Times New Roman" panose="02020603050405020304" pitchFamily="18" charset="0"/>
                <a:cs typeface="Times New Roman" panose="02020603050405020304" pitchFamily="18" charset="0"/>
              </a:rPr>
              <a:t>O design guiado é uma maneira estruturada de fazer com que os alunos trabalhem com estudos de caso, apresentando-os a problemas de design em aberto por meio de comentários e orientações.</a:t>
            </a:r>
          </a:p>
          <a:p>
            <a:pPr marL="0" indent="0" algn="just">
              <a:buNone/>
            </a:pPr>
            <a:r>
              <a:rPr lang="pt-BR" sz="2600" dirty="0">
                <a:latin typeface="Times New Roman" panose="02020603050405020304" pitchFamily="18" charset="0"/>
                <a:cs typeface="Times New Roman" panose="02020603050405020304" pitchFamily="18" charset="0"/>
              </a:rPr>
              <a:t>Em resumo, </a:t>
            </a:r>
            <a:r>
              <a:rPr lang="pt-BR" sz="2600" dirty="0" err="1">
                <a:latin typeface="Times New Roman" panose="02020603050405020304" pitchFamily="18" charset="0"/>
                <a:cs typeface="Times New Roman" panose="02020603050405020304" pitchFamily="18" charset="0"/>
              </a:rPr>
              <a:t>Wales</a:t>
            </a:r>
            <a:r>
              <a:rPr lang="pt-BR" sz="2600" dirty="0">
                <a:latin typeface="Times New Roman" panose="02020603050405020304" pitchFamily="18" charset="0"/>
                <a:cs typeface="Times New Roman" panose="02020603050405020304" pitchFamily="18" charset="0"/>
              </a:rPr>
              <a:t> e </a:t>
            </a:r>
            <a:r>
              <a:rPr lang="pt-BR" sz="2600" dirty="0" err="1">
                <a:latin typeface="Times New Roman" panose="02020603050405020304" pitchFamily="18" charset="0"/>
                <a:cs typeface="Times New Roman" panose="02020603050405020304" pitchFamily="18" charset="0"/>
              </a:rPr>
              <a:t>Nardi</a:t>
            </a:r>
            <a:r>
              <a:rPr lang="pt-BR" sz="2600" dirty="0">
                <a:latin typeface="Times New Roman" panose="02020603050405020304" pitchFamily="18" charset="0"/>
                <a:cs typeface="Times New Roman" panose="02020603050405020304" pitchFamily="18" charset="0"/>
              </a:rPr>
              <a:t> (1982) descrevem o procedimento:</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Distribuição de informações de um problema aberto de design entre grupos de alunos;</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Distribuição das funções dos alunos perante o problema;</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Momento de discussão dentro dos grupos acerca de como proceder com o problema (15 a 20 minutos);</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Repasse de feedbacks sobre o procedimento adotado pelo engenheiro do caso.</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3155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Design guiado</a:t>
            </a:r>
          </a:p>
        </p:txBody>
      </p:sp>
      <p:sp>
        <p:nvSpPr>
          <p:cNvPr id="3" name="Espaço Reservado para Conteúdo 2"/>
          <p:cNvSpPr>
            <a:spLocks noGrp="1"/>
          </p:cNvSpPr>
          <p:nvPr>
            <p:ph idx="1"/>
          </p:nvPr>
        </p:nvSpPr>
        <p:spPr>
          <a:xfrm>
            <a:off x="838200" y="1354456"/>
            <a:ext cx="10515600" cy="4629503"/>
          </a:xfrm>
        </p:spPr>
        <p:txBody>
          <a:bodyPr>
            <a:normAutofit/>
          </a:bodyPr>
          <a:lstStyle/>
          <a:p>
            <a:pPr marL="0" indent="0" algn="just">
              <a:buNone/>
            </a:pPr>
            <a:r>
              <a:rPr lang="pt-BR" sz="2600" dirty="0">
                <a:latin typeface="Times New Roman" panose="02020603050405020304" pitchFamily="18" charset="0"/>
                <a:cs typeface="Times New Roman" panose="02020603050405020304" pitchFamily="18" charset="0"/>
              </a:rPr>
              <a:t>O design guiado pode ser aplicado de forma pontual, por aula, ou de forma contínua durante a disciplina.</a:t>
            </a:r>
          </a:p>
          <a:p>
            <a:pPr marL="0" indent="0" algn="just">
              <a:buNone/>
            </a:pPr>
            <a:r>
              <a:rPr lang="pt-BR" sz="2600" dirty="0">
                <a:latin typeface="Times New Roman" panose="02020603050405020304" pitchFamily="18" charset="0"/>
                <a:cs typeface="Times New Roman" panose="02020603050405020304" pitchFamily="18" charset="0"/>
              </a:rPr>
              <a:t>O que o professor faz neste método?</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Seleciona e adequa o estudo de caso;</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Adota a postura de um guia, treinador, mas não de professor;</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Monitorar a discussão dos grupos durante a aula.</a:t>
            </a:r>
          </a:p>
          <a:p>
            <a:pPr marL="0" indent="0" algn="just">
              <a:buNone/>
            </a:pPr>
            <a:r>
              <a:rPr lang="pt-BR" sz="2600" dirty="0">
                <a:latin typeface="Times New Roman" panose="02020603050405020304" pitchFamily="18" charset="0"/>
                <a:cs typeface="Times New Roman" panose="02020603050405020304" pitchFamily="18" charset="0"/>
              </a:rPr>
              <a:t>Benefícios:</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Maior tempo de contato entre instrutor e aluno em tarefas cognitivas de alto nível;</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Aulas com maior cooperação e dinâmica.</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stretch>
            <a:fillRect/>
          </a:stretch>
        </p:blipFill>
        <p:spPr>
          <a:xfrm>
            <a:off x="8752279" y="2627122"/>
            <a:ext cx="2601521" cy="1494117"/>
          </a:xfrm>
          <a:prstGeom prst="rect">
            <a:avLst/>
          </a:prstGeom>
        </p:spPr>
      </p:pic>
    </p:spTree>
    <p:extLst>
      <p:ext uri="{BB962C8B-B14F-4D97-AF65-F5344CB8AC3E}">
        <p14:creationId xmlns:p14="http://schemas.microsoft.com/office/powerpoint/2010/main" val="389217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Clínicas de design</a:t>
            </a:r>
          </a:p>
        </p:txBody>
      </p:sp>
      <p:sp>
        <p:nvSpPr>
          <p:cNvPr id="3" name="Espaço Reservado para Conteúdo 2"/>
          <p:cNvSpPr>
            <a:spLocks noGrp="1"/>
          </p:cNvSpPr>
          <p:nvPr>
            <p:ph idx="1"/>
          </p:nvPr>
        </p:nvSpPr>
        <p:spPr>
          <a:xfrm>
            <a:off x="838200" y="1354456"/>
            <a:ext cx="10515600" cy="4629503"/>
          </a:xfrm>
        </p:spPr>
        <p:txBody>
          <a:bodyPr>
            <a:normAutofit/>
          </a:bodyPr>
          <a:lstStyle/>
          <a:p>
            <a:pPr marL="0" indent="0" algn="just">
              <a:buNone/>
            </a:pPr>
            <a:r>
              <a:rPr lang="pt-BR" sz="2600" dirty="0">
                <a:latin typeface="Times New Roman" panose="02020603050405020304" pitchFamily="18" charset="0"/>
                <a:cs typeface="Times New Roman" panose="02020603050405020304" pitchFamily="18" charset="0"/>
              </a:rPr>
              <a:t>Uma clínica de design é uma maneira de fornecer uma atividade de estágio, de forma diferenciada. </a:t>
            </a:r>
          </a:p>
          <a:p>
            <a:pPr marL="0" indent="0" algn="just">
              <a:buNone/>
            </a:pPr>
            <a:r>
              <a:rPr lang="pt-BR" sz="2600" dirty="0">
                <a:latin typeface="Times New Roman" panose="02020603050405020304" pitchFamily="18" charset="0"/>
                <a:cs typeface="Times New Roman" panose="02020603050405020304" pitchFamily="18" charset="0"/>
              </a:rPr>
              <a:t>Na clínica, os alunos aprendem primeiro uma variedade de habilidades e depois as aplicam em uma prática profissional supervisionada, trabalhando em um problema industrial real.</a:t>
            </a:r>
          </a:p>
          <a:p>
            <a:pPr marL="0" indent="0" algn="just">
              <a:buNone/>
            </a:pPr>
            <a:endParaRPr lang="pt-BR" sz="2600" dirty="0">
              <a:latin typeface="Times New Roman" panose="02020603050405020304" pitchFamily="18" charset="0"/>
              <a:cs typeface="Times New Roman" panose="02020603050405020304" pitchFamily="18" charset="0"/>
            </a:endParaRPr>
          </a:p>
          <a:p>
            <a:pPr marL="0" indent="0" algn="just">
              <a:buNone/>
            </a:pPr>
            <a:r>
              <a:rPr lang="pt-BR" sz="2600" dirty="0">
                <a:latin typeface="Times New Roman" panose="02020603050405020304" pitchFamily="18" charset="0"/>
                <a:cs typeface="Times New Roman" panose="02020603050405020304" pitchFamily="18" charset="0"/>
              </a:rPr>
              <a:t>Pode dividir-se nas seguintes etapas:</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Curso dividido em seminários e atividades práticas em laboratórios (1º semestre);</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Curso de estágio (2º semestre);</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0734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Clínicas de design</a:t>
            </a:r>
          </a:p>
        </p:txBody>
      </p:sp>
      <p:sp>
        <p:nvSpPr>
          <p:cNvPr id="3" name="Espaço Reservado para Conteúdo 2"/>
          <p:cNvSpPr>
            <a:spLocks noGrp="1"/>
          </p:cNvSpPr>
          <p:nvPr>
            <p:ph idx="1"/>
          </p:nvPr>
        </p:nvSpPr>
        <p:spPr>
          <a:xfrm>
            <a:off x="838200" y="1354456"/>
            <a:ext cx="10515600" cy="4629503"/>
          </a:xfrm>
        </p:spPr>
        <p:txBody>
          <a:bodyPr>
            <a:normAutofit/>
          </a:bodyPr>
          <a:lstStyle/>
          <a:p>
            <a:pPr algn="just">
              <a:buFont typeface="Wingdings" panose="05000000000000000000" pitchFamily="2" charset="2"/>
              <a:buChar char="§"/>
            </a:pPr>
            <a:r>
              <a:rPr lang="pt-BR" sz="2600" dirty="0">
                <a:latin typeface="Times New Roman" panose="02020603050405020304" pitchFamily="18" charset="0"/>
                <a:cs typeface="Times New Roman" panose="02020603050405020304" pitchFamily="18" charset="0"/>
              </a:rPr>
              <a:t>1ª Etapa:</a:t>
            </a:r>
          </a:p>
          <a:p>
            <a:pPr algn="just"/>
            <a:r>
              <a:rPr lang="pt-BR" sz="2400" dirty="0">
                <a:latin typeface="Times New Roman" panose="02020603050405020304" pitchFamily="18" charset="0"/>
                <a:cs typeface="Times New Roman" panose="02020603050405020304" pitchFamily="18" charset="0"/>
              </a:rPr>
              <a:t>Seminários e apresentações com análises, discussões e críticas sobre conteúdos práticos da engenharia;</a:t>
            </a:r>
          </a:p>
          <a:p>
            <a:pPr algn="just"/>
            <a:r>
              <a:rPr lang="pt-BR" sz="2400" dirty="0">
                <a:latin typeface="Times New Roman" panose="02020603050405020304" pitchFamily="18" charset="0"/>
                <a:cs typeface="Times New Roman" panose="02020603050405020304" pitchFamily="18" charset="0"/>
              </a:rPr>
              <a:t>Laboratório de práticas das habilidades abordadas nos seminários, com exercícios de ideação, simulações e projetos de design;</a:t>
            </a:r>
          </a:p>
          <a:p>
            <a:pPr marL="0" indent="0" algn="just">
              <a:buNone/>
            </a:pPr>
            <a:endParaRPr lang="pt-B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pt-BR" sz="2600" dirty="0">
                <a:latin typeface="Times New Roman" panose="02020603050405020304" pitchFamily="18" charset="0"/>
                <a:cs typeface="Times New Roman" panose="02020603050405020304" pitchFamily="18" charset="0"/>
              </a:rPr>
              <a:t>2ª Etapa: </a:t>
            </a:r>
          </a:p>
          <a:p>
            <a:pPr algn="just"/>
            <a:r>
              <a:rPr lang="pt-BR" sz="2400" dirty="0">
                <a:latin typeface="Times New Roman" panose="02020603050405020304" pitchFamily="18" charset="0"/>
                <a:cs typeface="Times New Roman" panose="02020603050405020304" pitchFamily="18" charset="0"/>
              </a:rPr>
              <a:t>Visitas a empresas para conhecimento e instruções sobre um problema;</a:t>
            </a:r>
          </a:p>
          <a:p>
            <a:pPr algn="just"/>
            <a:r>
              <a:rPr lang="pt-BR" sz="2400" dirty="0">
                <a:latin typeface="Times New Roman" panose="02020603050405020304" pitchFamily="18" charset="0"/>
                <a:cs typeface="Times New Roman" panose="02020603050405020304" pitchFamily="18" charset="0"/>
              </a:rPr>
              <a:t>Supervisão por um professor (relatórios de progresso, reuniões periódicas, etc.);</a:t>
            </a:r>
          </a:p>
          <a:p>
            <a:pPr algn="just"/>
            <a:r>
              <a:rPr lang="pt-BR" sz="2400" dirty="0">
                <a:latin typeface="Times New Roman" panose="02020603050405020304" pitchFamily="18" charset="0"/>
                <a:cs typeface="Times New Roman" panose="02020603050405020304" pitchFamily="18" charset="0"/>
              </a:rPr>
              <a:t>Apresentação final da solução desenvolvida e demais resultados.</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8863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Times New Roman" panose="02020603050405020304" pitchFamily="18" charset="0"/>
                <a:cs typeface="Times New Roman" panose="02020603050405020304" pitchFamily="18" charset="0"/>
              </a:rPr>
              <a:t>Design e Laboratório</a:t>
            </a:r>
          </a:p>
        </p:txBody>
      </p:sp>
      <p:sp>
        <p:nvSpPr>
          <p:cNvPr id="3" name="Espaço Reservado para Conteúdo 2"/>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“Engineering without labs [and design] is a different discipline. If we cut out labs [and design] we might as well rename our degrees Applied Mathematics” (Eastlake, 1986).</a:t>
            </a:r>
          </a:p>
          <a:p>
            <a:pPr marL="0" indent="0" algn="just">
              <a:buNone/>
            </a:pP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400" dirty="0" err="1">
                <a:latin typeface="Times New Roman" panose="02020603050405020304" pitchFamily="18" charset="0"/>
                <a:cs typeface="Times New Roman" panose="02020603050405020304" pitchFamily="18" charset="0"/>
              </a:rPr>
              <a:t>Aceitação</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importância</a:t>
            </a:r>
            <a:r>
              <a:rPr lang="en-US" sz="2400" dirty="0">
                <a:latin typeface="Times New Roman" panose="02020603050405020304" pitchFamily="18" charset="0"/>
                <a:cs typeface="Times New Roman" panose="02020603050405020304" pitchFamily="18" charset="0"/>
              </a:rPr>
              <a:t> de ambos;</a:t>
            </a:r>
          </a:p>
          <a:p>
            <a:pPr algn="just">
              <a:buFont typeface="Wingdings" panose="05000000000000000000" pitchFamily="2" charset="2"/>
              <a:buChar char="§"/>
            </a:pPr>
            <a:r>
              <a:rPr lang="en-US" sz="2400" dirty="0" err="1">
                <a:latin typeface="Times New Roman" panose="02020603050405020304" pitchFamily="18" charset="0"/>
                <a:cs typeface="Times New Roman" panose="02020603050405020304" pitchFamily="18" charset="0"/>
              </a:rPr>
              <a:t>Controversa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tendência</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corte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destes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cursos</a:t>
            </a:r>
            <a:r>
              <a:rPr lang="en-US" sz="2400" dirty="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p:txBody>
      </p:sp>
      <p:pic>
        <p:nvPicPr>
          <p:cNvPr id="1026" name="Picture 2" descr="Clothin Do Uniforme Do Operador Do Cientista Ou Do Técnico D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3722" y="4206434"/>
            <a:ext cx="1600078" cy="160007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rotWithShape="1">
          <a:blip r:embed="rId3"/>
          <a:srcRect l="12560" t="8595" r="13145" b="24857"/>
          <a:stretch/>
        </p:blipFill>
        <p:spPr>
          <a:xfrm>
            <a:off x="7090175" y="4206434"/>
            <a:ext cx="1706802" cy="1600078"/>
          </a:xfrm>
          <a:prstGeom prst="rect">
            <a:avLst/>
          </a:prstGeom>
          <a:ln>
            <a:solidFill>
              <a:schemeClr val="bg1"/>
            </a:solidFill>
          </a:ln>
        </p:spPr>
      </p:pic>
      <p:pic>
        <p:nvPicPr>
          <p:cNvPr id="1030" name="Picture 6" descr="Cruz – Wikipédia, a enciclopédia livr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65" r="12795"/>
          <a:stretch/>
        </p:blipFill>
        <p:spPr bwMode="auto">
          <a:xfrm>
            <a:off x="9010874" y="4758789"/>
            <a:ext cx="528951" cy="495368"/>
          </a:xfrm>
          <a:prstGeom prst="rect">
            <a:avLst/>
          </a:prstGeom>
          <a:noFill/>
          <a:extLst>
            <a:ext uri="{909E8E84-426E-40DD-AFC4-6F175D3DCCD1}">
              <a14:hiddenFill xmlns:a14="http://schemas.microsoft.com/office/drawing/2010/main">
                <a:solidFill>
                  <a:srgbClr val="FFFFFF"/>
                </a:solidFill>
              </a14:hiddenFill>
            </a:ext>
          </a:extLst>
        </p:spPr>
      </p:pic>
      <p:sp>
        <p:nvSpPr>
          <p:cNvPr id="11" name="Retângulo 10"/>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66229096"/>
      </p:ext>
    </p:extLst>
  </p:cSld>
  <p:clrMapOvr>
    <a:masterClrMapping/>
  </p:clrMapOvr>
  <mc:AlternateContent xmlns:mc="http://schemas.openxmlformats.org/markup-compatibility/2006" xmlns:p14="http://schemas.microsoft.com/office/powerpoint/2010/main">
    <mc:Choice Requires="p14">
      <p:transition spd="slow" p14:dur="2000" advTm="5187"/>
    </mc:Choice>
    <mc:Fallback xmlns="">
      <p:transition spd="slow" advTm="518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Ensinando design</a:t>
            </a:r>
          </a:p>
        </p:txBody>
      </p:sp>
      <p:sp>
        <p:nvSpPr>
          <p:cNvPr id="3" name="Espaço Reservado para Conteúdo 2"/>
          <p:cNvSpPr>
            <a:spLocks noGrp="1"/>
          </p:cNvSpPr>
          <p:nvPr>
            <p:ph idx="1"/>
          </p:nvPr>
        </p:nvSpPr>
        <p:spPr>
          <a:xfrm>
            <a:off x="838200" y="1468192"/>
            <a:ext cx="10515600" cy="4515767"/>
          </a:xfrm>
        </p:spPr>
        <p:txBody>
          <a:bodyPr>
            <a:normAutofit/>
          </a:bodyPr>
          <a:lstStyle/>
          <a:p>
            <a:pPr marL="0" indent="0" algn="just">
              <a:buNone/>
            </a:pPr>
            <a:r>
              <a:rPr lang="pt-BR" sz="2600" dirty="0">
                <a:latin typeface="Times New Roman" panose="02020603050405020304" pitchFamily="18" charset="0"/>
                <a:cs typeface="Times New Roman" panose="02020603050405020304" pitchFamily="18" charset="0"/>
              </a:rPr>
              <a:t>Note-se que os métodos apresentados de fato se complementam, apresentando por muitas vezes benefícios e dificuldades semelhantes.</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Uma forma bastante empregada de trabalhar o design, para além do ensino, se dá através do trabalho de grupos dentro das instituições, como o exemplo de empresas juniores. No entanto, tais grupos não englobam todo o alunado.</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rotWithShape="1">
          <a:blip r:embed="rId2"/>
          <a:srcRect l="6556" t="14444" r="7199" b="10764"/>
          <a:stretch/>
        </p:blipFill>
        <p:spPr>
          <a:xfrm>
            <a:off x="3989398" y="4123758"/>
            <a:ext cx="2627290" cy="1700011"/>
          </a:xfrm>
          <a:prstGeom prst="rect">
            <a:avLst/>
          </a:prstGeom>
        </p:spPr>
      </p:pic>
      <p:pic>
        <p:nvPicPr>
          <p:cNvPr id="7" name="Imagem 6"/>
          <p:cNvPicPr>
            <a:picLocks noChangeAspect="1"/>
          </p:cNvPicPr>
          <p:nvPr/>
        </p:nvPicPr>
        <p:blipFill>
          <a:blip r:embed="rId3"/>
          <a:stretch>
            <a:fillRect/>
          </a:stretch>
        </p:blipFill>
        <p:spPr>
          <a:xfrm>
            <a:off x="832163" y="3597236"/>
            <a:ext cx="2619375" cy="1743075"/>
          </a:xfrm>
          <a:prstGeom prst="rect">
            <a:avLst/>
          </a:prstGeom>
        </p:spPr>
      </p:pic>
      <p:pic>
        <p:nvPicPr>
          <p:cNvPr id="8" name="Imagem 7"/>
          <p:cNvPicPr>
            <a:picLocks noChangeAspect="1"/>
          </p:cNvPicPr>
          <p:nvPr/>
        </p:nvPicPr>
        <p:blipFill>
          <a:blip r:embed="rId4"/>
          <a:stretch>
            <a:fillRect/>
          </a:stretch>
        </p:blipFill>
        <p:spPr>
          <a:xfrm>
            <a:off x="7154548" y="3597236"/>
            <a:ext cx="4199251" cy="2272020"/>
          </a:xfrm>
          <a:prstGeom prst="rect">
            <a:avLst/>
          </a:prstGeom>
        </p:spPr>
      </p:pic>
    </p:spTree>
    <p:extLst>
      <p:ext uri="{BB962C8B-B14F-4D97-AF65-F5344CB8AC3E}">
        <p14:creationId xmlns:p14="http://schemas.microsoft.com/office/powerpoint/2010/main" val="369466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81637"/>
            <a:ext cx="10515600" cy="1240946"/>
          </a:xfrm>
        </p:spPr>
        <p:txBody>
          <a:bodyPr/>
          <a:lstStyle/>
          <a:p>
            <a:pPr algn="ctr"/>
            <a:r>
              <a:rPr lang="pt-BR" dirty="0">
                <a:latin typeface="Times New Roman" panose="02020603050405020304" pitchFamily="18" charset="0"/>
                <a:cs typeface="Times New Roman" panose="02020603050405020304" pitchFamily="18" charset="0"/>
              </a:rPr>
              <a:t>Laboratório</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1" y="1504469"/>
            <a:ext cx="3451537" cy="94685"/>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rotWithShape="1">
          <a:blip r:embed="rId2"/>
          <a:srcRect l="22500" t="24965" r="23627" b="50243"/>
          <a:stretch/>
        </p:blipFill>
        <p:spPr>
          <a:xfrm>
            <a:off x="1" y="2221986"/>
            <a:ext cx="12191999" cy="2720734"/>
          </a:xfrm>
          <a:prstGeom prst="rect">
            <a:avLst/>
          </a:prstGeom>
        </p:spPr>
      </p:pic>
    </p:spTree>
    <p:extLst>
      <p:ext uri="{BB962C8B-B14F-4D97-AF65-F5344CB8AC3E}">
        <p14:creationId xmlns:p14="http://schemas.microsoft.com/office/powerpoint/2010/main" val="2787592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2163" y="471944"/>
            <a:ext cx="10515600" cy="1240946"/>
          </a:xfrm>
        </p:spPr>
        <p:txBody>
          <a:bodyPr/>
          <a:lstStyle/>
          <a:p>
            <a:pPr algn="ctr"/>
            <a:r>
              <a:rPr lang="pt-BR" dirty="0">
                <a:latin typeface="Times New Roman" panose="02020603050405020304" pitchFamily="18" charset="0"/>
                <a:cs typeface="Times New Roman" panose="02020603050405020304" pitchFamily="18" charset="0"/>
              </a:rPr>
              <a:t>Laboratório</a:t>
            </a:r>
          </a:p>
        </p:txBody>
      </p:sp>
      <p:sp>
        <p:nvSpPr>
          <p:cNvPr id="3" name="Espaço Reservado para Conteúdo 2"/>
          <p:cNvSpPr>
            <a:spLocks noGrp="1"/>
          </p:cNvSpPr>
          <p:nvPr>
            <p:ph idx="1"/>
          </p:nvPr>
        </p:nvSpPr>
        <p:spPr>
          <a:xfrm>
            <a:off x="838200" y="1918952"/>
            <a:ext cx="10515600" cy="4065007"/>
          </a:xfrm>
        </p:spPr>
        <p:txBody>
          <a:bodyPr>
            <a:normAutofit/>
          </a:bodyPr>
          <a:lstStyle/>
          <a:p>
            <a:pPr marL="0" indent="0" algn="just">
              <a:buNone/>
            </a:pPr>
            <a:r>
              <a:rPr lang="pt-BR" dirty="0">
                <a:latin typeface="Times New Roman" panose="02020603050405020304" pitchFamily="18" charset="0"/>
                <a:cs typeface="Times New Roman" panose="02020603050405020304" pitchFamily="18" charset="0"/>
              </a:rPr>
              <a:t>O curso de laboratório é a parte do ensino mais influenciada pelas especificidades dos campos da engenharia. </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p:nvPicPr>
        <p:blipFill>
          <a:blip r:embed="rId2"/>
          <a:stretch>
            <a:fillRect/>
          </a:stretch>
        </p:blipFill>
        <p:spPr>
          <a:xfrm>
            <a:off x="832163" y="3082213"/>
            <a:ext cx="2589190" cy="2374123"/>
          </a:xfrm>
          <a:prstGeom prst="rect">
            <a:avLst/>
          </a:prstGeom>
        </p:spPr>
      </p:pic>
      <p:pic>
        <p:nvPicPr>
          <p:cNvPr id="11" name="Imagem 10"/>
          <p:cNvPicPr>
            <a:picLocks noChangeAspect="1"/>
          </p:cNvPicPr>
          <p:nvPr/>
        </p:nvPicPr>
        <p:blipFill>
          <a:blip r:embed="rId3"/>
          <a:stretch>
            <a:fillRect/>
          </a:stretch>
        </p:blipFill>
        <p:spPr>
          <a:xfrm>
            <a:off x="4664582" y="3069333"/>
            <a:ext cx="2704257" cy="2374124"/>
          </a:xfrm>
          <a:prstGeom prst="rect">
            <a:avLst/>
          </a:prstGeom>
        </p:spPr>
      </p:pic>
      <p:sp>
        <p:nvSpPr>
          <p:cNvPr id="12" name="Retângulo 11"/>
          <p:cNvSpPr/>
          <p:nvPr/>
        </p:nvSpPr>
        <p:spPr>
          <a:xfrm>
            <a:off x="1" y="1504469"/>
            <a:ext cx="3451537" cy="94685"/>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p:cNvPicPr>
            <a:picLocks noChangeAspect="1"/>
          </p:cNvPicPr>
          <p:nvPr/>
        </p:nvPicPr>
        <p:blipFill>
          <a:blip r:embed="rId4"/>
          <a:stretch>
            <a:fillRect/>
          </a:stretch>
        </p:blipFill>
        <p:spPr>
          <a:xfrm>
            <a:off x="8207038" y="3069333"/>
            <a:ext cx="3140726" cy="2374124"/>
          </a:xfrm>
          <a:prstGeom prst="rect">
            <a:avLst/>
          </a:prstGeom>
        </p:spPr>
      </p:pic>
    </p:spTree>
    <p:extLst>
      <p:ext uri="{BB962C8B-B14F-4D97-AF65-F5344CB8AC3E}">
        <p14:creationId xmlns:p14="http://schemas.microsoft.com/office/powerpoint/2010/main" val="1684052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Objetivos do curso de laboratório</a:t>
            </a:r>
          </a:p>
        </p:txBody>
      </p:sp>
      <p:sp>
        <p:nvSpPr>
          <p:cNvPr id="3" name="Espaço Reservado para Conteúdo 2"/>
          <p:cNvSpPr>
            <a:spLocks noGrp="1"/>
          </p:cNvSpPr>
          <p:nvPr>
            <p:ph idx="1"/>
          </p:nvPr>
        </p:nvSpPr>
        <p:spPr>
          <a:xfrm>
            <a:off x="838200" y="1468192"/>
            <a:ext cx="10515600" cy="4515767"/>
          </a:xfrm>
        </p:spPr>
        <p:txBody>
          <a:bodyPr>
            <a:normAutofit/>
          </a:bodyPr>
          <a:lstStyle/>
          <a:p>
            <a:pPr marL="0" indent="0" algn="just">
              <a:buNone/>
            </a:pPr>
            <a:r>
              <a:rPr lang="pt-BR" sz="2600" dirty="0">
                <a:latin typeface="Times New Roman" panose="02020603050405020304" pitchFamily="18" charset="0"/>
                <a:cs typeface="Times New Roman" panose="02020603050405020304" pitchFamily="18" charset="0"/>
              </a:rPr>
              <a:t>A finalidade do laboratório varia de acordo com o curso em que este se insere, pois, nenhum laboratório pode ser ideal para todas as finalidades.</a:t>
            </a:r>
          </a:p>
          <a:p>
            <a:pPr marL="0" indent="0" algn="just">
              <a:buNone/>
            </a:pPr>
            <a:r>
              <a:rPr lang="pt-BR" sz="2600" dirty="0">
                <a:latin typeface="Times New Roman" panose="02020603050405020304" pitchFamily="18" charset="0"/>
                <a:cs typeface="Times New Roman" panose="02020603050405020304" pitchFamily="18" charset="0"/>
              </a:rPr>
              <a:t>Dentre alguns objetivos de desenvolvimento pode-se incluir:</a:t>
            </a:r>
          </a:p>
          <a:p>
            <a:pPr lvl="1"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Habilidades experimentais;</a:t>
            </a:r>
          </a:p>
          <a:p>
            <a:pPr lvl="1"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Trabalho com a realidade e motivação;</a:t>
            </a:r>
          </a:p>
          <a:p>
            <a:pPr lvl="1"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Descobertas e construção de objetos;</a:t>
            </a:r>
          </a:p>
          <a:p>
            <a:pPr lvl="1"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Trabalho em equipe e comunicação;</a:t>
            </a:r>
          </a:p>
          <a:p>
            <a:pPr lvl="1"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Aprendizagem independente.</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p:nvPicPr>
        <p:blipFill>
          <a:blip r:embed="rId2"/>
          <a:stretch>
            <a:fillRect/>
          </a:stretch>
        </p:blipFill>
        <p:spPr>
          <a:xfrm>
            <a:off x="7832293" y="3464288"/>
            <a:ext cx="3521507" cy="2405935"/>
          </a:xfrm>
          <a:prstGeom prst="rect">
            <a:avLst/>
          </a:prstGeom>
        </p:spPr>
      </p:pic>
    </p:spTree>
    <p:extLst>
      <p:ext uri="{BB962C8B-B14F-4D97-AF65-F5344CB8AC3E}">
        <p14:creationId xmlns:p14="http://schemas.microsoft.com/office/powerpoint/2010/main" val="267432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Estrutura de laboratório</a:t>
            </a:r>
          </a:p>
        </p:txBody>
      </p:sp>
      <p:sp>
        <p:nvSpPr>
          <p:cNvPr id="3" name="Espaço Reservado para Conteúdo 2"/>
          <p:cNvSpPr>
            <a:spLocks noGrp="1"/>
          </p:cNvSpPr>
          <p:nvPr>
            <p:ph idx="1"/>
          </p:nvPr>
        </p:nvSpPr>
        <p:spPr>
          <a:xfrm>
            <a:off x="838200" y="1354456"/>
            <a:ext cx="10515600" cy="4629503"/>
          </a:xfrm>
        </p:spPr>
        <p:txBody>
          <a:bodyPr>
            <a:normAutofit/>
          </a:bodyPr>
          <a:lstStyle/>
          <a:p>
            <a:pPr marL="0" indent="0" algn="just">
              <a:buNone/>
            </a:pPr>
            <a:r>
              <a:rPr lang="pt-BR" sz="2600" dirty="0">
                <a:latin typeface="Times New Roman" panose="02020603050405020304" pitchFamily="18" charset="0"/>
                <a:cs typeface="Times New Roman" panose="02020603050405020304" pitchFamily="18" charset="0"/>
              </a:rPr>
              <a:t>A estrutura do laboratório é essencial para o atendimento dos objetivos do curso.</a:t>
            </a:r>
          </a:p>
          <a:p>
            <a:pPr marL="0" indent="0" algn="just">
              <a:buNone/>
            </a:pPr>
            <a:r>
              <a:rPr lang="pt-BR" sz="2600" dirty="0">
                <a:latin typeface="Times New Roman" panose="02020603050405020304" pitchFamily="18" charset="0"/>
                <a:cs typeface="Times New Roman" panose="02020603050405020304" pitchFamily="18" charset="0"/>
              </a:rPr>
              <a:t>Em laboratórios não estruturados trabalha-se de forma mais geral.</a:t>
            </a:r>
          </a:p>
          <a:p>
            <a:pPr lvl="1"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Alunos novos podem se perder em procedimentos;</a:t>
            </a:r>
          </a:p>
          <a:p>
            <a:pPr lvl="1"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Recomenda-se experiências guiadas;</a:t>
            </a:r>
          </a:p>
          <a:p>
            <a:pPr marL="0" indent="0" algn="just">
              <a:buNone/>
            </a:pPr>
            <a:r>
              <a:rPr lang="pt-BR" sz="2600" dirty="0">
                <a:latin typeface="Times New Roman" panose="02020603050405020304" pitchFamily="18" charset="0"/>
                <a:cs typeface="Times New Roman" panose="02020603050405020304" pitchFamily="18" charset="0"/>
              </a:rPr>
              <a:t>É válido trabalhar com experiências onde não se conhece o resultado com antecedência, pois inibe cópias de turmas anteriores.</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stretch>
            <a:fillRect/>
          </a:stretch>
        </p:blipFill>
        <p:spPr>
          <a:xfrm>
            <a:off x="8178085" y="4193160"/>
            <a:ext cx="3175715" cy="1677063"/>
          </a:xfrm>
          <a:prstGeom prst="rect">
            <a:avLst/>
          </a:prstGeom>
        </p:spPr>
      </p:pic>
    </p:spTree>
    <p:extLst>
      <p:ext uri="{BB962C8B-B14F-4D97-AF65-F5344CB8AC3E}">
        <p14:creationId xmlns:p14="http://schemas.microsoft.com/office/powerpoint/2010/main" val="211132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Estrutura de laboratório</a:t>
            </a:r>
          </a:p>
        </p:txBody>
      </p:sp>
      <p:sp>
        <p:nvSpPr>
          <p:cNvPr id="3" name="Espaço Reservado para Conteúdo 2"/>
          <p:cNvSpPr>
            <a:spLocks noGrp="1"/>
          </p:cNvSpPr>
          <p:nvPr>
            <p:ph idx="1"/>
          </p:nvPr>
        </p:nvSpPr>
        <p:spPr>
          <a:xfrm>
            <a:off x="838200" y="1354456"/>
            <a:ext cx="10515600" cy="4629503"/>
          </a:xfrm>
        </p:spPr>
        <p:txBody>
          <a:bodyPr>
            <a:normAutofit/>
          </a:bodyPr>
          <a:lstStyle/>
          <a:p>
            <a:pPr marL="0" indent="0" algn="just">
              <a:buNone/>
            </a:pPr>
            <a:r>
              <a:rPr lang="pt-BR" dirty="0">
                <a:latin typeface="Times New Roman" panose="02020603050405020304" pitchFamily="18" charset="0"/>
                <a:cs typeface="Times New Roman" panose="02020603050405020304" pitchFamily="18" charset="0"/>
              </a:rPr>
              <a:t>E quanto aos laboratórios de design?</a:t>
            </a:r>
          </a:p>
          <a:p>
            <a:pPr marL="0" indent="0" algn="just">
              <a:buNone/>
            </a:pPr>
            <a:endParaRPr lang="pt-BR" dirty="0">
              <a:latin typeface="Times New Roman" panose="02020603050405020304" pitchFamily="18" charset="0"/>
              <a:cs typeface="Times New Roman" panose="02020603050405020304" pitchFamily="18" charset="0"/>
            </a:endParaRPr>
          </a:p>
          <a:p>
            <a:pPr marL="457200" lvl="1" indent="0" algn="just">
              <a:buNone/>
            </a:pPr>
            <a:r>
              <a:rPr lang="pt-BR" sz="2600" dirty="0">
                <a:latin typeface="Times New Roman" panose="02020603050405020304" pitchFamily="18" charset="0"/>
                <a:cs typeface="Times New Roman" panose="02020603050405020304" pitchFamily="18" charset="0"/>
              </a:rPr>
              <a:t>Estes laboratórios normalmente não são estruturados pois pode trabalhar-se com projetos em grande escala. </a:t>
            </a:r>
          </a:p>
          <a:p>
            <a:pPr marL="457200" lvl="1" indent="0" algn="just">
              <a:buNone/>
            </a:pPr>
            <a:r>
              <a:rPr lang="pt-BR" sz="2600" dirty="0">
                <a:latin typeface="Times New Roman" panose="02020603050405020304" pitchFamily="18" charset="0"/>
                <a:cs typeface="Times New Roman" panose="02020603050405020304" pitchFamily="18" charset="0"/>
              </a:rPr>
              <a:t>Os alunos devem determinar o que deve ser medido e alocar seu tempo entre a experimentação em laboratório e os cálculos do projeto.</a:t>
            </a:r>
          </a:p>
          <a:p>
            <a:pPr marL="457200" lvl="1" indent="0" algn="just">
              <a:buNone/>
            </a:pPr>
            <a:r>
              <a:rPr lang="pt-BR" sz="2600" dirty="0">
                <a:latin typeface="Times New Roman" panose="02020603050405020304" pitchFamily="18" charset="0"/>
                <a:cs typeface="Times New Roman" panose="02020603050405020304" pitchFamily="18" charset="0"/>
              </a:rPr>
              <a:t>Um laboratório de design também pode ser usado para projetar, construir e testar algo.</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446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Detalhes minuciosos</a:t>
            </a:r>
          </a:p>
        </p:txBody>
      </p:sp>
      <p:sp>
        <p:nvSpPr>
          <p:cNvPr id="3" name="Espaço Reservado para Conteúdo 2"/>
          <p:cNvSpPr>
            <a:spLocks noGrp="1"/>
          </p:cNvSpPr>
          <p:nvPr>
            <p:ph idx="1"/>
          </p:nvPr>
        </p:nvSpPr>
        <p:spPr>
          <a:xfrm>
            <a:off x="838200" y="1354456"/>
            <a:ext cx="10515600" cy="4629503"/>
          </a:xfrm>
        </p:spPr>
        <p:txBody>
          <a:bodyPr>
            <a:normAutofit/>
          </a:bodyPr>
          <a:lstStyle/>
          <a:p>
            <a:pPr marL="0" indent="0" algn="just">
              <a:buNone/>
            </a:pPr>
            <a:r>
              <a:rPr lang="pt-BR" sz="2600" dirty="0">
                <a:latin typeface="Times New Roman" panose="02020603050405020304" pitchFamily="18" charset="0"/>
                <a:cs typeface="Times New Roman" panose="02020603050405020304" pitchFamily="18" charset="0"/>
              </a:rPr>
              <a:t>O laboratório deve fazer parte de um curso de palestras ou deve ser um curso autônomo? </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Se o objetivo do laboratório é reforçar a teoria e permitir que os alunos descubram resultados, faz sentido um laboratório ligado a um curso teórico.</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Se o objetivo do laboratório é sintetizar vários cursos teóricos e pedir aos alunos que projetem ou construam algo, faz sentido um curso autônomo adequado. </a:t>
            </a:r>
          </a:p>
          <a:p>
            <a:pPr marL="0" indent="0" algn="just">
              <a:buNone/>
            </a:pPr>
            <a:r>
              <a:rPr lang="pt-BR" sz="2600" dirty="0">
                <a:latin typeface="Times New Roman" panose="02020603050405020304" pitchFamily="18" charset="0"/>
                <a:cs typeface="Times New Roman" panose="02020603050405020304" pitchFamily="18" charset="0"/>
              </a:rPr>
              <a:t>Trabalho individual ou em equipe?</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Normalmente depende da disponibilidade de aparato.</a:t>
            </a:r>
          </a:p>
          <a:p>
            <a:pPr marL="0" indent="0" algn="just">
              <a:buNone/>
            </a:pPr>
            <a:r>
              <a:rPr lang="pt-BR" sz="2600" dirty="0">
                <a:latin typeface="Times New Roman" panose="02020603050405020304" pitchFamily="18" charset="0"/>
                <a:cs typeface="Times New Roman" panose="02020603050405020304" pitchFamily="18" charset="0"/>
              </a:rPr>
              <a:t>Como trabalhar os resultados?</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Relatórios e discussões, fornecendo sempre um feedback aos alunos.</a:t>
            </a:r>
          </a:p>
          <a:p>
            <a:pPr marL="0" indent="0" algn="just">
              <a:buNone/>
            </a:pPr>
            <a:r>
              <a:rPr lang="pt-BR" sz="2600" dirty="0">
                <a:latin typeface="Times New Roman" panose="02020603050405020304" pitchFamily="18" charset="0"/>
                <a:cs typeface="Times New Roman" panose="02020603050405020304" pitchFamily="18" charset="0"/>
              </a:rPr>
              <a:t>Atentar-se sempre a questões de segurança.</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rotWithShape="1">
          <a:blip r:embed="rId2"/>
          <a:srcRect l="19152" t="8986" r="18351" b="5680"/>
          <a:stretch/>
        </p:blipFill>
        <p:spPr>
          <a:xfrm>
            <a:off x="10014397" y="4041423"/>
            <a:ext cx="1339403" cy="1828800"/>
          </a:xfrm>
          <a:prstGeom prst="rect">
            <a:avLst/>
          </a:prstGeom>
        </p:spPr>
      </p:pic>
    </p:spTree>
    <p:extLst>
      <p:ext uri="{BB962C8B-B14F-4D97-AF65-F5344CB8AC3E}">
        <p14:creationId xmlns:p14="http://schemas.microsoft.com/office/powerpoint/2010/main" val="396069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Vantagens e desvantagens</a:t>
            </a:r>
          </a:p>
        </p:txBody>
      </p:sp>
      <p:sp>
        <p:nvSpPr>
          <p:cNvPr id="3" name="Espaço Reservado para Conteúdo 2"/>
          <p:cNvSpPr>
            <a:spLocks noGrp="1"/>
          </p:cNvSpPr>
          <p:nvPr>
            <p:ph idx="1"/>
          </p:nvPr>
        </p:nvSpPr>
        <p:spPr>
          <a:xfrm>
            <a:off x="838200" y="1354456"/>
            <a:ext cx="10515600" cy="4629503"/>
          </a:xfrm>
        </p:spPr>
        <p:txBody>
          <a:bodyPr>
            <a:normAutofit/>
          </a:bodyPr>
          <a:lstStyle/>
          <a:p>
            <a:pPr marL="0" indent="0" algn="just">
              <a:buNone/>
            </a:pPr>
            <a:r>
              <a:rPr lang="pt-BR" sz="2600" dirty="0">
                <a:latin typeface="Times New Roman" panose="02020603050405020304" pitchFamily="18" charset="0"/>
                <a:cs typeface="Times New Roman" panose="02020603050405020304" pitchFamily="18" charset="0"/>
              </a:rPr>
              <a:t>Do ponto de vista do aluno:</a:t>
            </a:r>
          </a:p>
          <a:p>
            <a:pPr marL="457200" lvl="1" indent="0" algn="just">
              <a:buNone/>
            </a:pPr>
            <a:r>
              <a:rPr lang="pt-BR" dirty="0">
                <a:latin typeface="Times New Roman" panose="02020603050405020304" pitchFamily="18" charset="0"/>
                <a:cs typeface="Times New Roman" panose="02020603050405020304" pitchFamily="18" charset="0"/>
              </a:rPr>
              <a:t>Vantagens:</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Experiências concretas de aprendizado;</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Maior contato entre alunos e entre aluno e professor, abrindo possibilidades para trabalhos futuros.</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O projeto e construção de equipamentos e soluções pode ser um marco na graduação;</a:t>
            </a:r>
          </a:p>
          <a:p>
            <a:pPr marL="457200" lvl="1" indent="0" algn="just">
              <a:buNone/>
            </a:pPr>
            <a:r>
              <a:rPr lang="pt-BR" dirty="0">
                <a:latin typeface="Times New Roman" panose="02020603050405020304" pitchFamily="18" charset="0"/>
                <a:cs typeface="Times New Roman" panose="02020603050405020304" pitchFamily="18" charset="0"/>
              </a:rPr>
              <a:t>Desvantagens:</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Problemas com a falta ou defeito em equipamentos;</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Sobrecargas em alguns indivíduos nos trabalhos em grupo;</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Ausência do acompanhamento pelo professor.</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stretch>
            <a:fillRect/>
          </a:stretch>
        </p:blipFill>
        <p:spPr>
          <a:xfrm>
            <a:off x="9508348" y="4172755"/>
            <a:ext cx="1845452" cy="1697468"/>
          </a:xfrm>
          <a:prstGeom prst="rect">
            <a:avLst/>
          </a:prstGeom>
        </p:spPr>
      </p:pic>
    </p:spTree>
    <p:extLst>
      <p:ext uri="{BB962C8B-B14F-4D97-AF65-F5344CB8AC3E}">
        <p14:creationId xmlns:p14="http://schemas.microsoft.com/office/powerpoint/2010/main" val="245427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Vantagens e desvantagens</a:t>
            </a:r>
          </a:p>
        </p:txBody>
      </p:sp>
      <p:sp>
        <p:nvSpPr>
          <p:cNvPr id="3" name="Espaço Reservado para Conteúdo 2"/>
          <p:cNvSpPr>
            <a:spLocks noGrp="1"/>
          </p:cNvSpPr>
          <p:nvPr>
            <p:ph idx="1"/>
          </p:nvPr>
        </p:nvSpPr>
        <p:spPr>
          <a:xfrm>
            <a:off x="838200" y="1354456"/>
            <a:ext cx="10515600" cy="4629503"/>
          </a:xfrm>
        </p:spPr>
        <p:txBody>
          <a:bodyPr>
            <a:normAutofit/>
          </a:bodyPr>
          <a:lstStyle/>
          <a:p>
            <a:pPr marL="0" indent="0" algn="just">
              <a:buNone/>
            </a:pPr>
            <a:r>
              <a:rPr lang="pt-BR" sz="2600" dirty="0">
                <a:latin typeface="Times New Roman" panose="02020603050405020304" pitchFamily="18" charset="0"/>
                <a:cs typeface="Times New Roman" panose="02020603050405020304" pitchFamily="18" charset="0"/>
              </a:rPr>
              <a:t>Do ponto de vista do professor:</a:t>
            </a:r>
          </a:p>
          <a:p>
            <a:pPr marL="457200" lvl="1" indent="0" algn="just">
              <a:buNone/>
            </a:pPr>
            <a:r>
              <a:rPr lang="pt-BR" dirty="0">
                <a:latin typeface="Times New Roman" panose="02020603050405020304" pitchFamily="18" charset="0"/>
                <a:cs typeface="Times New Roman" panose="02020603050405020304" pitchFamily="18" charset="0"/>
              </a:rPr>
              <a:t>Vantagens:</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Contato frequente com os alunos e a chance de fazer a diferença em suas carreiras;</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Em muitos casos, o trabalho de laboratório exige integração com mais de um curso, o que ajuda o professor a se manter atualizado em outras áreas;</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A prática também ajuda o professor a transmitir melhor os conceitos teóricos;</a:t>
            </a:r>
          </a:p>
          <a:p>
            <a:pPr marL="457200" lvl="1" indent="0" algn="just">
              <a:buNone/>
            </a:pPr>
            <a:r>
              <a:rPr lang="pt-BR" dirty="0">
                <a:latin typeface="Times New Roman" panose="02020603050405020304" pitchFamily="18" charset="0"/>
                <a:cs typeface="Times New Roman" panose="02020603050405020304" pitchFamily="18" charset="0"/>
              </a:rPr>
              <a:t>Desvantagens:</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A carga de trabalho é normalmente mais pesada que em outras aulas;</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Frequentemente não se valoriza as disciplinas de laboratório;</a:t>
            </a:r>
          </a:p>
          <a:p>
            <a:pPr marL="0" indent="0" algn="just">
              <a:buNone/>
            </a:pPr>
            <a:r>
              <a:rPr lang="pt-BR" sz="2600" dirty="0">
                <a:latin typeface="Times New Roman" panose="02020603050405020304" pitchFamily="18" charset="0"/>
                <a:cs typeface="Times New Roman" panose="02020603050405020304" pitchFamily="18" charset="0"/>
              </a:rPr>
              <a:t>Do ponto de vista departamental:</a:t>
            </a:r>
          </a:p>
          <a:p>
            <a:pPr lvl="1"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Excelentes laboratórios são uma vantagem no momento de acreditação.</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rotWithShape="1">
          <a:blip r:embed="rId2"/>
          <a:srcRect l="17336" t="12932" r="31783" b="7170"/>
          <a:stretch/>
        </p:blipFill>
        <p:spPr>
          <a:xfrm>
            <a:off x="9962882" y="4530820"/>
            <a:ext cx="1390918" cy="1339403"/>
          </a:xfrm>
          <a:prstGeom prst="rect">
            <a:avLst/>
          </a:prstGeom>
        </p:spPr>
      </p:pic>
    </p:spTree>
    <p:extLst>
      <p:ext uri="{BB962C8B-B14F-4D97-AF65-F5344CB8AC3E}">
        <p14:creationId xmlns:p14="http://schemas.microsoft.com/office/powerpoint/2010/main" val="10059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75595"/>
          </a:xfrm>
        </p:spPr>
        <p:txBody>
          <a:bodyPr/>
          <a:lstStyle/>
          <a:p>
            <a:pPr algn="ctr"/>
            <a:r>
              <a:rPr lang="pt-BR" dirty="0">
                <a:latin typeface="Times New Roman" panose="02020603050405020304" pitchFamily="18" charset="0"/>
                <a:cs typeface="Times New Roman" panose="02020603050405020304" pitchFamily="18" charset="0"/>
              </a:rPr>
              <a:t>Experiência particular</a:t>
            </a:r>
          </a:p>
        </p:txBody>
      </p:sp>
      <p:sp>
        <p:nvSpPr>
          <p:cNvPr id="3" name="Espaço Reservado para Conteúdo 2"/>
          <p:cNvSpPr>
            <a:spLocks noGrp="1"/>
          </p:cNvSpPr>
          <p:nvPr>
            <p:ph idx="1"/>
          </p:nvPr>
        </p:nvSpPr>
        <p:spPr>
          <a:xfrm>
            <a:off x="838200" y="1240720"/>
            <a:ext cx="10515600" cy="4743239"/>
          </a:xfrm>
        </p:spPr>
        <p:txBody>
          <a:bodyPr>
            <a:normAutofit/>
          </a:bodyPr>
          <a:lstStyle/>
          <a:p>
            <a:pPr marL="0" indent="0" algn="just">
              <a:buNone/>
            </a:pPr>
            <a:r>
              <a:rPr lang="pt-BR" sz="2200" dirty="0">
                <a:latin typeface="Times New Roman" panose="02020603050405020304" pitchFamily="18" charset="0"/>
                <a:cs typeface="Times New Roman" panose="02020603050405020304" pitchFamily="18" charset="0"/>
              </a:rPr>
              <a:t>Por meio de entrevistas com 5 professores de engenharia dos campi do interior da Universidade Federal de Alagoas buscou-se obter as suas opiniões quanto a importância do laboratório para o aprendizado e alternativas para amenizar a ausência de laboratórios adequados.</a:t>
            </a:r>
          </a:p>
          <a:p>
            <a:pPr marL="0" indent="0" algn="just">
              <a:buNone/>
            </a:pPr>
            <a:r>
              <a:rPr lang="pt-BR" sz="2000" dirty="0">
                <a:latin typeface="Times New Roman" panose="02020603050405020304" pitchFamily="18" charset="0"/>
                <a:cs typeface="Times New Roman" panose="02020603050405020304" pitchFamily="18" charset="0"/>
              </a:rPr>
              <a:t>“... o laboratório é importante na formação e desenvolvimento do conhecimento da profissão, como as normas empregadas no mercado de trabalho e em pesquisas...” – Professor especialista na área de materiais de construção.</a:t>
            </a:r>
          </a:p>
          <a:p>
            <a:pPr marL="0" indent="0" algn="just">
              <a:buNone/>
            </a:pPr>
            <a:endParaRPr lang="pt-BR" sz="2000" dirty="0">
              <a:latin typeface="Times New Roman" panose="02020603050405020304" pitchFamily="18" charset="0"/>
              <a:cs typeface="Times New Roman" panose="02020603050405020304" pitchFamily="18" charset="0"/>
            </a:endParaRPr>
          </a:p>
          <a:p>
            <a:pPr marL="0" indent="0" algn="just">
              <a:buNone/>
            </a:pPr>
            <a:r>
              <a:rPr lang="pt-BR" sz="2000" dirty="0">
                <a:latin typeface="Times New Roman" panose="02020603050405020304" pitchFamily="18" charset="0"/>
                <a:cs typeface="Times New Roman" panose="02020603050405020304" pitchFamily="18" charset="0"/>
              </a:rPr>
              <a:t>“... a teoria sem prática é apenas um jogo intelectual. A prática sem teoria é cega...” “... como alternativa pode-se usar modelos reduzidos produzidos pelos próprios alunos na prática...” – Professor especialista na área de estruturas e construção civil.</a:t>
            </a:r>
          </a:p>
          <a:p>
            <a:pPr marL="0" indent="0" algn="just">
              <a:buNone/>
            </a:pPr>
            <a:endParaRPr lang="pt-BR" sz="2000" dirty="0">
              <a:latin typeface="Times New Roman" panose="02020603050405020304" pitchFamily="18" charset="0"/>
              <a:cs typeface="Times New Roman" panose="02020603050405020304" pitchFamily="18" charset="0"/>
            </a:endParaRPr>
          </a:p>
          <a:p>
            <a:pPr marL="0" indent="0" algn="just">
              <a:buNone/>
            </a:pPr>
            <a:r>
              <a:rPr lang="pt-BR" sz="2000" dirty="0">
                <a:latin typeface="Times New Roman" panose="02020603050405020304" pitchFamily="18" charset="0"/>
                <a:cs typeface="Times New Roman" panose="02020603050405020304" pitchFamily="18" charset="0"/>
              </a:rPr>
              <a:t>“... a importância do laboratório se percebe na grande dificuldade para demonstrar conceitos práticos aos discentes...” – Professor especialista na área de hidráulica e recursos hídricos.</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1873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Times New Roman" panose="02020603050405020304" pitchFamily="18" charset="0"/>
                <a:cs typeface="Times New Roman" panose="02020603050405020304" pitchFamily="18" charset="0"/>
              </a:rPr>
              <a:t>Design e Laboratório</a:t>
            </a:r>
          </a:p>
        </p:txBody>
      </p:sp>
      <p:sp>
        <p:nvSpPr>
          <p:cNvPr id="3" name="Espaço Reservado para Conteúdo 2"/>
          <p:cNvSpPr>
            <a:spLocks noGrp="1"/>
          </p:cNvSpPr>
          <p:nvPr>
            <p:ph sz="half" idx="1"/>
          </p:nvPr>
        </p:nvSpPr>
        <p:spPr>
          <a:xfrm>
            <a:off x="838200" y="1825625"/>
            <a:ext cx="5240628" cy="4351338"/>
          </a:xfrm>
        </p:spPr>
        <p:txBody>
          <a:bodyPr/>
          <a:lstStyle/>
          <a:p>
            <a:pPr>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Design:</a:t>
            </a:r>
          </a:p>
          <a:p>
            <a:pPr lvl="1"/>
            <a:r>
              <a:rPr lang="pt-BR" dirty="0">
                <a:latin typeface="Times New Roman" panose="02020603050405020304" pitchFamily="18" charset="0"/>
                <a:cs typeface="Times New Roman" panose="02020603050405020304" pitchFamily="18" charset="0"/>
              </a:rPr>
              <a:t>Objetivos do design;</a:t>
            </a:r>
          </a:p>
          <a:p>
            <a:pPr lvl="1"/>
            <a:r>
              <a:rPr lang="pt-BR" dirty="0">
                <a:latin typeface="Times New Roman" panose="02020603050405020304" pitchFamily="18" charset="0"/>
                <a:cs typeface="Times New Roman" panose="02020603050405020304" pitchFamily="18" charset="0"/>
              </a:rPr>
              <a:t>Ensinando o design;</a:t>
            </a:r>
          </a:p>
          <a:p>
            <a:pPr lvl="1"/>
            <a:r>
              <a:rPr lang="pt-BR" dirty="0">
                <a:latin typeface="Times New Roman" panose="02020603050405020304" pitchFamily="18" charset="0"/>
                <a:cs typeface="Times New Roman" panose="02020603050405020304" pitchFamily="18" charset="0"/>
              </a:rPr>
              <a:t>Projetos de design;</a:t>
            </a:r>
          </a:p>
          <a:p>
            <a:pPr lvl="1"/>
            <a:r>
              <a:rPr lang="pt-BR" dirty="0">
                <a:latin typeface="Times New Roman" panose="02020603050405020304" pitchFamily="18" charset="0"/>
                <a:cs typeface="Times New Roman" panose="02020603050405020304" pitchFamily="18" charset="0"/>
              </a:rPr>
              <a:t>Estudos de caso;</a:t>
            </a:r>
          </a:p>
          <a:p>
            <a:pPr lvl="1"/>
            <a:r>
              <a:rPr lang="pt-BR" dirty="0">
                <a:latin typeface="Times New Roman" panose="02020603050405020304" pitchFamily="18" charset="0"/>
                <a:cs typeface="Times New Roman" panose="02020603050405020304" pitchFamily="18" charset="0"/>
              </a:rPr>
              <a:t>Design orientado;</a:t>
            </a:r>
          </a:p>
          <a:p>
            <a:pPr lvl="1"/>
            <a:r>
              <a:rPr lang="pt-BR" dirty="0">
                <a:latin typeface="Times New Roman" panose="02020603050405020304" pitchFamily="18" charset="0"/>
                <a:cs typeface="Times New Roman" panose="02020603050405020304" pitchFamily="18" charset="0"/>
              </a:rPr>
              <a:t>Clínicas de design;</a:t>
            </a:r>
          </a:p>
        </p:txBody>
      </p:sp>
      <p:sp>
        <p:nvSpPr>
          <p:cNvPr id="4" name="Espaço Reservado para Conteúdo 3"/>
          <p:cNvSpPr>
            <a:spLocks noGrp="1"/>
          </p:cNvSpPr>
          <p:nvPr>
            <p:ph sz="half" idx="2"/>
          </p:nvPr>
        </p:nvSpPr>
        <p:spPr>
          <a:xfrm>
            <a:off x="6078828" y="1825625"/>
            <a:ext cx="5274972" cy="4351338"/>
          </a:xfrm>
        </p:spPr>
        <p:txBody>
          <a:bodyPr/>
          <a:lstStyle/>
          <a:p>
            <a:pPr>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Laboratório:</a:t>
            </a:r>
          </a:p>
          <a:p>
            <a:pPr lvl="1"/>
            <a:r>
              <a:rPr lang="pt-BR" dirty="0">
                <a:latin typeface="Times New Roman" panose="02020603050405020304" pitchFamily="18" charset="0"/>
                <a:cs typeface="Times New Roman" panose="02020603050405020304" pitchFamily="18" charset="0"/>
              </a:rPr>
              <a:t>Objetivos dos cursos de laboratório;</a:t>
            </a:r>
          </a:p>
          <a:p>
            <a:pPr lvl="1"/>
            <a:r>
              <a:rPr lang="pt-BR" dirty="0">
                <a:latin typeface="Times New Roman" panose="02020603050405020304" pitchFamily="18" charset="0"/>
                <a:cs typeface="Times New Roman" panose="02020603050405020304" pitchFamily="18" charset="0"/>
              </a:rPr>
              <a:t>Estrutura de laboratório;</a:t>
            </a:r>
          </a:p>
          <a:p>
            <a:pPr lvl="1"/>
            <a:r>
              <a:rPr lang="pt-BR" dirty="0">
                <a:latin typeface="Times New Roman" panose="02020603050405020304" pitchFamily="18" charset="0"/>
                <a:cs typeface="Times New Roman" panose="02020603050405020304" pitchFamily="18" charset="0"/>
              </a:rPr>
              <a:t>Detalhes minuciosos;</a:t>
            </a:r>
          </a:p>
          <a:p>
            <a:pPr lvl="1"/>
            <a:r>
              <a:rPr lang="pt-BR" dirty="0">
                <a:latin typeface="Times New Roman" panose="02020603050405020304" pitchFamily="18" charset="0"/>
                <a:cs typeface="Times New Roman" panose="02020603050405020304" pitchFamily="18" charset="0"/>
              </a:rPr>
              <a:t>Vantagens e desvantagens;</a:t>
            </a:r>
          </a:p>
          <a:p>
            <a:pPr lvl="1"/>
            <a:endParaRPr lang="pt-BR"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Comentários do capítulo.</a:t>
            </a:r>
          </a:p>
        </p:txBody>
      </p:sp>
      <p:sp>
        <p:nvSpPr>
          <p:cNvPr id="5" name="Retângulo 4"/>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98893261"/>
      </p:ext>
    </p:extLst>
  </p:cSld>
  <p:clrMapOvr>
    <a:masterClrMapping/>
  </p:clrMapOvr>
  <mc:AlternateContent xmlns:mc="http://schemas.openxmlformats.org/markup-compatibility/2006" xmlns:p14="http://schemas.microsoft.com/office/powerpoint/2010/main">
    <mc:Choice Requires="p14">
      <p:transition spd="slow" p14:dur="2000" advTm="5879"/>
    </mc:Choice>
    <mc:Fallback xmlns="">
      <p:transition spd="slow" advTm="58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75595"/>
          </a:xfrm>
        </p:spPr>
        <p:txBody>
          <a:bodyPr/>
          <a:lstStyle/>
          <a:p>
            <a:pPr algn="ctr"/>
            <a:r>
              <a:rPr lang="pt-BR" dirty="0">
                <a:latin typeface="Times New Roman" panose="02020603050405020304" pitchFamily="18" charset="0"/>
                <a:cs typeface="Times New Roman" panose="02020603050405020304" pitchFamily="18" charset="0"/>
              </a:rPr>
              <a:t>Experiência particular</a:t>
            </a:r>
          </a:p>
        </p:txBody>
      </p:sp>
      <p:sp>
        <p:nvSpPr>
          <p:cNvPr id="3" name="Espaço Reservado para Conteúdo 2"/>
          <p:cNvSpPr>
            <a:spLocks noGrp="1"/>
          </p:cNvSpPr>
          <p:nvPr>
            <p:ph idx="1"/>
          </p:nvPr>
        </p:nvSpPr>
        <p:spPr>
          <a:xfrm>
            <a:off x="838200" y="1240720"/>
            <a:ext cx="10515600" cy="4743239"/>
          </a:xfrm>
        </p:spPr>
        <p:txBody>
          <a:bodyPr>
            <a:normAutofit lnSpcReduction="10000"/>
          </a:bodyPr>
          <a:lstStyle/>
          <a:p>
            <a:pPr marL="0" indent="0" algn="just">
              <a:buNone/>
            </a:pPr>
            <a:r>
              <a:rPr lang="pt-BR" sz="2000" dirty="0">
                <a:latin typeface="Times New Roman" panose="02020603050405020304" pitchFamily="18" charset="0"/>
                <a:cs typeface="Times New Roman" panose="02020603050405020304" pitchFamily="18" charset="0"/>
              </a:rPr>
              <a:t>“... a utilização de laboratório é muito importante para estudantes de Engenharia, desde às disciplinas mais básicas, como laboratório de física, até às mais avançadas, como laboratório de mecânica dos solos...” “...quando não dispomos de laboratórios em disciplinas onde eles são fundamentais, não temos como realizar os ensaios e atender à ementa de forma satisfatória. Daí buscamos alternativas, por exemplo, a realização de ensaios em outras unidades ou outras universidades que dispõem dos laboratórios...”  – Professor especialista na área de estruturas e </a:t>
            </a:r>
            <a:r>
              <a:rPr lang="pt-BR" sz="2000" dirty="0" err="1">
                <a:latin typeface="Times New Roman" panose="02020603050405020304" pitchFamily="18" charset="0"/>
                <a:cs typeface="Times New Roman" panose="02020603050405020304" pitchFamily="18" charset="0"/>
              </a:rPr>
              <a:t>geotecnia</a:t>
            </a:r>
            <a:r>
              <a:rPr lang="pt-BR" sz="2000" dirty="0">
                <a:latin typeface="Times New Roman" panose="02020603050405020304" pitchFamily="18" charset="0"/>
                <a:cs typeface="Times New Roman" panose="02020603050405020304" pitchFamily="18" charset="0"/>
              </a:rPr>
              <a:t>.</a:t>
            </a:r>
          </a:p>
          <a:p>
            <a:pPr marL="0" indent="0" algn="just">
              <a:buNone/>
            </a:pPr>
            <a:endParaRPr lang="pt-BR" sz="2000" dirty="0">
              <a:latin typeface="Times New Roman" panose="02020603050405020304" pitchFamily="18" charset="0"/>
              <a:cs typeface="Times New Roman" panose="02020603050405020304" pitchFamily="18" charset="0"/>
            </a:endParaRPr>
          </a:p>
          <a:p>
            <a:pPr marL="0" indent="0" algn="just">
              <a:buNone/>
            </a:pPr>
            <a:r>
              <a:rPr lang="pt-BR" sz="2000" dirty="0">
                <a:latin typeface="Times New Roman" panose="02020603050405020304" pitchFamily="18" charset="0"/>
                <a:cs typeface="Times New Roman" panose="02020603050405020304" pitchFamily="18" charset="0"/>
              </a:rPr>
              <a:t>“... no saneamento, particularmente, as técnicas laboratoriais aprimoram a percepção discente sobre a importância do monitoramento de parâmetros que estejam relacionados aos meios físico e biótico e, até mesmo, socioeconômicos. O entendimento de sua mensuração deve fazer parte da formação do Engenheiro, possibilitando-o pensar em estratégias mitigadoras...” – Professor especialista em saneamento.</a:t>
            </a:r>
          </a:p>
          <a:p>
            <a:pPr marL="0" indent="0" algn="just">
              <a:buNone/>
            </a:pPr>
            <a:endParaRPr lang="pt-BR" sz="2000" dirty="0">
              <a:latin typeface="Times New Roman" panose="02020603050405020304" pitchFamily="18" charset="0"/>
              <a:cs typeface="Times New Roman" panose="02020603050405020304" pitchFamily="18" charset="0"/>
            </a:endParaRPr>
          </a:p>
          <a:p>
            <a:pPr marL="0" indent="0" algn="just">
              <a:buNone/>
            </a:pPr>
            <a:r>
              <a:rPr lang="pt-BR" sz="2400" dirty="0">
                <a:latin typeface="Times New Roman" panose="02020603050405020304" pitchFamily="18" charset="0"/>
                <a:cs typeface="Times New Roman" panose="02020603050405020304" pitchFamily="18" charset="0"/>
              </a:rPr>
              <a:t>Nota-se, independente da área de especialização, o reconhecimento da importância das práticas de laboratório para o ensino da engenharia em geral.</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5618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9331"/>
          </a:xfrm>
        </p:spPr>
        <p:txBody>
          <a:bodyPr/>
          <a:lstStyle/>
          <a:p>
            <a:pPr algn="ctr"/>
            <a:r>
              <a:rPr lang="pt-BR" dirty="0">
                <a:latin typeface="Times New Roman" panose="02020603050405020304" pitchFamily="18" charset="0"/>
                <a:cs typeface="Times New Roman" panose="02020603050405020304" pitchFamily="18" charset="0"/>
              </a:rPr>
              <a:t>Comentários do capítulo</a:t>
            </a:r>
          </a:p>
        </p:txBody>
      </p:sp>
      <p:sp>
        <p:nvSpPr>
          <p:cNvPr id="3" name="Espaço Reservado para Conteúdo 2"/>
          <p:cNvSpPr>
            <a:spLocks noGrp="1"/>
          </p:cNvSpPr>
          <p:nvPr>
            <p:ph idx="1"/>
          </p:nvPr>
        </p:nvSpPr>
        <p:spPr>
          <a:xfrm>
            <a:off x="838200" y="1354456"/>
            <a:ext cx="10515600" cy="4629503"/>
          </a:xfrm>
        </p:spPr>
        <p:txBody>
          <a:bodyPr>
            <a:normAutofit/>
          </a:bodyPr>
          <a:lstStyle/>
          <a:p>
            <a:pPr algn="just">
              <a:buFont typeface="Wingdings" panose="05000000000000000000" pitchFamily="2" charset="2"/>
              <a:buChar char="§"/>
            </a:pPr>
            <a:r>
              <a:rPr lang="pt-BR" sz="2600" dirty="0">
                <a:latin typeface="Times New Roman" panose="02020603050405020304" pitchFamily="18" charset="0"/>
                <a:cs typeface="Times New Roman" panose="02020603050405020304" pitchFamily="18" charset="0"/>
              </a:rPr>
              <a:t>Importância do ensino de design e laboratório;</a:t>
            </a:r>
          </a:p>
          <a:p>
            <a:pPr algn="just">
              <a:buFont typeface="Wingdings" panose="05000000000000000000" pitchFamily="2" charset="2"/>
              <a:buChar char="§"/>
            </a:pPr>
            <a:r>
              <a:rPr lang="pt-BR" sz="2600" dirty="0">
                <a:latin typeface="Times New Roman" panose="02020603050405020304" pitchFamily="18" charset="0"/>
                <a:cs typeface="Times New Roman" panose="02020603050405020304" pitchFamily="18" charset="0"/>
              </a:rPr>
              <a:t>Desenvolvimento e validade das habilidades não técnicas:</a:t>
            </a:r>
          </a:p>
          <a:p>
            <a:pPr lvl="1" algn="just"/>
            <a:r>
              <a:rPr lang="pt-BR" dirty="0">
                <a:latin typeface="Times New Roman" panose="02020603050405020304" pitchFamily="18" charset="0"/>
                <a:cs typeface="Times New Roman" panose="02020603050405020304" pitchFamily="18" charset="0"/>
              </a:rPr>
              <a:t>Comunicação</a:t>
            </a:r>
          </a:p>
          <a:p>
            <a:pPr lvl="1" algn="just"/>
            <a:r>
              <a:rPr lang="pt-BR" dirty="0">
                <a:latin typeface="Times New Roman" panose="02020603050405020304" pitchFamily="18" charset="0"/>
                <a:cs typeface="Times New Roman" panose="02020603050405020304" pitchFamily="18" charset="0"/>
              </a:rPr>
              <a:t>Interpessoais</a:t>
            </a:r>
          </a:p>
          <a:p>
            <a:pPr algn="just">
              <a:buFont typeface="Wingdings" panose="05000000000000000000" pitchFamily="2" charset="2"/>
              <a:buChar char="§"/>
            </a:pPr>
            <a:r>
              <a:rPr lang="pt-BR" sz="2600" dirty="0">
                <a:latin typeface="Times New Roman" panose="02020603050405020304" pitchFamily="18" charset="0"/>
                <a:cs typeface="Times New Roman" panose="02020603050405020304" pitchFamily="18" charset="0"/>
              </a:rPr>
              <a:t>Maior eficácia da prática supervisionada;</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stretch>
            <a:fillRect/>
          </a:stretch>
        </p:blipFill>
        <p:spPr>
          <a:xfrm>
            <a:off x="7521262" y="3648082"/>
            <a:ext cx="3832539" cy="2131989"/>
          </a:xfrm>
          <a:prstGeom prst="rect">
            <a:avLst/>
          </a:prstGeom>
        </p:spPr>
      </p:pic>
    </p:spTree>
    <p:extLst>
      <p:ext uri="{BB962C8B-B14F-4D97-AF65-F5344CB8AC3E}">
        <p14:creationId xmlns:p14="http://schemas.microsoft.com/office/powerpoint/2010/main" val="3849192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5776" y="781967"/>
            <a:ext cx="10515600" cy="989331"/>
          </a:xfrm>
        </p:spPr>
        <p:txBody>
          <a:bodyPr>
            <a:normAutofit/>
          </a:bodyPr>
          <a:lstStyle/>
          <a:p>
            <a:pPr algn="ctr"/>
            <a:r>
              <a:rPr lang="pt-BR" sz="4000" dirty="0">
                <a:latin typeface="Times New Roman" panose="02020603050405020304" pitchFamily="18" charset="0"/>
                <a:cs typeface="Times New Roman" panose="02020603050405020304" pitchFamily="18" charset="0"/>
              </a:rPr>
              <a:t>Outras referências utilizadas</a:t>
            </a:r>
          </a:p>
        </p:txBody>
      </p:sp>
      <p:sp>
        <p:nvSpPr>
          <p:cNvPr id="3" name="Espaço Reservado para Conteúdo 2"/>
          <p:cNvSpPr>
            <a:spLocks noGrp="1"/>
          </p:cNvSpPr>
          <p:nvPr>
            <p:ph idx="1"/>
          </p:nvPr>
        </p:nvSpPr>
        <p:spPr>
          <a:xfrm>
            <a:off x="795776" y="1885034"/>
            <a:ext cx="10515600" cy="4515767"/>
          </a:xfrm>
        </p:spPr>
        <p:txBody>
          <a:bodyPr>
            <a:normAutofit/>
          </a:bodyPr>
          <a:lstStyle/>
          <a:p>
            <a:pPr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BITTENCOURT, R. M. A função do projeto nos cursos de engenharia: um discurso ou uma necessidade? </a:t>
            </a:r>
            <a:r>
              <a:rPr lang="pt-BR" sz="2200" b="1" dirty="0">
                <a:latin typeface="Times New Roman" panose="02020603050405020304" pitchFamily="18" charset="0"/>
                <a:cs typeface="Times New Roman" panose="02020603050405020304" pitchFamily="18" charset="0"/>
              </a:rPr>
              <a:t>Anais: Congresso Brasileiro de Ensino de Engenharia.</a:t>
            </a:r>
            <a:r>
              <a:rPr lang="pt-BR" sz="2200" dirty="0">
                <a:latin typeface="Times New Roman" panose="02020603050405020304" pitchFamily="18" charset="0"/>
                <a:cs typeface="Times New Roman" panose="02020603050405020304" pitchFamily="18" charset="0"/>
              </a:rPr>
              <a:t> Rio de Janeiro, 2003.</a:t>
            </a:r>
          </a:p>
          <a:p>
            <a:pPr algn="just">
              <a:buFont typeface="Wingdings" panose="05000000000000000000" pitchFamily="2" charset="2"/>
              <a:buChar char="§"/>
            </a:pPr>
            <a:endParaRPr lang="pt-BR"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REYES, J. A. A. Metodologias coletivas para o ensino de projetos de engenharia e arquitetura. </a:t>
            </a:r>
            <a:r>
              <a:rPr lang="pt-BR" sz="2200" b="1" dirty="0">
                <a:latin typeface="Times New Roman" panose="02020603050405020304" pitchFamily="18" charset="0"/>
                <a:cs typeface="Times New Roman" panose="02020603050405020304" pitchFamily="18" charset="0"/>
              </a:rPr>
              <a:t>Rev. Esc. Minas,</a:t>
            </a:r>
            <a:r>
              <a:rPr lang="pt-BR" sz="2200" dirty="0">
                <a:latin typeface="Times New Roman" panose="02020603050405020304" pitchFamily="18" charset="0"/>
                <a:cs typeface="Times New Roman" panose="02020603050405020304" pitchFamily="18" charset="0"/>
              </a:rPr>
              <a:t> vol.54 n.1, Ouro Preto, 2001. DOI: 10.1590/S0370-44672001000100010 </a:t>
            </a:r>
          </a:p>
          <a:p>
            <a:pPr algn="just">
              <a:buFont typeface="Wingdings" panose="05000000000000000000" pitchFamily="2" charset="2"/>
              <a:buChar char="§"/>
            </a:pPr>
            <a:endParaRPr lang="pt-BR" sz="2200" dirty="0">
              <a:latin typeface="Times New Roman" panose="02020603050405020304" pitchFamily="18" charset="0"/>
              <a:cs typeface="Times New Roman" panose="02020603050405020304" pitchFamily="18" charset="0"/>
            </a:endParaRPr>
          </a:p>
          <a:p>
            <a:pPr marL="0" indent="0" algn="ctr">
              <a:buNone/>
            </a:pPr>
            <a:r>
              <a:rPr lang="pt-BR" sz="2200" b="1" dirty="0" err="1">
                <a:latin typeface="Times New Roman" panose="02020603050405020304" pitchFamily="18" charset="0"/>
                <a:cs typeface="Times New Roman" panose="02020603050405020304" pitchFamily="18" charset="0"/>
              </a:rPr>
              <a:t>email</a:t>
            </a:r>
            <a:r>
              <a:rPr lang="pt-BR" sz="2200" b="1" dirty="0">
                <a:latin typeface="Times New Roman" panose="02020603050405020304" pitchFamily="18" charset="0"/>
                <a:cs typeface="Times New Roman" panose="02020603050405020304" pitchFamily="18" charset="0"/>
              </a:rPr>
              <a:t>: rafaelcarvalho14@usp.br</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Resultado de imagem para simbolo da USP"/>
          <p:cNvPicPr/>
          <p:nvPr/>
        </p:nvPicPr>
        <p:blipFill rotWithShape="1">
          <a:blip r:embed="rId2" cstate="print">
            <a:extLst>
              <a:ext uri="{28A0092B-C50C-407E-A947-70E740481C1C}">
                <a14:useLocalDpi xmlns:a14="http://schemas.microsoft.com/office/drawing/2010/main" val="0"/>
              </a:ext>
            </a:extLst>
          </a:blip>
          <a:srcRect l="13116" t="18749" r="15779" b="21429"/>
          <a:stretch/>
        </p:blipFill>
        <p:spPr bwMode="auto">
          <a:xfrm>
            <a:off x="795776" y="5806512"/>
            <a:ext cx="1522947" cy="829157"/>
          </a:xfrm>
          <a:prstGeom prst="rect">
            <a:avLst/>
          </a:prstGeom>
          <a:noFill/>
          <a:ln>
            <a:noFill/>
          </a:ln>
          <a:extLst>
            <a:ext uri="{53640926-AAD7-44D8-BBD7-CCE9431645EC}">
              <a14:shadowObscured xmlns:a14="http://schemas.microsoft.com/office/drawing/2010/main"/>
            </a:ext>
          </a:extLst>
        </p:spPr>
      </p:pic>
      <p:pic>
        <p:nvPicPr>
          <p:cNvPr id="8" name="Imagem 7" descr="Resultado de imagem para departamento de hidráulica se saneamento usp simbolo"/>
          <p:cNvPicPr/>
          <p:nvPr/>
        </p:nvPicPr>
        <p:blipFill>
          <a:blip r:embed="rId3">
            <a:extLst>
              <a:ext uri="{28A0092B-C50C-407E-A947-70E740481C1C}">
                <a14:useLocalDpi xmlns:a14="http://schemas.microsoft.com/office/drawing/2010/main" val="0"/>
              </a:ext>
            </a:extLst>
          </a:blip>
          <a:srcRect/>
          <a:stretch>
            <a:fillRect/>
          </a:stretch>
        </p:blipFill>
        <p:spPr bwMode="auto">
          <a:xfrm>
            <a:off x="609513" y="494361"/>
            <a:ext cx="1895475" cy="683260"/>
          </a:xfrm>
          <a:prstGeom prst="rect">
            <a:avLst/>
          </a:prstGeom>
          <a:noFill/>
          <a:ln>
            <a:noFill/>
          </a:ln>
        </p:spPr>
      </p:pic>
      <p:pic>
        <p:nvPicPr>
          <p:cNvPr id="9" name="Imagem 8" descr="Resultado de imagem para ESCOLA DE ENGENHARIA DE S CARLOS simbol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476" y="429834"/>
            <a:ext cx="1733550" cy="628650"/>
          </a:xfrm>
          <a:prstGeom prst="rect">
            <a:avLst/>
          </a:prstGeom>
          <a:noFill/>
          <a:ln>
            <a:noFill/>
          </a:ln>
        </p:spPr>
      </p:pic>
    </p:spTree>
    <p:extLst>
      <p:ext uri="{BB962C8B-B14F-4D97-AF65-F5344CB8AC3E}">
        <p14:creationId xmlns:p14="http://schemas.microsoft.com/office/powerpoint/2010/main" val="26268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pt-BR" dirty="0">
                <a:latin typeface="Times New Roman" panose="02020603050405020304" pitchFamily="18" charset="0"/>
                <a:cs typeface="Times New Roman" panose="02020603050405020304" pitchFamily="18" charset="0"/>
              </a:rPr>
              <a:t>Design</a:t>
            </a:r>
          </a:p>
        </p:txBody>
      </p:sp>
      <p:sp>
        <p:nvSpPr>
          <p:cNvPr id="6" name="Espaço Reservado para Conteúdo 5"/>
          <p:cNvSpPr>
            <a:spLocks noGrp="1"/>
          </p:cNvSpPr>
          <p:nvPr>
            <p:ph idx="1"/>
          </p:nvPr>
        </p:nvSpPr>
        <p:spPr/>
        <p:txBody>
          <a:bodyPr/>
          <a:lstStyle/>
          <a:p>
            <a:pPr marL="0" indent="0" algn="just">
              <a:buNone/>
            </a:pPr>
            <a:r>
              <a:rPr lang="pt-BR" dirty="0">
                <a:latin typeface="Times New Roman" panose="02020603050405020304" pitchFamily="18" charset="0"/>
                <a:cs typeface="Times New Roman" panose="02020603050405020304" pitchFamily="18" charset="0"/>
              </a:rPr>
              <a:t>O que é o ensino por meio do Design?</a:t>
            </a:r>
          </a:p>
          <a:p>
            <a:pPr marL="457200" lvl="1" indent="0" algn="just">
              <a:buNone/>
            </a:pPr>
            <a:r>
              <a:rPr lang="pt-BR" dirty="0">
                <a:latin typeface="Times New Roman" panose="02020603050405020304" pitchFamily="18" charset="0"/>
                <a:cs typeface="Times New Roman" panose="02020603050405020304" pitchFamily="18" charset="0"/>
              </a:rPr>
              <a:t>Não se tem uma definição universalmente aceita para o design.</a:t>
            </a:r>
          </a:p>
          <a:p>
            <a:pPr marL="457200" lvl="1" indent="0" algn="just">
              <a:buNone/>
            </a:pPr>
            <a:r>
              <a:rPr lang="pt-BR" dirty="0">
                <a:latin typeface="Times New Roman" panose="02020603050405020304" pitchFamily="18" charset="0"/>
                <a:cs typeface="Times New Roman" panose="02020603050405020304" pitchFamily="18" charset="0"/>
              </a:rPr>
              <a:t>Variações de acordo com o campo específico trabalhado</a:t>
            </a:r>
          </a:p>
          <a:p>
            <a:pPr marL="457200" lvl="1" indent="0" algn="just">
              <a:buNone/>
            </a:pPr>
            <a:r>
              <a:rPr lang="pt-BR" dirty="0">
                <a:latin typeface="Times New Roman" panose="02020603050405020304" pitchFamily="18" charset="0"/>
                <a:cs typeface="Times New Roman" panose="02020603050405020304" pitchFamily="18" charset="0"/>
              </a:rPr>
              <a:t>Variedade de formas de aplicação.</a:t>
            </a:r>
          </a:p>
          <a:p>
            <a:pPr marL="457200" lvl="1" indent="0" algn="just">
              <a:buNone/>
            </a:pPr>
            <a:endParaRPr lang="pt-BR"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cs typeface="Times New Roman" panose="02020603050405020304" pitchFamily="18" charset="0"/>
              </a:rPr>
              <a:t>Qual a importância do design para a engenharia?</a:t>
            </a:r>
          </a:p>
          <a:p>
            <a:pPr marL="457200" lvl="1" indent="0" algn="just">
              <a:buNone/>
            </a:pPr>
            <a:r>
              <a:rPr lang="pt-BR" dirty="0">
                <a:latin typeface="Times New Roman" panose="02020603050405020304" pitchFamily="18" charset="0"/>
                <a:cs typeface="Times New Roman" panose="02020603050405020304" pitchFamily="18" charset="0"/>
              </a:rPr>
              <a:t>Tido por muitos como a essência da engenharia;</a:t>
            </a:r>
          </a:p>
          <a:p>
            <a:pPr marL="457200" lvl="1" indent="0" algn="just">
              <a:buNone/>
            </a:pPr>
            <a:r>
              <a:rPr lang="pt-BR" dirty="0">
                <a:latin typeface="Times New Roman" panose="02020603050405020304" pitchFamily="18" charset="0"/>
                <a:cs typeface="Times New Roman" panose="02020603050405020304" pitchFamily="18" charset="0"/>
              </a:rPr>
              <a:t>A ausência do design é frequentemente mau vista.</a:t>
            </a:r>
          </a:p>
        </p:txBody>
      </p:sp>
      <p:pic>
        <p:nvPicPr>
          <p:cNvPr id="7" name="Imagem 6"/>
          <p:cNvPicPr>
            <a:picLocks noChangeAspect="1"/>
          </p:cNvPicPr>
          <p:nvPr/>
        </p:nvPicPr>
        <p:blipFill>
          <a:blip r:embed="rId2"/>
          <a:stretch>
            <a:fillRect/>
          </a:stretch>
        </p:blipFill>
        <p:spPr>
          <a:xfrm>
            <a:off x="9262258" y="3283535"/>
            <a:ext cx="2091542" cy="2565487"/>
          </a:xfrm>
          <a:prstGeom prst="rect">
            <a:avLst/>
          </a:prstGeom>
        </p:spPr>
      </p:pic>
      <p:sp>
        <p:nvSpPr>
          <p:cNvPr id="24" name="Seta dobrada para cima 23"/>
          <p:cNvSpPr/>
          <p:nvPr/>
        </p:nvSpPr>
        <p:spPr>
          <a:xfrm rot="5400000">
            <a:off x="1088264" y="2324637"/>
            <a:ext cx="212501" cy="212501"/>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5" name="Seta dobrada para cima 24"/>
          <p:cNvSpPr/>
          <p:nvPr/>
        </p:nvSpPr>
        <p:spPr>
          <a:xfrm rot="5400000">
            <a:off x="888639" y="2524263"/>
            <a:ext cx="611748" cy="212501"/>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7" name="Seta dobrada para cima 26"/>
          <p:cNvSpPr/>
          <p:nvPr/>
        </p:nvSpPr>
        <p:spPr>
          <a:xfrm rot="5400000">
            <a:off x="941761" y="2965073"/>
            <a:ext cx="505501" cy="212501"/>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sp>
        <p:nvSpPr>
          <p:cNvPr id="28" name="Retângulo 27"/>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1" y="1504469"/>
            <a:ext cx="3451537" cy="94685"/>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spaço Reservado para Conteúdo 5"/>
          <p:cNvSpPr txBox="1">
            <a:spLocks/>
          </p:cNvSpPr>
          <p:nvPr/>
        </p:nvSpPr>
        <p:spPr>
          <a:xfrm>
            <a:off x="838200" y="182562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a:latin typeface="Times New Roman" panose="02020603050405020304" pitchFamily="18" charset="0"/>
                <a:cs typeface="Times New Roman" panose="02020603050405020304" pitchFamily="18" charset="0"/>
              </a:rPr>
              <a:t>O que é o ensino por meio do Design?</a:t>
            </a:r>
          </a:p>
          <a:p>
            <a:pPr marL="457200" lvl="1" indent="0" algn="just">
              <a:buFont typeface="Arial" panose="020B0604020202020204" pitchFamily="34" charset="0"/>
              <a:buNone/>
            </a:pPr>
            <a:r>
              <a:rPr lang="pt-BR" dirty="0">
                <a:latin typeface="Times New Roman" panose="02020603050405020304" pitchFamily="18" charset="0"/>
                <a:cs typeface="Times New Roman" panose="02020603050405020304" pitchFamily="18" charset="0"/>
              </a:rPr>
              <a:t>Não se tem uma definição universalmente aceita para o design.</a:t>
            </a:r>
          </a:p>
          <a:p>
            <a:pPr marL="457200" lvl="1" indent="0" algn="just">
              <a:buFont typeface="Arial" panose="020B0604020202020204" pitchFamily="34" charset="0"/>
              <a:buNone/>
            </a:pPr>
            <a:r>
              <a:rPr lang="pt-BR" dirty="0">
                <a:latin typeface="Times New Roman" panose="02020603050405020304" pitchFamily="18" charset="0"/>
                <a:cs typeface="Times New Roman" panose="02020603050405020304" pitchFamily="18" charset="0"/>
              </a:rPr>
              <a:t>Variações de acordo com o campo específico trabalhado</a:t>
            </a:r>
          </a:p>
          <a:p>
            <a:pPr marL="457200" lvl="1" indent="0" algn="just">
              <a:buFont typeface="Arial" panose="020B0604020202020204" pitchFamily="34" charset="0"/>
              <a:buNone/>
            </a:pPr>
            <a:r>
              <a:rPr lang="pt-BR" dirty="0">
                <a:latin typeface="Times New Roman" panose="02020603050405020304" pitchFamily="18" charset="0"/>
                <a:cs typeface="Times New Roman" panose="02020603050405020304" pitchFamily="18" charset="0"/>
              </a:rPr>
              <a:t>Variedade de formas de aplicação.</a:t>
            </a:r>
          </a:p>
          <a:p>
            <a:pPr marL="457200" lvl="1" indent="0" algn="just">
              <a:buFont typeface="Arial" panose="020B0604020202020204" pitchFamily="34" charset="0"/>
              <a:buNone/>
            </a:pPr>
            <a:endParaRPr lang="pt-BR"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pt-BR" dirty="0">
                <a:latin typeface="Times New Roman" panose="02020603050405020304" pitchFamily="18" charset="0"/>
                <a:cs typeface="Times New Roman" panose="02020603050405020304" pitchFamily="18" charset="0"/>
              </a:rPr>
              <a:t>Qual a importância do design para a engenharia?</a:t>
            </a:r>
          </a:p>
          <a:p>
            <a:pPr marL="457200" lvl="1" indent="0" algn="just">
              <a:buFont typeface="Arial" panose="020B0604020202020204" pitchFamily="34" charset="0"/>
              <a:buNone/>
            </a:pPr>
            <a:r>
              <a:rPr lang="pt-BR" dirty="0">
                <a:latin typeface="Times New Roman" panose="02020603050405020304" pitchFamily="18" charset="0"/>
                <a:cs typeface="Times New Roman" panose="02020603050405020304" pitchFamily="18" charset="0"/>
              </a:rPr>
              <a:t>Tido por muitos como a essência da engenharia;</a:t>
            </a:r>
          </a:p>
          <a:p>
            <a:pPr marL="457200" lvl="1" indent="0" algn="just">
              <a:buFont typeface="Arial" panose="020B0604020202020204" pitchFamily="34" charset="0"/>
              <a:buNone/>
            </a:pPr>
            <a:r>
              <a:rPr lang="pt-BR" dirty="0">
                <a:latin typeface="Times New Roman" panose="02020603050405020304" pitchFamily="18" charset="0"/>
                <a:cs typeface="Times New Roman" panose="02020603050405020304" pitchFamily="18" charset="0"/>
              </a:rPr>
              <a:t>A ausência do design é frequentemente mau vista.</a:t>
            </a:r>
          </a:p>
        </p:txBody>
      </p:sp>
      <p:sp>
        <p:nvSpPr>
          <p:cNvPr id="12" name="Seta dobrada para cima 11"/>
          <p:cNvSpPr/>
          <p:nvPr/>
        </p:nvSpPr>
        <p:spPr>
          <a:xfrm rot="5400000">
            <a:off x="888639" y="2524264"/>
            <a:ext cx="611748" cy="212501"/>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3" name="Espaço Reservado para Conteúdo 5"/>
          <p:cNvSpPr txBox="1">
            <a:spLocks/>
          </p:cNvSpPr>
          <p:nvPr/>
        </p:nvSpPr>
        <p:spPr>
          <a:xfrm>
            <a:off x="838200" y="182562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a:latin typeface="Times New Roman" panose="02020603050405020304" pitchFamily="18" charset="0"/>
                <a:cs typeface="Times New Roman" panose="02020603050405020304" pitchFamily="18" charset="0"/>
              </a:rPr>
              <a:t>O que é o ensino por meio do Design?</a:t>
            </a:r>
          </a:p>
          <a:p>
            <a:pPr marL="457200" lvl="1" indent="0" algn="just">
              <a:buFont typeface="Arial" panose="020B0604020202020204" pitchFamily="34" charset="0"/>
              <a:buNone/>
            </a:pPr>
            <a:r>
              <a:rPr lang="pt-BR" dirty="0">
                <a:latin typeface="Times New Roman" panose="02020603050405020304" pitchFamily="18" charset="0"/>
                <a:cs typeface="Times New Roman" panose="02020603050405020304" pitchFamily="18" charset="0"/>
              </a:rPr>
              <a:t>Não se tem uma definição universalmente aceita para o design.</a:t>
            </a:r>
          </a:p>
          <a:p>
            <a:pPr marL="457200" lvl="1" indent="0" algn="just">
              <a:buFont typeface="Arial" panose="020B0604020202020204" pitchFamily="34" charset="0"/>
              <a:buNone/>
            </a:pPr>
            <a:r>
              <a:rPr lang="pt-BR" dirty="0">
                <a:latin typeface="Times New Roman" panose="02020603050405020304" pitchFamily="18" charset="0"/>
                <a:cs typeface="Times New Roman" panose="02020603050405020304" pitchFamily="18" charset="0"/>
              </a:rPr>
              <a:t>Variações de acordo com o campo específico trabalhado</a:t>
            </a:r>
          </a:p>
          <a:p>
            <a:pPr marL="457200" lvl="1" indent="0" algn="just">
              <a:buFont typeface="Arial" panose="020B0604020202020204" pitchFamily="34" charset="0"/>
              <a:buNone/>
            </a:pPr>
            <a:r>
              <a:rPr lang="pt-BR" dirty="0">
                <a:latin typeface="Times New Roman" panose="02020603050405020304" pitchFamily="18" charset="0"/>
                <a:cs typeface="Times New Roman" panose="02020603050405020304" pitchFamily="18" charset="0"/>
              </a:rPr>
              <a:t>Variedade de formas de aplicação.</a:t>
            </a:r>
          </a:p>
          <a:p>
            <a:pPr marL="457200" lvl="1" indent="0" algn="just">
              <a:buFont typeface="Arial" panose="020B0604020202020204" pitchFamily="34" charset="0"/>
              <a:buNone/>
            </a:pPr>
            <a:endParaRPr lang="pt-BR"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pt-BR" dirty="0">
                <a:latin typeface="Times New Roman" panose="02020603050405020304" pitchFamily="18" charset="0"/>
                <a:cs typeface="Times New Roman" panose="02020603050405020304" pitchFamily="18" charset="0"/>
              </a:rPr>
              <a:t>Qual a importância do design para a engenharia?</a:t>
            </a:r>
          </a:p>
          <a:p>
            <a:pPr marL="457200" lvl="1" indent="0" algn="just">
              <a:buFont typeface="Arial" panose="020B0604020202020204" pitchFamily="34" charset="0"/>
              <a:buNone/>
            </a:pPr>
            <a:r>
              <a:rPr lang="pt-BR" dirty="0">
                <a:latin typeface="Times New Roman" panose="02020603050405020304" pitchFamily="18" charset="0"/>
                <a:cs typeface="Times New Roman" panose="02020603050405020304" pitchFamily="18" charset="0"/>
              </a:rPr>
              <a:t>Tido por muitos como a essência da engenharia;</a:t>
            </a:r>
          </a:p>
          <a:p>
            <a:pPr marL="457200" lvl="1" indent="0" algn="just">
              <a:buFont typeface="Arial" panose="020B0604020202020204" pitchFamily="34" charset="0"/>
              <a:buNone/>
            </a:pPr>
            <a:r>
              <a:rPr lang="pt-BR" dirty="0">
                <a:latin typeface="Times New Roman" panose="02020603050405020304" pitchFamily="18" charset="0"/>
                <a:cs typeface="Times New Roman" panose="02020603050405020304" pitchFamily="18" charset="0"/>
              </a:rPr>
              <a:t>A ausência do design é frequentemente mau vista.</a:t>
            </a:r>
          </a:p>
        </p:txBody>
      </p:sp>
      <p:sp>
        <p:nvSpPr>
          <p:cNvPr id="14" name="Seta dobrada para cima 13"/>
          <p:cNvSpPr/>
          <p:nvPr/>
        </p:nvSpPr>
        <p:spPr>
          <a:xfrm rot="5400000">
            <a:off x="888639" y="2524266"/>
            <a:ext cx="611748" cy="212501"/>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7344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61399"/>
          </a:xfrm>
        </p:spPr>
        <p:txBody>
          <a:bodyPr/>
          <a:lstStyle/>
          <a:p>
            <a:pPr algn="ctr"/>
            <a:r>
              <a:rPr lang="pt-BR" dirty="0">
                <a:latin typeface="Times New Roman" panose="02020603050405020304" pitchFamily="18" charset="0"/>
                <a:cs typeface="Times New Roman" panose="02020603050405020304" pitchFamily="18" charset="0"/>
              </a:rPr>
              <a:t>Design</a:t>
            </a:r>
          </a:p>
        </p:txBody>
      </p:sp>
      <p:sp>
        <p:nvSpPr>
          <p:cNvPr id="3" name="Espaço Reservado para Conteúdo 2"/>
          <p:cNvSpPr>
            <a:spLocks noGrp="1"/>
          </p:cNvSpPr>
          <p:nvPr>
            <p:ph idx="1"/>
          </p:nvPr>
        </p:nvSpPr>
        <p:spPr>
          <a:xfrm>
            <a:off x="838200" y="1416676"/>
            <a:ext cx="10515600" cy="4760287"/>
          </a:xfrm>
        </p:spPr>
        <p:txBody>
          <a:bodyPr>
            <a:normAutofit/>
          </a:bodyPr>
          <a:lstStyle/>
          <a:p>
            <a:pPr marL="0" indent="0" algn="just">
              <a:buNone/>
            </a:pPr>
            <a:r>
              <a:rPr lang="pt-BR" sz="2600" dirty="0">
                <a:latin typeface="Times New Roman" panose="02020603050405020304" pitchFamily="18" charset="0"/>
                <a:cs typeface="Times New Roman" panose="02020603050405020304" pitchFamily="18" charset="0"/>
              </a:rPr>
              <a:t>Uma boa forma de descrever melhor o ensino através do design é conhecendo o que ele promove. Segundo o Conselho de Credenciamento de Engenharia e Tecnologia – </a:t>
            </a:r>
            <a:r>
              <a:rPr lang="pt-BR" sz="2600" i="1" dirty="0">
                <a:latin typeface="Times New Roman" panose="02020603050405020304" pitchFamily="18" charset="0"/>
                <a:cs typeface="Times New Roman" panose="02020603050405020304" pitchFamily="18" charset="0"/>
              </a:rPr>
              <a:t>ABET </a:t>
            </a:r>
            <a:r>
              <a:rPr lang="pt-BR" sz="2600" dirty="0">
                <a:latin typeface="Times New Roman" panose="02020603050405020304" pitchFamily="18" charset="0"/>
                <a:cs typeface="Times New Roman" panose="02020603050405020304" pitchFamily="18" charset="0"/>
              </a:rPr>
              <a:t>(1989), pode atribuir-se como design:</a:t>
            </a:r>
          </a:p>
          <a:p>
            <a:pPr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Produção de um sistema, componente ou processo para atender a uma necessidade específica;</a:t>
            </a:r>
          </a:p>
          <a:p>
            <a:pPr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Processos iterativos que utilizam a tomada de decisões com economia e empregam princípios matemáticos, científicos e de engenharia;</a:t>
            </a:r>
          </a:p>
          <a:p>
            <a:pPr algn="just">
              <a:buFont typeface="Wingdings" panose="05000000000000000000" pitchFamily="2" charset="2"/>
              <a:buChar char="§"/>
            </a:pPr>
            <a:r>
              <a:rPr lang="pt-BR" sz="2200" dirty="0">
                <a:latin typeface="Times New Roman" panose="02020603050405020304" pitchFamily="18" charset="0"/>
                <a:cs typeface="Times New Roman" panose="02020603050405020304" pitchFamily="18" charset="0"/>
              </a:rPr>
              <a:t>Trabalhos com problemas abertos, exigindo o uso de metodologia de projeto, solução criativa de problemas, comparação econômica de soluções e alternativas, incluindo itens como: definição de objetivos, análise, síntese, avaliação, construção, teste e comunicação dos resultados.</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3407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Times New Roman" panose="02020603050405020304" pitchFamily="18" charset="0"/>
                <a:cs typeface="Times New Roman" panose="02020603050405020304" pitchFamily="18" charset="0"/>
              </a:rPr>
              <a:t>Objetivos do design</a:t>
            </a:r>
          </a:p>
        </p:txBody>
      </p:sp>
      <p:sp>
        <p:nvSpPr>
          <p:cNvPr id="3" name="Espaço Reservado para Conteúdo 2"/>
          <p:cNvSpPr>
            <a:spLocks noGrp="1"/>
          </p:cNvSpPr>
          <p:nvPr>
            <p:ph sz="half" idx="1"/>
          </p:nvPr>
        </p:nvSpPr>
        <p:spPr>
          <a:xfrm>
            <a:off x="838200" y="2575775"/>
            <a:ext cx="5181600" cy="3304974"/>
          </a:xfrm>
        </p:spPr>
        <p:txBody>
          <a:bodyPr>
            <a:normAutofit/>
          </a:bodyPr>
          <a:lstStyle/>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Definição e redefinição de problemas</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Síntese e criatividade</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Solução de problemas</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Uso dos princípios da engenharia</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Uso de ferramentas tecnológicas</a:t>
            </a:r>
          </a:p>
          <a:p>
            <a:pPr algn="just">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Tomada de decisão</a:t>
            </a:r>
          </a:p>
        </p:txBody>
      </p:sp>
      <p:sp>
        <p:nvSpPr>
          <p:cNvPr id="7" name="Espaço Reservado para Conteúdo 6"/>
          <p:cNvSpPr>
            <a:spLocks noGrp="1"/>
          </p:cNvSpPr>
          <p:nvPr>
            <p:ph sz="half" idx="2"/>
          </p:nvPr>
        </p:nvSpPr>
        <p:spPr>
          <a:xfrm>
            <a:off x="6172200" y="2575775"/>
            <a:ext cx="5181600" cy="3304974"/>
          </a:xfrm>
        </p:spPr>
        <p:txBody>
          <a:bodyPr>
            <a:normAutofit/>
          </a:bodyPr>
          <a:lstStyle/>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Conclusão e entrega de projetos</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Experiência real</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Comunicação oral e escrita</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Habilidades de planejamento e gestão</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Habilidades interpessoais</a:t>
            </a:r>
          </a:p>
          <a:p>
            <a:pPr>
              <a:buFont typeface="Wingdings" panose="05000000000000000000" pitchFamily="2" charset="2"/>
              <a:buChar char="§"/>
            </a:pPr>
            <a:r>
              <a:rPr lang="pt-BR" sz="2400" dirty="0">
                <a:latin typeface="Times New Roman" panose="02020603050405020304" pitchFamily="18" charset="0"/>
                <a:cs typeface="Times New Roman" panose="02020603050405020304" pitchFamily="18" charset="0"/>
              </a:rPr>
              <a:t>Autoconfiança</a:t>
            </a:r>
          </a:p>
          <a:p>
            <a:pPr>
              <a:buFont typeface="Wingdings" panose="05000000000000000000" pitchFamily="2" charset="2"/>
              <a:buChar char="§"/>
            </a:pPr>
            <a:endParaRPr lang="pt-BR" sz="2400" dirty="0">
              <a:latin typeface="Times New Roman" panose="02020603050405020304" pitchFamily="18" charset="0"/>
              <a:cs typeface="Times New Roman" panose="02020603050405020304" pitchFamily="18" charset="0"/>
            </a:endParaRPr>
          </a:p>
        </p:txBody>
      </p:sp>
      <p:sp>
        <p:nvSpPr>
          <p:cNvPr id="8" name="CaixaDeTexto 7"/>
          <p:cNvSpPr txBox="1"/>
          <p:nvPr/>
        </p:nvSpPr>
        <p:spPr>
          <a:xfrm>
            <a:off x="838200" y="1481069"/>
            <a:ext cx="10515600" cy="892552"/>
          </a:xfrm>
          <a:prstGeom prst="rect">
            <a:avLst/>
          </a:prstGeom>
          <a:noFill/>
        </p:spPr>
        <p:txBody>
          <a:bodyPr wrap="square" rtlCol="0">
            <a:spAutoFit/>
          </a:bodyPr>
          <a:lstStyle/>
          <a:p>
            <a:r>
              <a:rPr lang="pt-BR" sz="2600" dirty="0">
                <a:latin typeface="Times New Roman" panose="02020603050405020304" pitchFamily="18" charset="0"/>
                <a:cs typeface="Times New Roman" panose="02020603050405020304" pitchFamily="18" charset="0"/>
              </a:rPr>
              <a:t>A partir de tal descrição, uma grande variedade de objetivos possíveis para a parte do design de um curso pode ser gerada:</a:t>
            </a:r>
          </a:p>
        </p:txBody>
      </p:sp>
      <p:pic>
        <p:nvPicPr>
          <p:cNvPr id="2050" name="Picture 2" descr="Vetores de Vetor Desenhos Animados Lista De Verificação Com O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75" t="3606" r="10964" b="9302"/>
          <a:stretch/>
        </p:blipFill>
        <p:spPr bwMode="auto">
          <a:xfrm>
            <a:off x="10406130" y="4354276"/>
            <a:ext cx="1416675" cy="1583341"/>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4487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03067"/>
          </a:xfrm>
        </p:spPr>
        <p:txBody>
          <a:bodyPr/>
          <a:lstStyle/>
          <a:p>
            <a:pPr algn="ctr"/>
            <a:r>
              <a:rPr lang="pt-BR" dirty="0">
                <a:latin typeface="Times New Roman" panose="02020603050405020304" pitchFamily="18" charset="0"/>
                <a:cs typeface="Times New Roman" panose="02020603050405020304" pitchFamily="18" charset="0"/>
              </a:rPr>
              <a:t>Ensinando o design</a:t>
            </a:r>
          </a:p>
        </p:txBody>
      </p:sp>
      <p:sp>
        <p:nvSpPr>
          <p:cNvPr id="3" name="Espaço Reservado para Conteúdo 2"/>
          <p:cNvSpPr>
            <a:spLocks noGrp="1"/>
          </p:cNvSpPr>
          <p:nvPr>
            <p:ph idx="1"/>
          </p:nvPr>
        </p:nvSpPr>
        <p:spPr>
          <a:xfrm>
            <a:off x="838200" y="1468192"/>
            <a:ext cx="10515600" cy="4708771"/>
          </a:xfrm>
        </p:spPr>
        <p:txBody>
          <a:bodyPr/>
          <a:lstStyle/>
          <a:p>
            <a:pPr marL="0" indent="0" algn="just">
              <a:buNone/>
            </a:pPr>
            <a:r>
              <a:rPr lang="pt-BR" dirty="0">
                <a:latin typeface="Times New Roman" panose="02020603050405020304" pitchFamily="18" charset="0"/>
                <a:cs typeface="Times New Roman" panose="02020603050405020304" pitchFamily="18" charset="0"/>
              </a:rPr>
              <a:t>A inclusão do design de forma contínua no curso de engenharia:</a:t>
            </a:r>
          </a:p>
          <a:p>
            <a:pPr lvl="1"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A disseminação do design em todo o currículo permite que o corpo docente desenvolva uma experiência de design em que os alunos começam a trabalhar em problemas deste tipo desde cedo.</a:t>
            </a:r>
          </a:p>
          <a:p>
            <a:pPr lvl="1"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Reyes (2001) e Bittencourt (2003) discutem esta questão com experiências brasileiras.</a:t>
            </a:r>
          </a:p>
          <a:p>
            <a:pPr marL="0" indent="0" algn="just">
              <a:buNone/>
            </a:pPr>
            <a:r>
              <a:rPr lang="pt-BR" dirty="0">
                <a:latin typeface="Times New Roman" panose="02020603050405020304" pitchFamily="18" charset="0"/>
                <a:cs typeface="Times New Roman" panose="02020603050405020304" pitchFamily="18" charset="0"/>
              </a:rPr>
              <a:t>Manutenção das disciplinas específicas para o design na parte final do curso.</a:t>
            </a:r>
          </a:p>
          <a:p>
            <a:pPr marL="0" indent="0">
              <a:buNone/>
            </a:pPr>
            <a:endParaRPr lang="pt-BR" dirty="0">
              <a:latin typeface="Times New Roman" panose="02020603050405020304" pitchFamily="18" charset="0"/>
              <a:cs typeface="Times New Roman" panose="02020603050405020304" pitchFamily="18" charset="0"/>
            </a:endParaRP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stretch>
            <a:fillRect/>
          </a:stretch>
        </p:blipFill>
        <p:spPr>
          <a:xfrm>
            <a:off x="5476808" y="4492357"/>
            <a:ext cx="1748240" cy="1425272"/>
          </a:xfrm>
          <a:prstGeom prst="rect">
            <a:avLst/>
          </a:prstGeom>
        </p:spPr>
      </p:pic>
      <p:pic>
        <p:nvPicPr>
          <p:cNvPr id="7" name="Imagem 6"/>
          <p:cNvPicPr>
            <a:picLocks noChangeAspect="1"/>
          </p:cNvPicPr>
          <p:nvPr/>
        </p:nvPicPr>
        <p:blipFill>
          <a:blip r:embed="rId3"/>
          <a:stretch>
            <a:fillRect/>
          </a:stretch>
        </p:blipFill>
        <p:spPr>
          <a:xfrm>
            <a:off x="8418485" y="4492357"/>
            <a:ext cx="2515678" cy="1421905"/>
          </a:xfrm>
          <a:prstGeom prst="rect">
            <a:avLst/>
          </a:prstGeom>
        </p:spPr>
      </p:pic>
      <p:sp>
        <p:nvSpPr>
          <p:cNvPr id="8" name="Seta para a direita 7"/>
          <p:cNvSpPr/>
          <p:nvPr/>
        </p:nvSpPr>
        <p:spPr>
          <a:xfrm>
            <a:off x="7531992" y="4997247"/>
            <a:ext cx="579549" cy="4121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5527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03067"/>
          </a:xfrm>
        </p:spPr>
        <p:txBody>
          <a:bodyPr/>
          <a:lstStyle/>
          <a:p>
            <a:pPr algn="ctr"/>
            <a:r>
              <a:rPr lang="pt-BR" dirty="0">
                <a:latin typeface="Times New Roman" panose="02020603050405020304" pitchFamily="18" charset="0"/>
                <a:cs typeface="Times New Roman" panose="02020603050405020304" pitchFamily="18" charset="0"/>
              </a:rPr>
              <a:t>Ensinando o design</a:t>
            </a:r>
          </a:p>
        </p:txBody>
      </p:sp>
      <p:sp>
        <p:nvSpPr>
          <p:cNvPr id="3" name="Espaço Reservado para Conteúdo 2"/>
          <p:cNvSpPr>
            <a:spLocks noGrp="1"/>
          </p:cNvSpPr>
          <p:nvPr>
            <p:ph idx="1"/>
          </p:nvPr>
        </p:nvSpPr>
        <p:spPr>
          <a:xfrm>
            <a:off x="838200" y="1468192"/>
            <a:ext cx="10515600" cy="4708771"/>
          </a:xfrm>
        </p:spPr>
        <p:txBody>
          <a:bodyPr/>
          <a:lstStyle/>
          <a:p>
            <a:pPr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A aplicação prática como método eficaz de ensino</a:t>
            </a:r>
          </a:p>
          <a:p>
            <a:pPr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Utilização de problemas reais como aspecto motivador</a:t>
            </a:r>
          </a:p>
          <a:p>
            <a:pPr lvl="1" algn="just"/>
            <a:r>
              <a:rPr lang="pt-BR" dirty="0">
                <a:latin typeface="Times New Roman" panose="02020603050405020304" pitchFamily="18" charset="0"/>
                <a:cs typeface="Times New Roman" panose="02020603050405020304" pitchFamily="18" charset="0"/>
              </a:rPr>
              <a:t>Visualização de resultados em um ambiente real;</a:t>
            </a:r>
          </a:p>
          <a:p>
            <a:pPr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Busca por ferramentas que minimizem o fardo da parte teórica, já trabalhada em outras disciplinas</a:t>
            </a:r>
          </a:p>
          <a:p>
            <a:pPr lvl="1" algn="just"/>
            <a:r>
              <a:rPr lang="pt-BR" dirty="0">
                <a:latin typeface="Times New Roman" panose="02020603050405020304" pitchFamily="18" charset="0"/>
                <a:cs typeface="Times New Roman" panose="02020603050405020304" pitchFamily="18" charset="0"/>
              </a:rPr>
              <a:t>Programas computacionais e outros softwares;</a:t>
            </a:r>
          </a:p>
          <a:p>
            <a:pPr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Trabalhar a síntese e a criatividade</a:t>
            </a:r>
          </a:p>
          <a:p>
            <a:pPr lvl="1" algn="just"/>
            <a:r>
              <a:rPr lang="pt-BR" dirty="0">
                <a:latin typeface="Times New Roman" panose="02020603050405020304" pitchFamily="18" charset="0"/>
                <a:cs typeface="Times New Roman" panose="02020603050405020304" pitchFamily="18" charset="0"/>
              </a:rPr>
              <a:t>Exercícios com espaço para a criação;</a:t>
            </a:r>
          </a:p>
          <a:p>
            <a:pPr algn="just">
              <a:buFont typeface="Wingdings" panose="05000000000000000000" pitchFamily="2" charset="2"/>
              <a:buChar char="§"/>
            </a:pPr>
            <a:endParaRPr lang="pt-BR" dirty="0">
              <a:latin typeface="Times New Roman" panose="02020603050405020304" pitchFamily="18" charset="0"/>
              <a:cs typeface="Times New Roman" panose="02020603050405020304" pitchFamily="18" charset="0"/>
            </a:endParaRP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p:nvPicPr>
        <p:blipFill>
          <a:blip r:embed="rId2"/>
          <a:stretch>
            <a:fillRect/>
          </a:stretch>
        </p:blipFill>
        <p:spPr>
          <a:xfrm>
            <a:off x="8734425" y="4017046"/>
            <a:ext cx="2619375" cy="1743075"/>
          </a:xfrm>
          <a:prstGeom prst="rect">
            <a:avLst/>
          </a:prstGeom>
        </p:spPr>
      </p:pic>
    </p:spTree>
    <p:extLst>
      <p:ext uri="{BB962C8B-B14F-4D97-AF65-F5344CB8AC3E}">
        <p14:creationId xmlns:p14="http://schemas.microsoft.com/office/powerpoint/2010/main" val="145701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03067"/>
          </a:xfrm>
        </p:spPr>
        <p:txBody>
          <a:bodyPr/>
          <a:lstStyle/>
          <a:p>
            <a:pPr algn="ctr"/>
            <a:r>
              <a:rPr lang="pt-BR" dirty="0">
                <a:latin typeface="Times New Roman" panose="02020603050405020304" pitchFamily="18" charset="0"/>
                <a:cs typeface="Times New Roman" panose="02020603050405020304" pitchFamily="18" charset="0"/>
              </a:rPr>
              <a:t>Ensinando o design</a:t>
            </a:r>
          </a:p>
        </p:txBody>
      </p:sp>
      <p:sp>
        <p:nvSpPr>
          <p:cNvPr id="3" name="Espaço Reservado para Conteúdo 2"/>
          <p:cNvSpPr>
            <a:spLocks noGrp="1"/>
          </p:cNvSpPr>
          <p:nvPr>
            <p:ph idx="1"/>
          </p:nvPr>
        </p:nvSpPr>
        <p:spPr>
          <a:xfrm>
            <a:off x="838200" y="1468192"/>
            <a:ext cx="10515600" cy="4708771"/>
          </a:xfrm>
        </p:spPr>
        <p:txBody>
          <a:bodyPr/>
          <a:lstStyle/>
          <a:p>
            <a:pPr marL="0" indent="0" algn="just">
              <a:buNone/>
            </a:pPr>
            <a:r>
              <a:rPr lang="pt-BR" dirty="0">
                <a:latin typeface="Times New Roman" panose="02020603050405020304" pitchFamily="18" charset="0"/>
                <a:cs typeface="Times New Roman" panose="02020603050405020304" pitchFamily="18" charset="0"/>
              </a:rPr>
              <a:t>Como adicionar problemas de design a um currículo já sobrecarregado e a disciplinas sobrecarregadas?</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Dar espaço para que os alunos aprendam também por conta própria</a:t>
            </a:r>
          </a:p>
          <a:p>
            <a:pPr lvl="1" algn="just"/>
            <a:r>
              <a:rPr lang="pt-BR" dirty="0">
                <a:latin typeface="Times New Roman" panose="02020603050405020304" pitchFamily="18" charset="0"/>
                <a:cs typeface="Times New Roman" panose="02020603050405020304" pitchFamily="18" charset="0"/>
              </a:rPr>
              <a:t>Fornecer material e referências de qualidade para o conteúdo;</a:t>
            </a:r>
          </a:p>
          <a:p>
            <a:pPr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Trabalhar em graus de dificuldade coerentes</a:t>
            </a:r>
          </a:p>
        </p:txBody>
      </p:sp>
      <p:sp>
        <p:nvSpPr>
          <p:cNvPr id="4" name="Retângulo 3"/>
          <p:cNvSpPr/>
          <p:nvPr/>
        </p:nvSpPr>
        <p:spPr>
          <a:xfrm>
            <a:off x="3451538" y="5983959"/>
            <a:ext cx="8740461" cy="4168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flipV="1">
            <a:off x="5177307" y="6514537"/>
            <a:ext cx="7014692" cy="45719"/>
          </a:xfrm>
          <a:prstGeom prst="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rotWithShape="1">
          <a:blip r:embed="rId2"/>
          <a:srcRect l="3977" t="30505" r="1099" b="19046"/>
          <a:stretch/>
        </p:blipFill>
        <p:spPr>
          <a:xfrm>
            <a:off x="7682836" y="2048440"/>
            <a:ext cx="3670964" cy="1045637"/>
          </a:xfrm>
          <a:prstGeom prst="rect">
            <a:avLst/>
          </a:prstGeom>
        </p:spPr>
      </p:pic>
    </p:spTree>
    <p:extLst>
      <p:ext uri="{BB962C8B-B14F-4D97-AF65-F5344CB8AC3E}">
        <p14:creationId xmlns:p14="http://schemas.microsoft.com/office/powerpoint/2010/main" val="387858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1797</TotalTime>
  <Words>2467</Words>
  <Application>Microsoft Office PowerPoint</Application>
  <PresentationFormat>Widescreen</PresentationFormat>
  <Paragraphs>253</Paragraphs>
  <Slides>32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32</vt:i4>
      </vt:variant>
    </vt:vector>
  </HeadingPairs>
  <TitlesOfParts>
    <vt:vector size="38" baseType="lpstr">
      <vt:lpstr>Arial</vt:lpstr>
      <vt:lpstr>Calibri</vt:lpstr>
      <vt:lpstr>Calibri Light</vt:lpstr>
      <vt:lpstr>Times New Roman</vt:lpstr>
      <vt:lpstr>Wingdings</vt:lpstr>
      <vt:lpstr>Tema do Office</vt:lpstr>
      <vt:lpstr>DESIGN E LABORATÓRIO Metodologia de ensino a engenharia </vt:lpstr>
      <vt:lpstr>Design e Laboratório</vt:lpstr>
      <vt:lpstr>Design e Laboratório</vt:lpstr>
      <vt:lpstr>Design</vt:lpstr>
      <vt:lpstr>Design</vt:lpstr>
      <vt:lpstr>Objetivos do design</vt:lpstr>
      <vt:lpstr>Ensinando o design</vt:lpstr>
      <vt:lpstr>Ensinando o design</vt:lpstr>
      <vt:lpstr>Ensinando o design</vt:lpstr>
      <vt:lpstr>Ensinando o design</vt:lpstr>
      <vt:lpstr>Ensinando o design</vt:lpstr>
      <vt:lpstr>Ensinando o design</vt:lpstr>
      <vt:lpstr>Projetos de design</vt:lpstr>
      <vt:lpstr>Projetos de design</vt:lpstr>
      <vt:lpstr>Estudos de caso</vt:lpstr>
      <vt:lpstr>Design guiado</vt:lpstr>
      <vt:lpstr>Design guiado</vt:lpstr>
      <vt:lpstr>Clínicas de design</vt:lpstr>
      <vt:lpstr>Clínicas de design</vt:lpstr>
      <vt:lpstr>Ensinando design</vt:lpstr>
      <vt:lpstr>Laboratório</vt:lpstr>
      <vt:lpstr>Laboratório</vt:lpstr>
      <vt:lpstr>Objetivos do curso de laboratório</vt:lpstr>
      <vt:lpstr>Estrutura de laboratório</vt:lpstr>
      <vt:lpstr>Estrutura de laboratório</vt:lpstr>
      <vt:lpstr>Detalhes minuciosos</vt:lpstr>
      <vt:lpstr>Vantagens e desvantagens</vt:lpstr>
      <vt:lpstr>Vantagens e desvantagens</vt:lpstr>
      <vt:lpstr>Experiência particular</vt:lpstr>
      <vt:lpstr>Experiência particular</vt:lpstr>
      <vt:lpstr>Comentários do capítulo</vt:lpstr>
      <vt:lpstr>Outras referências utilizadas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Rafael Carvalho</dc:creator>
  <cp:lastModifiedBy>Usuario</cp:lastModifiedBy>
  <cp:revision>136</cp:revision>
  <dcterms:created xsi:type="dcterms:W3CDTF">2020-04-21T00:36:44Z</dcterms:created>
  <dcterms:modified xsi:type="dcterms:W3CDTF">2020-06-15T14:30:38Z</dcterms:modified>
</cp:coreProperties>
</file>