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7" r:id="rId2"/>
    <p:sldId id="260" r:id="rId3"/>
    <p:sldId id="282" r:id="rId4"/>
    <p:sldId id="268" r:id="rId5"/>
    <p:sldId id="426" r:id="rId6"/>
    <p:sldId id="427" r:id="rId7"/>
    <p:sldId id="259" r:id="rId8"/>
    <p:sldId id="261" r:id="rId9"/>
    <p:sldId id="263" r:id="rId10"/>
    <p:sldId id="264" r:id="rId11"/>
    <p:sldId id="283" r:id="rId12"/>
    <p:sldId id="265" r:id="rId13"/>
    <p:sldId id="474" r:id="rId14"/>
    <p:sldId id="475" r:id="rId15"/>
    <p:sldId id="284" r:id="rId16"/>
    <p:sldId id="285" r:id="rId17"/>
    <p:sldId id="270" r:id="rId18"/>
    <p:sldId id="476" r:id="rId19"/>
    <p:sldId id="271" r:id="rId20"/>
    <p:sldId id="272" r:id="rId21"/>
    <p:sldId id="273" r:id="rId22"/>
    <p:sldId id="293" r:id="rId23"/>
    <p:sldId id="286" r:id="rId24"/>
    <p:sldId id="274" r:id="rId25"/>
    <p:sldId id="477" r:id="rId26"/>
    <p:sldId id="428" r:id="rId27"/>
    <p:sldId id="429" r:id="rId28"/>
    <p:sldId id="430" r:id="rId29"/>
    <p:sldId id="457" r:id="rId30"/>
    <p:sldId id="456" r:id="rId31"/>
    <p:sldId id="288" r:id="rId32"/>
    <p:sldId id="275" r:id="rId33"/>
    <p:sldId id="267" r:id="rId3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597"/>
    <a:srgbClr val="FF81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9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544" y="16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BB6B6-51B9-D940-B951-82EB073BE88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FDCD9-5B32-2D49-8883-42CE0402C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0820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469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367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5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072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004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867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1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9728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27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6348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0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8001E-FC34-6845-B780-F6E616F165FF}" type="datetimeFigureOut">
              <a:rPr lang="pt-BR" smtClean="0"/>
              <a:t>25/11/2025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D7353-A392-3E44-BE1A-E64E822E6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771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tif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2.tif"/><Relationship Id="rId5" Type="http://schemas.microsoft.com/office/2007/relationships/hdphoto" Target="../media/hdphoto1.wdp"/><Relationship Id="rId4" Type="http://schemas.openxmlformats.org/officeDocument/2006/relationships/image" Target="../media/image21.jpe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8.tiff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tiff"/><Relationship Id="rId3" Type="http://schemas.openxmlformats.org/officeDocument/2006/relationships/image" Target="../media/image52.png"/><Relationship Id="rId7" Type="http://schemas.openxmlformats.org/officeDocument/2006/relationships/image" Target="../media/image56.tif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tiff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microsoft.com/office/2007/relationships/media" Target="../media/media3.mov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o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if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video" Target="../media/media4.mov"/><Relationship Id="rId1" Type="http://schemas.microsoft.com/office/2007/relationships/media" Target="../media/media4.mo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4" b="16040"/>
          <a:stretch/>
        </p:blipFill>
        <p:spPr>
          <a:xfrm>
            <a:off x="3230680" y="1430213"/>
            <a:ext cx="5737469" cy="3974123"/>
          </a:xfrm>
          <a:prstGeom prst="rect">
            <a:avLst/>
          </a:prstGeom>
        </p:spPr>
      </p:pic>
      <p:grpSp>
        <p:nvGrpSpPr>
          <p:cNvPr id="17" name="Grupo 16"/>
          <p:cNvGrpSpPr/>
          <p:nvPr/>
        </p:nvGrpSpPr>
        <p:grpSpPr>
          <a:xfrm>
            <a:off x="6682155" y="1588475"/>
            <a:ext cx="4414271" cy="3730380"/>
            <a:chOff x="6682155" y="1588475"/>
            <a:chExt cx="4414271" cy="3730380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25353" y="1929913"/>
              <a:ext cx="1671073" cy="1145924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2155" y="1588475"/>
              <a:ext cx="2743200" cy="1828800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 rotWithShape="1">
            <a:blip r:embed="rId3"/>
            <a:srcRect l="39152" t="30769" r="42615"/>
            <a:stretch/>
          </p:blipFill>
          <p:spPr>
            <a:xfrm>
              <a:off x="10108544" y="4014139"/>
              <a:ext cx="304689" cy="793331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82155" y="3502755"/>
              <a:ext cx="2743200" cy="1816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132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85 L -0.18581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8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1000" contras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88" y="648779"/>
            <a:ext cx="5426212" cy="5426212"/>
          </a:xfrm>
          <a:prstGeom prst="rect">
            <a:avLst/>
          </a:prstGeom>
          <a:ln w="57150">
            <a:solidFill>
              <a:schemeClr val="bg1">
                <a:lumMod val="75000"/>
              </a:schemeClr>
            </a:solidFill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69" y="648779"/>
            <a:ext cx="5421031" cy="5421031"/>
          </a:xfrm>
          <a:prstGeom prst="rect">
            <a:avLst/>
          </a:prstGeom>
          <a:ln w="57150">
            <a:solidFill>
              <a:schemeClr val="bg1">
                <a:lumMod val="75000"/>
              </a:schemeClr>
            </a:solidFill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69" y="648779"/>
            <a:ext cx="5421031" cy="5421031"/>
          </a:xfrm>
          <a:prstGeom prst="rect">
            <a:avLst/>
          </a:prstGeom>
          <a:ln w="57150">
            <a:solidFill>
              <a:schemeClr val="bg1">
                <a:lumMod val="75000"/>
              </a:schemeClr>
            </a:solidFill>
          </a:ln>
        </p:spPr>
      </p:pic>
      <p:sp>
        <p:nvSpPr>
          <p:cNvPr id="8" name="CaixaDeTexto 7"/>
          <p:cNvSpPr txBox="1"/>
          <p:nvPr/>
        </p:nvSpPr>
        <p:spPr>
          <a:xfrm>
            <a:off x="4404396" y="5302959"/>
            <a:ext cx="15392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chemeClr val="bg1"/>
                </a:solidFill>
                <a:latin typeface="Copperplate Gothic Bold" charset="0"/>
                <a:ea typeface="Copperplate Gothic Bold" charset="0"/>
                <a:cs typeface="Copperplate Gothic Bold" charset="0"/>
              </a:rPr>
              <a:t>48 </a:t>
            </a:r>
            <a:r>
              <a:rPr lang="pt-BR" sz="4400" dirty="0" err="1">
                <a:solidFill>
                  <a:schemeClr val="bg1"/>
                </a:solidFill>
                <a:latin typeface="Copperplate Gothic Bold" charset="0"/>
                <a:ea typeface="Copperplate Gothic Bold" charset="0"/>
                <a:cs typeface="Copperplate Gothic Bold" charset="0"/>
              </a:rPr>
              <a:t>h</a:t>
            </a:r>
            <a:endParaRPr lang="pt-BR" sz="4400" dirty="0">
              <a:solidFill>
                <a:schemeClr val="bg1"/>
              </a:solidFill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pic>
        <p:nvPicPr>
          <p:cNvPr id="9" name="Schizont ruptur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21914" r="22044"/>
          <a:stretch/>
        </p:blipFill>
        <p:spPr>
          <a:xfrm>
            <a:off x="6209817" y="648779"/>
            <a:ext cx="5400953" cy="542103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grpSp>
        <p:nvGrpSpPr>
          <p:cNvPr id="12" name="Grupo 11"/>
          <p:cNvGrpSpPr/>
          <p:nvPr/>
        </p:nvGrpSpPr>
        <p:grpSpPr>
          <a:xfrm>
            <a:off x="8509477" y="5001089"/>
            <a:ext cx="1590500" cy="972511"/>
            <a:chOff x="8496777" y="4988389"/>
            <a:chExt cx="1590500" cy="972511"/>
          </a:xfrm>
        </p:grpSpPr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33227" y="4988389"/>
              <a:ext cx="1117600" cy="863600"/>
            </a:xfrm>
            <a:prstGeom prst="rect">
              <a:avLst/>
            </a:prstGeom>
          </p:spPr>
        </p:pic>
        <p:sp>
          <p:nvSpPr>
            <p:cNvPr id="11" name="CaixaDeTexto 10"/>
            <p:cNvSpPr txBox="1"/>
            <p:nvPr/>
          </p:nvSpPr>
          <p:spPr>
            <a:xfrm>
              <a:off x="8496777" y="5591568"/>
              <a:ext cx="1590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>
                  <a:latin typeface="Copperplate Gothic Bold" charset="0"/>
                  <a:ea typeface="Copperplate Gothic Bold" charset="0"/>
                  <a:cs typeface="Copperplate Gothic Bold" charset="0"/>
                </a:rPr>
                <a:t>Hemozoína</a:t>
              </a:r>
              <a:endParaRPr lang="pt-BR" dirty="0">
                <a:latin typeface="Copperplate Gothic Bold" charset="0"/>
                <a:ea typeface="Copperplate Gothic Bold" charset="0"/>
                <a:cs typeface="Copperplate Gothic Bold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035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42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4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272" y="507999"/>
            <a:ext cx="5063096" cy="5825068"/>
          </a:xfrm>
          <a:prstGeom prst="rect">
            <a:avLst/>
          </a:prstGeom>
        </p:spPr>
      </p:pic>
      <p:pic>
        <p:nvPicPr>
          <p:cNvPr id="5" name="Image 4" descr="Captura de Tela 2015-02-11 às 15.13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133" y="1913468"/>
            <a:ext cx="3477604" cy="324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06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apillary flow_edit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406" r="1772"/>
          <a:stretch/>
        </p:blipFill>
        <p:spPr>
          <a:xfrm>
            <a:off x="196850" y="0"/>
            <a:ext cx="11798300" cy="6858000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7772400" y="510064"/>
            <a:ext cx="400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Copperplate Gothic Bold" charset="0"/>
                <a:ea typeface="Copperplate Gothic Bold" charset="0"/>
                <a:cs typeface="Copperplate Gothic Bold" charset="0"/>
              </a:rPr>
              <a:t>Volume total: 5000 mililitros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772400" y="918528"/>
            <a:ext cx="3670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Copperplate Gothic Bold" charset="0"/>
                <a:ea typeface="Copperplate Gothic Bold" charset="0"/>
                <a:cs typeface="Copperplate Gothic Bold" charset="0"/>
              </a:rPr>
              <a:t>Hemácias: 5 </a:t>
            </a:r>
            <a:r>
              <a:rPr lang="pt-BR" dirty="0" err="1">
                <a:latin typeface="Copperplate Gothic Bold" charset="0"/>
                <a:ea typeface="Copperplate Gothic Bold" charset="0"/>
                <a:cs typeface="Copperplate Gothic Bold" charset="0"/>
              </a:rPr>
              <a:t>x</a:t>
            </a:r>
            <a:r>
              <a:rPr lang="pt-BR" dirty="0">
                <a:latin typeface="Copperplate Gothic Bold" charset="0"/>
                <a:ea typeface="Copperplate Gothic Bold" charset="0"/>
                <a:cs typeface="Copperplate Gothic Bold" charset="0"/>
              </a:rPr>
              <a:t> 10</a:t>
            </a:r>
            <a:r>
              <a:rPr lang="pt-BR" baseline="30000" dirty="0">
                <a:latin typeface="Copperplate Gothic Bold" charset="0"/>
                <a:ea typeface="Copperplate Gothic Bold" charset="0"/>
                <a:cs typeface="Copperplate Gothic Bold" charset="0"/>
              </a:rPr>
              <a:t>9</a:t>
            </a:r>
            <a:r>
              <a:rPr lang="pt-BR" dirty="0">
                <a:latin typeface="Copperplate Gothic Bold" charset="0"/>
                <a:ea typeface="Copperplate Gothic Bold" charset="0"/>
                <a:cs typeface="Copperplate Gothic Bold" charset="0"/>
              </a:rPr>
              <a:t>/mililitro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7768879" y="1326992"/>
            <a:ext cx="4132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Copperplate Gothic Bold" charset="0"/>
                <a:ea typeface="Copperplate Gothic Bold" charset="0"/>
                <a:cs typeface="Copperplate Gothic Bold" charset="0"/>
              </a:rPr>
              <a:t>Hemácias: 25.000.000.000.000</a:t>
            </a:r>
          </a:p>
        </p:txBody>
      </p:sp>
      <p:grpSp>
        <p:nvGrpSpPr>
          <p:cNvPr id="17" name="Grupo 16"/>
          <p:cNvGrpSpPr/>
          <p:nvPr/>
        </p:nvGrpSpPr>
        <p:grpSpPr>
          <a:xfrm>
            <a:off x="7768879" y="2021722"/>
            <a:ext cx="4097597" cy="777796"/>
            <a:chOff x="7768879" y="2021722"/>
            <a:chExt cx="4097597" cy="777796"/>
          </a:xfrm>
        </p:grpSpPr>
        <p:sp>
          <p:nvSpPr>
            <p:cNvPr id="15" name="CaixaDeTexto 14"/>
            <p:cNvSpPr txBox="1"/>
            <p:nvPr/>
          </p:nvSpPr>
          <p:spPr>
            <a:xfrm>
              <a:off x="7768879" y="2021722"/>
              <a:ext cx="40975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solidFill>
                    <a:srgbClr val="FF0000"/>
                  </a:solidFill>
                  <a:latin typeface="Copperplate Gothic Bold" charset="0"/>
                  <a:ea typeface="Copperplate Gothic Bold" charset="0"/>
                  <a:cs typeface="Copperplate Gothic Bold" charset="0"/>
                </a:rPr>
                <a:t>Se 0,1 % </a:t>
              </a:r>
              <a:r>
                <a:rPr lang="pt-BR">
                  <a:solidFill>
                    <a:srgbClr val="FF0000"/>
                  </a:solidFill>
                  <a:latin typeface="Copperplate Gothic Bold" charset="0"/>
                  <a:ea typeface="Copperplate Gothic Bold" charset="0"/>
                  <a:cs typeface="Copperplate Gothic Bold" charset="0"/>
                </a:rPr>
                <a:t>estiverem infectadas:</a:t>
              </a:r>
              <a:endParaRPr lang="pt-BR" dirty="0">
                <a:solidFill>
                  <a:srgbClr val="FF0000"/>
                </a:solidFill>
                <a:latin typeface="Copperplate Gothic Bold" charset="0"/>
                <a:ea typeface="Copperplate Gothic Bold" charset="0"/>
                <a:cs typeface="Copperplate Gothic Bold" charset="0"/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7768879" y="2430186"/>
              <a:ext cx="3748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>
                  <a:solidFill>
                    <a:srgbClr val="FF0000"/>
                  </a:solidFill>
                  <a:latin typeface="Copperplate Gothic Bold" charset="0"/>
                  <a:ea typeface="Copperplate Gothic Bold" charset="0"/>
                  <a:cs typeface="Copperplate Gothic Bold" charset="0"/>
                </a:rPr>
                <a:t>25.000.000.000 plasmódios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23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0" grpId="0"/>
      <p:bldP spid="11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08A274-BF8F-E744-A90A-80ABD4F0A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Copperplate Gothic Bold" panose="020E0705020206020404" pitchFamily="34" charset="77"/>
              </a:rPr>
              <a:t>Paroxismo </a:t>
            </a:r>
            <a:r>
              <a:rPr lang="pt-BR" dirty="0" err="1">
                <a:latin typeface="Copperplate Gothic Bold" panose="020E0705020206020404" pitchFamily="34" charset="77"/>
              </a:rPr>
              <a:t>palúdico</a:t>
            </a:r>
            <a:endParaRPr lang="pt-BR" dirty="0">
              <a:latin typeface="Copperplate Gothic Bold" panose="020E0705020206020404" pitchFamily="34" charset="77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8967C5D-8625-6E4C-9693-DF8F06579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06548" cy="4388362"/>
          </a:xfrm>
        </p:spPr>
        <p:txBody>
          <a:bodyPr/>
          <a:lstStyle/>
          <a:p>
            <a:r>
              <a:rPr lang="pt-BR" dirty="0">
                <a:latin typeface="Copperplate Gothic Bold" panose="020E0705020206020404" pitchFamily="34" charset="77"/>
              </a:rPr>
              <a:t>Febre, calafrios, mal-estar, cefaleia, dores, náusea, vômito, </a:t>
            </a:r>
            <a:r>
              <a:rPr lang="pt-BR" dirty="0">
                <a:solidFill>
                  <a:srgbClr val="FF0000"/>
                </a:solidFill>
                <a:latin typeface="Copperplate Gothic Bold" panose="020E0705020206020404" pitchFamily="34" charset="77"/>
              </a:rPr>
              <a:t>anemia</a:t>
            </a:r>
            <a:r>
              <a:rPr lang="pt-BR" dirty="0">
                <a:latin typeface="Copperplate Gothic Bold" panose="020E0705020206020404" pitchFamily="34" charset="77"/>
              </a:rPr>
              <a:t>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11E4A00-344C-8843-88BF-4603F8AF9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774" y="2840984"/>
            <a:ext cx="3974019" cy="325147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pSp>
        <p:nvGrpSpPr>
          <p:cNvPr id="55" name="Agrupar 54">
            <a:extLst>
              <a:ext uri="{FF2B5EF4-FFF2-40B4-BE49-F238E27FC236}">
                <a16:creationId xmlns:a16="http://schemas.microsoft.com/office/drawing/2014/main" id="{5D57D683-21F3-BB47-ABB8-AB60EA59E7A7}"/>
              </a:ext>
            </a:extLst>
          </p:cNvPr>
          <p:cNvGrpSpPr/>
          <p:nvPr/>
        </p:nvGrpSpPr>
        <p:grpSpPr>
          <a:xfrm>
            <a:off x="2255217" y="4291683"/>
            <a:ext cx="1837132" cy="1285023"/>
            <a:chOff x="6730792" y="3451639"/>
            <a:chExt cx="1837132" cy="1285023"/>
          </a:xfrm>
        </p:grpSpPr>
        <p:sp>
          <p:nvSpPr>
            <p:cNvPr id="7" name="Triângulo 6">
              <a:extLst>
                <a:ext uri="{FF2B5EF4-FFF2-40B4-BE49-F238E27FC236}">
                  <a16:creationId xmlns:a16="http://schemas.microsoft.com/office/drawing/2014/main" id="{17996BB9-BD23-B749-849C-25EF82D7876A}"/>
                </a:ext>
              </a:extLst>
            </p:cNvPr>
            <p:cNvSpPr/>
            <p:nvPr/>
          </p:nvSpPr>
          <p:spPr>
            <a:xfrm rot="1787283">
              <a:off x="7052553" y="34630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Triângulo 7">
              <a:extLst>
                <a:ext uri="{FF2B5EF4-FFF2-40B4-BE49-F238E27FC236}">
                  <a16:creationId xmlns:a16="http://schemas.microsoft.com/office/drawing/2014/main" id="{42AD3608-B2A8-EF4B-B0DD-F025DD37B1A5}"/>
                </a:ext>
              </a:extLst>
            </p:cNvPr>
            <p:cNvSpPr/>
            <p:nvPr/>
          </p:nvSpPr>
          <p:spPr>
            <a:xfrm rot="20544965">
              <a:off x="7204953" y="36154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Triângulo 8">
              <a:extLst>
                <a:ext uri="{FF2B5EF4-FFF2-40B4-BE49-F238E27FC236}">
                  <a16:creationId xmlns:a16="http://schemas.microsoft.com/office/drawing/2014/main" id="{F1F293E8-B30E-AC43-ABDD-2723B96A437D}"/>
                </a:ext>
              </a:extLst>
            </p:cNvPr>
            <p:cNvSpPr/>
            <p:nvPr/>
          </p:nvSpPr>
          <p:spPr>
            <a:xfrm rot="13500005">
              <a:off x="7357353" y="37678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iângulo 9">
              <a:extLst>
                <a:ext uri="{FF2B5EF4-FFF2-40B4-BE49-F238E27FC236}">
                  <a16:creationId xmlns:a16="http://schemas.microsoft.com/office/drawing/2014/main" id="{C1D434DB-631C-7C44-BCCA-AD9E77B00BEA}"/>
                </a:ext>
              </a:extLst>
            </p:cNvPr>
            <p:cNvSpPr/>
            <p:nvPr/>
          </p:nvSpPr>
          <p:spPr>
            <a:xfrm rot="12379263">
              <a:off x="6947185" y="369065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10">
              <a:extLst>
                <a:ext uri="{FF2B5EF4-FFF2-40B4-BE49-F238E27FC236}">
                  <a16:creationId xmlns:a16="http://schemas.microsoft.com/office/drawing/2014/main" id="{A63F3AC5-100A-ED4A-B2B1-A92669A5F5BE}"/>
                </a:ext>
              </a:extLst>
            </p:cNvPr>
            <p:cNvSpPr/>
            <p:nvPr/>
          </p:nvSpPr>
          <p:spPr>
            <a:xfrm rot="10800000">
              <a:off x="7099585" y="384305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Triângulo 11">
              <a:extLst>
                <a:ext uri="{FF2B5EF4-FFF2-40B4-BE49-F238E27FC236}">
                  <a16:creationId xmlns:a16="http://schemas.microsoft.com/office/drawing/2014/main" id="{2A1493F0-14BC-A94A-843B-C7F0972D5332}"/>
                </a:ext>
              </a:extLst>
            </p:cNvPr>
            <p:cNvSpPr/>
            <p:nvPr/>
          </p:nvSpPr>
          <p:spPr>
            <a:xfrm rot="5630947">
              <a:off x="7298885" y="345875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12">
              <a:extLst>
                <a:ext uri="{FF2B5EF4-FFF2-40B4-BE49-F238E27FC236}">
                  <a16:creationId xmlns:a16="http://schemas.microsoft.com/office/drawing/2014/main" id="{80063472-F792-EC4C-8A4D-15D06403AE0B}"/>
                </a:ext>
              </a:extLst>
            </p:cNvPr>
            <p:cNvSpPr/>
            <p:nvPr/>
          </p:nvSpPr>
          <p:spPr>
            <a:xfrm rot="1787283">
              <a:off x="6786824" y="3524453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Triângulo 13">
              <a:extLst>
                <a:ext uri="{FF2B5EF4-FFF2-40B4-BE49-F238E27FC236}">
                  <a16:creationId xmlns:a16="http://schemas.microsoft.com/office/drawing/2014/main" id="{CD508AFD-D1AC-ED4D-8CEC-63E47D0F391E}"/>
                </a:ext>
              </a:extLst>
            </p:cNvPr>
            <p:cNvSpPr/>
            <p:nvPr/>
          </p:nvSpPr>
          <p:spPr>
            <a:xfrm rot="20544965">
              <a:off x="7568221" y="374399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Triângulo 14">
              <a:extLst>
                <a:ext uri="{FF2B5EF4-FFF2-40B4-BE49-F238E27FC236}">
                  <a16:creationId xmlns:a16="http://schemas.microsoft.com/office/drawing/2014/main" id="{5A51A6F6-4E31-A840-802F-F869EEE44ED2}"/>
                </a:ext>
              </a:extLst>
            </p:cNvPr>
            <p:cNvSpPr/>
            <p:nvPr/>
          </p:nvSpPr>
          <p:spPr>
            <a:xfrm rot="13500005">
              <a:off x="7509753" y="39202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iângulo 15">
              <a:extLst>
                <a:ext uri="{FF2B5EF4-FFF2-40B4-BE49-F238E27FC236}">
                  <a16:creationId xmlns:a16="http://schemas.microsoft.com/office/drawing/2014/main" id="{BD343845-76D9-7E41-9611-53DF76F9A64E}"/>
                </a:ext>
              </a:extLst>
            </p:cNvPr>
            <p:cNvSpPr/>
            <p:nvPr/>
          </p:nvSpPr>
          <p:spPr>
            <a:xfrm rot="12379263">
              <a:off x="6851715" y="389445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Triângulo 16">
              <a:extLst>
                <a:ext uri="{FF2B5EF4-FFF2-40B4-BE49-F238E27FC236}">
                  <a16:creationId xmlns:a16="http://schemas.microsoft.com/office/drawing/2014/main" id="{CBF40113-83DA-184A-9E5E-C8A63CC48C85}"/>
                </a:ext>
              </a:extLst>
            </p:cNvPr>
            <p:cNvSpPr/>
            <p:nvPr/>
          </p:nvSpPr>
          <p:spPr>
            <a:xfrm rot="10800000">
              <a:off x="7251985" y="399545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riângulo 17">
              <a:extLst>
                <a:ext uri="{FF2B5EF4-FFF2-40B4-BE49-F238E27FC236}">
                  <a16:creationId xmlns:a16="http://schemas.microsoft.com/office/drawing/2014/main" id="{1BA2F1C5-84A6-F04E-B791-A6BE20D07A22}"/>
                </a:ext>
              </a:extLst>
            </p:cNvPr>
            <p:cNvSpPr/>
            <p:nvPr/>
          </p:nvSpPr>
          <p:spPr>
            <a:xfrm rot="5630947">
              <a:off x="7451285" y="361115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Triângulo 18">
              <a:extLst>
                <a:ext uri="{FF2B5EF4-FFF2-40B4-BE49-F238E27FC236}">
                  <a16:creationId xmlns:a16="http://schemas.microsoft.com/office/drawing/2014/main" id="{887A62FC-352F-B747-A137-98B67CEFD99E}"/>
                </a:ext>
              </a:extLst>
            </p:cNvPr>
            <p:cNvSpPr/>
            <p:nvPr/>
          </p:nvSpPr>
          <p:spPr>
            <a:xfrm rot="1787283">
              <a:off x="7964707" y="346080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19">
              <a:extLst>
                <a:ext uri="{FF2B5EF4-FFF2-40B4-BE49-F238E27FC236}">
                  <a16:creationId xmlns:a16="http://schemas.microsoft.com/office/drawing/2014/main" id="{63AB5FB6-3857-C249-BD5B-0CDE7CC671E2}"/>
                </a:ext>
              </a:extLst>
            </p:cNvPr>
            <p:cNvSpPr/>
            <p:nvPr/>
          </p:nvSpPr>
          <p:spPr>
            <a:xfrm rot="20544965">
              <a:off x="8117107" y="361320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Triângulo 20">
              <a:extLst>
                <a:ext uri="{FF2B5EF4-FFF2-40B4-BE49-F238E27FC236}">
                  <a16:creationId xmlns:a16="http://schemas.microsoft.com/office/drawing/2014/main" id="{E2E2E534-3A3B-E44D-BFC4-E18070C0E268}"/>
                </a:ext>
              </a:extLst>
            </p:cNvPr>
            <p:cNvSpPr/>
            <p:nvPr/>
          </p:nvSpPr>
          <p:spPr>
            <a:xfrm rot="13500005">
              <a:off x="8269507" y="376560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Triângulo 21">
              <a:extLst>
                <a:ext uri="{FF2B5EF4-FFF2-40B4-BE49-F238E27FC236}">
                  <a16:creationId xmlns:a16="http://schemas.microsoft.com/office/drawing/2014/main" id="{6B45B04B-03BD-9449-BAD3-695EEA11A8A2}"/>
                </a:ext>
              </a:extLst>
            </p:cNvPr>
            <p:cNvSpPr/>
            <p:nvPr/>
          </p:nvSpPr>
          <p:spPr>
            <a:xfrm rot="12379263">
              <a:off x="7859339" y="368841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Triângulo 22">
              <a:extLst>
                <a:ext uri="{FF2B5EF4-FFF2-40B4-BE49-F238E27FC236}">
                  <a16:creationId xmlns:a16="http://schemas.microsoft.com/office/drawing/2014/main" id="{25E4FE53-000F-9644-9E16-B9543D54BE66}"/>
                </a:ext>
              </a:extLst>
            </p:cNvPr>
            <p:cNvSpPr/>
            <p:nvPr/>
          </p:nvSpPr>
          <p:spPr>
            <a:xfrm rot="10800000">
              <a:off x="8011739" y="384081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Triângulo 23">
              <a:extLst>
                <a:ext uri="{FF2B5EF4-FFF2-40B4-BE49-F238E27FC236}">
                  <a16:creationId xmlns:a16="http://schemas.microsoft.com/office/drawing/2014/main" id="{AE0AD0A1-6587-784A-B481-A117B6FE608D}"/>
                </a:ext>
              </a:extLst>
            </p:cNvPr>
            <p:cNvSpPr/>
            <p:nvPr/>
          </p:nvSpPr>
          <p:spPr>
            <a:xfrm rot="5630947">
              <a:off x="8211039" y="3456503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Triângulo 24">
              <a:extLst>
                <a:ext uri="{FF2B5EF4-FFF2-40B4-BE49-F238E27FC236}">
                  <a16:creationId xmlns:a16="http://schemas.microsoft.com/office/drawing/2014/main" id="{15122C48-94A9-344E-BE8F-D7AF751F86F5}"/>
                </a:ext>
              </a:extLst>
            </p:cNvPr>
            <p:cNvSpPr/>
            <p:nvPr/>
          </p:nvSpPr>
          <p:spPr>
            <a:xfrm rot="1787283">
              <a:off x="7698978" y="3522206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Triângulo 25">
              <a:extLst>
                <a:ext uri="{FF2B5EF4-FFF2-40B4-BE49-F238E27FC236}">
                  <a16:creationId xmlns:a16="http://schemas.microsoft.com/office/drawing/2014/main" id="{B5D16699-6CC3-F147-BD0E-9FD84F71E7D4}"/>
                </a:ext>
              </a:extLst>
            </p:cNvPr>
            <p:cNvSpPr/>
            <p:nvPr/>
          </p:nvSpPr>
          <p:spPr>
            <a:xfrm rot="20544965">
              <a:off x="8480375" y="37417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Triângulo 26">
              <a:extLst>
                <a:ext uri="{FF2B5EF4-FFF2-40B4-BE49-F238E27FC236}">
                  <a16:creationId xmlns:a16="http://schemas.microsoft.com/office/drawing/2014/main" id="{140F1D13-DD4E-CD4D-BB40-B7F134FF7888}"/>
                </a:ext>
              </a:extLst>
            </p:cNvPr>
            <p:cNvSpPr/>
            <p:nvPr/>
          </p:nvSpPr>
          <p:spPr>
            <a:xfrm rot="13500005">
              <a:off x="8421907" y="391800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Triângulo 27">
              <a:extLst>
                <a:ext uri="{FF2B5EF4-FFF2-40B4-BE49-F238E27FC236}">
                  <a16:creationId xmlns:a16="http://schemas.microsoft.com/office/drawing/2014/main" id="{81EDCED4-9EFC-2F41-9CD3-0F6E66F264C7}"/>
                </a:ext>
              </a:extLst>
            </p:cNvPr>
            <p:cNvSpPr/>
            <p:nvPr/>
          </p:nvSpPr>
          <p:spPr>
            <a:xfrm rot="12379263">
              <a:off x="7763869" y="389220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Triângulo 28">
              <a:extLst>
                <a:ext uri="{FF2B5EF4-FFF2-40B4-BE49-F238E27FC236}">
                  <a16:creationId xmlns:a16="http://schemas.microsoft.com/office/drawing/2014/main" id="{AFD7E2ED-8C97-0A4D-8453-1B7558BCCDDA}"/>
                </a:ext>
              </a:extLst>
            </p:cNvPr>
            <p:cNvSpPr/>
            <p:nvPr/>
          </p:nvSpPr>
          <p:spPr>
            <a:xfrm rot="10800000">
              <a:off x="8164139" y="399321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Triângulo 29">
              <a:extLst>
                <a:ext uri="{FF2B5EF4-FFF2-40B4-BE49-F238E27FC236}">
                  <a16:creationId xmlns:a16="http://schemas.microsoft.com/office/drawing/2014/main" id="{9AFDAE94-E69B-1A47-A1FC-53630B030864}"/>
                </a:ext>
              </a:extLst>
            </p:cNvPr>
            <p:cNvSpPr/>
            <p:nvPr/>
          </p:nvSpPr>
          <p:spPr>
            <a:xfrm rot="5630947">
              <a:off x="8363439" y="3608903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Triângulo 30">
              <a:extLst>
                <a:ext uri="{FF2B5EF4-FFF2-40B4-BE49-F238E27FC236}">
                  <a16:creationId xmlns:a16="http://schemas.microsoft.com/office/drawing/2014/main" id="{7D0E4AF9-9250-C84D-B687-21C5EDC01D15}"/>
                </a:ext>
              </a:extLst>
            </p:cNvPr>
            <p:cNvSpPr/>
            <p:nvPr/>
          </p:nvSpPr>
          <p:spPr>
            <a:xfrm rot="1787283">
              <a:off x="6996521" y="412643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Triângulo 31">
              <a:extLst>
                <a:ext uri="{FF2B5EF4-FFF2-40B4-BE49-F238E27FC236}">
                  <a16:creationId xmlns:a16="http://schemas.microsoft.com/office/drawing/2014/main" id="{534BF76D-8BC0-8149-9F99-67EF73989DA8}"/>
                </a:ext>
              </a:extLst>
            </p:cNvPr>
            <p:cNvSpPr/>
            <p:nvPr/>
          </p:nvSpPr>
          <p:spPr>
            <a:xfrm rot="20544965">
              <a:off x="7148921" y="427883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Triângulo 32">
              <a:extLst>
                <a:ext uri="{FF2B5EF4-FFF2-40B4-BE49-F238E27FC236}">
                  <a16:creationId xmlns:a16="http://schemas.microsoft.com/office/drawing/2014/main" id="{B4D0C5E5-F36C-244F-8DB8-218E5E4CA3F0}"/>
                </a:ext>
              </a:extLst>
            </p:cNvPr>
            <p:cNvSpPr/>
            <p:nvPr/>
          </p:nvSpPr>
          <p:spPr>
            <a:xfrm rot="13500005">
              <a:off x="7301321" y="443123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Triângulo 33">
              <a:extLst>
                <a:ext uri="{FF2B5EF4-FFF2-40B4-BE49-F238E27FC236}">
                  <a16:creationId xmlns:a16="http://schemas.microsoft.com/office/drawing/2014/main" id="{BC5902D8-406B-254D-9E7C-0AE9DF76FC43}"/>
                </a:ext>
              </a:extLst>
            </p:cNvPr>
            <p:cNvSpPr/>
            <p:nvPr/>
          </p:nvSpPr>
          <p:spPr>
            <a:xfrm rot="12379263">
              <a:off x="6891153" y="435404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Triângulo 34">
              <a:extLst>
                <a:ext uri="{FF2B5EF4-FFF2-40B4-BE49-F238E27FC236}">
                  <a16:creationId xmlns:a16="http://schemas.microsoft.com/office/drawing/2014/main" id="{F6626605-0457-E143-A4AC-62CAE356B49B}"/>
                </a:ext>
              </a:extLst>
            </p:cNvPr>
            <p:cNvSpPr/>
            <p:nvPr/>
          </p:nvSpPr>
          <p:spPr>
            <a:xfrm rot="10800000">
              <a:off x="7043553" y="450644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Triângulo 35">
              <a:extLst>
                <a:ext uri="{FF2B5EF4-FFF2-40B4-BE49-F238E27FC236}">
                  <a16:creationId xmlns:a16="http://schemas.microsoft.com/office/drawing/2014/main" id="{30F526F0-8C9E-924D-A29F-D45A98E3DCB9}"/>
                </a:ext>
              </a:extLst>
            </p:cNvPr>
            <p:cNvSpPr/>
            <p:nvPr/>
          </p:nvSpPr>
          <p:spPr>
            <a:xfrm rot="5630947">
              <a:off x="7242853" y="412213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Triângulo 36">
              <a:extLst>
                <a:ext uri="{FF2B5EF4-FFF2-40B4-BE49-F238E27FC236}">
                  <a16:creationId xmlns:a16="http://schemas.microsoft.com/office/drawing/2014/main" id="{BEC63E44-E6AF-3E4D-AFC9-136C0088B8C4}"/>
                </a:ext>
              </a:extLst>
            </p:cNvPr>
            <p:cNvSpPr/>
            <p:nvPr/>
          </p:nvSpPr>
          <p:spPr>
            <a:xfrm rot="1787283">
              <a:off x="6730792" y="418783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Triângulo 37">
              <a:extLst>
                <a:ext uri="{FF2B5EF4-FFF2-40B4-BE49-F238E27FC236}">
                  <a16:creationId xmlns:a16="http://schemas.microsoft.com/office/drawing/2014/main" id="{CAF7A41E-A918-3E4D-BFB4-C61D804A2EA2}"/>
                </a:ext>
              </a:extLst>
            </p:cNvPr>
            <p:cNvSpPr/>
            <p:nvPr/>
          </p:nvSpPr>
          <p:spPr>
            <a:xfrm rot="20544965">
              <a:off x="7512189" y="4407378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Triângulo 38">
              <a:extLst>
                <a:ext uri="{FF2B5EF4-FFF2-40B4-BE49-F238E27FC236}">
                  <a16:creationId xmlns:a16="http://schemas.microsoft.com/office/drawing/2014/main" id="{FDF9E03E-3470-EC43-A802-6F5F2110D335}"/>
                </a:ext>
              </a:extLst>
            </p:cNvPr>
            <p:cNvSpPr/>
            <p:nvPr/>
          </p:nvSpPr>
          <p:spPr>
            <a:xfrm rot="13500005">
              <a:off x="7453721" y="458363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Triângulo 39">
              <a:extLst>
                <a:ext uri="{FF2B5EF4-FFF2-40B4-BE49-F238E27FC236}">
                  <a16:creationId xmlns:a16="http://schemas.microsoft.com/office/drawing/2014/main" id="{F97447BE-9C0B-0C43-BE93-A1AFE66C6E7E}"/>
                </a:ext>
              </a:extLst>
            </p:cNvPr>
            <p:cNvSpPr/>
            <p:nvPr/>
          </p:nvSpPr>
          <p:spPr>
            <a:xfrm rot="12379263">
              <a:off x="6795683" y="4557835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1" name="Triângulo 40">
              <a:extLst>
                <a:ext uri="{FF2B5EF4-FFF2-40B4-BE49-F238E27FC236}">
                  <a16:creationId xmlns:a16="http://schemas.microsoft.com/office/drawing/2014/main" id="{CE788CC9-812A-4B4C-B3BE-22276CE3ED9D}"/>
                </a:ext>
              </a:extLst>
            </p:cNvPr>
            <p:cNvSpPr/>
            <p:nvPr/>
          </p:nvSpPr>
          <p:spPr>
            <a:xfrm rot="10800000">
              <a:off x="7195953" y="465884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Triângulo 41">
              <a:extLst>
                <a:ext uri="{FF2B5EF4-FFF2-40B4-BE49-F238E27FC236}">
                  <a16:creationId xmlns:a16="http://schemas.microsoft.com/office/drawing/2014/main" id="{E5DB0EB7-F85A-E14E-809B-7B30515A546D}"/>
                </a:ext>
              </a:extLst>
            </p:cNvPr>
            <p:cNvSpPr/>
            <p:nvPr/>
          </p:nvSpPr>
          <p:spPr>
            <a:xfrm rot="5630947">
              <a:off x="7395253" y="427453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Triângulo 42">
              <a:extLst>
                <a:ext uri="{FF2B5EF4-FFF2-40B4-BE49-F238E27FC236}">
                  <a16:creationId xmlns:a16="http://schemas.microsoft.com/office/drawing/2014/main" id="{5A22A495-9F3A-A944-BCD0-449775EC881E}"/>
                </a:ext>
              </a:extLst>
            </p:cNvPr>
            <p:cNvSpPr/>
            <p:nvPr/>
          </p:nvSpPr>
          <p:spPr>
            <a:xfrm rot="1787283">
              <a:off x="7908675" y="412418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Triângulo 43">
              <a:extLst>
                <a:ext uri="{FF2B5EF4-FFF2-40B4-BE49-F238E27FC236}">
                  <a16:creationId xmlns:a16="http://schemas.microsoft.com/office/drawing/2014/main" id="{A52A00BB-F428-F948-97A4-32EBC1BB9B62}"/>
                </a:ext>
              </a:extLst>
            </p:cNvPr>
            <p:cNvSpPr/>
            <p:nvPr/>
          </p:nvSpPr>
          <p:spPr>
            <a:xfrm rot="20544965">
              <a:off x="8061075" y="427658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Triângulo 44">
              <a:extLst>
                <a:ext uri="{FF2B5EF4-FFF2-40B4-BE49-F238E27FC236}">
                  <a16:creationId xmlns:a16="http://schemas.microsoft.com/office/drawing/2014/main" id="{19B2DC5B-E322-A844-A3A4-8DD6C301A244}"/>
                </a:ext>
              </a:extLst>
            </p:cNvPr>
            <p:cNvSpPr/>
            <p:nvPr/>
          </p:nvSpPr>
          <p:spPr>
            <a:xfrm rot="13500005">
              <a:off x="8213475" y="442898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Triângulo 45">
              <a:extLst>
                <a:ext uri="{FF2B5EF4-FFF2-40B4-BE49-F238E27FC236}">
                  <a16:creationId xmlns:a16="http://schemas.microsoft.com/office/drawing/2014/main" id="{CCC2F2F2-42CC-EA4C-8CA4-03895CF49849}"/>
                </a:ext>
              </a:extLst>
            </p:cNvPr>
            <p:cNvSpPr/>
            <p:nvPr/>
          </p:nvSpPr>
          <p:spPr>
            <a:xfrm rot="12379263">
              <a:off x="7803307" y="435179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Triângulo 46">
              <a:extLst>
                <a:ext uri="{FF2B5EF4-FFF2-40B4-BE49-F238E27FC236}">
                  <a16:creationId xmlns:a16="http://schemas.microsoft.com/office/drawing/2014/main" id="{F9394812-B304-B947-9CAB-4A45A29B115F}"/>
                </a:ext>
              </a:extLst>
            </p:cNvPr>
            <p:cNvSpPr/>
            <p:nvPr/>
          </p:nvSpPr>
          <p:spPr>
            <a:xfrm rot="10800000">
              <a:off x="7955707" y="450419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Triângulo 47">
              <a:extLst>
                <a:ext uri="{FF2B5EF4-FFF2-40B4-BE49-F238E27FC236}">
                  <a16:creationId xmlns:a16="http://schemas.microsoft.com/office/drawing/2014/main" id="{2FC0B930-709B-A842-BF4D-5BFCFE2E5045}"/>
                </a:ext>
              </a:extLst>
            </p:cNvPr>
            <p:cNvSpPr/>
            <p:nvPr/>
          </p:nvSpPr>
          <p:spPr>
            <a:xfrm rot="5630947">
              <a:off x="8155007" y="411988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Triângulo 48">
              <a:extLst>
                <a:ext uri="{FF2B5EF4-FFF2-40B4-BE49-F238E27FC236}">
                  <a16:creationId xmlns:a16="http://schemas.microsoft.com/office/drawing/2014/main" id="{4DE254B3-0B4B-E743-BF73-B43BD4CF0D60}"/>
                </a:ext>
              </a:extLst>
            </p:cNvPr>
            <p:cNvSpPr/>
            <p:nvPr/>
          </p:nvSpPr>
          <p:spPr>
            <a:xfrm rot="1787283">
              <a:off x="7642946" y="418559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Triângulo 49">
              <a:extLst>
                <a:ext uri="{FF2B5EF4-FFF2-40B4-BE49-F238E27FC236}">
                  <a16:creationId xmlns:a16="http://schemas.microsoft.com/office/drawing/2014/main" id="{1A6DE64E-CA06-8542-A42B-BBFFD1F6F6A9}"/>
                </a:ext>
              </a:extLst>
            </p:cNvPr>
            <p:cNvSpPr/>
            <p:nvPr/>
          </p:nvSpPr>
          <p:spPr>
            <a:xfrm rot="20544965">
              <a:off x="8424343" y="440513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Triângulo 50">
              <a:extLst>
                <a:ext uri="{FF2B5EF4-FFF2-40B4-BE49-F238E27FC236}">
                  <a16:creationId xmlns:a16="http://schemas.microsoft.com/office/drawing/2014/main" id="{CD25E743-A68E-9E4D-BB24-813CF176C4AE}"/>
                </a:ext>
              </a:extLst>
            </p:cNvPr>
            <p:cNvSpPr/>
            <p:nvPr/>
          </p:nvSpPr>
          <p:spPr>
            <a:xfrm rot="13500005">
              <a:off x="8365875" y="458138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Triângulo 51">
              <a:extLst>
                <a:ext uri="{FF2B5EF4-FFF2-40B4-BE49-F238E27FC236}">
                  <a16:creationId xmlns:a16="http://schemas.microsoft.com/office/drawing/2014/main" id="{572410F0-69A2-7143-B5F9-762CCAAF5A8F}"/>
                </a:ext>
              </a:extLst>
            </p:cNvPr>
            <p:cNvSpPr/>
            <p:nvPr/>
          </p:nvSpPr>
          <p:spPr>
            <a:xfrm rot="12379263">
              <a:off x="7707837" y="4555588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Triângulo 52">
              <a:extLst>
                <a:ext uri="{FF2B5EF4-FFF2-40B4-BE49-F238E27FC236}">
                  <a16:creationId xmlns:a16="http://schemas.microsoft.com/office/drawing/2014/main" id="{8A7C046E-CDDB-3345-8AC3-DCCFD07D3226}"/>
                </a:ext>
              </a:extLst>
            </p:cNvPr>
            <p:cNvSpPr/>
            <p:nvPr/>
          </p:nvSpPr>
          <p:spPr>
            <a:xfrm rot="10800000">
              <a:off x="8108107" y="465659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Triângulo 53">
              <a:extLst>
                <a:ext uri="{FF2B5EF4-FFF2-40B4-BE49-F238E27FC236}">
                  <a16:creationId xmlns:a16="http://schemas.microsoft.com/office/drawing/2014/main" id="{705633C2-AC1B-AF4C-AA69-D8AA21B2D679}"/>
                </a:ext>
              </a:extLst>
            </p:cNvPr>
            <p:cNvSpPr/>
            <p:nvPr/>
          </p:nvSpPr>
          <p:spPr>
            <a:xfrm rot="5630947">
              <a:off x="8307407" y="427228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6" name="Espaço Reservado para Conteúdo 2">
            <a:extLst>
              <a:ext uri="{FF2B5EF4-FFF2-40B4-BE49-F238E27FC236}">
                <a16:creationId xmlns:a16="http://schemas.microsoft.com/office/drawing/2014/main" id="{D2DF55BA-AC9B-7946-826C-4DD3EC0CF8CB}"/>
              </a:ext>
            </a:extLst>
          </p:cNvPr>
          <p:cNvSpPr txBox="1">
            <a:spLocks/>
          </p:cNvSpPr>
          <p:nvPr/>
        </p:nvSpPr>
        <p:spPr>
          <a:xfrm>
            <a:off x="5254819" y="2899478"/>
            <a:ext cx="5069052" cy="31929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>
                <a:latin typeface="Copperplate Gothic Bold" panose="020E0705020206020404" pitchFamily="34" charset="77"/>
              </a:rPr>
              <a:t>Antígenos solúveis</a:t>
            </a:r>
          </a:p>
          <a:p>
            <a:pPr lvl="1"/>
            <a:r>
              <a:rPr lang="pt-BR" sz="1400" dirty="0">
                <a:latin typeface="Copperplate Gothic Bold" panose="020E0705020206020404" pitchFamily="34" charset="77"/>
              </a:rPr>
              <a:t>Ativação </a:t>
            </a:r>
            <a:r>
              <a:rPr lang="pt-BR" sz="1400" dirty="0" err="1">
                <a:latin typeface="Copperplate Gothic Bold" panose="020E0705020206020404" pitchFamily="34" charset="77"/>
              </a:rPr>
              <a:t>policlonal</a:t>
            </a:r>
            <a:endParaRPr lang="pt-BR" sz="1400" dirty="0">
              <a:latin typeface="Copperplate Gothic Bold" panose="020E0705020206020404" pitchFamily="34" charset="77"/>
            </a:endParaRPr>
          </a:p>
          <a:p>
            <a:pPr lvl="1"/>
            <a:r>
              <a:rPr lang="pt-BR" sz="1400" dirty="0" err="1">
                <a:latin typeface="Copperplate Gothic Bold" panose="020E0705020206020404" pitchFamily="34" charset="77"/>
              </a:rPr>
              <a:t>Hepato</a:t>
            </a:r>
            <a:r>
              <a:rPr lang="pt-BR" sz="1400" dirty="0">
                <a:latin typeface="Copperplate Gothic Bold" panose="020E0705020206020404" pitchFamily="34" charset="77"/>
              </a:rPr>
              <a:t>-esplenomegalia</a:t>
            </a:r>
          </a:p>
          <a:p>
            <a:r>
              <a:rPr lang="pt-BR" sz="1800" dirty="0" err="1">
                <a:latin typeface="Copperplate Gothic Bold" panose="020E0705020206020404" pitchFamily="34" charset="77"/>
              </a:rPr>
              <a:t>Hemozoína</a:t>
            </a:r>
            <a:endParaRPr lang="pt-BR" sz="1800" dirty="0">
              <a:latin typeface="Copperplate Gothic Bold" panose="020E0705020206020404" pitchFamily="34" charset="77"/>
            </a:endParaRPr>
          </a:p>
          <a:p>
            <a:pPr lvl="1"/>
            <a:r>
              <a:rPr lang="pt-BR" sz="1400" dirty="0">
                <a:latin typeface="Copperplate Gothic Bold" panose="020E0705020206020404" pitchFamily="34" charset="77"/>
              </a:rPr>
              <a:t>Agonista de TLR</a:t>
            </a:r>
          </a:p>
          <a:p>
            <a:pPr lvl="1"/>
            <a:r>
              <a:rPr lang="pt-BR" sz="1400" dirty="0">
                <a:latin typeface="Copperplate Gothic Bold" panose="020E0705020206020404" pitchFamily="34" charset="77"/>
              </a:rPr>
              <a:t>Inflamação sistêmica</a:t>
            </a:r>
          </a:p>
          <a:p>
            <a:pPr lvl="1"/>
            <a:r>
              <a:rPr lang="pt-BR" sz="1400" dirty="0">
                <a:latin typeface="Copperplate Gothic Bold" panose="020E0705020206020404" pitchFamily="34" charset="77"/>
              </a:rPr>
              <a:t>Febre</a:t>
            </a:r>
          </a:p>
          <a:p>
            <a:r>
              <a:rPr lang="pt-BR" sz="1800" dirty="0">
                <a:latin typeface="Copperplate Gothic Bold" panose="020E0705020206020404" pitchFamily="34" charset="77"/>
              </a:rPr>
              <a:t>Hemoglobina</a:t>
            </a:r>
          </a:p>
          <a:p>
            <a:pPr lvl="1"/>
            <a:r>
              <a:rPr lang="pt-BR" sz="1400" dirty="0">
                <a:latin typeface="Copperplate Gothic Bold" panose="020E0705020206020404" pitchFamily="34" charset="77"/>
              </a:rPr>
              <a:t>Bilirrubina indireta (não conjugada)</a:t>
            </a:r>
          </a:p>
          <a:p>
            <a:pPr lvl="1"/>
            <a:r>
              <a:rPr lang="pt-BR" sz="1400" dirty="0">
                <a:latin typeface="Copperplate Gothic Bold" panose="020E0705020206020404" pitchFamily="34" charset="77"/>
              </a:rPr>
              <a:t>Síndrome ictérica</a:t>
            </a:r>
          </a:p>
        </p:txBody>
      </p:sp>
    </p:spTree>
    <p:extLst>
      <p:ext uri="{BB962C8B-B14F-4D97-AF65-F5344CB8AC3E}">
        <p14:creationId xmlns:p14="http://schemas.microsoft.com/office/powerpoint/2010/main" val="247328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08A274-BF8F-E744-A90A-80ABD4F0A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Copperplate Gothic Bold" panose="020E0705020206020404" pitchFamily="34" charset="77"/>
              </a:rPr>
              <a:t>Anemia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11E4A00-344C-8843-88BF-4603F8AF9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074" y="1897626"/>
            <a:ext cx="5127012" cy="419482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2F39E4AE-7F5F-754E-886E-4C334950B345}"/>
              </a:ext>
            </a:extLst>
          </p:cNvPr>
          <p:cNvGrpSpPr/>
          <p:nvPr/>
        </p:nvGrpSpPr>
        <p:grpSpPr>
          <a:xfrm>
            <a:off x="1598592" y="2000737"/>
            <a:ext cx="2513945" cy="4076341"/>
            <a:chOff x="1598592" y="2000737"/>
            <a:chExt cx="2513945" cy="4076341"/>
          </a:xfrm>
        </p:grpSpPr>
        <p:sp>
          <p:nvSpPr>
            <p:cNvPr id="7" name="Triângulo 6">
              <a:extLst>
                <a:ext uri="{FF2B5EF4-FFF2-40B4-BE49-F238E27FC236}">
                  <a16:creationId xmlns:a16="http://schemas.microsoft.com/office/drawing/2014/main" id="{17996BB9-BD23-B749-849C-25EF82D7876A}"/>
                </a:ext>
              </a:extLst>
            </p:cNvPr>
            <p:cNvSpPr/>
            <p:nvPr/>
          </p:nvSpPr>
          <p:spPr>
            <a:xfrm rot="1787283">
              <a:off x="2785042" y="5215213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Triângulo 11">
              <a:extLst>
                <a:ext uri="{FF2B5EF4-FFF2-40B4-BE49-F238E27FC236}">
                  <a16:creationId xmlns:a16="http://schemas.microsoft.com/office/drawing/2014/main" id="{2A1493F0-14BC-A94A-843B-C7F0972D5332}"/>
                </a:ext>
              </a:extLst>
            </p:cNvPr>
            <p:cNvSpPr/>
            <p:nvPr/>
          </p:nvSpPr>
          <p:spPr>
            <a:xfrm rot="5630947">
              <a:off x="2578132" y="200560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iângulo 12">
              <a:extLst>
                <a:ext uri="{FF2B5EF4-FFF2-40B4-BE49-F238E27FC236}">
                  <a16:creationId xmlns:a16="http://schemas.microsoft.com/office/drawing/2014/main" id="{80063472-F792-EC4C-8A4D-15D06403AE0B}"/>
                </a:ext>
              </a:extLst>
            </p:cNvPr>
            <p:cNvSpPr/>
            <p:nvPr/>
          </p:nvSpPr>
          <p:spPr>
            <a:xfrm rot="1787283">
              <a:off x="2479050" y="298630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Triângulo 15">
              <a:extLst>
                <a:ext uri="{FF2B5EF4-FFF2-40B4-BE49-F238E27FC236}">
                  <a16:creationId xmlns:a16="http://schemas.microsoft.com/office/drawing/2014/main" id="{BD343845-76D9-7E41-9611-53DF76F9A64E}"/>
                </a:ext>
              </a:extLst>
            </p:cNvPr>
            <p:cNvSpPr/>
            <p:nvPr/>
          </p:nvSpPr>
          <p:spPr>
            <a:xfrm rot="12379263">
              <a:off x="2317146" y="2451135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Triângulo 19">
              <a:extLst>
                <a:ext uri="{FF2B5EF4-FFF2-40B4-BE49-F238E27FC236}">
                  <a16:creationId xmlns:a16="http://schemas.microsoft.com/office/drawing/2014/main" id="{63AB5FB6-3857-C249-BD5B-0CDE7CC671E2}"/>
                </a:ext>
              </a:extLst>
            </p:cNvPr>
            <p:cNvSpPr/>
            <p:nvPr/>
          </p:nvSpPr>
          <p:spPr>
            <a:xfrm rot="20544965">
              <a:off x="4024988" y="219938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Triângulo 30">
              <a:extLst>
                <a:ext uri="{FF2B5EF4-FFF2-40B4-BE49-F238E27FC236}">
                  <a16:creationId xmlns:a16="http://schemas.microsoft.com/office/drawing/2014/main" id="{7D0E4AF9-9250-C84D-B687-21C5EDC01D15}"/>
                </a:ext>
              </a:extLst>
            </p:cNvPr>
            <p:cNvSpPr/>
            <p:nvPr/>
          </p:nvSpPr>
          <p:spPr>
            <a:xfrm rot="1787283">
              <a:off x="2541235" y="4787218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Triângulo 31">
              <a:extLst>
                <a:ext uri="{FF2B5EF4-FFF2-40B4-BE49-F238E27FC236}">
                  <a16:creationId xmlns:a16="http://schemas.microsoft.com/office/drawing/2014/main" id="{534BF76D-8BC0-8149-9F99-67EF73989DA8}"/>
                </a:ext>
              </a:extLst>
            </p:cNvPr>
            <p:cNvSpPr/>
            <p:nvPr/>
          </p:nvSpPr>
          <p:spPr>
            <a:xfrm rot="20544965">
              <a:off x="3639321" y="3298606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Triângulo 32">
              <a:extLst>
                <a:ext uri="{FF2B5EF4-FFF2-40B4-BE49-F238E27FC236}">
                  <a16:creationId xmlns:a16="http://schemas.microsoft.com/office/drawing/2014/main" id="{B4D0C5E5-F36C-244F-8DB8-218E5E4CA3F0}"/>
                </a:ext>
              </a:extLst>
            </p:cNvPr>
            <p:cNvSpPr/>
            <p:nvPr/>
          </p:nvSpPr>
          <p:spPr>
            <a:xfrm rot="13500005">
              <a:off x="1593728" y="45737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Triângulo 33">
              <a:extLst>
                <a:ext uri="{FF2B5EF4-FFF2-40B4-BE49-F238E27FC236}">
                  <a16:creationId xmlns:a16="http://schemas.microsoft.com/office/drawing/2014/main" id="{BC5902D8-406B-254D-9E7C-0AE9DF76FC43}"/>
                </a:ext>
              </a:extLst>
            </p:cNvPr>
            <p:cNvSpPr/>
            <p:nvPr/>
          </p:nvSpPr>
          <p:spPr>
            <a:xfrm rot="12379263">
              <a:off x="2100945" y="45578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7" name="Triângulo 36">
              <a:extLst>
                <a:ext uri="{FF2B5EF4-FFF2-40B4-BE49-F238E27FC236}">
                  <a16:creationId xmlns:a16="http://schemas.microsoft.com/office/drawing/2014/main" id="{BEC63E44-E6AF-3E4D-AFC9-136C0088B8C4}"/>
                </a:ext>
              </a:extLst>
            </p:cNvPr>
            <p:cNvSpPr/>
            <p:nvPr/>
          </p:nvSpPr>
          <p:spPr>
            <a:xfrm rot="1787283">
              <a:off x="2913978" y="3354122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Triângulo 38">
              <a:extLst>
                <a:ext uri="{FF2B5EF4-FFF2-40B4-BE49-F238E27FC236}">
                  <a16:creationId xmlns:a16="http://schemas.microsoft.com/office/drawing/2014/main" id="{FDF9E03E-3470-EC43-A802-6F5F2110D335}"/>
                </a:ext>
              </a:extLst>
            </p:cNvPr>
            <p:cNvSpPr/>
            <p:nvPr/>
          </p:nvSpPr>
          <p:spPr>
            <a:xfrm rot="13500005">
              <a:off x="2657023" y="5663296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Triângulo 41">
              <a:extLst>
                <a:ext uri="{FF2B5EF4-FFF2-40B4-BE49-F238E27FC236}">
                  <a16:creationId xmlns:a16="http://schemas.microsoft.com/office/drawing/2014/main" id="{E5DB0EB7-F85A-E14E-809B-7B30515A546D}"/>
                </a:ext>
              </a:extLst>
            </p:cNvPr>
            <p:cNvSpPr/>
            <p:nvPr/>
          </p:nvSpPr>
          <p:spPr>
            <a:xfrm rot="5630947">
              <a:off x="3971503" y="2890212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Triângulo 51">
              <a:extLst>
                <a:ext uri="{FF2B5EF4-FFF2-40B4-BE49-F238E27FC236}">
                  <a16:creationId xmlns:a16="http://schemas.microsoft.com/office/drawing/2014/main" id="{572410F0-69A2-7143-B5F9-762CCAAF5A8F}"/>
                </a:ext>
              </a:extLst>
            </p:cNvPr>
            <p:cNvSpPr/>
            <p:nvPr/>
          </p:nvSpPr>
          <p:spPr>
            <a:xfrm rot="12379263">
              <a:off x="2478218" y="599925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6" name="Espaço Reservado para Conteúdo 2">
            <a:extLst>
              <a:ext uri="{FF2B5EF4-FFF2-40B4-BE49-F238E27FC236}">
                <a16:creationId xmlns:a16="http://schemas.microsoft.com/office/drawing/2014/main" id="{D2DF55BA-AC9B-7946-826C-4DD3EC0CF8CB}"/>
              </a:ext>
            </a:extLst>
          </p:cNvPr>
          <p:cNvSpPr txBox="1">
            <a:spLocks/>
          </p:cNvSpPr>
          <p:nvPr/>
        </p:nvSpPr>
        <p:spPr>
          <a:xfrm>
            <a:off x="6590189" y="1897626"/>
            <a:ext cx="4763611" cy="2644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>
                <a:latin typeface="Copperplate Gothic Bold" panose="020E0705020206020404" pitchFamily="34" charset="77"/>
              </a:rPr>
              <a:t>Produção de anticorpos</a:t>
            </a:r>
          </a:p>
          <a:p>
            <a:endParaRPr lang="pt-BR" sz="1800" dirty="0">
              <a:latin typeface="Copperplate Gothic Bold" panose="020E0705020206020404" pitchFamily="34" charset="77"/>
            </a:endParaRPr>
          </a:p>
          <a:p>
            <a:r>
              <a:rPr lang="pt-BR" sz="1800" dirty="0">
                <a:latin typeface="Copperplate Gothic Bold" panose="020E0705020206020404" pitchFamily="34" charset="77"/>
              </a:rPr>
              <a:t>Destruição de hemácias não parasitadas</a:t>
            </a:r>
            <a:endParaRPr lang="pt-BR" sz="1400" dirty="0">
              <a:latin typeface="Copperplate Gothic Bold" panose="020E0705020206020404" pitchFamily="34" charset="77"/>
            </a:endParaRPr>
          </a:p>
          <a:p>
            <a:pPr marL="0" indent="0">
              <a:buNone/>
            </a:pPr>
            <a:endParaRPr lang="pt-BR" sz="1800" dirty="0">
              <a:latin typeface="Copperplate Gothic Bold" panose="020E0705020206020404" pitchFamily="34" charset="77"/>
            </a:endParaRPr>
          </a:p>
          <a:p>
            <a:r>
              <a:rPr lang="pt-BR" sz="1800" dirty="0">
                <a:latin typeface="Copperplate Gothic Bold" panose="020E0705020206020404" pitchFamily="34" charset="77"/>
              </a:rPr>
              <a:t>Inflamação sistêmica</a:t>
            </a:r>
          </a:p>
          <a:p>
            <a:pPr lvl="1"/>
            <a:r>
              <a:rPr lang="pt-BR" sz="1400" dirty="0" err="1">
                <a:latin typeface="Copperplate Gothic Bold" panose="020E0705020206020404" pitchFamily="34" charset="77"/>
              </a:rPr>
              <a:t>IFNg</a:t>
            </a:r>
            <a:endParaRPr lang="pt-BR" sz="1400" dirty="0">
              <a:latin typeface="Copperplate Gothic Bold" panose="020E0705020206020404" pitchFamily="34" charset="77"/>
            </a:endParaRPr>
          </a:p>
          <a:p>
            <a:pPr lvl="1"/>
            <a:r>
              <a:rPr lang="pt-BR" sz="1400" dirty="0" err="1">
                <a:latin typeface="Copperplate Gothic Bold" panose="020E0705020206020404" pitchFamily="34" charset="77"/>
              </a:rPr>
              <a:t>TNFa</a:t>
            </a:r>
            <a:endParaRPr lang="pt-BR" sz="1400" dirty="0">
              <a:latin typeface="Copperplate Gothic Bold" panose="020E0705020206020404" pitchFamily="34" charset="77"/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836D7611-F773-CF43-9A7C-92DFB30CC3A3}"/>
              </a:ext>
            </a:extLst>
          </p:cNvPr>
          <p:cNvGrpSpPr/>
          <p:nvPr/>
        </p:nvGrpSpPr>
        <p:grpSpPr>
          <a:xfrm>
            <a:off x="2150286" y="2092483"/>
            <a:ext cx="2566985" cy="3267447"/>
            <a:chOff x="2150286" y="2092483"/>
            <a:chExt cx="2566985" cy="3267447"/>
          </a:xfrm>
        </p:grpSpPr>
        <p:pic>
          <p:nvPicPr>
            <p:cNvPr id="57" name="Picture 15">
              <a:extLst>
                <a:ext uri="{FF2B5EF4-FFF2-40B4-BE49-F238E27FC236}">
                  <a16:creationId xmlns:a16="http://schemas.microsoft.com/office/drawing/2014/main" id="{EF7A895E-9AC4-964B-AB93-1DEB6F39B5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818" r="11414" b="13131"/>
            <a:stretch/>
          </p:blipFill>
          <p:spPr>
            <a:xfrm rot="16854503">
              <a:off x="4195738" y="2060290"/>
              <a:ext cx="489339" cy="553726"/>
            </a:xfrm>
            <a:prstGeom prst="rect">
              <a:avLst/>
            </a:prstGeom>
          </p:spPr>
        </p:pic>
        <p:pic>
          <p:nvPicPr>
            <p:cNvPr id="58" name="Picture 15">
              <a:extLst>
                <a:ext uri="{FF2B5EF4-FFF2-40B4-BE49-F238E27FC236}">
                  <a16:creationId xmlns:a16="http://schemas.microsoft.com/office/drawing/2014/main" id="{30C86C35-60C0-EE44-8573-93448578B9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818" r="11414" b="13131"/>
            <a:stretch/>
          </p:blipFill>
          <p:spPr>
            <a:xfrm rot="18024714">
              <a:off x="3810072" y="3235828"/>
              <a:ext cx="489339" cy="553726"/>
            </a:xfrm>
            <a:prstGeom prst="rect">
              <a:avLst/>
            </a:prstGeom>
          </p:spPr>
        </p:pic>
        <p:pic>
          <p:nvPicPr>
            <p:cNvPr id="59" name="Picture 15">
              <a:extLst>
                <a:ext uri="{FF2B5EF4-FFF2-40B4-BE49-F238E27FC236}">
                  <a16:creationId xmlns:a16="http://schemas.microsoft.com/office/drawing/2014/main" id="{37347A61-694C-2341-933E-0F3B92DA7D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818" r="11414" b="13131"/>
            <a:stretch/>
          </p:blipFill>
          <p:spPr>
            <a:xfrm rot="12725042">
              <a:off x="2150286" y="3975740"/>
              <a:ext cx="489339" cy="553726"/>
            </a:xfrm>
            <a:prstGeom prst="rect">
              <a:avLst/>
            </a:prstGeom>
          </p:spPr>
        </p:pic>
        <p:pic>
          <p:nvPicPr>
            <p:cNvPr id="60" name="Picture 15">
              <a:extLst>
                <a:ext uri="{FF2B5EF4-FFF2-40B4-BE49-F238E27FC236}">
                  <a16:creationId xmlns:a16="http://schemas.microsoft.com/office/drawing/2014/main" id="{0C09F83C-D40C-6A40-90F0-DA651DB9CA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818" r="11414" b="13131"/>
            <a:stretch/>
          </p:blipFill>
          <p:spPr>
            <a:xfrm rot="14140638">
              <a:off x="2822739" y="4838398"/>
              <a:ext cx="489339" cy="553726"/>
            </a:xfrm>
            <a:prstGeom prst="rect">
              <a:avLst/>
            </a:prstGeom>
          </p:spPr>
        </p:pic>
      </p:grpSp>
      <p:grpSp>
        <p:nvGrpSpPr>
          <p:cNvPr id="61" name="Agrupar 60">
            <a:extLst>
              <a:ext uri="{FF2B5EF4-FFF2-40B4-BE49-F238E27FC236}">
                <a16:creationId xmlns:a16="http://schemas.microsoft.com/office/drawing/2014/main" id="{D64EC30F-94B8-6C4F-856F-29BDBE9A9109}"/>
              </a:ext>
            </a:extLst>
          </p:cNvPr>
          <p:cNvGrpSpPr/>
          <p:nvPr/>
        </p:nvGrpSpPr>
        <p:grpSpPr>
          <a:xfrm>
            <a:off x="3591491" y="3954245"/>
            <a:ext cx="1837132" cy="1285023"/>
            <a:chOff x="6730792" y="3451639"/>
            <a:chExt cx="1837132" cy="1285023"/>
          </a:xfrm>
        </p:grpSpPr>
        <p:sp>
          <p:nvSpPr>
            <p:cNvPr id="62" name="Triângulo 61">
              <a:extLst>
                <a:ext uri="{FF2B5EF4-FFF2-40B4-BE49-F238E27FC236}">
                  <a16:creationId xmlns:a16="http://schemas.microsoft.com/office/drawing/2014/main" id="{C6FF5827-4B6C-5047-8287-8E5120E5BD9E}"/>
                </a:ext>
              </a:extLst>
            </p:cNvPr>
            <p:cNvSpPr/>
            <p:nvPr/>
          </p:nvSpPr>
          <p:spPr>
            <a:xfrm rot="1787283">
              <a:off x="7052553" y="34630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Triângulo 62">
              <a:extLst>
                <a:ext uri="{FF2B5EF4-FFF2-40B4-BE49-F238E27FC236}">
                  <a16:creationId xmlns:a16="http://schemas.microsoft.com/office/drawing/2014/main" id="{8EE0EEF5-A67F-E449-B41A-B56C6FA1F7C1}"/>
                </a:ext>
              </a:extLst>
            </p:cNvPr>
            <p:cNvSpPr/>
            <p:nvPr/>
          </p:nvSpPr>
          <p:spPr>
            <a:xfrm rot="20544965">
              <a:off x="7204953" y="36154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4" name="Triângulo 63">
              <a:extLst>
                <a:ext uri="{FF2B5EF4-FFF2-40B4-BE49-F238E27FC236}">
                  <a16:creationId xmlns:a16="http://schemas.microsoft.com/office/drawing/2014/main" id="{47CEEEC0-970C-5C43-B4AD-820B1FC6E536}"/>
                </a:ext>
              </a:extLst>
            </p:cNvPr>
            <p:cNvSpPr/>
            <p:nvPr/>
          </p:nvSpPr>
          <p:spPr>
            <a:xfrm rot="13500005">
              <a:off x="7357353" y="37678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5" name="Triângulo 64">
              <a:extLst>
                <a:ext uri="{FF2B5EF4-FFF2-40B4-BE49-F238E27FC236}">
                  <a16:creationId xmlns:a16="http://schemas.microsoft.com/office/drawing/2014/main" id="{27519F40-3FE8-EE41-ABD4-00DF580ABB36}"/>
                </a:ext>
              </a:extLst>
            </p:cNvPr>
            <p:cNvSpPr/>
            <p:nvPr/>
          </p:nvSpPr>
          <p:spPr>
            <a:xfrm rot="12379263">
              <a:off x="6947185" y="369065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6" name="Triângulo 65">
              <a:extLst>
                <a:ext uri="{FF2B5EF4-FFF2-40B4-BE49-F238E27FC236}">
                  <a16:creationId xmlns:a16="http://schemas.microsoft.com/office/drawing/2014/main" id="{DBAF0CF5-A66A-1644-A7D5-06461F6062C0}"/>
                </a:ext>
              </a:extLst>
            </p:cNvPr>
            <p:cNvSpPr/>
            <p:nvPr/>
          </p:nvSpPr>
          <p:spPr>
            <a:xfrm rot="10800000">
              <a:off x="7099585" y="384305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7" name="Triângulo 66">
              <a:extLst>
                <a:ext uri="{FF2B5EF4-FFF2-40B4-BE49-F238E27FC236}">
                  <a16:creationId xmlns:a16="http://schemas.microsoft.com/office/drawing/2014/main" id="{696E1A13-3FBC-2742-AADA-126B7DF31C33}"/>
                </a:ext>
              </a:extLst>
            </p:cNvPr>
            <p:cNvSpPr/>
            <p:nvPr/>
          </p:nvSpPr>
          <p:spPr>
            <a:xfrm rot="5630947">
              <a:off x="7298885" y="345875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8" name="Triângulo 67">
              <a:extLst>
                <a:ext uri="{FF2B5EF4-FFF2-40B4-BE49-F238E27FC236}">
                  <a16:creationId xmlns:a16="http://schemas.microsoft.com/office/drawing/2014/main" id="{BEE081C4-3417-FD4D-99C0-D40284DEAFED}"/>
                </a:ext>
              </a:extLst>
            </p:cNvPr>
            <p:cNvSpPr/>
            <p:nvPr/>
          </p:nvSpPr>
          <p:spPr>
            <a:xfrm rot="1787283">
              <a:off x="6786824" y="3524453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9" name="Triângulo 68">
              <a:extLst>
                <a:ext uri="{FF2B5EF4-FFF2-40B4-BE49-F238E27FC236}">
                  <a16:creationId xmlns:a16="http://schemas.microsoft.com/office/drawing/2014/main" id="{91089350-58EE-C24D-81B8-247FB56367B9}"/>
                </a:ext>
              </a:extLst>
            </p:cNvPr>
            <p:cNvSpPr/>
            <p:nvPr/>
          </p:nvSpPr>
          <p:spPr>
            <a:xfrm rot="20544965">
              <a:off x="7568221" y="374399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0" name="Triângulo 69">
              <a:extLst>
                <a:ext uri="{FF2B5EF4-FFF2-40B4-BE49-F238E27FC236}">
                  <a16:creationId xmlns:a16="http://schemas.microsoft.com/office/drawing/2014/main" id="{9E7246C8-71D5-4E4E-B6ED-3F3299972B17}"/>
                </a:ext>
              </a:extLst>
            </p:cNvPr>
            <p:cNvSpPr/>
            <p:nvPr/>
          </p:nvSpPr>
          <p:spPr>
            <a:xfrm rot="13500005">
              <a:off x="7509753" y="39202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1" name="Triângulo 70">
              <a:extLst>
                <a:ext uri="{FF2B5EF4-FFF2-40B4-BE49-F238E27FC236}">
                  <a16:creationId xmlns:a16="http://schemas.microsoft.com/office/drawing/2014/main" id="{37C09C77-1707-8641-A612-8EB5891F4A5B}"/>
                </a:ext>
              </a:extLst>
            </p:cNvPr>
            <p:cNvSpPr/>
            <p:nvPr/>
          </p:nvSpPr>
          <p:spPr>
            <a:xfrm rot="12379263">
              <a:off x="6851715" y="389445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Triângulo 71">
              <a:extLst>
                <a:ext uri="{FF2B5EF4-FFF2-40B4-BE49-F238E27FC236}">
                  <a16:creationId xmlns:a16="http://schemas.microsoft.com/office/drawing/2014/main" id="{B7BED52E-A763-7442-9088-519CF7579AE5}"/>
                </a:ext>
              </a:extLst>
            </p:cNvPr>
            <p:cNvSpPr/>
            <p:nvPr/>
          </p:nvSpPr>
          <p:spPr>
            <a:xfrm rot="10800000">
              <a:off x="7251985" y="399545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3" name="Triângulo 72">
              <a:extLst>
                <a:ext uri="{FF2B5EF4-FFF2-40B4-BE49-F238E27FC236}">
                  <a16:creationId xmlns:a16="http://schemas.microsoft.com/office/drawing/2014/main" id="{9212D815-E4AF-0044-B995-C2748091D1B7}"/>
                </a:ext>
              </a:extLst>
            </p:cNvPr>
            <p:cNvSpPr/>
            <p:nvPr/>
          </p:nvSpPr>
          <p:spPr>
            <a:xfrm rot="5630947">
              <a:off x="7451285" y="361115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4" name="Triângulo 73">
              <a:extLst>
                <a:ext uri="{FF2B5EF4-FFF2-40B4-BE49-F238E27FC236}">
                  <a16:creationId xmlns:a16="http://schemas.microsoft.com/office/drawing/2014/main" id="{9A80F13B-3A8A-074E-9C32-1396A842F607}"/>
                </a:ext>
              </a:extLst>
            </p:cNvPr>
            <p:cNvSpPr/>
            <p:nvPr/>
          </p:nvSpPr>
          <p:spPr>
            <a:xfrm rot="1787283">
              <a:off x="7964707" y="346080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5" name="Triângulo 74">
              <a:extLst>
                <a:ext uri="{FF2B5EF4-FFF2-40B4-BE49-F238E27FC236}">
                  <a16:creationId xmlns:a16="http://schemas.microsoft.com/office/drawing/2014/main" id="{EDDE2D43-9437-F940-9B74-5DBE23EF59D8}"/>
                </a:ext>
              </a:extLst>
            </p:cNvPr>
            <p:cNvSpPr/>
            <p:nvPr/>
          </p:nvSpPr>
          <p:spPr>
            <a:xfrm rot="20544965">
              <a:off x="8117107" y="361320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6" name="Triângulo 75">
              <a:extLst>
                <a:ext uri="{FF2B5EF4-FFF2-40B4-BE49-F238E27FC236}">
                  <a16:creationId xmlns:a16="http://schemas.microsoft.com/office/drawing/2014/main" id="{D3C946B2-4E82-9042-BFD3-1B79AA6A866A}"/>
                </a:ext>
              </a:extLst>
            </p:cNvPr>
            <p:cNvSpPr/>
            <p:nvPr/>
          </p:nvSpPr>
          <p:spPr>
            <a:xfrm rot="13500005">
              <a:off x="8269507" y="376560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7" name="Triângulo 76">
              <a:extLst>
                <a:ext uri="{FF2B5EF4-FFF2-40B4-BE49-F238E27FC236}">
                  <a16:creationId xmlns:a16="http://schemas.microsoft.com/office/drawing/2014/main" id="{00143AC3-C374-604B-950C-28F5CF65CB66}"/>
                </a:ext>
              </a:extLst>
            </p:cNvPr>
            <p:cNvSpPr/>
            <p:nvPr/>
          </p:nvSpPr>
          <p:spPr>
            <a:xfrm rot="12379263">
              <a:off x="7859339" y="368841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8" name="Triângulo 77">
              <a:extLst>
                <a:ext uri="{FF2B5EF4-FFF2-40B4-BE49-F238E27FC236}">
                  <a16:creationId xmlns:a16="http://schemas.microsoft.com/office/drawing/2014/main" id="{CDD86895-928A-3B4A-AB45-5677284709E3}"/>
                </a:ext>
              </a:extLst>
            </p:cNvPr>
            <p:cNvSpPr/>
            <p:nvPr/>
          </p:nvSpPr>
          <p:spPr>
            <a:xfrm rot="10800000">
              <a:off x="8011739" y="384081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9" name="Triângulo 78">
              <a:extLst>
                <a:ext uri="{FF2B5EF4-FFF2-40B4-BE49-F238E27FC236}">
                  <a16:creationId xmlns:a16="http://schemas.microsoft.com/office/drawing/2014/main" id="{464C9B5C-7D9C-EA43-95AB-CC4EBACE235E}"/>
                </a:ext>
              </a:extLst>
            </p:cNvPr>
            <p:cNvSpPr/>
            <p:nvPr/>
          </p:nvSpPr>
          <p:spPr>
            <a:xfrm rot="5630947">
              <a:off x="8211039" y="3456503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0" name="Triângulo 79">
              <a:extLst>
                <a:ext uri="{FF2B5EF4-FFF2-40B4-BE49-F238E27FC236}">
                  <a16:creationId xmlns:a16="http://schemas.microsoft.com/office/drawing/2014/main" id="{D726DDB0-17F9-A342-8C20-CB33984138E6}"/>
                </a:ext>
              </a:extLst>
            </p:cNvPr>
            <p:cNvSpPr/>
            <p:nvPr/>
          </p:nvSpPr>
          <p:spPr>
            <a:xfrm rot="1787283">
              <a:off x="7698978" y="3522206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Triângulo 80">
              <a:extLst>
                <a:ext uri="{FF2B5EF4-FFF2-40B4-BE49-F238E27FC236}">
                  <a16:creationId xmlns:a16="http://schemas.microsoft.com/office/drawing/2014/main" id="{59476EAA-4F12-FF4F-B34A-6255CA6B9B46}"/>
                </a:ext>
              </a:extLst>
            </p:cNvPr>
            <p:cNvSpPr/>
            <p:nvPr/>
          </p:nvSpPr>
          <p:spPr>
            <a:xfrm rot="20544965">
              <a:off x="8480375" y="374174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Triângulo 81">
              <a:extLst>
                <a:ext uri="{FF2B5EF4-FFF2-40B4-BE49-F238E27FC236}">
                  <a16:creationId xmlns:a16="http://schemas.microsoft.com/office/drawing/2014/main" id="{71050162-BDA3-B043-B15F-5B430E3935E2}"/>
                </a:ext>
              </a:extLst>
            </p:cNvPr>
            <p:cNvSpPr/>
            <p:nvPr/>
          </p:nvSpPr>
          <p:spPr>
            <a:xfrm rot="13500005">
              <a:off x="8421907" y="391800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3" name="Triângulo 82">
              <a:extLst>
                <a:ext uri="{FF2B5EF4-FFF2-40B4-BE49-F238E27FC236}">
                  <a16:creationId xmlns:a16="http://schemas.microsoft.com/office/drawing/2014/main" id="{C979795C-AC79-EE4E-BAE7-BE65A4AA354D}"/>
                </a:ext>
              </a:extLst>
            </p:cNvPr>
            <p:cNvSpPr/>
            <p:nvPr/>
          </p:nvSpPr>
          <p:spPr>
            <a:xfrm rot="12379263">
              <a:off x="7763869" y="389220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4" name="Triângulo 83">
              <a:extLst>
                <a:ext uri="{FF2B5EF4-FFF2-40B4-BE49-F238E27FC236}">
                  <a16:creationId xmlns:a16="http://schemas.microsoft.com/office/drawing/2014/main" id="{B9D5EB61-0DCD-124C-9885-5BC647F160B1}"/>
                </a:ext>
              </a:extLst>
            </p:cNvPr>
            <p:cNvSpPr/>
            <p:nvPr/>
          </p:nvSpPr>
          <p:spPr>
            <a:xfrm rot="10800000">
              <a:off x="8164139" y="399321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5" name="Triângulo 84">
              <a:extLst>
                <a:ext uri="{FF2B5EF4-FFF2-40B4-BE49-F238E27FC236}">
                  <a16:creationId xmlns:a16="http://schemas.microsoft.com/office/drawing/2014/main" id="{D4455D69-8F9D-9349-83AA-7C6FA53E27C5}"/>
                </a:ext>
              </a:extLst>
            </p:cNvPr>
            <p:cNvSpPr/>
            <p:nvPr/>
          </p:nvSpPr>
          <p:spPr>
            <a:xfrm rot="5630947">
              <a:off x="8363439" y="3608903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6" name="Triângulo 85">
              <a:extLst>
                <a:ext uri="{FF2B5EF4-FFF2-40B4-BE49-F238E27FC236}">
                  <a16:creationId xmlns:a16="http://schemas.microsoft.com/office/drawing/2014/main" id="{A055C5DF-1F80-3342-B004-6C895874470F}"/>
                </a:ext>
              </a:extLst>
            </p:cNvPr>
            <p:cNvSpPr/>
            <p:nvPr/>
          </p:nvSpPr>
          <p:spPr>
            <a:xfrm rot="1787283">
              <a:off x="6996521" y="412643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7" name="Triângulo 86">
              <a:extLst>
                <a:ext uri="{FF2B5EF4-FFF2-40B4-BE49-F238E27FC236}">
                  <a16:creationId xmlns:a16="http://schemas.microsoft.com/office/drawing/2014/main" id="{8B1994F9-24BE-AE4F-916F-40523C5A4DD5}"/>
                </a:ext>
              </a:extLst>
            </p:cNvPr>
            <p:cNvSpPr/>
            <p:nvPr/>
          </p:nvSpPr>
          <p:spPr>
            <a:xfrm rot="20544965">
              <a:off x="7148921" y="427883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8" name="Triângulo 87">
              <a:extLst>
                <a:ext uri="{FF2B5EF4-FFF2-40B4-BE49-F238E27FC236}">
                  <a16:creationId xmlns:a16="http://schemas.microsoft.com/office/drawing/2014/main" id="{958A490E-D3F0-6542-ABCC-EF0AC2E69D3C}"/>
                </a:ext>
              </a:extLst>
            </p:cNvPr>
            <p:cNvSpPr/>
            <p:nvPr/>
          </p:nvSpPr>
          <p:spPr>
            <a:xfrm rot="13500005">
              <a:off x="7301321" y="443123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9" name="Triângulo 88">
              <a:extLst>
                <a:ext uri="{FF2B5EF4-FFF2-40B4-BE49-F238E27FC236}">
                  <a16:creationId xmlns:a16="http://schemas.microsoft.com/office/drawing/2014/main" id="{104A7F53-DF75-8A4D-8B2D-618033A46DE9}"/>
                </a:ext>
              </a:extLst>
            </p:cNvPr>
            <p:cNvSpPr/>
            <p:nvPr/>
          </p:nvSpPr>
          <p:spPr>
            <a:xfrm rot="12379263">
              <a:off x="6891153" y="435404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0" name="Triângulo 89">
              <a:extLst>
                <a:ext uri="{FF2B5EF4-FFF2-40B4-BE49-F238E27FC236}">
                  <a16:creationId xmlns:a16="http://schemas.microsoft.com/office/drawing/2014/main" id="{92F8E24B-F40B-5043-B134-553C753E9CDE}"/>
                </a:ext>
              </a:extLst>
            </p:cNvPr>
            <p:cNvSpPr/>
            <p:nvPr/>
          </p:nvSpPr>
          <p:spPr>
            <a:xfrm rot="10800000">
              <a:off x="7043553" y="450644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1" name="Triângulo 90">
              <a:extLst>
                <a:ext uri="{FF2B5EF4-FFF2-40B4-BE49-F238E27FC236}">
                  <a16:creationId xmlns:a16="http://schemas.microsoft.com/office/drawing/2014/main" id="{7E0FADE4-D583-2247-B460-845386C44137}"/>
                </a:ext>
              </a:extLst>
            </p:cNvPr>
            <p:cNvSpPr/>
            <p:nvPr/>
          </p:nvSpPr>
          <p:spPr>
            <a:xfrm rot="5630947">
              <a:off x="7242853" y="412213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2" name="Triângulo 91">
              <a:extLst>
                <a:ext uri="{FF2B5EF4-FFF2-40B4-BE49-F238E27FC236}">
                  <a16:creationId xmlns:a16="http://schemas.microsoft.com/office/drawing/2014/main" id="{E8DE3AE1-8DDD-D642-A82A-95E1B2FFB46A}"/>
                </a:ext>
              </a:extLst>
            </p:cNvPr>
            <p:cNvSpPr/>
            <p:nvPr/>
          </p:nvSpPr>
          <p:spPr>
            <a:xfrm rot="1787283">
              <a:off x="6730792" y="418783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3" name="Triângulo 92">
              <a:extLst>
                <a:ext uri="{FF2B5EF4-FFF2-40B4-BE49-F238E27FC236}">
                  <a16:creationId xmlns:a16="http://schemas.microsoft.com/office/drawing/2014/main" id="{3C80254A-BB5A-2646-BE38-A97324C76175}"/>
                </a:ext>
              </a:extLst>
            </p:cNvPr>
            <p:cNvSpPr/>
            <p:nvPr/>
          </p:nvSpPr>
          <p:spPr>
            <a:xfrm rot="20544965">
              <a:off x="7512189" y="4407378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4" name="Triângulo 93">
              <a:extLst>
                <a:ext uri="{FF2B5EF4-FFF2-40B4-BE49-F238E27FC236}">
                  <a16:creationId xmlns:a16="http://schemas.microsoft.com/office/drawing/2014/main" id="{5A2E1BD3-E541-5A4C-885D-441A26BB18AE}"/>
                </a:ext>
              </a:extLst>
            </p:cNvPr>
            <p:cNvSpPr/>
            <p:nvPr/>
          </p:nvSpPr>
          <p:spPr>
            <a:xfrm rot="13500005">
              <a:off x="7453721" y="458363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5" name="Triângulo 94">
              <a:extLst>
                <a:ext uri="{FF2B5EF4-FFF2-40B4-BE49-F238E27FC236}">
                  <a16:creationId xmlns:a16="http://schemas.microsoft.com/office/drawing/2014/main" id="{718D15AE-51CE-674F-84DD-AB8CC5D76B6C}"/>
                </a:ext>
              </a:extLst>
            </p:cNvPr>
            <p:cNvSpPr/>
            <p:nvPr/>
          </p:nvSpPr>
          <p:spPr>
            <a:xfrm rot="12379263">
              <a:off x="6795683" y="4557835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6" name="Triângulo 95">
              <a:extLst>
                <a:ext uri="{FF2B5EF4-FFF2-40B4-BE49-F238E27FC236}">
                  <a16:creationId xmlns:a16="http://schemas.microsoft.com/office/drawing/2014/main" id="{BA5A8949-33CA-5349-B280-A072B342C66F}"/>
                </a:ext>
              </a:extLst>
            </p:cNvPr>
            <p:cNvSpPr/>
            <p:nvPr/>
          </p:nvSpPr>
          <p:spPr>
            <a:xfrm rot="10800000">
              <a:off x="7195953" y="465884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7" name="Triângulo 96">
              <a:extLst>
                <a:ext uri="{FF2B5EF4-FFF2-40B4-BE49-F238E27FC236}">
                  <a16:creationId xmlns:a16="http://schemas.microsoft.com/office/drawing/2014/main" id="{14404C04-879E-A149-88A8-288E4B264811}"/>
                </a:ext>
              </a:extLst>
            </p:cNvPr>
            <p:cNvSpPr/>
            <p:nvPr/>
          </p:nvSpPr>
          <p:spPr>
            <a:xfrm rot="5630947">
              <a:off x="7395253" y="427453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8" name="Triângulo 97">
              <a:extLst>
                <a:ext uri="{FF2B5EF4-FFF2-40B4-BE49-F238E27FC236}">
                  <a16:creationId xmlns:a16="http://schemas.microsoft.com/office/drawing/2014/main" id="{B87236F0-2B99-1740-91F9-B941018140CE}"/>
                </a:ext>
              </a:extLst>
            </p:cNvPr>
            <p:cNvSpPr/>
            <p:nvPr/>
          </p:nvSpPr>
          <p:spPr>
            <a:xfrm rot="1787283">
              <a:off x="7908675" y="412418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9" name="Triângulo 98">
              <a:extLst>
                <a:ext uri="{FF2B5EF4-FFF2-40B4-BE49-F238E27FC236}">
                  <a16:creationId xmlns:a16="http://schemas.microsoft.com/office/drawing/2014/main" id="{171C2882-4E7F-0F47-8841-1FA73944B62C}"/>
                </a:ext>
              </a:extLst>
            </p:cNvPr>
            <p:cNvSpPr/>
            <p:nvPr/>
          </p:nvSpPr>
          <p:spPr>
            <a:xfrm rot="20544965">
              <a:off x="8061075" y="427658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0" name="Triângulo 99">
              <a:extLst>
                <a:ext uri="{FF2B5EF4-FFF2-40B4-BE49-F238E27FC236}">
                  <a16:creationId xmlns:a16="http://schemas.microsoft.com/office/drawing/2014/main" id="{60EA5A6C-1799-D44D-A731-01B204242CF9}"/>
                </a:ext>
              </a:extLst>
            </p:cNvPr>
            <p:cNvSpPr/>
            <p:nvPr/>
          </p:nvSpPr>
          <p:spPr>
            <a:xfrm rot="13500005">
              <a:off x="8213475" y="442898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1" name="Triângulo 100">
              <a:extLst>
                <a:ext uri="{FF2B5EF4-FFF2-40B4-BE49-F238E27FC236}">
                  <a16:creationId xmlns:a16="http://schemas.microsoft.com/office/drawing/2014/main" id="{600CD924-B82A-6C41-A75F-16245AE6CC28}"/>
                </a:ext>
              </a:extLst>
            </p:cNvPr>
            <p:cNvSpPr/>
            <p:nvPr/>
          </p:nvSpPr>
          <p:spPr>
            <a:xfrm rot="12379263">
              <a:off x="7803307" y="435179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2" name="Triângulo 101">
              <a:extLst>
                <a:ext uri="{FF2B5EF4-FFF2-40B4-BE49-F238E27FC236}">
                  <a16:creationId xmlns:a16="http://schemas.microsoft.com/office/drawing/2014/main" id="{1B13E20E-0CC9-E74C-8B8F-56670FDE3487}"/>
                </a:ext>
              </a:extLst>
            </p:cNvPr>
            <p:cNvSpPr/>
            <p:nvPr/>
          </p:nvSpPr>
          <p:spPr>
            <a:xfrm rot="10800000">
              <a:off x="7955707" y="450419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3" name="Triângulo 102">
              <a:extLst>
                <a:ext uri="{FF2B5EF4-FFF2-40B4-BE49-F238E27FC236}">
                  <a16:creationId xmlns:a16="http://schemas.microsoft.com/office/drawing/2014/main" id="{F52A012E-8209-184A-BDC6-77102DBBCFBE}"/>
                </a:ext>
              </a:extLst>
            </p:cNvPr>
            <p:cNvSpPr/>
            <p:nvPr/>
          </p:nvSpPr>
          <p:spPr>
            <a:xfrm rot="5630947">
              <a:off x="8155007" y="411988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4" name="Triângulo 103">
              <a:extLst>
                <a:ext uri="{FF2B5EF4-FFF2-40B4-BE49-F238E27FC236}">
                  <a16:creationId xmlns:a16="http://schemas.microsoft.com/office/drawing/2014/main" id="{62FC82AE-7400-7446-B0BA-CCAC844DEA4B}"/>
                </a:ext>
              </a:extLst>
            </p:cNvPr>
            <p:cNvSpPr/>
            <p:nvPr/>
          </p:nvSpPr>
          <p:spPr>
            <a:xfrm rot="1787283">
              <a:off x="7642946" y="4185590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5" name="Triângulo 104">
              <a:extLst>
                <a:ext uri="{FF2B5EF4-FFF2-40B4-BE49-F238E27FC236}">
                  <a16:creationId xmlns:a16="http://schemas.microsoft.com/office/drawing/2014/main" id="{AB2FA209-EC78-6E4F-9FF3-0FC225DF7E2C}"/>
                </a:ext>
              </a:extLst>
            </p:cNvPr>
            <p:cNvSpPr/>
            <p:nvPr/>
          </p:nvSpPr>
          <p:spPr>
            <a:xfrm rot="20544965">
              <a:off x="8424343" y="4405131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6" name="Triângulo 105">
              <a:extLst>
                <a:ext uri="{FF2B5EF4-FFF2-40B4-BE49-F238E27FC236}">
                  <a16:creationId xmlns:a16="http://schemas.microsoft.com/office/drawing/2014/main" id="{EF2E2498-B6C3-5345-A9FA-35EDF94BC9C8}"/>
                </a:ext>
              </a:extLst>
            </p:cNvPr>
            <p:cNvSpPr/>
            <p:nvPr/>
          </p:nvSpPr>
          <p:spPr>
            <a:xfrm rot="13500005">
              <a:off x="8365875" y="458138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7" name="Triângulo 106">
              <a:extLst>
                <a:ext uri="{FF2B5EF4-FFF2-40B4-BE49-F238E27FC236}">
                  <a16:creationId xmlns:a16="http://schemas.microsoft.com/office/drawing/2014/main" id="{51858011-CDCD-F04C-844D-B221B36CCD7F}"/>
                </a:ext>
              </a:extLst>
            </p:cNvPr>
            <p:cNvSpPr/>
            <p:nvPr/>
          </p:nvSpPr>
          <p:spPr>
            <a:xfrm rot="12379263">
              <a:off x="7707837" y="4555588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8" name="Triângulo 107">
              <a:extLst>
                <a:ext uri="{FF2B5EF4-FFF2-40B4-BE49-F238E27FC236}">
                  <a16:creationId xmlns:a16="http://schemas.microsoft.com/office/drawing/2014/main" id="{C37971C8-303C-3040-9452-24F8F5E81781}"/>
                </a:ext>
              </a:extLst>
            </p:cNvPr>
            <p:cNvSpPr/>
            <p:nvPr/>
          </p:nvSpPr>
          <p:spPr>
            <a:xfrm rot="10800000">
              <a:off x="8108107" y="4656594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9" name="Triângulo 108">
              <a:extLst>
                <a:ext uri="{FF2B5EF4-FFF2-40B4-BE49-F238E27FC236}">
                  <a16:creationId xmlns:a16="http://schemas.microsoft.com/office/drawing/2014/main" id="{6BEFB249-9154-4B4B-9D38-4C4F7D6636D6}"/>
                </a:ext>
              </a:extLst>
            </p:cNvPr>
            <p:cNvSpPr/>
            <p:nvPr/>
          </p:nvSpPr>
          <p:spPr>
            <a:xfrm rot="5630947">
              <a:off x="8307407" y="4272287"/>
              <a:ext cx="87549" cy="77821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76583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latin typeface="Copperplate Gothic Bold" panose="020E0705020206020404" pitchFamily="34" charset="77"/>
              </a:rPr>
              <a:t>Eritrócito, um oásis de paz?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latin typeface="Copperplate Gothic Bold" panose="020E0705020206020404" pitchFamily="34" charset="77"/>
              </a:rPr>
              <a:t>Vantagens:</a:t>
            </a:r>
          </a:p>
          <a:p>
            <a:pPr lvl="1"/>
            <a:r>
              <a:rPr lang="pt-BR" dirty="0">
                <a:latin typeface="Copperplate Gothic Bold" panose="020E0705020206020404" pitchFamily="34" charset="77"/>
              </a:rPr>
              <a:t>“Invisível” ao sistema imune.</a:t>
            </a:r>
          </a:p>
          <a:p>
            <a:pPr lvl="1"/>
            <a:endParaRPr lang="pt-BR" dirty="0">
              <a:latin typeface="Copperplate Gothic Bold" panose="020E0705020206020404" pitchFamily="34" charset="77"/>
            </a:endParaRPr>
          </a:p>
          <a:p>
            <a:r>
              <a:rPr lang="pt-BR" dirty="0">
                <a:latin typeface="Copperplate Gothic Bold" panose="020E0705020206020404" pitchFamily="34" charset="77"/>
              </a:rPr>
              <a:t>Desvantagens:</a:t>
            </a:r>
          </a:p>
          <a:p>
            <a:pPr lvl="1"/>
            <a:r>
              <a:rPr lang="pt-BR" dirty="0">
                <a:latin typeface="Copperplate Gothic Bold" panose="020E0705020206020404" pitchFamily="34" charset="77"/>
              </a:rPr>
              <a:t>Poucos nutrientes.</a:t>
            </a:r>
          </a:p>
          <a:p>
            <a:pPr lvl="2"/>
            <a:r>
              <a:rPr lang="pt-BR" dirty="0">
                <a:latin typeface="Copperplate Gothic Bold" panose="020E0705020206020404" pitchFamily="34" charset="77"/>
              </a:rPr>
              <a:t>Obrigado a comer hemoglobina – digestão resulta em heme, que é toxico – obrigado a transformar o heme em cristal: </a:t>
            </a:r>
            <a:r>
              <a:rPr lang="pt-BR" dirty="0" err="1">
                <a:latin typeface="Copperplate Gothic Bold" panose="020E0705020206020404" pitchFamily="34" charset="77"/>
              </a:rPr>
              <a:t>hemozoína</a:t>
            </a:r>
            <a:r>
              <a:rPr lang="pt-BR" dirty="0">
                <a:latin typeface="Copperplate Gothic Bold" panose="020E0705020206020404" pitchFamily="34" charset="77"/>
              </a:rPr>
              <a:t>.</a:t>
            </a:r>
          </a:p>
          <a:p>
            <a:pPr lvl="1"/>
            <a:r>
              <a:rPr lang="pt-BR" dirty="0">
                <a:latin typeface="Copperplate Gothic Bold" panose="020E0705020206020404" pitchFamily="34" charset="77"/>
              </a:rPr>
              <a:t>Circulante – vigilância no baço.</a:t>
            </a:r>
          </a:p>
        </p:txBody>
      </p:sp>
    </p:spTree>
    <p:extLst>
      <p:ext uri="{BB962C8B-B14F-4D97-AF65-F5344CB8AC3E}">
        <p14:creationId xmlns:p14="http://schemas.microsoft.com/office/powerpoint/2010/main" val="4288785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370" y="8227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latin typeface="Copperplate Gothic Bold" panose="020E0705020206020404" pitchFamily="34" charset="77"/>
              </a:rPr>
              <a:t>Como o parasita evita ser eliminado no baço?</a:t>
            </a:r>
          </a:p>
        </p:txBody>
      </p:sp>
      <p:pic>
        <p:nvPicPr>
          <p:cNvPr id="4" name="Image 3" descr="Captura de Tela 2015-02-11 às 14.56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17334" y="1270000"/>
            <a:ext cx="5835245" cy="300070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234876" y="4067504"/>
            <a:ext cx="934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PfEMP1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4707458" y="4471001"/>
            <a:ext cx="1574800" cy="4396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3793056" y="4857017"/>
            <a:ext cx="897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EPCR</a:t>
            </a:r>
          </a:p>
          <a:p>
            <a:r>
              <a:rPr lang="fr-FR" b="1" dirty="0"/>
              <a:t>ICAM-1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788390" y="4857016"/>
            <a:ext cx="686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CD36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>
            <a:off x="6680191" y="4471001"/>
            <a:ext cx="127000" cy="4396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6570138" y="4857016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CSA</a:t>
            </a:r>
          </a:p>
        </p:txBody>
      </p:sp>
      <p:cxnSp>
        <p:nvCxnSpPr>
          <p:cNvPr id="16" name="Connecteur droit avec flèche 15"/>
          <p:cNvCxnSpPr/>
          <p:nvPr/>
        </p:nvCxnSpPr>
        <p:spPr>
          <a:xfrm>
            <a:off x="7179725" y="4471001"/>
            <a:ext cx="1659466" cy="43967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1964258" y="4826007"/>
            <a:ext cx="1405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Receptores</a:t>
            </a:r>
            <a:r>
              <a:rPr lang="fr-FR" dirty="0"/>
              <a:t> </a:t>
            </a:r>
            <a:r>
              <a:rPr lang="fr-FR" dirty="0" err="1"/>
              <a:t>endoteliais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3471324" y="5435614"/>
            <a:ext cx="1710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Complicações cerebrais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6324587" y="5435613"/>
            <a:ext cx="1710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Placenta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8331191" y="5435613"/>
            <a:ext cx="2032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Tecidos em geral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4911968" y="6470437"/>
            <a:ext cx="2368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/>
              <a:t>P. </a:t>
            </a:r>
            <a:r>
              <a:rPr lang="fr-FR" b="1" i="1" dirty="0" err="1"/>
              <a:t>falciparum</a:t>
            </a:r>
            <a:r>
              <a:rPr lang="fr-FR" b="1" i="1" dirty="0"/>
              <a:t>. P. </a:t>
            </a:r>
            <a:r>
              <a:rPr lang="fr-FR" b="1" i="1" dirty="0" err="1"/>
              <a:t>vivax</a:t>
            </a:r>
            <a:r>
              <a:rPr lang="fr-FR" b="1" i="1" dirty="0"/>
              <a:t>?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7816559" y="4067504"/>
            <a:ext cx="106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/>
              <a:t>60 copias</a:t>
            </a:r>
          </a:p>
        </p:txBody>
      </p:sp>
    </p:spTree>
    <p:extLst>
      <p:ext uri="{BB962C8B-B14F-4D97-AF65-F5344CB8AC3E}">
        <p14:creationId xmlns:p14="http://schemas.microsoft.com/office/powerpoint/2010/main" val="158151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apillary flow_edit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406" r="1772"/>
          <a:stretch/>
        </p:blipFill>
        <p:spPr>
          <a:xfrm>
            <a:off x="196849" y="11113"/>
            <a:ext cx="11798300" cy="6858000"/>
          </a:xfrm>
          <a:prstGeom prst="rect">
            <a:avLst/>
          </a:prstGeom>
        </p:spPr>
      </p:pic>
      <p:grpSp>
        <p:nvGrpSpPr>
          <p:cNvPr id="46" name="Grupo 45"/>
          <p:cNvGrpSpPr/>
          <p:nvPr/>
        </p:nvGrpSpPr>
        <p:grpSpPr>
          <a:xfrm rot="19637606">
            <a:off x="-1614296" y="4886419"/>
            <a:ext cx="600591" cy="333662"/>
            <a:chOff x="2095500" y="1708150"/>
            <a:chExt cx="6195060" cy="3441700"/>
          </a:xfrm>
        </p:grpSpPr>
        <p:sp>
          <p:nvSpPr>
            <p:cNvPr id="47" name="Oval 46"/>
            <p:cNvSpPr/>
            <p:nvPr/>
          </p:nvSpPr>
          <p:spPr>
            <a:xfrm>
              <a:off x="2095500" y="1708150"/>
              <a:ext cx="6195060" cy="3441700"/>
            </a:xfrm>
            <a:prstGeom prst="ellipse">
              <a:avLst/>
            </a:prstGeom>
            <a:solidFill>
              <a:srgbClr val="FF959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Arco 47"/>
            <p:cNvSpPr/>
            <p:nvPr/>
          </p:nvSpPr>
          <p:spPr>
            <a:xfrm>
              <a:off x="5321300" y="2712710"/>
              <a:ext cx="1549400" cy="977900"/>
            </a:xfrm>
            <a:prstGeom prst="arc">
              <a:avLst>
                <a:gd name="adj1" fmla="val 18229717"/>
                <a:gd name="adj2" fmla="val 21410862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Forma Livre 48"/>
            <p:cNvSpPr/>
            <p:nvPr/>
          </p:nvSpPr>
          <p:spPr>
            <a:xfrm>
              <a:off x="2447400" y="2167870"/>
              <a:ext cx="3648600" cy="2755131"/>
            </a:xfrm>
            <a:custGeom>
              <a:avLst/>
              <a:gdLst>
                <a:gd name="connsiteX0" fmla="*/ 245000 w 3178700"/>
                <a:gd name="connsiteY0" fmla="*/ 215900 h 2400300"/>
                <a:gd name="connsiteX1" fmla="*/ 321200 w 3178700"/>
                <a:gd name="connsiteY1" fmla="*/ 190500 h 2400300"/>
                <a:gd name="connsiteX2" fmla="*/ 359300 w 3178700"/>
                <a:gd name="connsiteY2" fmla="*/ 165100 h 2400300"/>
                <a:gd name="connsiteX3" fmla="*/ 460900 w 3178700"/>
                <a:gd name="connsiteY3" fmla="*/ 152400 h 2400300"/>
                <a:gd name="connsiteX4" fmla="*/ 562500 w 3178700"/>
                <a:gd name="connsiteY4" fmla="*/ 127000 h 2400300"/>
                <a:gd name="connsiteX5" fmla="*/ 600600 w 3178700"/>
                <a:gd name="connsiteY5" fmla="*/ 114300 h 2400300"/>
                <a:gd name="connsiteX6" fmla="*/ 702200 w 3178700"/>
                <a:gd name="connsiteY6" fmla="*/ 88900 h 2400300"/>
                <a:gd name="connsiteX7" fmla="*/ 829200 w 3178700"/>
                <a:gd name="connsiteY7" fmla="*/ 50800 h 2400300"/>
                <a:gd name="connsiteX8" fmla="*/ 981600 w 3178700"/>
                <a:gd name="connsiteY8" fmla="*/ 25400 h 2400300"/>
                <a:gd name="connsiteX9" fmla="*/ 1210200 w 3178700"/>
                <a:gd name="connsiteY9" fmla="*/ 0 h 2400300"/>
                <a:gd name="connsiteX10" fmla="*/ 1603900 w 3178700"/>
                <a:gd name="connsiteY10" fmla="*/ 12700 h 2400300"/>
                <a:gd name="connsiteX11" fmla="*/ 1667400 w 3178700"/>
                <a:gd name="connsiteY11" fmla="*/ 38100 h 2400300"/>
                <a:gd name="connsiteX12" fmla="*/ 1756300 w 3178700"/>
                <a:gd name="connsiteY12" fmla="*/ 50800 h 2400300"/>
                <a:gd name="connsiteX13" fmla="*/ 1819800 w 3178700"/>
                <a:gd name="connsiteY13" fmla="*/ 76200 h 2400300"/>
                <a:gd name="connsiteX14" fmla="*/ 1896000 w 3178700"/>
                <a:gd name="connsiteY14" fmla="*/ 127000 h 2400300"/>
                <a:gd name="connsiteX15" fmla="*/ 1921400 w 3178700"/>
                <a:gd name="connsiteY15" fmla="*/ 165100 h 2400300"/>
                <a:gd name="connsiteX16" fmla="*/ 1997600 w 3178700"/>
                <a:gd name="connsiteY16" fmla="*/ 215900 h 2400300"/>
                <a:gd name="connsiteX17" fmla="*/ 2111900 w 3178700"/>
                <a:gd name="connsiteY17" fmla="*/ 342900 h 2400300"/>
                <a:gd name="connsiteX18" fmla="*/ 2188100 w 3178700"/>
                <a:gd name="connsiteY18" fmla="*/ 406400 h 2400300"/>
                <a:gd name="connsiteX19" fmla="*/ 2200800 w 3178700"/>
                <a:gd name="connsiteY19" fmla="*/ 457200 h 2400300"/>
                <a:gd name="connsiteX20" fmla="*/ 2238900 w 3178700"/>
                <a:gd name="connsiteY20" fmla="*/ 495300 h 2400300"/>
                <a:gd name="connsiteX21" fmla="*/ 2264300 w 3178700"/>
                <a:gd name="connsiteY21" fmla="*/ 533400 h 2400300"/>
                <a:gd name="connsiteX22" fmla="*/ 2277000 w 3178700"/>
                <a:gd name="connsiteY22" fmla="*/ 584200 h 2400300"/>
                <a:gd name="connsiteX23" fmla="*/ 2340500 w 3178700"/>
                <a:gd name="connsiteY23" fmla="*/ 685800 h 2400300"/>
                <a:gd name="connsiteX24" fmla="*/ 2365900 w 3178700"/>
                <a:gd name="connsiteY24" fmla="*/ 723900 h 2400300"/>
                <a:gd name="connsiteX25" fmla="*/ 2404000 w 3178700"/>
                <a:gd name="connsiteY25" fmla="*/ 749300 h 2400300"/>
                <a:gd name="connsiteX26" fmla="*/ 2480200 w 3178700"/>
                <a:gd name="connsiteY26" fmla="*/ 812800 h 2400300"/>
                <a:gd name="connsiteX27" fmla="*/ 2505600 w 3178700"/>
                <a:gd name="connsiteY27" fmla="*/ 850900 h 2400300"/>
                <a:gd name="connsiteX28" fmla="*/ 2543700 w 3178700"/>
                <a:gd name="connsiteY28" fmla="*/ 876300 h 2400300"/>
                <a:gd name="connsiteX29" fmla="*/ 2581800 w 3178700"/>
                <a:gd name="connsiteY29" fmla="*/ 914400 h 2400300"/>
                <a:gd name="connsiteX30" fmla="*/ 2619900 w 3178700"/>
                <a:gd name="connsiteY30" fmla="*/ 939800 h 2400300"/>
                <a:gd name="connsiteX31" fmla="*/ 2696100 w 3178700"/>
                <a:gd name="connsiteY31" fmla="*/ 1003300 h 2400300"/>
                <a:gd name="connsiteX32" fmla="*/ 2746900 w 3178700"/>
                <a:gd name="connsiteY32" fmla="*/ 1041400 h 2400300"/>
                <a:gd name="connsiteX33" fmla="*/ 2772300 w 3178700"/>
                <a:gd name="connsiteY33" fmla="*/ 1079500 h 2400300"/>
                <a:gd name="connsiteX34" fmla="*/ 2823100 w 3178700"/>
                <a:gd name="connsiteY34" fmla="*/ 1092200 h 2400300"/>
                <a:gd name="connsiteX35" fmla="*/ 2848500 w 3178700"/>
                <a:gd name="connsiteY35" fmla="*/ 1130300 h 2400300"/>
                <a:gd name="connsiteX36" fmla="*/ 2962800 w 3178700"/>
                <a:gd name="connsiteY36" fmla="*/ 1193800 h 2400300"/>
                <a:gd name="connsiteX37" fmla="*/ 3039000 w 3178700"/>
                <a:gd name="connsiteY37" fmla="*/ 1270000 h 2400300"/>
                <a:gd name="connsiteX38" fmla="*/ 3089800 w 3178700"/>
                <a:gd name="connsiteY38" fmla="*/ 1320800 h 2400300"/>
                <a:gd name="connsiteX39" fmla="*/ 3102500 w 3178700"/>
                <a:gd name="connsiteY39" fmla="*/ 1358900 h 2400300"/>
                <a:gd name="connsiteX40" fmla="*/ 3140600 w 3178700"/>
                <a:gd name="connsiteY40" fmla="*/ 1384300 h 2400300"/>
                <a:gd name="connsiteX41" fmla="*/ 3166000 w 3178700"/>
                <a:gd name="connsiteY41" fmla="*/ 1473200 h 2400300"/>
                <a:gd name="connsiteX42" fmla="*/ 3178700 w 3178700"/>
                <a:gd name="connsiteY42" fmla="*/ 1511300 h 2400300"/>
                <a:gd name="connsiteX43" fmla="*/ 3166000 w 3178700"/>
                <a:gd name="connsiteY43" fmla="*/ 1752600 h 2400300"/>
                <a:gd name="connsiteX44" fmla="*/ 3115200 w 3178700"/>
                <a:gd name="connsiteY44" fmla="*/ 1879600 h 2400300"/>
                <a:gd name="connsiteX45" fmla="*/ 3089800 w 3178700"/>
                <a:gd name="connsiteY45" fmla="*/ 1955800 h 2400300"/>
                <a:gd name="connsiteX46" fmla="*/ 3026300 w 3178700"/>
                <a:gd name="connsiteY46" fmla="*/ 2032000 h 2400300"/>
                <a:gd name="connsiteX47" fmla="*/ 2962800 w 3178700"/>
                <a:gd name="connsiteY47" fmla="*/ 2108200 h 2400300"/>
                <a:gd name="connsiteX48" fmla="*/ 2823100 w 3178700"/>
                <a:gd name="connsiteY48" fmla="*/ 2184400 h 2400300"/>
                <a:gd name="connsiteX49" fmla="*/ 2746900 w 3178700"/>
                <a:gd name="connsiteY49" fmla="*/ 2235200 h 2400300"/>
                <a:gd name="connsiteX50" fmla="*/ 2708800 w 3178700"/>
                <a:gd name="connsiteY50" fmla="*/ 2247900 h 2400300"/>
                <a:gd name="connsiteX51" fmla="*/ 2645300 w 3178700"/>
                <a:gd name="connsiteY51" fmla="*/ 2260600 h 2400300"/>
                <a:gd name="connsiteX52" fmla="*/ 2581800 w 3178700"/>
                <a:gd name="connsiteY52" fmla="*/ 2286000 h 2400300"/>
                <a:gd name="connsiteX53" fmla="*/ 2492900 w 3178700"/>
                <a:gd name="connsiteY53" fmla="*/ 2311400 h 2400300"/>
                <a:gd name="connsiteX54" fmla="*/ 2391300 w 3178700"/>
                <a:gd name="connsiteY54" fmla="*/ 2336800 h 2400300"/>
                <a:gd name="connsiteX55" fmla="*/ 2277000 w 3178700"/>
                <a:gd name="connsiteY55" fmla="*/ 2349500 h 2400300"/>
                <a:gd name="connsiteX56" fmla="*/ 2048400 w 3178700"/>
                <a:gd name="connsiteY56" fmla="*/ 2374900 h 2400300"/>
                <a:gd name="connsiteX57" fmla="*/ 1692800 w 3178700"/>
                <a:gd name="connsiteY57" fmla="*/ 2400300 h 2400300"/>
                <a:gd name="connsiteX58" fmla="*/ 1248300 w 3178700"/>
                <a:gd name="connsiteY58" fmla="*/ 2387600 h 2400300"/>
                <a:gd name="connsiteX59" fmla="*/ 1184800 w 3178700"/>
                <a:gd name="connsiteY59" fmla="*/ 2362200 h 2400300"/>
                <a:gd name="connsiteX60" fmla="*/ 1134000 w 3178700"/>
                <a:gd name="connsiteY60" fmla="*/ 2349500 h 2400300"/>
                <a:gd name="connsiteX61" fmla="*/ 981600 w 3178700"/>
                <a:gd name="connsiteY61" fmla="*/ 2311400 h 2400300"/>
                <a:gd name="connsiteX62" fmla="*/ 918100 w 3178700"/>
                <a:gd name="connsiteY62" fmla="*/ 2286000 h 2400300"/>
                <a:gd name="connsiteX63" fmla="*/ 880000 w 3178700"/>
                <a:gd name="connsiteY63" fmla="*/ 2273300 h 2400300"/>
                <a:gd name="connsiteX64" fmla="*/ 841900 w 3178700"/>
                <a:gd name="connsiteY64" fmla="*/ 2247900 h 2400300"/>
                <a:gd name="connsiteX65" fmla="*/ 765700 w 3178700"/>
                <a:gd name="connsiteY65" fmla="*/ 2209800 h 2400300"/>
                <a:gd name="connsiteX66" fmla="*/ 727600 w 3178700"/>
                <a:gd name="connsiteY66" fmla="*/ 2197100 h 2400300"/>
                <a:gd name="connsiteX67" fmla="*/ 626000 w 3178700"/>
                <a:gd name="connsiteY67" fmla="*/ 2133600 h 2400300"/>
                <a:gd name="connsiteX68" fmla="*/ 473600 w 3178700"/>
                <a:gd name="connsiteY68" fmla="*/ 2044700 h 2400300"/>
                <a:gd name="connsiteX69" fmla="*/ 308500 w 3178700"/>
                <a:gd name="connsiteY69" fmla="*/ 1854200 h 2400300"/>
                <a:gd name="connsiteX70" fmla="*/ 283100 w 3178700"/>
                <a:gd name="connsiteY70" fmla="*/ 1816100 h 2400300"/>
                <a:gd name="connsiteX71" fmla="*/ 245000 w 3178700"/>
                <a:gd name="connsiteY71" fmla="*/ 1689100 h 2400300"/>
                <a:gd name="connsiteX72" fmla="*/ 219600 w 3178700"/>
                <a:gd name="connsiteY72" fmla="*/ 1625600 h 2400300"/>
                <a:gd name="connsiteX73" fmla="*/ 156100 w 3178700"/>
                <a:gd name="connsiteY73" fmla="*/ 1524000 h 2400300"/>
                <a:gd name="connsiteX74" fmla="*/ 143400 w 3178700"/>
                <a:gd name="connsiteY74" fmla="*/ 1447800 h 2400300"/>
                <a:gd name="connsiteX75" fmla="*/ 79900 w 3178700"/>
                <a:gd name="connsiteY75" fmla="*/ 1346200 h 2400300"/>
                <a:gd name="connsiteX76" fmla="*/ 54500 w 3178700"/>
                <a:gd name="connsiteY76" fmla="*/ 1295400 h 2400300"/>
                <a:gd name="connsiteX77" fmla="*/ 41800 w 3178700"/>
                <a:gd name="connsiteY77" fmla="*/ 1244600 h 2400300"/>
                <a:gd name="connsiteX78" fmla="*/ 3700 w 3178700"/>
                <a:gd name="connsiteY78" fmla="*/ 1155700 h 2400300"/>
                <a:gd name="connsiteX79" fmla="*/ 29100 w 3178700"/>
                <a:gd name="connsiteY79" fmla="*/ 635000 h 2400300"/>
                <a:gd name="connsiteX80" fmla="*/ 41800 w 3178700"/>
                <a:gd name="connsiteY80" fmla="*/ 596900 h 2400300"/>
                <a:gd name="connsiteX81" fmla="*/ 54500 w 3178700"/>
                <a:gd name="connsiteY81" fmla="*/ 546100 h 2400300"/>
                <a:gd name="connsiteX82" fmla="*/ 105300 w 3178700"/>
                <a:gd name="connsiteY82" fmla="*/ 469900 h 2400300"/>
                <a:gd name="connsiteX83" fmla="*/ 206900 w 3178700"/>
                <a:gd name="connsiteY83" fmla="*/ 355600 h 2400300"/>
                <a:gd name="connsiteX84" fmla="*/ 245000 w 3178700"/>
                <a:gd name="connsiteY84" fmla="*/ 330200 h 2400300"/>
                <a:gd name="connsiteX85" fmla="*/ 283100 w 3178700"/>
                <a:gd name="connsiteY85" fmla="*/ 317500 h 2400300"/>
                <a:gd name="connsiteX86" fmla="*/ 295800 w 3178700"/>
                <a:gd name="connsiteY86" fmla="*/ 177800 h 240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178700" h="2400300">
                  <a:moveTo>
                    <a:pt x="245000" y="215900"/>
                  </a:moveTo>
                  <a:cubicBezTo>
                    <a:pt x="270400" y="207433"/>
                    <a:pt x="296734" y="201374"/>
                    <a:pt x="321200" y="190500"/>
                  </a:cubicBezTo>
                  <a:cubicBezTo>
                    <a:pt x="335148" y="184301"/>
                    <a:pt x="344574" y="169116"/>
                    <a:pt x="359300" y="165100"/>
                  </a:cubicBezTo>
                  <a:cubicBezTo>
                    <a:pt x="392228" y="156120"/>
                    <a:pt x="427033" y="156633"/>
                    <a:pt x="460900" y="152400"/>
                  </a:cubicBezTo>
                  <a:cubicBezTo>
                    <a:pt x="547991" y="123370"/>
                    <a:pt x="439897" y="157651"/>
                    <a:pt x="562500" y="127000"/>
                  </a:cubicBezTo>
                  <a:cubicBezTo>
                    <a:pt x="575487" y="123753"/>
                    <a:pt x="587685" y="117822"/>
                    <a:pt x="600600" y="114300"/>
                  </a:cubicBezTo>
                  <a:cubicBezTo>
                    <a:pt x="634279" y="105115"/>
                    <a:pt x="669082" y="99939"/>
                    <a:pt x="702200" y="88900"/>
                  </a:cubicBezTo>
                  <a:cubicBezTo>
                    <a:pt x="765517" y="67794"/>
                    <a:pt x="771619" y="63596"/>
                    <a:pt x="829200" y="50800"/>
                  </a:cubicBezTo>
                  <a:cubicBezTo>
                    <a:pt x="890320" y="37218"/>
                    <a:pt x="915337" y="34235"/>
                    <a:pt x="981600" y="25400"/>
                  </a:cubicBezTo>
                  <a:cubicBezTo>
                    <a:pt x="1089462" y="11018"/>
                    <a:pt x="1094057" y="11614"/>
                    <a:pt x="1210200" y="0"/>
                  </a:cubicBezTo>
                  <a:cubicBezTo>
                    <a:pt x="1341433" y="4233"/>
                    <a:pt x="1473052" y="1796"/>
                    <a:pt x="1603900" y="12700"/>
                  </a:cubicBezTo>
                  <a:cubicBezTo>
                    <a:pt x="1626618" y="14593"/>
                    <a:pt x="1645283" y="32571"/>
                    <a:pt x="1667400" y="38100"/>
                  </a:cubicBezTo>
                  <a:cubicBezTo>
                    <a:pt x="1696440" y="45360"/>
                    <a:pt x="1726667" y="46567"/>
                    <a:pt x="1756300" y="50800"/>
                  </a:cubicBezTo>
                  <a:cubicBezTo>
                    <a:pt x="1777467" y="59267"/>
                    <a:pt x="1799786" y="65284"/>
                    <a:pt x="1819800" y="76200"/>
                  </a:cubicBezTo>
                  <a:cubicBezTo>
                    <a:pt x="1846600" y="90818"/>
                    <a:pt x="1896000" y="127000"/>
                    <a:pt x="1896000" y="127000"/>
                  </a:cubicBezTo>
                  <a:cubicBezTo>
                    <a:pt x="1904467" y="139700"/>
                    <a:pt x="1909913" y="155049"/>
                    <a:pt x="1921400" y="165100"/>
                  </a:cubicBezTo>
                  <a:cubicBezTo>
                    <a:pt x="1944374" y="185202"/>
                    <a:pt x="1997600" y="215900"/>
                    <a:pt x="1997600" y="215900"/>
                  </a:cubicBezTo>
                  <a:cubicBezTo>
                    <a:pt x="2046246" y="288869"/>
                    <a:pt x="2012207" y="243207"/>
                    <a:pt x="2111900" y="342900"/>
                  </a:cubicBezTo>
                  <a:cubicBezTo>
                    <a:pt x="2160793" y="391793"/>
                    <a:pt x="2135056" y="371037"/>
                    <a:pt x="2188100" y="406400"/>
                  </a:cubicBezTo>
                  <a:cubicBezTo>
                    <a:pt x="2192333" y="423333"/>
                    <a:pt x="2192140" y="442045"/>
                    <a:pt x="2200800" y="457200"/>
                  </a:cubicBezTo>
                  <a:cubicBezTo>
                    <a:pt x="2209711" y="472794"/>
                    <a:pt x="2227402" y="481502"/>
                    <a:pt x="2238900" y="495300"/>
                  </a:cubicBezTo>
                  <a:cubicBezTo>
                    <a:pt x="2248671" y="507026"/>
                    <a:pt x="2255833" y="520700"/>
                    <a:pt x="2264300" y="533400"/>
                  </a:cubicBezTo>
                  <a:cubicBezTo>
                    <a:pt x="2268533" y="550333"/>
                    <a:pt x="2270871" y="567857"/>
                    <a:pt x="2277000" y="584200"/>
                  </a:cubicBezTo>
                  <a:cubicBezTo>
                    <a:pt x="2295844" y="634450"/>
                    <a:pt x="2308954" y="641636"/>
                    <a:pt x="2340500" y="685800"/>
                  </a:cubicBezTo>
                  <a:cubicBezTo>
                    <a:pt x="2349372" y="698220"/>
                    <a:pt x="2355107" y="713107"/>
                    <a:pt x="2365900" y="723900"/>
                  </a:cubicBezTo>
                  <a:cubicBezTo>
                    <a:pt x="2376693" y="734693"/>
                    <a:pt x="2391300" y="740833"/>
                    <a:pt x="2404000" y="749300"/>
                  </a:cubicBezTo>
                  <a:cubicBezTo>
                    <a:pt x="2465883" y="842125"/>
                    <a:pt x="2383522" y="732235"/>
                    <a:pt x="2480200" y="812800"/>
                  </a:cubicBezTo>
                  <a:cubicBezTo>
                    <a:pt x="2491926" y="822571"/>
                    <a:pt x="2494807" y="840107"/>
                    <a:pt x="2505600" y="850900"/>
                  </a:cubicBezTo>
                  <a:cubicBezTo>
                    <a:pt x="2516393" y="861693"/>
                    <a:pt x="2531974" y="866529"/>
                    <a:pt x="2543700" y="876300"/>
                  </a:cubicBezTo>
                  <a:cubicBezTo>
                    <a:pt x="2557498" y="887798"/>
                    <a:pt x="2568002" y="902902"/>
                    <a:pt x="2581800" y="914400"/>
                  </a:cubicBezTo>
                  <a:cubicBezTo>
                    <a:pt x="2593526" y="924171"/>
                    <a:pt x="2608174" y="930029"/>
                    <a:pt x="2619900" y="939800"/>
                  </a:cubicBezTo>
                  <a:cubicBezTo>
                    <a:pt x="2762210" y="1058391"/>
                    <a:pt x="2563667" y="908705"/>
                    <a:pt x="2696100" y="1003300"/>
                  </a:cubicBezTo>
                  <a:cubicBezTo>
                    <a:pt x="2713324" y="1015603"/>
                    <a:pt x="2731933" y="1026433"/>
                    <a:pt x="2746900" y="1041400"/>
                  </a:cubicBezTo>
                  <a:cubicBezTo>
                    <a:pt x="2757693" y="1052193"/>
                    <a:pt x="2759600" y="1071033"/>
                    <a:pt x="2772300" y="1079500"/>
                  </a:cubicBezTo>
                  <a:cubicBezTo>
                    <a:pt x="2786823" y="1089182"/>
                    <a:pt x="2806167" y="1087967"/>
                    <a:pt x="2823100" y="1092200"/>
                  </a:cubicBezTo>
                  <a:cubicBezTo>
                    <a:pt x="2831567" y="1104900"/>
                    <a:pt x="2837013" y="1120249"/>
                    <a:pt x="2848500" y="1130300"/>
                  </a:cubicBezTo>
                  <a:cubicBezTo>
                    <a:pt x="2902247" y="1177328"/>
                    <a:pt x="2910471" y="1176357"/>
                    <a:pt x="2962800" y="1193800"/>
                  </a:cubicBezTo>
                  <a:lnTo>
                    <a:pt x="3039000" y="1270000"/>
                  </a:lnTo>
                  <a:lnTo>
                    <a:pt x="3089800" y="1320800"/>
                  </a:lnTo>
                  <a:cubicBezTo>
                    <a:pt x="3094033" y="1333500"/>
                    <a:pt x="3094137" y="1348447"/>
                    <a:pt x="3102500" y="1358900"/>
                  </a:cubicBezTo>
                  <a:cubicBezTo>
                    <a:pt x="3112035" y="1370819"/>
                    <a:pt x="3133187" y="1370957"/>
                    <a:pt x="3140600" y="1384300"/>
                  </a:cubicBezTo>
                  <a:cubicBezTo>
                    <a:pt x="3155567" y="1411241"/>
                    <a:pt x="3157144" y="1443681"/>
                    <a:pt x="3166000" y="1473200"/>
                  </a:cubicBezTo>
                  <a:cubicBezTo>
                    <a:pt x="3169847" y="1486022"/>
                    <a:pt x="3174467" y="1498600"/>
                    <a:pt x="3178700" y="1511300"/>
                  </a:cubicBezTo>
                  <a:cubicBezTo>
                    <a:pt x="3174467" y="1591733"/>
                    <a:pt x="3175597" y="1672629"/>
                    <a:pt x="3166000" y="1752600"/>
                  </a:cubicBezTo>
                  <a:cubicBezTo>
                    <a:pt x="3158779" y="1812772"/>
                    <a:pt x="3135486" y="1828886"/>
                    <a:pt x="3115200" y="1879600"/>
                  </a:cubicBezTo>
                  <a:cubicBezTo>
                    <a:pt x="3105256" y="1904459"/>
                    <a:pt x="3104652" y="1933523"/>
                    <a:pt x="3089800" y="1955800"/>
                  </a:cubicBezTo>
                  <a:cubicBezTo>
                    <a:pt x="3026737" y="2050395"/>
                    <a:pt x="3107788" y="1934214"/>
                    <a:pt x="3026300" y="2032000"/>
                  </a:cubicBezTo>
                  <a:cubicBezTo>
                    <a:pt x="2980891" y="2086491"/>
                    <a:pt x="3023514" y="2057605"/>
                    <a:pt x="2962800" y="2108200"/>
                  </a:cubicBezTo>
                  <a:cubicBezTo>
                    <a:pt x="2916340" y="2146916"/>
                    <a:pt x="2880936" y="2145843"/>
                    <a:pt x="2823100" y="2184400"/>
                  </a:cubicBezTo>
                  <a:cubicBezTo>
                    <a:pt x="2797700" y="2201333"/>
                    <a:pt x="2775860" y="2225547"/>
                    <a:pt x="2746900" y="2235200"/>
                  </a:cubicBezTo>
                  <a:cubicBezTo>
                    <a:pt x="2734200" y="2239433"/>
                    <a:pt x="2721787" y="2244653"/>
                    <a:pt x="2708800" y="2247900"/>
                  </a:cubicBezTo>
                  <a:cubicBezTo>
                    <a:pt x="2687859" y="2253135"/>
                    <a:pt x="2665975" y="2254397"/>
                    <a:pt x="2645300" y="2260600"/>
                  </a:cubicBezTo>
                  <a:cubicBezTo>
                    <a:pt x="2623464" y="2267151"/>
                    <a:pt x="2603427" y="2278791"/>
                    <a:pt x="2581800" y="2286000"/>
                  </a:cubicBezTo>
                  <a:cubicBezTo>
                    <a:pt x="2552562" y="2295746"/>
                    <a:pt x="2522419" y="2302544"/>
                    <a:pt x="2492900" y="2311400"/>
                  </a:cubicBezTo>
                  <a:cubicBezTo>
                    <a:pt x="2439177" y="2327517"/>
                    <a:pt x="2460098" y="2326972"/>
                    <a:pt x="2391300" y="2336800"/>
                  </a:cubicBezTo>
                  <a:cubicBezTo>
                    <a:pt x="2353351" y="2342221"/>
                    <a:pt x="2315038" y="2344745"/>
                    <a:pt x="2277000" y="2349500"/>
                  </a:cubicBezTo>
                  <a:cubicBezTo>
                    <a:pt x="2136210" y="2367099"/>
                    <a:pt x="2226661" y="2362167"/>
                    <a:pt x="2048400" y="2374900"/>
                  </a:cubicBezTo>
                  <a:cubicBezTo>
                    <a:pt x="1615919" y="2405792"/>
                    <a:pt x="2014495" y="2371055"/>
                    <a:pt x="1692800" y="2400300"/>
                  </a:cubicBezTo>
                  <a:cubicBezTo>
                    <a:pt x="1544633" y="2396067"/>
                    <a:pt x="1396112" y="2398686"/>
                    <a:pt x="1248300" y="2387600"/>
                  </a:cubicBezTo>
                  <a:cubicBezTo>
                    <a:pt x="1225567" y="2385895"/>
                    <a:pt x="1206427" y="2369409"/>
                    <a:pt x="1184800" y="2362200"/>
                  </a:cubicBezTo>
                  <a:cubicBezTo>
                    <a:pt x="1168241" y="2356680"/>
                    <a:pt x="1150718" y="2354516"/>
                    <a:pt x="1134000" y="2349500"/>
                  </a:cubicBezTo>
                  <a:cubicBezTo>
                    <a:pt x="1008214" y="2311764"/>
                    <a:pt x="1108405" y="2332534"/>
                    <a:pt x="981600" y="2311400"/>
                  </a:cubicBezTo>
                  <a:cubicBezTo>
                    <a:pt x="960433" y="2302933"/>
                    <a:pt x="939446" y="2294005"/>
                    <a:pt x="918100" y="2286000"/>
                  </a:cubicBezTo>
                  <a:cubicBezTo>
                    <a:pt x="905565" y="2281300"/>
                    <a:pt x="891974" y="2279287"/>
                    <a:pt x="880000" y="2273300"/>
                  </a:cubicBezTo>
                  <a:cubicBezTo>
                    <a:pt x="866348" y="2266474"/>
                    <a:pt x="855243" y="2255313"/>
                    <a:pt x="841900" y="2247900"/>
                  </a:cubicBezTo>
                  <a:cubicBezTo>
                    <a:pt x="817076" y="2234109"/>
                    <a:pt x="791650" y="2221334"/>
                    <a:pt x="765700" y="2209800"/>
                  </a:cubicBezTo>
                  <a:cubicBezTo>
                    <a:pt x="753467" y="2204363"/>
                    <a:pt x="739574" y="2203087"/>
                    <a:pt x="727600" y="2197100"/>
                  </a:cubicBezTo>
                  <a:cubicBezTo>
                    <a:pt x="599208" y="2132904"/>
                    <a:pt x="716671" y="2183973"/>
                    <a:pt x="626000" y="2133600"/>
                  </a:cubicBezTo>
                  <a:cubicBezTo>
                    <a:pt x="579208" y="2107604"/>
                    <a:pt x="512465" y="2083565"/>
                    <a:pt x="473600" y="2044700"/>
                  </a:cubicBezTo>
                  <a:cubicBezTo>
                    <a:pt x="398658" y="1969758"/>
                    <a:pt x="371902" y="1949303"/>
                    <a:pt x="308500" y="1854200"/>
                  </a:cubicBezTo>
                  <a:cubicBezTo>
                    <a:pt x="300033" y="1841500"/>
                    <a:pt x="289299" y="1830048"/>
                    <a:pt x="283100" y="1816100"/>
                  </a:cubicBezTo>
                  <a:cubicBezTo>
                    <a:pt x="243844" y="1727775"/>
                    <a:pt x="269628" y="1762984"/>
                    <a:pt x="245000" y="1689100"/>
                  </a:cubicBezTo>
                  <a:cubicBezTo>
                    <a:pt x="237791" y="1667473"/>
                    <a:pt x="229795" y="1645990"/>
                    <a:pt x="219600" y="1625600"/>
                  </a:cubicBezTo>
                  <a:cubicBezTo>
                    <a:pt x="204282" y="1594965"/>
                    <a:pt x="176249" y="1554224"/>
                    <a:pt x="156100" y="1524000"/>
                  </a:cubicBezTo>
                  <a:cubicBezTo>
                    <a:pt x="151867" y="1498600"/>
                    <a:pt x="150799" y="1472464"/>
                    <a:pt x="143400" y="1447800"/>
                  </a:cubicBezTo>
                  <a:cubicBezTo>
                    <a:pt x="128548" y="1398294"/>
                    <a:pt x="106983" y="1389532"/>
                    <a:pt x="79900" y="1346200"/>
                  </a:cubicBezTo>
                  <a:cubicBezTo>
                    <a:pt x="69866" y="1330146"/>
                    <a:pt x="61147" y="1313127"/>
                    <a:pt x="54500" y="1295400"/>
                  </a:cubicBezTo>
                  <a:cubicBezTo>
                    <a:pt x="48371" y="1279057"/>
                    <a:pt x="46595" y="1261383"/>
                    <a:pt x="41800" y="1244600"/>
                  </a:cubicBezTo>
                  <a:cubicBezTo>
                    <a:pt x="29342" y="1200997"/>
                    <a:pt x="26278" y="1200856"/>
                    <a:pt x="3700" y="1155700"/>
                  </a:cubicBezTo>
                  <a:cubicBezTo>
                    <a:pt x="10078" y="919712"/>
                    <a:pt x="-20846" y="809812"/>
                    <a:pt x="29100" y="635000"/>
                  </a:cubicBezTo>
                  <a:cubicBezTo>
                    <a:pt x="32778" y="622128"/>
                    <a:pt x="38122" y="609772"/>
                    <a:pt x="41800" y="596900"/>
                  </a:cubicBezTo>
                  <a:cubicBezTo>
                    <a:pt x="46595" y="580117"/>
                    <a:pt x="46694" y="561712"/>
                    <a:pt x="54500" y="546100"/>
                  </a:cubicBezTo>
                  <a:cubicBezTo>
                    <a:pt x="68152" y="518796"/>
                    <a:pt x="88367" y="495300"/>
                    <a:pt x="105300" y="469900"/>
                  </a:cubicBezTo>
                  <a:cubicBezTo>
                    <a:pt x="135839" y="424091"/>
                    <a:pt x="154704" y="390397"/>
                    <a:pt x="206900" y="355600"/>
                  </a:cubicBezTo>
                  <a:cubicBezTo>
                    <a:pt x="219600" y="347133"/>
                    <a:pt x="231348" y="337026"/>
                    <a:pt x="245000" y="330200"/>
                  </a:cubicBezTo>
                  <a:cubicBezTo>
                    <a:pt x="256974" y="324213"/>
                    <a:pt x="270400" y="321733"/>
                    <a:pt x="283100" y="317500"/>
                  </a:cubicBezTo>
                  <a:cubicBezTo>
                    <a:pt x="306510" y="247271"/>
                    <a:pt x="295800" y="292787"/>
                    <a:pt x="295800" y="177800"/>
                  </a:cubicBezTo>
                </a:path>
              </a:pathLst>
            </a:cu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0" name="Grupo 49"/>
          <p:cNvGrpSpPr/>
          <p:nvPr/>
        </p:nvGrpSpPr>
        <p:grpSpPr>
          <a:xfrm rot="19637606">
            <a:off x="-1013120" y="5152120"/>
            <a:ext cx="600591" cy="333662"/>
            <a:chOff x="2095500" y="1708150"/>
            <a:chExt cx="6195060" cy="3441700"/>
          </a:xfrm>
        </p:grpSpPr>
        <p:sp>
          <p:nvSpPr>
            <p:cNvPr id="51" name="Oval 50"/>
            <p:cNvSpPr/>
            <p:nvPr/>
          </p:nvSpPr>
          <p:spPr>
            <a:xfrm>
              <a:off x="2095500" y="1708150"/>
              <a:ext cx="6195060" cy="3441700"/>
            </a:xfrm>
            <a:prstGeom prst="ellipse">
              <a:avLst/>
            </a:prstGeom>
            <a:solidFill>
              <a:srgbClr val="FF959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Arco 51"/>
            <p:cNvSpPr/>
            <p:nvPr/>
          </p:nvSpPr>
          <p:spPr>
            <a:xfrm>
              <a:off x="5321300" y="2712710"/>
              <a:ext cx="1549400" cy="977900"/>
            </a:xfrm>
            <a:prstGeom prst="arc">
              <a:avLst>
                <a:gd name="adj1" fmla="val 18229717"/>
                <a:gd name="adj2" fmla="val 21410862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" name="Forma Livre 52"/>
            <p:cNvSpPr/>
            <p:nvPr/>
          </p:nvSpPr>
          <p:spPr>
            <a:xfrm>
              <a:off x="2447400" y="2167870"/>
              <a:ext cx="3648600" cy="2755131"/>
            </a:xfrm>
            <a:custGeom>
              <a:avLst/>
              <a:gdLst>
                <a:gd name="connsiteX0" fmla="*/ 245000 w 3178700"/>
                <a:gd name="connsiteY0" fmla="*/ 215900 h 2400300"/>
                <a:gd name="connsiteX1" fmla="*/ 321200 w 3178700"/>
                <a:gd name="connsiteY1" fmla="*/ 190500 h 2400300"/>
                <a:gd name="connsiteX2" fmla="*/ 359300 w 3178700"/>
                <a:gd name="connsiteY2" fmla="*/ 165100 h 2400300"/>
                <a:gd name="connsiteX3" fmla="*/ 460900 w 3178700"/>
                <a:gd name="connsiteY3" fmla="*/ 152400 h 2400300"/>
                <a:gd name="connsiteX4" fmla="*/ 562500 w 3178700"/>
                <a:gd name="connsiteY4" fmla="*/ 127000 h 2400300"/>
                <a:gd name="connsiteX5" fmla="*/ 600600 w 3178700"/>
                <a:gd name="connsiteY5" fmla="*/ 114300 h 2400300"/>
                <a:gd name="connsiteX6" fmla="*/ 702200 w 3178700"/>
                <a:gd name="connsiteY6" fmla="*/ 88900 h 2400300"/>
                <a:gd name="connsiteX7" fmla="*/ 829200 w 3178700"/>
                <a:gd name="connsiteY7" fmla="*/ 50800 h 2400300"/>
                <a:gd name="connsiteX8" fmla="*/ 981600 w 3178700"/>
                <a:gd name="connsiteY8" fmla="*/ 25400 h 2400300"/>
                <a:gd name="connsiteX9" fmla="*/ 1210200 w 3178700"/>
                <a:gd name="connsiteY9" fmla="*/ 0 h 2400300"/>
                <a:gd name="connsiteX10" fmla="*/ 1603900 w 3178700"/>
                <a:gd name="connsiteY10" fmla="*/ 12700 h 2400300"/>
                <a:gd name="connsiteX11" fmla="*/ 1667400 w 3178700"/>
                <a:gd name="connsiteY11" fmla="*/ 38100 h 2400300"/>
                <a:gd name="connsiteX12" fmla="*/ 1756300 w 3178700"/>
                <a:gd name="connsiteY12" fmla="*/ 50800 h 2400300"/>
                <a:gd name="connsiteX13" fmla="*/ 1819800 w 3178700"/>
                <a:gd name="connsiteY13" fmla="*/ 76200 h 2400300"/>
                <a:gd name="connsiteX14" fmla="*/ 1896000 w 3178700"/>
                <a:gd name="connsiteY14" fmla="*/ 127000 h 2400300"/>
                <a:gd name="connsiteX15" fmla="*/ 1921400 w 3178700"/>
                <a:gd name="connsiteY15" fmla="*/ 165100 h 2400300"/>
                <a:gd name="connsiteX16" fmla="*/ 1997600 w 3178700"/>
                <a:gd name="connsiteY16" fmla="*/ 215900 h 2400300"/>
                <a:gd name="connsiteX17" fmla="*/ 2111900 w 3178700"/>
                <a:gd name="connsiteY17" fmla="*/ 342900 h 2400300"/>
                <a:gd name="connsiteX18" fmla="*/ 2188100 w 3178700"/>
                <a:gd name="connsiteY18" fmla="*/ 406400 h 2400300"/>
                <a:gd name="connsiteX19" fmla="*/ 2200800 w 3178700"/>
                <a:gd name="connsiteY19" fmla="*/ 457200 h 2400300"/>
                <a:gd name="connsiteX20" fmla="*/ 2238900 w 3178700"/>
                <a:gd name="connsiteY20" fmla="*/ 495300 h 2400300"/>
                <a:gd name="connsiteX21" fmla="*/ 2264300 w 3178700"/>
                <a:gd name="connsiteY21" fmla="*/ 533400 h 2400300"/>
                <a:gd name="connsiteX22" fmla="*/ 2277000 w 3178700"/>
                <a:gd name="connsiteY22" fmla="*/ 584200 h 2400300"/>
                <a:gd name="connsiteX23" fmla="*/ 2340500 w 3178700"/>
                <a:gd name="connsiteY23" fmla="*/ 685800 h 2400300"/>
                <a:gd name="connsiteX24" fmla="*/ 2365900 w 3178700"/>
                <a:gd name="connsiteY24" fmla="*/ 723900 h 2400300"/>
                <a:gd name="connsiteX25" fmla="*/ 2404000 w 3178700"/>
                <a:gd name="connsiteY25" fmla="*/ 749300 h 2400300"/>
                <a:gd name="connsiteX26" fmla="*/ 2480200 w 3178700"/>
                <a:gd name="connsiteY26" fmla="*/ 812800 h 2400300"/>
                <a:gd name="connsiteX27" fmla="*/ 2505600 w 3178700"/>
                <a:gd name="connsiteY27" fmla="*/ 850900 h 2400300"/>
                <a:gd name="connsiteX28" fmla="*/ 2543700 w 3178700"/>
                <a:gd name="connsiteY28" fmla="*/ 876300 h 2400300"/>
                <a:gd name="connsiteX29" fmla="*/ 2581800 w 3178700"/>
                <a:gd name="connsiteY29" fmla="*/ 914400 h 2400300"/>
                <a:gd name="connsiteX30" fmla="*/ 2619900 w 3178700"/>
                <a:gd name="connsiteY30" fmla="*/ 939800 h 2400300"/>
                <a:gd name="connsiteX31" fmla="*/ 2696100 w 3178700"/>
                <a:gd name="connsiteY31" fmla="*/ 1003300 h 2400300"/>
                <a:gd name="connsiteX32" fmla="*/ 2746900 w 3178700"/>
                <a:gd name="connsiteY32" fmla="*/ 1041400 h 2400300"/>
                <a:gd name="connsiteX33" fmla="*/ 2772300 w 3178700"/>
                <a:gd name="connsiteY33" fmla="*/ 1079500 h 2400300"/>
                <a:gd name="connsiteX34" fmla="*/ 2823100 w 3178700"/>
                <a:gd name="connsiteY34" fmla="*/ 1092200 h 2400300"/>
                <a:gd name="connsiteX35" fmla="*/ 2848500 w 3178700"/>
                <a:gd name="connsiteY35" fmla="*/ 1130300 h 2400300"/>
                <a:gd name="connsiteX36" fmla="*/ 2962800 w 3178700"/>
                <a:gd name="connsiteY36" fmla="*/ 1193800 h 2400300"/>
                <a:gd name="connsiteX37" fmla="*/ 3039000 w 3178700"/>
                <a:gd name="connsiteY37" fmla="*/ 1270000 h 2400300"/>
                <a:gd name="connsiteX38" fmla="*/ 3089800 w 3178700"/>
                <a:gd name="connsiteY38" fmla="*/ 1320800 h 2400300"/>
                <a:gd name="connsiteX39" fmla="*/ 3102500 w 3178700"/>
                <a:gd name="connsiteY39" fmla="*/ 1358900 h 2400300"/>
                <a:gd name="connsiteX40" fmla="*/ 3140600 w 3178700"/>
                <a:gd name="connsiteY40" fmla="*/ 1384300 h 2400300"/>
                <a:gd name="connsiteX41" fmla="*/ 3166000 w 3178700"/>
                <a:gd name="connsiteY41" fmla="*/ 1473200 h 2400300"/>
                <a:gd name="connsiteX42" fmla="*/ 3178700 w 3178700"/>
                <a:gd name="connsiteY42" fmla="*/ 1511300 h 2400300"/>
                <a:gd name="connsiteX43" fmla="*/ 3166000 w 3178700"/>
                <a:gd name="connsiteY43" fmla="*/ 1752600 h 2400300"/>
                <a:gd name="connsiteX44" fmla="*/ 3115200 w 3178700"/>
                <a:gd name="connsiteY44" fmla="*/ 1879600 h 2400300"/>
                <a:gd name="connsiteX45" fmla="*/ 3089800 w 3178700"/>
                <a:gd name="connsiteY45" fmla="*/ 1955800 h 2400300"/>
                <a:gd name="connsiteX46" fmla="*/ 3026300 w 3178700"/>
                <a:gd name="connsiteY46" fmla="*/ 2032000 h 2400300"/>
                <a:gd name="connsiteX47" fmla="*/ 2962800 w 3178700"/>
                <a:gd name="connsiteY47" fmla="*/ 2108200 h 2400300"/>
                <a:gd name="connsiteX48" fmla="*/ 2823100 w 3178700"/>
                <a:gd name="connsiteY48" fmla="*/ 2184400 h 2400300"/>
                <a:gd name="connsiteX49" fmla="*/ 2746900 w 3178700"/>
                <a:gd name="connsiteY49" fmla="*/ 2235200 h 2400300"/>
                <a:gd name="connsiteX50" fmla="*/ 2708800 w 3178700"/>
                <a:gd name="connsiteY50" fmla="*/ 2247900 h 2400300"/>
                <a:gd name="connsiteX51" fmla="*/ 2645300 w 3178700"/>
                <a:gd name="connsiteY51" fmla="*/ 2260600 h 2400300"/>
                <a:gd name="connsiteX52" fmla="*/ 2581800 w 3178700"/>
                <a:gd name="connsiteY52" fmla="*/ 2286000 h 2400300"/>
                <a:gd name="connsiteX53" fmla="*/ 2492900 w 3178700"/>
                <a:gd name="connsiteY53" fmla="*/ 2311400 h 2400300"/>
                <a:gd name="connsiteX54" fmla="*/ 2391300 w 3178700"/>
                <a:gd name="connsiteY54" fmla="*/ 2336800 h 2400300"/>
                <a:gd name="connsiteX55" fmla="*/ 2277000 w 3178700"/>
                <a:gd name="connsiteY55" fmla="*/ 2349500 h 2400300"/>
                <a:gd name="connsiteX56" fmla="*/ 2048400 w 3178700"/>
                <a:gd name="connsiteY56" fmla="*/ 2374900 h 2400300"/>
                <a:gd name="connsiteX57" fmla="*/ 1692800 w 3178700"/>
                <a:gd name="connsiteY57" fmla="*/ 2400300 h 2400300"/>
                <a:gd name="connsiteX58" fmla="*/ 1248300 w 3178700"/>
                <a:gd name="connsiteY58" fmla="*/ 2387600 h 2400300"/>
                <a:gd name="connsiteX59" fmla="*/ 1184800 w 3178700"/>
                <a:gd name="connsiteY59" fmla="*/ 2362200 h 2400300"/>
                <a:gd name="connsiteX60" fmla="*/ 1134000 w 3178700"/>
                <a:gd name="connsiteY60" fmla="*/ 2349500 h 2400300"/>
                <a:gd name="connsiteX61" fmla="*/ 981600 w 3178700"/>
                <a:gd name="connsiteY61" fmla="*/ 2311400 h 2400300"/>
                <a:gd name="connsiteX62" fmla="*/ 918100 w 3178700"/>
                <a:gd name="connsiteY62" fmla="*/ 2286000 h 2400300"/>
                <a:gd name="connsiteX63" fmla="*/ 880000 w 3178700"/>
                <a:gd name="connsiteY63" fmla="*/ 2273300 h 2400300"/>
                <a:gd name="connsiteX64" fmla="*/ 841900 w 3178700"/>
                <a:gd name="connsiteY64" fmla="*/ 2247900 h 2400300"/>
                <a:gd name="connsiteX65" fmla="*/ 765700 w 3178700"/>
                <a:gd name="connsiteY65" fmla="*/ 2209800 h 2400300"/>
                <a:gd name="connsiteX66" fmla="*/ 727600 w 3178700"/>
                <a:gd name="connsiteY66" fmla="*/ 2197100 h 2400300"/>
                <a:gd name="connsiteX67" fmla="*/ 626000 w 3178700"/>
                <a:gd name="connsiteY67" fmla="*/ 2133600 h 2400300"/>
                <a:gd name="connsiteX68" fmla="*/ 473600 w 3178700"/>
                <a:gd name="connsiteY68" fmla="*/ 2044700 h 2400300"/>
                <a:gd name="connsiteX69" fmla="*/ 308500 w 3178700"/>
                <a:gd name="connsiteY69" fmla="*/ 1854200 h 2400300"/>
                <a:gd name="connsiteX70" fmla="*/ 283100 w 3178700"/>
                <a:gd name="connsiteY70" fmla="*/ 1816100 h 2400300"/>
                <a:gd name="connsiteX71" fmla="*/ 245000 w 3178700"/>
                <a:gd name="connsiteY71" fmla="*/ 1689100 h 2400300"/>
                <a:gd name="connsiteX72" fmla="*/ 219600 w 3178700"/>
                <a:gd name="connsiteY72" fmla="*/ 1625600 h 2400300"/>
                <a:gd name="connsiteX73" fmla="*/ 156100 w 3178700"/>
                <a:gd name="connsiteY73" fmla="*/ 1524000 h 2400300"/>
                <a:gd name="connsiteX74" fmla="*/ 143400 w 3178700"/>
                <a:gd name="connsiteY74" fmla="*/ 1447800 h 2400300"/>
                <a:gd name="connsiteX75" fmla="*/ 79900 w 3178700"/>
                <a:gd name="connsiteY75" fmla="*/ 1346200 h 2400300"/>
                <a:gd name="connsiteX76" fmla="*/ 54500 w 3178700"/>
                <a:gd name="connsiteY76" fmla="*/ 1295400 h 2400300"/>
                <a:gd name="connsiteX77" fmla="*/ 41800 w 3178700"/>
                <a:gd name="connsiteY77" fmla="*/ 1244600 h 2400300"/>
                <a:gd name="connsiteX78" fmla="*/ 3700 w 3178700"/>
                <a:gd name="connsiteY78" fmla="*/ 1155700 h 2400300"/>
                <a:gd name="connsiteX79" fmla="*/ 29100 w 3178700"/>
                <a:gd name="connsiteY79" fmla="*/ 635000 h 2400300"/>
                <a:gd name="connsiteX80" fmla="*/ 41800 w 3178700"/>
                <a:gd name="connsiteY80" fmla="*/ 596900 h 2400300"/>
                <a:gd name="connsiteX81" fmla="*/ 54500 w 3178700"/>
                <a:gd name="connsiteY81" fmla="*/ 546100 h 2400300"/>
                <a:gd name="connsiteX82" fmla="*/ 105300 w 3178700"/>
                <a:gd name="connsiteY82" fmla="*/ 469900 h 2400300"/>
                <a:gd name="connsiteX83" fmla="*/ 206900 w 3178700"/>
                <a:gd name="connsiteY83" fmla="*/ 355600 h 2400300"/>
                <a:gd name="connsiteX84" fmla="*/ 245000 w 3178700"/>
                <a:gd name="connsiteY84" fmla="*/ 330200 h 2400300"/>
                <a:gd name="connsiteX85" fmla="*/ 283100 w 3178700"/>
                <a:gd name="connsiteY85" fmla="*/ 317500 h 2400300"/>
                <a:gd name="connsiteX86" fmla="*/ 295800 w 3178700"/>
                <a:gd name="connsiteY86" fmla="*/ 177800 h 240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178700" h="2400300">
                  <a:moveTo>
                    <a:pt x="245000" y="215900"/>
                  </a:moveTo>
                  <a:cubicBezTo>
                    <a:pt x="270400" y="207433"/>
                    <a:pt x="296734" y="201374"/>
                    <a:pt x="321200" y="190500"/>
                  </a:cubicBezTo>
                  <a:cubicBezTo>
                    <a:pt x="335148" y="184301"/>
                    <a:pt x="344574" y="169116"/>
                    <a:pt x="359300" y="165100"/>
                  </a:cubicBezTo>
                  <a:cubicBezTo>
                    <a:pt x="392228" y="156120"/>
                    <a:pt x="427033" y="156633"/>
                    <a:pt x="460900" y="152400"/>
                  </a:cubicBezTo>
                  <a:cubicBezTo>
                    <a:pt x="547991" y="123370"/>
                    <a:pt x="439897" y="157651"/>
                    <a:pt x="562500" y="127000"/>
                  </a:cubicBezTo>
                  <a:cubicBezTo>
                    <a:pt x="575487" y="123753"/>
                    <a:pt x="587685" y="117822"/>
                    <a:pt x="600600" y="114300"/>
                  </a:cubicBezTo>
                  <a:cubicBezTo>
                    <a:pt x="634279" y="105115"/>
                    <a:pt x="669082" y="99939"/>
                    <a:pt x="702200" y="88900"/>
                  </a:cubicBezTo>
                  <a:cubicBezTo>
                    <a:pt x="765517" y="67794"/>
                    <a:pt x="771619" y="63596"/>
                    <a:pt x="829200" y="50800"/>
                  </a:cubicBezTo>
                  <a:cubicBezTo>
                    <a:pt x="890320" y="37218"/>
                    <a:pt x="915337" y="34235"/>
                    <a:pt x="981600" y="25400"/>
                  </a:cubicBezTo>
                  <a:cubicBezTo>
                    <a:pt x="1089462" y="11018"/>
                    <a:pt x="1094057" y="11614"/>
                    <a:pt x="1210200" y="0"/>
                  </a:cubicBezTo>
                  <a:cubicBezTo>
                    <a:pt x="1341433" y="4233"/>
                    <a:pt x="1473052" y="1796"/>
                    <a:pt x="1603900" y="12700"/>
                  </a:cubicBezTo>
                  <a:cubicBezTo>
                    <a:pt x="1626618" y="14593"/>
                    <a:pt x="1645283" y="32571"/>
                    <a:pt x="1667400" y="38100"/>
                  </a:cubicBezTo>
                  <a:cubicBezTo>
                    <a:pt x="1696440" y="45360"/>
                    <a:pt x="1726667" y="46567"/>
                    <a:pt x="1756300" y="50800"/>
                  </a:cubicBezTo>
                  <a:cubicBezTo>
                    <a:pt x="1777467" y="59267"/>
                    <a:pt x="1799786" y="65284"/>
                    <a:pt x="1819800" y="76200"/>
                  </a:cubicBezTo>
                  <a:cubicBezTo>
                    <a:pt x="1846600" y="90818"/>
                    <a:pt x="1896000" y="127000"/>
                    <a:pt x="1896000" y="127000"/>
                  </a:cubicBezTo>
                  <a:cubicBezTo>
                    <a:pt x="1904467" y="139700"/>
                    <a:pt x="1909913" y="155049"/>
                    <a:pt x="1921400" y="165100"/>
                  </a:cubicBezTo>
                  <a:cubicBezTo>
                    <a:pt x="1944374" y="185202"/>
                    <a:pt x="1997600" y="215900"/>
                    <a:pt x="1997600" y="215900"/>
                  </a:cubicBezTo>
                  <a:cubicBezTo>
                    <a:pt x="2046246" y="288869"/>
                    <a:pt x="2012207" y="243207"/>
                    <a:pt x="2111900" y="342900"/>
                  </a:cubicBezTo>
                  <a:cubicBezTo>
                    <a:pt x="2160793" y="391793"/>
                    <a:pt x="2135056" y="371037"/>
                    <a:pt x="2188100" y="406400"/>
                  </a:cubicBezTo>
                  <a:cubicBezTo>
                    <a:pt x="2192333" y="423333"/>
                    <a:pt x="2192140" y="442045"/>
                    <a:pt x="2200800" y="457200"/>
                  </a:cubicBezTo>
                  <a:cubicBezTo>
                    <a:pt x="2209711" y="472794"/>
                    <a:pt x="2227402" y="481502"/>
                    <a:pt x="2238900" y="495300"/>
                  </a:cubicBezTo>
                  <a:cubicBezTo>
                    <a:pt x="2248671" y="507026"/>
                    <a:pt x="2255833" y="520700"/>
                    <a:pt x="2264300" y="533400"/>
                  </a:cubicBezTo>
                  <a:cubicBezTo>
                    <a:pt x="2268533" y="550333"/>
                    <a:pt x="2270871" y="567857"/>
                    <a:pt x="2277000" y="584200"/>
                  </a:cubicBezTo>
                  <a:cubicBezTo>
                    <a:pt x="2295844" y="634450"/>
                    <a:pt x="2308954" y="641636"/>
                    <a:pt x="2340500" y="685800"/>
                  </a:cubicBezTo>
                  <a:cubicBezTo>
                    <a:pt x="2349372" y="698220"/>
                    <a:pt x="2355107" y="713107"/>
                    <a:pt x="2365900" y="723900"/>
                  </a:cubicBezTo>
                  <a:cubicBezTo>
                    <a:pt x="2376693" y="734693"/>
                    <a:pt x="2391300" y="740833"/>
                    <a:pt x="2404000" y="749300"/>
                  </a:cubicBezTo>
                  <a:cubicBezTo>
                    <a:pt x="2465883" y="842125"/>
                    <a:pt x="2383522" y="732235"/>
                    <a:pt x="2480200" y="812800"/>
                  </a:cubicBezTo>
                  <a:cubicBezTo>
                    <a:pt x="2491926" y="822571"/>
                    <a:pt x="2494807" y="840107"/>
                    <a:pt x="2505600" y="850900"/>
                  </a:cubicBezTo>
                  <a:cubicBezTo>
                    <a:pt x="2516393" y="861693"/>
                    <a:pt x="2531974" y="866529"/>
                    <a:pt x="2543700" y="876300"/>
                  </a:cubicBezTo>
                  <a:cubicBezTo>
                    <a:pt x="2557498" y="887798"/>
                    <a:pt x="2568002" y="902902"/>
                    <a:pt x="2581800" y="914400"/>
                  </a:cubicBezTo>
                  <a:cubicBezTo>
                    <a:pt x="2593526" y="924171"/>
                    <a:pt x="2608174" y="930029"/>
                    <a:pt x="2619900" y="939800"/>
                  </a:cubicBezTo>
                  <a:cubicBezTo>
                    <a:pt x="2762210" y="1058391"/>
                    <a:pt x="2563667" y="908705"/>
                    <a:pt x="2696100" y="1003300"/>
                  </a:cubicBezTo>
                  <a:cubicBezTo>
                    <a:pt x="2713324" y="1015603"/>
                    <a:pt x="2731933" y="1026433"/>
                    <a:pt x="2746900" y="1041400"/>
                  </a:cubicBezTo>
                  <a:cubicBezTo>
                    <a:pt x="2757693" y="1052193"/>
                    <a:pt x="2759600" y="1071033"/>
                    <a:pt x="2772300" y="1079500"/>
                  </a:cubicBezTo>
                  <a:cubicBezTo>
                    <a:pt x="2786823" y="1089182"/>
                    <a:pt x="2806167" y="1087967"/>
                    <a:pt x="2823100" y="1092200"/>
                  </a:cubicBezTo>
                  <a:cubicBezTo>
                    <a:pt x="2831567" y="1104900"/>
                    <a:pt x="2837013" y="1120249"/>
                    <a:pt x="2848500" y="1130300"/>
                  </a:cubicBezTo>
                  <a:cubicBezTo>
                    <a:pt x="2902247" y="1177328"/>
                    <a:pt x="2910471" y="1176357"/>
                    <a:pt x="2962800" y="1193800"/>
                  </a:cubicBezTo>
                  <a:lnTo>
                    <a:pt x="3039000" y="1270000"/>
                  </a:lnTo>
                  <a:lnTo>
                    <a:pt x="3089800" y="1320800"/>
                  </a:lnTo>
                  <a:cubicBezTo>
                    <a:pt x="3094033" y="1333500"/>
                    <a:pt x="3094137" y="1348447"/>
                    <a:pt x="3102500" y="1358900"/>
                  </a:cubicBezTo>
                  <a:cubicBezTo>
                    <a:pt x="3112035" y="1370819"/>
                    <a:pt x="3133187" y="1370957"/>
                    <a:pt x="3140600" y="1384300"/>
                  </a:cubicBezTo>
                  <a:cubicBezTo>
                    <a:pt x="3155567" y="1411241"/>
                    <a:pt x="3157144" y="1443681"/>
                    <a:pt x="3166000" y="1473200"/>
                  </a:cubicBezTo>
                  <a:cubicBezTo>
                    <a:pt x="3169847" y="1486022"/>
                    <a:pt x="3174467" y="1498600"/>
                    <a:pt x="3178700" y="1511300"/>
                  </a:cubicBezTo>
                  <a:cubicBezTo>
                    <a:pt x="3174467" y="1591733"/>
                    <a:pt x="3175597" y="1672629"/>
                    <a:pt x="3166000" y="1752600"/>
                  </a:cubicBezTo>
                  <a:cubicBezTo>
                    <a:pt x="3158779" y="1812772"/>
                    <a:pt x="3135486" y="1828886"/>
                    <a:pt x="3115200" y="1879600"/>
                  </a:cubicBezTo>
                  <a:cubicBezTo>
                    <a:pt x="3105256" y="1904459"/>
                    <a:pt x="3104652" y="1933523"/>
                    <a:pt x="3089800" y="1955800"/>
                  </a:cubicBezTo>
                  <a:cubicBezTo>
                    <a:pt x="3026737" y="2050395"/>
                    <a:pt x="3107788" y="1934214"/>
                    <a:pt x="3026300" y="2032000"/>
                  </a:cubicBezTo>
                  <a:cubicBezTo>
                    <a:pt x="2980891" y="2086491"/>
                    <a:pt x="3023514" y="2057605"/>
                    <a:pt x="2962800" y="2108200"/>
                  </a:cubicBezTo>
                  <a:cubicBezTo>
                    <a:pt x="2916340" y="2146916"/>
                    <a:pt x="2880936" y="2145843"/>
                    <a:pt x="2823100" y="2184400"/>
                  </a:cubicBezTo>
                  <a:cubicBezTo>
                    <a:pt x="2797700" y="2201333"/>
                    <a:pt x="2775860" y="2225547"/>
                    <a:pt x="2746900" y="2235200"/>
                  </a:cubicBezTo>
                  <a:cubicBezTo>
                    <a:pt x="2734200" y="2239433"/>
                    <a:pt x="2721787" y="2244653"/>
                    <a:pt x="2708800" y="2247900"/>
                  </a:cubicBezTo>
                  <a:cubicBezTo>
                    <a:pt x="2687859" y="2253135"/>
                    <a:pt x="2665975" y="2254397"/>
                    <a:pt x="2645300" y="2260600"/>
                  </a:cubicBezTo>
                  <a:cubicBezTo>
                    <a:pt x="2623464" y="2267151"/>
                    <a:pt x="2603427" y="2278791"/>
                    <a:pt x="2581800" y="2286000"/>
                  </a:cubicBezTo>
                  <a:cubicBezTo>
                    <a:pt x="2552562" y="2295746"/>
                    <a:pt x="2522419" y="2302544"/>
                    <a:pt x="2492900" y="2311400"/>
                  </a:cubicBezTo>
                  <a:cubicBezTo>
                    <a:pt x="2439177" y="2327517"/>
                    <a:pt x="2460098" y="2326972"/>
                    <a:pt x="2391300" y="2336800"/>
                  </a:cubicBezTo>
                  <a:cubicBezTo>
                    <a:pt x="2353351" y="2342221"/>
                    <a:pt x="2315038" y="2344745"/>
                    <a:pt x="2277000" y="2349500"/>
                  </a:cubicBezTo>
                  <a:cubicBezTo>
                    <a:pt x="2136210" y="2367099"/>
                    <a:pt x="2226661" y="2362167"/>
                    <a:pt x="2048400" y="2374900"/>
                  </a:cubicBezTo>
                  <a:cubicBezTo>
                    <a:pt x="1615919" y="2405792"/>
                    <a:pt x="2014495" y="2371055"/>
                    <a:pt x="1692800" y="2400300"/>
                  </a:cubicBezTo>
                  <a:cubicBezTo>
                    <a:pt x="1544633" y="2396067"/>
                    <a:pt x="1396112" y="2398686"/>
                    <a:pt x="1248300" y="2387600"/>
                  </a:cubicBezTo>
                  <a:cubicBezTo>
                    <a:pt x="1225567" y="2385895"/>
                    <a:pt x="1206427" y="2369409"/>
                    <a:pt x="1184800" y="2362200"/>
                  </a:cubicBezTo>
                  <a:cubicBezTo>
                    <a:pt x="1168241" y="2356680"/>
                    <a:pt x="1150718" y="2354516"/>
                    <a:pt x="1134000" y="2349500"/>
                  </a:cubicBezTo>
                  <a:cubicBezTo>
                    <a:pt x="1008214" y="2311764"/>
                    <a:pt x="1108405" y="2332534"/>
                    <a:pt x="981600" y="2311400"/>
                  </a:cubicBezTo>
                  <a:cubicBezTo>
                    <a:pt x="960433" y="2302933"/>
                    <a:pt x="939446" y="2294005"/>
                    <a:pt x="918100" y="2286000"/>
                  </a:cubicBezTo>
                  <a:cubicBezTo>
                    <a:pt x="905565" y="2281300"/>
                    <a:pt x="891974" y="2279287"/>
                    <a:pt x="880000" y="2273300"/>
                  </a:cubicBezTo>
                  <a:cubicBezTo>
                    <a:pt x="866348" y="2266474"/>
                    <a:pt x="855243" y="2255313"/>
                    <a:pt x="841900" y="2247900"/>
                  </a:cubicBezTo>
                  <a:cubicBezTo>
                    <a:pt x="817076" y="2234109"/>
                    <a:pt x="791650" y="2221334"/>
                    <a:pt x="765700" y="2209800"/>
                  </a:cubicBezTo>
                  <a:cubicBezTo>
                    <a:pt x="753467" y="2204363"/>
                    <a:pt x="739574" y="2203087"/>
                    <a:pt x="727600" y="2197100"/>
                  </a:cubicBezTo>
                  <a:cubicBezTo>
                    <a:pt x="599208" y="2132904"/>
                    <a:pt x="716671" y="2183973"/>
                    <a:pt x="626000" y="2133600"/>
                  </a:cubicBezTo>
                  <a:cubicBezTo>
                    <a:pt x="579208" y="2107604"/>
                    <a:pt x="512465" y="2083565"/>
                    <a:pt x="473600" y="2044700"/>
                  </a:cubicBezTo>
                  <a:cubicBezTo>
                    <a:pt x="398658" y="1969758"/>
                    <a:pt x="371902" y="1949303"/>
                    <a:pt x="308500" y="1854200"/>
                  </a:cubicBezTo>
                  <a:cubicBezTo>
                    <a:pt x="300033" y="1841500"/>
                    <a:pt x="289299" y="1830048"/>
                    <a:pt x="283100" y="1816100"/>
                  </a:cubicBezTo>
                  <a:cubicBezTo>
                    <a:pt x="243844" y="1727775"/>
                    <a:pt x="269628" y="1762984"/>
                    <a:pt x="245000" y="1689100"/>
                  </a:cubicBezTo>
                  <a:cubicBezTo>
                    <a:pt x="237791" y="1667473"/>
                    <a:pt x="229795" y="1645990"/>
                    <a:pt x="219600" y="1625600"/>
                  </a:cubicBezTo>
                  <a:cubicBezTo>
                    <a:pt x="204282" y="1594965"/>
                    <a:pt x="176249" y="1554224"/>
                    <a:pt x="156100" y="1524000"/>
                  </a:cubicBezTo>
                  <a:cubicBezTo>
                    <a:pt x="151867" y="1498600"/>
                    <a:pt x="150799" y="1472464"/>
                    <a:pt x="143400" y="1447800"/>
                  </a:cubicBezTo>
                  <a:cubicBezTo>
                    <a:pt x="128548" y="1398294"/>
                    <a:pt x="106983" y="1389532"/>
                    <a:pt x="79900" y="1346200"/>
                  </a:cubicBezTo>
                  <a:cubicBezTo>
                    <a:pt x="69866" y="1330146"/>
                    <a:pt x="61147" y="1313127"/>
                    <a:pt x="54500" y="1295400"/>
                  </a:cubicBezTo>
                  <a:cubicBezTo>
                    <a:pt x="48371" y="1279057"/>
                    <a:pt x="46595" y="1261383"/>
                    <a:pt x="41800" y="1244600"/>
                  </a:cubicBezTo>
                  <a:cubicBezTo>
                    <a:pt x="29342" y="1200997"/>
                    <a:pt x="26278" y="1200856"/>
                    <a:pt x="3700" y="1155700"/>
                  </a:cubicBezTo>
                  <a:cubicBezTo>
                    <a:pt x="10078" y="919712"/>
                    <a:pt x="-20846" y="809812"/>
                    <a:pt x="29100" y="635000"/>
                  </a:cubicBezTo>
                  <a:cubicBezTo>
                    <a:pt x="32778" y="622128"/>
                    <a:pt x="38122" y="609772"/>
                    <a:pt x="41800" y="596900"/>
                  </a:cubicBezTo>
                  <a:cubicBezTo>
                    <a:pt x="46595" y="580117"/>
                    <a:pt x="46694" y="561712"/>
                    <a:pt x="54500" y="546100"/>
                  </a:cubicBezTo>
                  <a:cubicBezTo>
                    <a:pt x="68152" y="518796"/>
                    <a:pt x="88367" y="495300"/>
                    <a:pt x="105300" y="469900"/>
                  </a:cubicBezTo>
                  <a:cubicBezTo>
                    <a:pt x="135839" y="424091"/>
                    <a:pt x="154704" y="390397"/>
                    <a:pt x="206900" y="355600"/>
                  </a:cubicBezTo>
                  <a:cubicBezTo>
                    <a:pt x="219600" y="347133"/>
                    <a:pt x="231348" y="337026"/>
                    <a:pt x="245000" y="330200"/>
                  </a:cubicBezTo>
                  <a:cubicBezTo>
                    <a:pt x="256974" y="324213"/>
                    <a:pt x="270400" y="321733"/>
                    <a:pt x="283100" y="317500"/>
                  </a:cubicBezTo>
                  <a:cubicBezTo>
                    <a:pt x="306510" y="247271"/>
                    <a:pt x="295800" y="292787"/>
                    <a:pt x="295800" y="177800"/>
                  </a:cubicBezTo>
                </a:path>
              </a:pathLst>
            </a:cu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4" name="Grupo 53"/>
          <p:cNvGrpSpPr/>
          <p:nvPr/>
        </p:nvGrpSpPr>
        <p:grpSpPr>
          <a:xfrm rot="19637606">
            <a:off x="-2000348" y="5868254"/>
            <a:ext cx="600591" cy="333662"/>
            <a:chOff x="2095500" y="1708150"/>
            <a:chExt cx="6195060" cy="3441700"/>
          </a:xfrm>
        </p:grpSpPr>
        <p:sp>
          <p:nvSpPr>
            <p:cNvPr id="55" name="Oval 54"/>
            <p:cNvSpPr/>
            <p:nvPr/>
          </p:nvSpPr>
          <p:spPr>
            <a:xfrm>
              <a:off x="2095500" y="1708150"/>
              <a:ext cx="6195060" cy="3441700"/>
            </a:xfrm>
            <a:prstGeom prst="ellipse">
              <a:avLst/>
            </a:prstGeom>
            <a:solidFill>
              <a:srgbClr val="FF959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Arco 55"/>
            <p:cNvSpPr/>
            <p:nvPr/>
          </p:nvSpPr>
          <p:spPr>
            <a:xfrm>
              <a:off x="5321300" y="2712710"/>
              <a:ext cx="1549400" cy="977900"/>
            </a:xfrm>
            <a:prstGeom prst="arc">
              <a:avLst>
                <a:gd name="adj1" fmla="val 18229717"/>
                <a:gd name="adj2" fmla="val 21410862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Forma Livre 56"/>
            <p:cNvSpPr/>
            <p:nvPr/>
          </p:nvSpPr>
          <p:spPr>
            <a:xfrm>
              <a:off x="2447400" y="2167870"/>
              <a:ext cx="3648600" cy="2755131"/>
            </a:xfrm>
            <a:custGeom>
              <a:avLst/>
              <a:gdLst>
                <a:gd name="connsiteX0" fmla="*/ 245000 w 3178700"/>
                <a:gd name="connsiteY0" fmla="*/ 215900 h 2400300"/>
                <a:gd name="connsiteX1" fmla="*/ 321200 w 3178700"/>
                <a:gd name="connsiteY1" fmla="*/ 190500 h 2400300"/>
                <a:gd name="connsiteX2" fmla="*/ 359300 w 3178700"/>
                <a:gd name="connsiteY2" fmla="*/ 165100 h 2400300"/>
                <a:gd name="connsiteX3" fmla="*/ 460900 w 3178700"/>
                <a:gd name="connsiteY3" fmla="*/ 152400 h 2400300"/>
                <a:gd name="connsiteX4" fmla="*/ 562500 w 3178700"/>
                <a:gd name="connsiteY4" fmla="*/ 127000 h 2400300"/>
                <a:gd name="connsiteX5" fmla="*/ 600600 w 3178700"/>
                <a:gd name="connsiteY5" fmla="*/ 114300 h 2400300"/>
                <a:gd name="connsiteX6" fmla="*/ 702200 w 3178700"/>
                <a:gd name="connsiteY6" fmla="*/ 88900 h 2400300"/>
                <a:gd name="connsiteX7" fmla="*/ 829200 w 3178700"/>
                <a:gd name="connsiteY7" fmla="*/ 50800 h 2400300"/>
                <a:gd name="connsiteX8" fmla="*/ 981600 w 3178700"/>
                <a:gd name="connsiteY8" fmla="*/ 25400 h 2400300"/>
                <a:gd name="connsiteX9" fmla="*/ 1210200 w 3178700"/>
                <a:gd name="connsiteY9" fmla="*/ 0 h 2400300"/>
                <a:gd name="connsiteX10" fmla="*/ 1603900 w 3178700"/>
                <a:gd name="connsiteY10" fmla="*/ 12700 h 2400300"/>
                <a:gd name="connsiteX11" fmla="*/ 1667400 w 3178700"/>
                <a:gd name="connsiteY11" fmla="*/ 38100 h 2400300"/>
                <a:gd name="connsiteX12" fmla="*/ 1756300 w 3178700"/>
                <a:gd name="connsiteY12" fmla="*/ 50800 h 2400300"/>
                <a:gd name="connsiteX13" fmla="*/ 1819800 w 3178700"/>
                <a:gd name="connsiteY13" fmla="*/ 76200 h 2400300"/>
                <a:gd name="connsiteX14" fmla="*/ 1896000 w 3178700"/>
                <a:gd name="connsiteY14" fmla="*/ 127000 h 2400300"/>
                <a:gd name="connsiteX15" fmla="*/ 1921400 w 3178700"/>
                <a:gd name="connsiteY15" fmla="*/ 165100 h 2400300"/>
                <a:gd name="connsiteX16" fmla="*/ 1997600 w 3178700"/>
                <a:gd name="connsiteY16" fmla="*/ 215900 h 2400300"/>
                <a:gd name="connsiteX17" fmla="*/ 2111900 w 3178700"/>
                <a:gd name="connsiteY17" fmla="*/ 342900 h 2400300"/>
                <a:gd name="connsiteX18" fmla="*/ 2188100 w 3178700"/>
                <a:gd name="connsiteY18" fmla="*/ 406400 h 2400300"/>
                <a:gd name="connsiteX19" fmla="*/ 2200800 w 3178700"/>
                <a:gd name="connsiteY19" fmla="*/ 457200 h 2400300"/>
                <a:gd name="connsiteX20" fmla="*/ 2238900 w 3178700"/>
                <a:gd name="connsiteY20" fmla="*/ 495300 h 2400300"/>
                <a:gd name="connsiteX21" fmla="*/ 2264300 w 3178700"/>
                <a:gd name="connsiteY21" fmla="*/ 533400 h 2400300"/>
                <a:gd name="connsiteX22" fmla="*/ 2277000 w 3178700"/>
                <a:gd name="connsiteY22" fmla="*/ 584200 h 2400300"/>
                <a:gd name="connsiteX23" fmla="*/ 2340500 w 3178700"/>
                <a:gd name="connsiteY23" fmla="*/ 685800 h 2400300"/>
                <a:gd name="connsiteX24" fmla="*/ 2365900 w 3178700"/>
                <a:gd name="connsiteY24" fmla="*/ 723900 h 2400300"/>
                <a:gd name="connsiteX25" fmla="*/ 2404000 w 3178700"/>
                <a:gd name="connsiteY25" fmla="*/ 749300 h 2400300"/>
                <a:gd name="connsiteX26" fmla="*/ 2480200 w 3178700"/>
                <a:gd name="connsiteY26" fmla="*/ 812800 h 2400300"/>
                <a:gd name="connsiteX27" fmla="*/ 2505600 w 3178700"/>
                <a:gd name="connsiteY27" fmla="*/ 850900 h 2400300"/>
                <a:gd name="connsiteX28" fmla="*/ 2543700 w 3178700"/>
                <a:gd name="connsiteY28" fmla="*/ 876300 h 2400300"/>
                <a:gd name="connsiteX29" fmla="*/ 2581800 w 3178700"/>
                <a:gd name="connsiteY29" fmla="*/ 914400 h 2400300"/>
                <a:gd name="connsiteX30" fmla="*/ 2619900 w 3178700"/>
                <a:gd name="connsiteY30" fmla="*/ 939800 h 2400300"/>
                <a:gd name="connsiteX31" fmla="*/ 2696100 w 3178700"/>
                <a:gd name="connsiteY31" fmla="*/ 1003300 h 2400300"/>
                <a:gd name="connsiteX32" fmla="*/ 2746900 w 3178700"/>
                <a:gd name="connsiteY32" fmla="*/ 1041400 h 2400300"/>
                <a:gd name="connsiteX33" fmla="*/ 2772300 w 3178700"/>
                <a:gd name="connsiteY33" fmla="*/ 1079500 h 2400300"/>
                <a:gd name="connsiteX34" fmla="*/ 2823100 w 3178700"/>
                <a:gd name="connsiteY34" fmla="*/ 1092200 h 2400300"/>
                <a:gd name="connsiteX35" fmla="*/ 2848500 w 3178700"/>
                <a:gd name="connsiteY35" fmla="*/ 1130300 h 2400300"/>
                <a:gd name="connsiteX36" fmla="*/ 2962800 w 3178700"/>
                <a:gd name="connsiteY36" fmla="*/ 1193800 h 2400300"/>
                <a:gd name="connsiteX37" fmla="*/ 3039000 w 3178700"/>
                <a:gd name="connsiteY37" fmla="*/ 1270000 h 2400300"/>
                <a:gd name="connsiteX38" fmla="*/ 3089800 w 3178700"/>
                <a:gd name="connsiteY38" fmla="*/ 1320800 h 2400300"/>
                <a:gd name="connsiteX39" fmla="*/ 3102500 w 3178700"/>
                <a:gd name="connsiteY39" fmla="*/ 1358900 h 2400300"/>
                <a:gd name="connsiteX40" fmla="*/ 3140600 w 3178700"/>
                <a:gd name="connsiteY40" fmla="*/ 1384300 h 2400300"/>
                <a:gd name="connsiteX41" fmla="*/ 3166000 w 3178700"/>
                <a:gd name="connsiteY41" fmla="*/ 1473200 h 2400300"/>
                <a:gd name="connsiteX42" fmla="*/ 3178700 w 3178700"/>
                <a:gd name="connsiteY42" fmla="*/ 1511300 h 2400300"/>
                <a:gd name="connsiteX43" fmla="*/ 3166000 w 3178700"/>
                <a:gd name="connsiteY43" fmla="*/ 1752600 h 2400300"/>
                <a:gd name="connsiteX44" fmla="*/ 3115200 w 3178700"/>
                <a:gd name="connsiteY44" fmla="*/ 1879600 h 2400300"/>
                <a:gd name="connsiteX45" fmla="*/ 3089800 w 3178700"/>
                <a:gd name="connsiteY45" fmla="*/ 1955800 h 2400300"/>
                <a:gd name="connsiteX46" fmla="*/ 3026300 w 3178700"/>
                <a:gd name="connsiteY46" fmla="*/ 2032000 h 2400300"/>
                <a:gd name="connsiteX47" fmla="*/ 2962800 w 3178700"/>
                <a:gd name="connsiteY47" fmla="*/ 2108200 h 2400300"/>
                <a:gd name="connsiteX48" fmla="*/ 2823100 w 3178700"/>
                <a:gd name="connsiteY48" fmla="*/ 2184400 h 2400300"/>
                <a:gd name="connsiteX49" fmla="*/ 2746900 w 3178700"/>
                <a:gd name="connsiteY49" fmla="*/ 2235200 h 2400300"/>
                <a:gd name="connsiteX50" fmla="*/ 2708800 w 3178700"/>
                <a:gd name="connsiteY50" fmla="*/ 2247900 h 2400300"/>
                <a:gd name="connsiteX51" fmla="*/ 2645300 w 3178700"/>
                <a:gd name="connsiteY51" fmla="*/ 2260600 h 2400300"/>
                <a:gd name="connsiteX52" fmla="*/ 2581800 w 3178700"/>
                <a:gd name="connsiteY52" fmla="*/ 2286000 h 2400300"/>
                <a:gd name="connsiteX53" fmla="*/ 2492900 w 3178700"/>
                <a:gd name="connsiteY53" fmla="*/ 2311400 h 2400300"/>
                <a:gd name="connsiteX54" fmla="*/ 2391300 w 3178700"/>
                <a:gd name="connsiteY54" fmla="*/ 2336800 h 2400300"/>
                <a:gd name="connsiteX55" fmla="*/ 2277000 w 3178700"/>
                <a:gd name="connsiteY55" fmla="*/ 2349500 h 2400300"/>
                <a:gd name="connsiteX56" fmla="*/ 2048400 w 3178700"/>
                <a:gd name="connsiteY56" fmla="*/ 2374900 h 2400300"/>
                <a:gd name="connsiteX57" fmla="*/ 1692800 w 3178700"/>
                <a:gd name="connsiteY57" fmla="*/ 2400300 h 2400300"/>
                <a:gd name="connsiteX58" fmla="*/ 1248300 w 3178700"/>
                <a:gd name="connsiteY58" fmla="*/ 2387600 h 2400300"/>
                <a:gd name="connsiteX59" fmla="*/ 1184800 w 3178700"/>
                <a:gd name="connsiteY59" fmla="*/ 2362200 h 2400300"/>
                <a:gd name="connsiteX60" fmla="*/ 1134000 w 3178700"/>
                <a:gd name="connsiteY60" fmla="*/ 2349500 h 2400300"/>
                <a:gd name="connsiteX61" fmla="*/ 981600 w 3178700"/>
                <a:gd name="connsiteY61" fmla="*/ 2311400 h 2400300"/>
                <a:gd name="connsiteX62" fmla="*/ 918100 w 3178700"/>
                <a:gd name="connsiteY62" fmla="*/ 2286000 h 2400300"/>
                <a:gd name="connsiteX63" fmla="*/ 880000 w 3178700"/>
                <a:gd name="connsiteY63" fmla="*/ 2273300 h 2400300"/>
                <a:gd name="connsiteX64" fmla="*/ 841900 w 3178700"/>
                <a:gd name="connsiteY64" fmla="*/ 2247900 h 2400300"/>
                <a:gd name="connsiteX65" fmla="*/ 765700 w 3178700"/>
                <a:gd name="connsiteY65" fmla="*/ 2209800 h 2400300"/>
                <a:gd name="connsiteX66" fmla="*/ 727600 w 3178700"/>
                <a:gd name="connsiteY66" fmla="*/ 2197100 h 2400300"/>
                <a:gd name="connsiteX67" fmla="*/ 626000 w 3178700"/>
                <a:gd name="connsiteY67" fmla="*/ 2133600 h 2400300"/>
                <a:gd name="connsiteX68" fmla="*/ 473600 w 3178700"/>
                <a:gd name="connsiteY68" fmla="*/ 2044700 h 2400300"/>
                <a:gd name="connsiteX69" fmla="*/ 308500 w 3178700"/>
                <a:gd name="connsiteY69" fmla="*/ 1854200 h 2400300"/>
                <a:gd name="connsiteX70" fmla="*/ 283100 w 3178700"/>
                <a:gd name="connsiteY70" fmla="*/ 1816100 h 2400300"/>
                <a:gd name="connsiteX71" fmla="*/ 245000 w 3178700"/>
                <a:gd name="connsiteY71" fmla="*/ 1689100 h 2400300"/>
                <a:gd name="connsiteX72" fmla="*/ 219600 w 3178700"/>
                <a:gd name="connsiteY72" fmla="*/ 1625600 h 2400300"/>
                <a:gd name="connsiteX73" fmla="*/ 156100 w 3178700"/>
                <a:gd name="connsiteY73" fmla="*/ 1524000 h 2400300"/>
                <a:gd name="connsiteX74" fmla="*/ 143400 w 3178700"/>
                <a:gd name="connsiteY74" fmla="*/ 1447800 h 2400300"/>
                <a:gd name="connsiteX75" fmla="*/ 79900 w 3178700"/>
                <a:gd name="connsiteY75" fmla="*/ 1346200 h 2400300"/>
                <a:gd name="connsiteX76" fmla="*/ 54500 w 3178700"/>
                <a:gd name="connsiteY76" fmla="*/ 1295400 h 2400300"/>
                <a:gd name="connsiteX77" fmla="*/ 41800 w 3178700"/>
                <a:gd name="connsiteY77" fmla="*/ 1244600 h 2400300"/>
                <a:gd name="connsiteX78" fmla="*/ 3700 w 3178700"/>
                <a:gd name="connsiteY78" fmla="*/ 1155700 h 2400300"/>
                <a:gd name="connsiteX79" fmla="*/ 29100 w 3178700"/>
                <a:gd name="connsiteY79" fmla="*/ 635000 h 2400300"/>
                <a:gd name="connsiteX80" fmla="*/ 41800 w 3178700"/>
                <a:gd name="connsiteY80" fmla="*/ 596900 h 2400300"/>
                <a:gd name="connsiteX81" fmla="*/ 54500 w 3178700"/>
                <a:gd name="connsiteY81" fmla="*/ 546100 h 2400300"/>
                <a:gd name="connsiteX82" fmla="*/ 105300 w 3178700"/>
                <a:gd name="connsiteY82" fmla="*/ 469900 h 2400300"/>
                <a:gd name="connsiteX83" fmla="*/ 206900 w 3178700"/>
                <a:gd name="connsiteY83" fmla="*/ 355600 h 2400300"/>
                <a:gd name="connsiteX84" fmla="*/ 245000 w 3178700"/>
                <a:gd name="connsiteY84" fmla="*/ 330200 h 2400300"/>
                <a:gd name="connsiteX85" fmla="*/ 283100 w 3178700"/>
                <a:gd name="connsiteY85" fmla="*/ 317500 h 2400300"/>
                <a:gd name="connsiteX86" fmla="*/ 295800 w 3178700"/>
                <a:gd name="connsiteY86" fmla="*/ 177800 h 240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178700" h="2400300">
                  <a:moveTo>
                    <a:pt x="245000" y="215900"/>
                  </a:moveTo>
                  <a:cubicBezTo>
                    <a:pt x="270400" y="207433"/>
                    <a:pt x="296734" y="201374"/>
                    <a:pt x="321200" y="190500"/>
                  </a:cubicBezTo>
                  <a:cubicBezTo>
                    <a:pt x="335148" y="184301"/>
                    <a:pt x="344574" y="169116"/>
                    <a:pt x="359300" y="165100"/>
                  </a:cubicBezTo>
                  <a:cubicBezTo>
                    <a:pt x="392228" y="156120"/>
                    <a:pt x="427033" y="156633"/>
                    <a:pt x="460900" y="152400"/>
                  </a:cubicBezTo>
                  <a:cubicBezTo>
                    <a:pt x="547991" y="123370"/>
                    <a:pt x="439897" y="157651"/>
                    <a:pt x="562500" y="127000"/>
                  </a:cubicBezTo>
                  <a:cubicBezTo>
                    <a:pt x="575487" y="123753"/>
                    <a:pt x="587685" y="117822"/>
                    <a:pt x="600600" y="114300"/>
                  </a:cubicBezTo>
                  <a:cubicBezTo>
                    <a:pt x="634279" y="105115"/>
                    <a:pt x="669082" y="99939"/>
                    <a:pt x="702200" y="88900"/>
                  </a:cubicBezTo>
                  <a:cubicBezTo>
                    <a:pt x="765517" y="67794"/>
                    <a:pt x="771619" y="63596"/>
                    <a:pt x="829200" y="50800"/>
                  </a:cubicBezTo>
                  <a:cubicBezTo>
                    <a:pt x="890320" y="37218"/>
                    <a:pt x="915337" y="34235"/>
                    <a:pt x="981600" y="25400"/>
                  </a:cubicBezTo>
                  <a:cubicBezTo>
                    <a:pt x="1089462" y="11018"/>
                    <a:pt x="1094057" y="11614"/>
                    <a:pt x="1210200" y="0"/>
                  </a:cubicBezTo>
                  <a:cubicBezTo>
                    <a:pt x="1341433" y="4233"/>
                    <a:pt x="1473052" y="1796"/>
                    <a:pt x="1603900" y="12700"/>
                  </a:cubicBezTo>
                  <a:cubicBezTo>
                    <a:pt x="1626618" y="14593"/>
                    <a:pt x="1645283" y="32571"/>
                    <a:pt x="1667400" y="38100"/>
                  </a:cubicBezTo>
                  <a:cubicBezTo>
                    <a:pt x="1696440" y="45360"/>
                    <a:pt x="1726667" y="46567"/>
                    <a:pt x="1756300" y="50800"/>
                  </a:cubicBezTo>
                  <a:cubicBezTo>
                    <a:pt x="1777467" y="59267"/>
                    <a:pt x="1799786" y="65284"/>
                    <a:pt x="1819800" y="76200"/>
                  </a:cubicBezTo>
                  <a:cubicBezTo>
                    <a:pt x="1846600" y="90818"/>
                    <a:pt x="1896000" y="127000"/>
                    <a:pt x="1896000" y="127000"/>
                  </a:cubicBezTo>
                  <a:cubicBezTo>
                    <a:pt x="1904467" y="139700"/>
                    <a:pt x="1909913" y="155049"/>
                    <a:pt x="1921400" y="165100"/>
                  </a:cubicBezTo>
                  <a:cubicBezTo>
                    <a:pt x="1944374" y="185202"/>
                    <a:pt x="1997600" y="215900"/>
                    <a:pt x="1997600" y="215900"/>
                  </a:cubicBezTo>
                  <a:cubicBezTo>
                    <a:pt x="2046246" y="288869"/>
                    <a:pt x="2012207" y="243207"/>
                    <a:pt x="2111900" y="342900"/>
                  </a:cubicBezTo>
                  <a:cubicBezTo>
                    <a:pt x="2160793" y="391793"/>
                    <a:pt x="2135056" y="371037"/>
                    <a:pt x="2188100" y="406400"/>
                  </a:cubicBezTo>
                  <a:cubicBezTo>
                    <a:pt x="2192333" y="423333"/>
                    <a:pt x="2192140" y="442045"/>
                    <a:pt x="2200800" y="457200"/>
                  </a:cubicBezTo>
                  <a:cubicBezTo>
                    <a:pt x="2209711" y="472794"/>
                    <a:pt x="2227402" y="481502"/>
                    <a:pt x="2238900" y="495300"/>
                  </a:cubicBezTo>
                  <a:cubicBezTo>
                    <a:pt x="2248671" y="507026"/>
                    <a:pt x="2255833" y="520700"/>
                    <a:pt x="2264300" y="533400"/>
                  </a:cubicBezTo>
                  <a:cubicBezTo>
                    <a:pt x="2268533" y="550333"/>
                    <a:pt x="2270871" y="567857"/>
                    <a:pt x="2277000" y="584200"/>
                  </a:cubicBezTo>
                  <a:cubicBezTo>
                    <a:pt x="2295844" y="634450"/>
                    <a:pt x="2308954" y="641636"/>
                    <a:pt x="2340500" y="685800"/>
                  </a:cubicBezTo>
                  <a:cubicBezTo>
                    <a:pt x="2349372" y="698220"/>
                    <a:pt x="2355107" y="713107"/>
                    <a:pt x="2365900" y="723900"/>
                  </a:cubicBezTo>
                  <a:cubicBezTo>
                    <a:pt x="2376693" y="734693"/>
                    <a:pt x="2391300" y="740833"/>
                    <a:pt x="2404000" y="749300"/>
                  </a:cubicBezTo>
                  <a:cubicBezTo>
                    <a:pt x="2465883" y="842125"/>
                    <a:pt x="2383522" y="732235"/>
                    <a:pt x="2480200" y="812800"/>
                  </a:cubicBezTo>
                  <a:cubicBezTo>
                    <a:pt x="2491926" y="822571"/>
                    <a:pt x="2494807" y="840107"/>
                    <a:pt x="2505600" y="850900"/>
                  </a:cubicBezTo>
                  <a:cubicBezTo>
                    <a:pt x="2516393" y="861693"/>
                    <a:pt x="2531974" y="866529"/>
                    <a:pt x="2543700" y="876300"/>
                  </a:cubicBezTo>
                  <a:cubicBezTo>
                    <a:pt x="2557498" y="887798"/>
                    <a:pt x="2568002" y="902902"/>
                    <a:pt x="2581800" y="914400"/>
                  </a:cubicBezTo>
                  <a:cubicBezTo>
                    <a:pt x="2593526" y="924171"/>
                    <a:pt x="2608174" y="930029"/>
                    <a:pt x="2619900" y="939800"/>
                  </a:cubicBezTo>
                  <a:cubicBezTo>
                    <a:pt x="2762210" y="1058391"/>
                    <a:pt x="2563667" y="908705"/>
                    <a:pt x="2696100" y="1003300"/>
                  </a:cubicBezTo>
                  <a:cubicBezTo>
                    <a:pt x="2713324" y="1015603"/>
                    <a:pt x="2731933" y="1026433"/>
                    <a:pt x="2746900" y="1041400"/>
                  </a:cubicBezTo>
                  <a:cubicBezTo>
                    <a:pt x="2757693" y="1052193"/>
                    <a:pt x="2759600" y="1071033"/>
                    <a:pt x="2772300" y="1079500"/>
                  </a:cubicBezTo>
                  <a:cubicBezTo>
                    <a:pt x="2786823" y="1089182"/>
                    <a:pt x="2806167" y="1087967"/>
                    <a:pt x="2823100" y="1092200"/>
                  </a:cubicBezTo>
                  <a:cubicBezTo>
                    <a:pt x="2831567" y="1104900"/>
                    <a:pt x="2837013" y="1120249"/>
                    <a:pt x="2848500" y="1130300"/>
                  </a:cubicBezTo>
                  <a:cubicBezTo>
                    <a:pt x="2902247" y="1177328"/>
                    <a:pt x="2910471" y="1176357"/>
                    <a:pt x="2962800" y="1193800"/>
                  </a:cubicBezTo>
                  <a:lnTo>
                    <a:pt x="3039000" y="1270000"/>
                  </a:lnTo>
                  <a:lnTo>
                    <a:pt x="3089800" y="1320800"/>
                  </a:lnTo>
                  <a:cubicBezTo>
                    <a:pt x="3094033" y="1333500"/>
                    <a:pt x="3094137" y="1348447"/>
                    <a:pt x="3102500" y="1358900"/>
                  </a:cubicBezTo>
                  <a:cubicBezTo>
                    <a:pt x="3112035" y="1370819"/>
                    <a:pt x="3133187" y="1370957"/>
                    <a:pt x="3140600" y="1384300"/>
                  </a:cubicBezTo>
                  <a:cubicBezTo>
                    <a:pt x="3155567" y="1411241"/>
                    <a:pt x="3157144" y="1443681"/>
                    <a:pt x="3166000" y="1473200"/>
                  </a:cubicBezTo>
                  <a:cubicBezTo>
                    <a:pt x="3169847" y="1486022"/>
                    <a:pt x="3174467" y="1498600"/>
                    <a:pt x="3178700" y="1511300"/>
                  </a:cubicBezTo>
                  <a:cubicBezTo>
                    <a:pt x="3174467" y="1591733"/>
                    <a:pt x="3175597" y="1672629"/>
                    <a:pt x="3166000" y="1752600"/>
                  </a:cubicBezTo>
                  <a:cubicBezTo>
                    <a:pt x="3158779" y="1812772"/>
                    <a:pt x="3135486" y="1828886"/>
                    <a:pt x="3115200" y="1879600"/>
                  </a:cubicBezTo>
                  <a:cubicBezTo>
                    <a:pt x="3105256" y="1904459"/>
                    <a:pt x="3104652" y="1933523"/>
                    <a:pt x="3089800" y="1955800"/>
                  </a:cubicBezTo>
                  <a:cubicBezTo>
                    <a:pt x="3026737" y="2050395"/>
                    <a:pt x="3107788" y="1934214"/>
                    <a:pt x="3026300" y="2032000"/>
                  </a:cubicBezTo>
                  <a:cubicBezTo>
                    <a:pt x="2980891" y="2086491"/>
                    <a:pt x="3023514" y="2057605"/>
                    <a:pt x="2962800" y="2108200"/>
                  </a:cubicBezTo>
                  <a:cubicBezTo>
                    <a:pt x="2916340" y="2146916"/>
                    <a:pt x="2880936" y="2145843"/>
                    <a:pt x="2823100" y="2184400"/>
                  </a:cubicBezTo>
                  <a:cubicBezTo>
                    <a:pt x="2797700" y="2201333"/>
                    <a:pt x="2775860" y="2225547"/>
                    <a:pt x="2746900" y="2235200"/>
                  </a:cubicBezTo>
                  <a:cubicBezTo>
                    <a:pt x="2734200" y="2239433"/>
                    <a:pt x="2721787" y="2244653"/>
                    <a:pt x="2708800" y="2247900"/>
                  </a:cubicBezTo>
                  <a:cubicBezTo>
                    <a:pt x="2687859" y="2253135"/>
                    <a:pt x="2665975" y="2254397"/>
                    <a:pt x="2645300" y="2260600"/>
                  </a:cubicBezTo>
                  <a:cubicBezTo>
                    <a:pt x="2623464" y="2267151"/>
                    <a:pt x="2603427" y="2278791"/>
                    <a:pt x="2581800" y="2286000"/>
                  </a:cubicBezTo>
                  <a:cubicBezTo>
                    <a:pt x="2552562" y="2295746"/>
                    <a:pt x="2522419" y="2302544"/>
                    <a:pt x="2492900" y="2311400"/>
                  </a:cubicBezTo>
                  <a:cubicBezTo>
                    <a:pt x="2439177" y="2327517"/>
                    <a:pt x="2460098" y="2326972"/>
                    <a:pt x="2391300" y="2336800"/>
                  </a:cubicBezTo>
                  <a:cubicBezTo>
                    <a:pt x="2353351" y="2342221"/>
                    <a:pt x="2315038" y="2344745"/>
                    <a:pt x="2277000" y="2349500"/>
                  </a:cubicBezTo>
                  <a:cubicBezTo>
                    <a:pt x="2136210" y="2367099"/>
                    <a:pt x="2226661" y="2362167"/>
                    <a:pt x="2048400" y="2374900"/>
                  </a:cubicBezTo>
                  <a:cubicBezTo>
                    <a:pt x="1615919" y="2405792"/>
                    <a:pt x="2014495" y="2371055"/>
                    <a:pt x="1692800" y="2400300"/>
                  </a:cubicBezTo>
                  <a:cubicBezTo>
                    <a:pt x="1544633" y="2396067"/>
                    <a:pt x="1396112" y="2398686"/>
                    <a:pt x="1248300" y="2387600"/>
                  </a:cubicBezTo>
                  <a:cubicBezTo>
                    <a:pt x="1225567" y="2385895"/>
                    <a:pt x="1206427" y="2369409"/>
                    <a:pt x="1184800" y="2362200"/>
                  </a:cubicBezTo>
                  <a:cubicBezTo>
                    <a:pt x="1168241" y="2356680"/>
                    <a:pt x="1150718" y="2354516"/>
                    <a:pt x="1134000" y="2349500"/>
                  </a:cubicBezTo>
                  <a:cubicBezTo>
                    <a:pt x="1008214" y="2311764"/>
                    <a:pt x="1108405" y="2332534"/>
                    <a:pt x="981600" y="2311400"/>
                  </a:cubicBezTo>
                  <a:cubicBezTo>
                    <a:pt x="960433" y="2302933"/>
                    <a:pt x="939446" y="2294005"/>
                    <a:pt x="918100" y="2286000"/>
                  </a:cubicBezTo>
                  <a:cubicBezTo>
                    <a:pt x="905565" y="2281300"/>
                    <a:pt x="891974" y="2279287"/>
                    <a:pt x="880000" y="2273300"/>
                  </a:cubicBezTo>
                  <a:cubicBezTo>
                    <a:pt x="866348" y="2266474"/>
                    <a:pt x="855243" y="2255313"/>
                    <a:pt x="841900" y="2247900"/>
                  </a:cubicBezTo>
                  <a:cubicBezTo>
                    <a:pt x="817076" y="2234109"/>
                    <a:pt x="791650" y="2221334"/>
                    <a:pt x="765700" y="2209800"/>
                  </a:cubicBezTo>
                  <a:cubicBezTo>
                    <a:pt x="753467" y="2204363"/>
                    <a:pt x="739574" y="2203087"/>
                    <a:pt x="727600" y="2197100"/>
                  </a:cubicBezTo>
                  <a:cubicBezTo>
                    <a:pt x="599208" y="2132904"/>
                    <a:pt x="716671" y="2183973"/>
                    <a:pt x="626000" y="2133600"/>
                  </a:cubicBezTo>
                  <a:cubicBezTo>
                    <a:pt x="579208" y="2107604"/>
                    <a:pt x="512465" y="2083565"/>
                    <a:pt x="473600" y="2044700"/>
                  </a:cubicBezTo>
                  <a:cubicBezTo>
                    <a:pt x="398658" y="1969758"/>
                    <a:pt x="371902" y="1949303"/>
                    <a:pt x="308500" y="1854200"/>
                  </a:cubicBezTo>
                  <a:cubicBezTo>
                    <a:pt x="300033" y="1841500"/>
                    <a:pt x="289299" y="1830048"/>
                    <a:pt x="283100" y="1816100"/>
                  </a:cubicBezTo>
                  <a:cubicBezTo>
                    <a:pt x="243844" y="1727775"/>
                    <a:pt x="269628" y="1762984"/>
                    <a:pt x="245000" y="1689100"/>
                  </a:cubicBezTo>
                  <a:cubicBezTo>
                    <a:pt x="237791" y="1667473"/>
                    <a:pt x="229795" y="1645990"/>
                    <a:pt x="219600" y="1625600"/>
                  </a:cubicBezTo>
                  <a:cubicBezTo>
                    <a:pt x="204282" y="1594965"/>
                    <a:pt x="176249" y="1554224"/>
                    <a:pt x="156100" y="1524000"/>
                  </a:cubicBezTo>
                  <a:cubicBezTo>
                    <a:pt x="151867" y="1498600"/>
                    <a:pt x="150799" y="1472464"/>
                    <a:pt x="143400" y="1447800"/>
                  </a:cubicBezTo>
                  <a:cubicBezTo>
                    <a:pt x="128548" y="1398294"/>
                    <a:pt x="106983" y="1389532"/>
                    <a:pt x="79900" y="1346200"/>
                  </a:cubicBezTo>
                  <a:cubicBezTo>
                    <a:pt x="69866" y="1330146"/>
                    <a:pt x="61147" y="1313127"/>
                    <a:pt x="54500" y="1295400"/>
                  </a:cubicBezTo>
                  <a:cubicBezTo>
                    <a:pt x="48371" y="1279057"/>
                    <a:pt x="46595" y="1261383"/>
                    <a:pt x="41800" y="1244600"/>
                  </a:cubicBezTo>
                  <a:cubicBezTo>
                    <a:pt x="29342" y="1200997"/>
                    <a:pt x="26278" y="1200856"/>
                    <a:pt x="3700" y="1155700"/>
                  </a:cubicBezTo>
                  <a:cubicBezTo>
                    <a:pt x="10078" y="919712"/>
                    <a:pt x="-20846" y="809812"/>
                    <a:pt x="29100" y="635000"/>
                  </a:cubicBezTo>
                  <a:cubicBezTo>
                    <a:pt x="32778" y="622128"/>
                    <a:pt x="38122" y="609772"/>
                    <a:pt x="41800" y="596900"/>
                  </a:cubicBezTo>
                  <a:cubicBezTo>
                    <a:pt x="46595" y="580117"/>
                    <a:pt x="46694" y="561712"/>
                    <a:pt x="54500" y="546100"/>
                  </a:cubicBezTo>
                  <a:cubicBezTo>
                    <a:pt x="68152" y="518796"/>
                    <a:pt x="88367" y="495300"/>
                    <a:pt x="105300" y="469900"/>
                  </a:cubicBezTo>
                  <a:cubicBezTo>
                    <a:pt x="135839" y="424091"/>
                    <a:pt x="154704" y="390397"/>
                    <a:pt x="206900" y="355600"/>
                  </a:cubicBezTo>
                  <a:cubicBezTo>
                    <a:pt x="219600" y="347133"/>
                    <a:pt x="231348" y="337026"/>
                    <a:pt x="245000" y="330200"/>
                  </a:cubicBezTo>
                  <a:cubicBezTo>
                    <a:pt x="256974" y="324213"/>
                    <a:pt x="270400" y="321733"/>
                    <a:pt x="283100" y="317500"/>
                  </a:cubicBezTo>
                  <a:cubicBezTo>
                    <a:pt x="306510" y="247271"/>
                    <a:pt x="295800" y="292787"/>
                    <a:pt x="295800" y="177800"/>
                  </a:cubicBezTo>
                </a:path>
              </a:pathLst>
            </a:custGeom>
            <a:solidFill>
              <a:schemeClr val="accent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" name="CaixaDeTexto 8"/>
          <p:cNvSpPr txBox="1"/>
          <p:nvPr/>
        </p:nvSpPr>
        <p:spPr>
          <a:xfrm>
            <a:off x="2822219" y="113973"/>
            <a:ext cx="6547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>
                <a:latin typeface="Copperplate Gothic Bold" charset="0"/>
                <a:ea typeface="Copperplate Gothic Bold" charset="0"/>
                <a:cs typeface="Copperplate Gothic Bold" charset="0"/>
              </a:rPr>
              <a:t>Particularidades </a:t>
            </a:r>
            <a:r>
              <a:rPr lang="pt-BR" sz="2800" i="1" dirty="0">
                <a:latin typeface="Copperplate Gothic Bold" charset="0"/>
                <a:ea typeface="Copperplate Gothic Bold" charset="0"/>
                <a:cs typeface="Copperplate Gothic Bold" charset="0"/>
              </a:rPr>
              <a:t>P. </a:t>
            </a:r>
            <a:r>
              <a:rPr lang="pt-BR" sz="2800" i="1" dirty="0" err="1">
                <a:latin typeface="Copperplate Gothic Bold" charset="0"/>
                <a:ea typeface="Copperplate Gothic Bold" charset="0"/>
                <a:cs typeface="Copperplate Gothic Bold" charset="0"/>
              </a:rPr>
              <a:t>falciparum</a:t>
            </a:r>
            <a:endParaRPr lang="pt-BR" sz="2800" i="1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-5369924" y="3797636"/>
            <a:ext cx="5423623" cy="4225707"/>
            <a:chOff x="-5369924" y="3797636"/>
            <a:chExt cx="5423623" cy="4225707"/>
          </a:xfrm>
        </p:grpSpPr>
        <p:grpSp>
          <p:nvGrpSpPr>
            <p:cNvPr id="5" name="Grupo 4"/>
            <p:cNvGrpSpPr/>
            <p:nvPr/>
          </p:nvGrpSpPr>
          <p:grpSpPr>
            <a:xfrm rot="19637606">
              <a:off x="-5369924" y="4378342"/>
              <a:ext cx="5423623" cy="3013127"/>
              <a:chOff x="2095500" y="1708150"/>
              <a:chExt cx="6195060" cy="3441700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2095500" y="1708150"/>
                <a:ext cx="6195060" cy="3441700"/>
              </a:xfrm>
              <a:prstGeom prst="ellipse">
                <a:avLst/>
              </a:prstGeom>
              <a:solidFill>
                <a:srgbClr val="FF959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" name="Arco 2"/>
              <p:cNvSpPr/>
              <p:nvPr/>
            </p:nvSpPr>
            <p:spPr>
              <a:xfrm>
                <a:off x="5321300" y="2712710"/>
                <a:ext cx="1549400" cy="977900"/>
              </a:xfrm>
              <a:prstGeom prst="arc">
                <a:avLst>
                  <a:gd name="adj1" fmla="val 18229717"/>
                  <a:gd name="adj2" fmla="val 21410862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" name="Forma Livre 3"/>
              <p:cNvSpPr/>
              <p:nvPr/>
            </p:nvSpPr>
            <p:spPr>
              <a:xfrm>
                <a:off x="2447400" y="2167870"/>
                <a:ext cx="3648600" cy="2755131"/>
              </a:xfrm>
              <a:custGeom>
                <a:avLst/>
                <a:gdLst>
                  <a:gd name="connsiteX0" fmla="*/ 245000 w 3178700"/>
                  <a:gd name="connsiteY0" fmla="*/ 215900 h 2400300"/>
                  <a:gd name="connsiteX1" fmla="*/ 321200 w 3178700"/>
                  <a:gd name="connsiteY1" fmla="*/ 190500 h 2400300"/>
                  <a:gd name="connsiteX2" fmla="*/ 359300 w 3178700"/>
                  <a:gd name="connsiteY2" fmla="*/ 165100 h 2400300"/>
                  <a:gd name="connsiteX3" fmla="*/ 460900 w 3178700"/>
                  <a:gd name="connsiteY3" fmla="*/ 152400 h 2400300"/>
                  <a:gd name="connsiteX4" fmla="*/ 562500 w 3178700"/>
                  <a:gd name="connsiteY4" fmla="*/ 127000 h 2400300"/>
                  <a:gd name="connsiteX5" fmla="*/ 600600 w 3178700"/>
                  <a:gd name="connsiteY5" fmla="*/ 114300 h 2400300"/>
                  <a:gd name="connsiteX6" fmla="*/ 702200 w 3178700"/>
                  <a:gd name="connsiteY6" fmla="*/ 88900 h 2400300"/>
                  <a:gd name="connsiteX7" fmla="*/ 829200 w 3178700"/>
                  <a:gd name="connsiteY7" fmla="*/ 50800 h 2400300"/>
                  <a:gd name="connsiteX8" fmla="*/ 981600 w 3178700"/>
                  <a:gd name="connsiteY8" fmla="*/ 25400 h 2400300"/>
                  <a:gd name="connsiteX9" fmla="*/ 1210200 w 3178700"/>
                  <a:gd name="connsiteY9" fmla="*/ 0 h 2400300"/>
                  <a:gd name="connsiteX10" fmla="*/ 1603900 w 3178700"/>
                  <a:gd name="connsiteY10" fmla="*/ 12700 h 2400300"/>
                  <a:gd name="connsiteX11" fmla="*/ 1667400 w 3178700"/>
                  <a:gd name="connsiteY11" fmla="*/ 38100 h 2400300"/>
                  <a:gd name="connsiteX12" fmla="*/ 1756300 w 3178700"/>
                  <a:gd name="connsiteY12" fmla="*/ 50800 h 2400300"/>
                  <a:gd name="connsiteX13" fmla="*/ 1819800 w 3178700"/>
                  <a:gd name="connsiteY13" fmla="*/ 76200 h 2400300"/>
                  <a:gd name="connsiteX14" fmla="*/ 1896000 w 3178700"/>
                  <a:gd name="connsiteY14" fmla="*/ 127000 h 2400300"/>
                  <a:gd name="connsiteX15" fmla="*/ 1921400 w 3178700"/>
                  <a:gd name="connsiteY15" fmla="*/ 165100 h 2400300"/>
                  <a:gd name="connsiteX16" fmla="*/ 1997600 w 3178700"/>
                  <a:gd name="connsiteY16" fmla="*/ 215900 h 2400300"/>
                  <a:gd name="connsiteX17" fmla="*/ 2111900 w 3178700"/>
                  <a:gd name="connsiteY17" fmla="*/ 342900 h 2400300"/>
                  <a:gd name="connsiteX18" fmla="*/ 2188100 w 3178700"/>
                  <a:gd name="connsiteY18" fmla="*/ 406400 h 2400300"/>
                  <a:gd name="connsiteX19" fmla="*/ 2200800 w 3178700"/>
                  <a:gd name="connsiteY19" fmla="*/ 457200 h 2400300"/>
                  <a:gd name="connsiteX20" fmla="*/ 2238900 w 3178700"/>
                  <a:gd name="connsiteY20" fmla="*/ 495300 h 2400300"/>
                  <a:gd name="connsiteX21" fmla="*/ 2264300 w 3178700"/>
                  <a:gd name="connsiteY21" fmla="*/ 533400 h 2400300"/>
                  <a:gd name="connsiteX22" fmla="*/ 2277000 w 3178700"/>
                  <a:gd name="connsiteY22" fmla="*/ 584200 h 2400300"/>
                  <a:gd name="connsiteX23" fmla="*/ 2340500 w 3178700"/>
                  <a:gd name="connsiteY23" fmla="*/ 685800 h 2400300"/>
                  <a:gd name="connsiteX24" fmla="*/ 2365900 w 3178700"/>
                  <a:gd name="connsiteY24" fmla="*/ 723900 h 2400300"/>
                  <a:gd name="connsiteX25" fmla="*/ 2404000 w 3178700"/>
                  <a:gd name="connsiteY25" fmla="*/ 749300 h 2400300"/>
                  <a:gd name="connsiteX26" fmla="*/ 2480200 w 3178700"/>
                  <a:gd name="connsiteY26" fmla="*/ 812800 h 2400300"/>
                  <a:gd name="connsiteX27" fmla="*/ 2505600 w 3178700"/>
                  <a:gd name="connsiteY27" fmla="*/ 850900 h 2400300"/>
                  <a:gd name="connsiteX28" fmla="*/ 2543700 w 3178700"/>
                  <a:gd name="connsiteY28" fmla="*/ 876300 h 2400300"/>
                  <a:gd name="connsiteX29" fmla="*/ 2581800 w 3178700"/>
                  <a:gd name="connsiteY29" fmla="*/ 914400 h 2400300"/>
                  <a:gd name="connsiteX30" fmla="*/ 2619900 w 3178700"/>
                  <a:gd name="connsiteY30" fmla="*/ 939800 h 2400300"/>
                  <a:gd name="connsiteX31" fmla="*/ 2696100 w 3178700"/>
                  <a:gd name="connsiteY31" fmla="*/ 1003300 h 2400300"/>
                  <a:gd name="connsiteX32" fmla="*/ 2746900 w 3178700"/>
                  <a:gd name="connsiteY32" fmla="*/ 1041400 h 2400300"/>
                  <a:gd name="connsiteX33" fmla="*/ 2772300 w 3178700"/>
                  <a:gd name="connsiteY33" fmla="*/ 1079500 h 2400300"/>
                  <a:gd name="connsiteX34" fmla="*/ 2823100 w 3178700"/>
                  <a:gd name="connsiteY34" fmla="*/ 1092200 h 2400300"/>
                  <a:gd name="connsiteX35" fmla="*/ 2848500 w 3178700"/>
                  <a:gd name="connsiteY35" fmla="*/ 1130300 h 2400300"/>
                  <a:gd name="connsiteX36" fmla="*/ 2962800 w 3178700"/>
                  <a:gd name="connsiteY36" fmla="*/ 1193800 h 2400300"/>
                  <a:gd name="connsiteX37" fmla="*/ 3039000 w 3178700"/>
                  <a:gd name="connsiteY37" fmla="*/ 1270000 h 2400300"/>
                  <a:gd name="connsiteX38" fmla="*/ 3089800 w 3178700"/>
                  <a:gd name="connsiteY38" fmla="*/ 1320800 h 2400300"/>
                  <a:gd name="connsiteX39" fmla="*/ 3102500 w 3178700"/>
                  <a:gd name="connsiteY39" fmla="*/ 1358900 h 2400300"/>
                  <a:gd name="connsiteX40" fmla="*/ 3140600 w 3178700"/>
                  <a:gd name="connsiteY40" fmla="*/ 1384300 h 2400300"/>
                  <a:gd name="connsiteX41" fmla="*/ 3166000 w 3178700"/>
                  <a:gd name="connsiteY41" fmla="*/ 1473200 h 2400300"/>
                  <a:gd name="connsiteX42" fmla="*/ 3178700 w 3178700"/>
                  <a:gd name="connsiteY42" fmla="*/ 1511300 h 2400300"/>
                  <a:gd name="connsiteX43" fmla="*/ 3166000 w 3178700"/>
                  <a:gd name="connsiteY43" fmla="*/ 1752600 h 2400300"/>
                  <a:gd name="connsiteX44" fmla="*/ 3115200 w 3178700"/>
                  <a:gd name="connsiteY44" fmla="*/ 1879600 h 2400300"/>
                  <a:gd name="connsiteX45" fmla="*/ 3089800 w 3178700"/>
                  <a:gd name="connsiteY45" fmla="*/ 1955800 h 2400300"/>
                  <a:gd name="connsiteX46" fmla="*/ 3026300 w 3178700"/>
                  <a:gd name="connsiteY46" fmla="*/ 2032000 h 2400300"/>
                  <a:gd name="connsiteX47" fmla="*/ 2962800 w 3178700"/>
                  <a:gd name="connsiteY47" fmla="*/ 2108200 h 2400300"/>
                  <a:gd name="connsiteX48" fmla="*/ 2823100 w 3178700"/>
                  <a:gd name="connsiteY48" fmla="*/ 2184400 h 2400300"/>
                  <a:gd name="connsiteX49" fmla="*/ 2746900 w 3178700"/>
                  <a:gd name="connsiteY49" fmla="*/ 2235200 h 2400300"/>
                  <a:gd name="connsiteX50" fmla="*/ 2708800 w 3178700"/>
                  <a:gd name="connsiteY50" fmla="*/ 2247900 h 2400300"/>
                  <a:gd name="connsiteX51" fmla="*/ 2645300 w 3178700"/>
                  <a:gd name="connsiteY51" fmla="*/ 2260600 h 2400300"/>
                  <a:gd name="connsiteX52" fmla="*/ 2581800 w 3178700"/>
                  <a:gd name="connsiteY52" fmla="*/ 2286000 h 2400300"/>
                  <a:gd name="connsiteX53" fmla="*/ 2492900 w 3178700"/>
                  <a:gd name="connsiteY53" fmla="*/ 2311400 h 2400300"/>
                  <a:gd name="connsiteX54" fmla="*/ 2391300 w 3178700"/>
                  <a:gd name="connsiteY54" fmla="*/ 2336800 h 2400300"/>
                  <a:gd name="connsiteX55" fmla="*/ 2277000 w 3178700"/>
                  <a:gd name="connsiteY55" fmla="*/ 2349500 h 2400300"/>
                  <a:gd name="connsiteX56" fmla="*/ 2048400 w 3178700"/>
                  <a:gd name="connsiteY56" fmla="*/ 2374900 h 2400300"/>
                  <a:gd name="connsiteX57" fmla="*/ 1692800 w 3178700"/>
                  <a:gd name="connsiteY57" fmla="*/ 2400300 h 2400300"/>
                  <a:gd name="connsiteX58" fmla="*/ 1248300 w 3178700"/>
                  <a:gd name="connsiteY58" fmla="*/ 2387600 h 2400300"/>
                  <a:gd name="connsiteX59" fmla="*/ 1184800 w 3178700"/>
                  <a:gd name="connsiteY59" fmla="*/ 2362200 h 2400300"/>
                  <a:gd name="connsiteX60" fmla="*/ 1134000 w 3178700"/>
                  <a:gd name="connsiteY60" fmla="*/ 2349500 h 2400300"/>
                  <a:gd name="connsiteX61" fmla="*/ 981600 w 3178700"/>
                  <a:gd name="connsiteY61" fmla="*/ 2311400 h 2400300"/>
                  <a:gd name="connsiteX62" fmla="*/ 918100 w 3178700"/>
                  <a:gd name="connsiteY62" fmla="*/ 2286000 h 2400300"/>
                  <a:gd name="connsiteX63" fmla="*/ 880000 w 3178700"/>
                  <a:gd name="connsiteY63" fmla="*/ 2273300 h 2400300"/>
                  <a:gd name="connsiteX64" fmla="*/ 841900 w 3178700"/>
                  <a:gd name="connsiteY64" fmla="*/ 2247900 h 2400300"/>
                  <a:gd name="connsiteX65" fmla="*/ 765700 w 3178700"/>
                  <a:gd name="connsiteY65" fmla="*/ 2209800 h 2400300"/>
                  <a:gd name="connsiteX66" fmla="*/ 727600 w 3178700"/>
                  <a:gd name="connsiteY66" fmla="*/ 2197100 h 2400300"/>
                  <a:gd name="connsiteX67" fmla="*/ 626000 w 3178700"/>
                  <a:gd name="connsiteY67" fmla="*/ 2133600 h 2400300"/>
                  <a:gd name="connsiteX68" fmla="*/ 473600 w 3178700"/>
                  <a:gd name="connsiteY68" fmla="*/ 2044700 h 2400300"/>
                  <a:gd name="connsiteX69" fmla="*/ 308500 w 3178700"/>
                  <a:gd name="connsiteY69" fmla="*/ 1854200 h 2400300"/>
                  <a:gd name="connsiteX70" fmla="*/ 283100 w 3178700"/>
                  <a:gd name="connsiteY70" fmla="*/ 1816100 h 2400300"/>
                  <a:gd name="connsiteX71" fmla="*/ 245000 w 3178700"/>
                  <a:gd name="connsiteY71" fmla="*/ 1689100 h 2400300"/>
                  <a:gd name="connsiteX72" fmla="*/ 219600 w 3178700"/>
                  <a:gd name="connsiteY72" fmla="*/ 1625600 h 2400300"/>
                  <a:gd name="connsiteX73" fmla="*/ 156100 w 3178700"/>
                  <a:gd name="connsiteY73" fmla="*/ 1524000 h 2400300"/>
                  <a:gd name="connsiteX74" fmla="*/ 143400 w 3178700"/>
                  <a:gd name="connsiteY74" fmla="*/ 1447800 h 2400300"/>
                  <a:gd name="connsiteX75" fmla="*/ 79900 w 3178700"/>
                  <a:gd name="connsiteY75" fmla="*/ 1346200 h 2400300"/>
                  <a:gd name="connsiteX76" fmla="*/ 54500 w 3178700"/>
                  <a:gd name="connsiteY76" fmla="*/ 1295400 h 2400300"/>
                  <a:gd name="connsiteX77" fmla="*/ 41800 w 3178700"/>
                  <a:gd name="connsiteY77" fmla="*/ 1244600 h 2400300"/>
                  <a:gd name="connsiteX78" fmla="*/ 3700 w 3178700"/>
                  <a:gd name="connsiteY78" fmla="*/ 1155700 h 2400300"/>
                  <a:gd name="connsiteX79" fmla="*/ 29100 w 3178700"/>
                  <a:gd name="connsiteY79" fmla="*/ 635000 h 2400300"/>
                  <a:gd name="connsiteX80" fmla="*/ 41800 w 3178700"/>
                  <a:gd name="connsiteY80" fmla="*/ 596900 h 2400300"/>
                  <a:gd name="connsiteX81" fmla="*/ 54500 w 3178700"/>
                  <a:gd name="connsiteY81" fmla="*/ 546100 h 2400300"/>
                  <a:gd name="connsiteX82" fmla="*/ 105300 w 3178700"/>
                  <a:gd name="connsiteY82" fmla="*/ 469900 h 2400300"/>
                  <a:gd name="connsiteX83" fmla="*/ 206900 w 3178700"/>
                  <a:gd name="connsiteY83" fmla="*/ 355600 h 2400300"/>
                  <a:gd name="connsiteX84" fmla="*/ 245000 w 3178700"/>
                  <a:gd name="connsiteY84" fmla="*/ 330200 h 2400300"/>
                  <a:gd name="connsiteX85" fmla="*/ 283100 w 3178700"/>
                  <a:gd name="connsiteY85" fmla="*/ 317500 h 2400300"/>
                  <a:gd name="connsiteX86" fmla="*/ 295800 w 3178700"/>
                  <a:gd name="connsiteY86" fmla="*/ 177800 h 2400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3178700" h="2400300">
                    <a:moveTo>
                      <a:pt x="245000" y="215900"/>
                    </a:moveTo>
                    <a:cubicBezTo>
                      <a:pt x="270400" y="207433"/>
                      <a:pt x="296734" y="201374"/>
                      <a:pt x="321200" y="190500"/>
                    </a:cubicBezTo>
                    <a:cubicBezTo>
                      <a:pt x="335148" y="184301"/>
                      <a:pt x="344574" y="169116"/>
                      <a:pt x="359300" y="165100"/>
                    </a:cubicBezTo>
                    <a:cubicBezTo>
                      <a:pt x="392228" y="156120"/>
                      <a:pt x="427033" y="156633"/>
                      <a:pt x="460900" y="152400"/>
                    </a:cubicBezTo>
                    <a:cubicBezTo>
                      <a:pt x="547991" y="123370"/>
                      <a:pt x="439897" y="157651"/>
                      <a:pt x="562500" y="127000"/>
                    </a:cubicBezTo>
                    <a:cubicBezTo>
                      <a:pt x="575487" y="123753"/>
                      <a:pt x="587685" y="117822"/>
                      <a:pt x="600600" y="114300"/>
                    </a:cubicBezTo>
                    <a:cubicBezTo>
                      <a:pt x="634279" y="105115"/>
                      <a:pt x="669082" y="99939"/>
                      <a:pt x="702200" y="88900"/>
                    </a:cubicBezTo>
                    <a:cubicBezTo>
                      <a:pt x="765517" y="67794"/>
                      <a:pt x="771619" y="63596"/>
                      <a:pt x="829200" y="50800"/>
                    </a:cubicBezTo>
                    <a:cubicBezTo>
                      <a:pt x="890320" y="37218"/>
                      <a:pt x="915337" y="34235"/>
                      <a:pt x="981600" y="25400"/>
                    </a:cubicBezTo>
                    <a:cubicBezTo>
                      <a:pt x="1089462" y="11018"/>
                      <a:pt x="1094057" y="11614"/>
                      <a:pt x="1210200" y="0"/>
                    </a:cubicBezTo>
                    <a:cubicBezTo>
                      <a:pt x="1341433" y="4233"/>
                      <a:pt x="1473052" y="1796"/>
                      <a:pt x="1603900" y="12700"/>
                    </a:cubicBezTo>
                    <a:cubicBezTo>
                      <a:pt x="1626618" y="14593"/>
                      <a:pt x="1645283" y="32571"/>
                      <a:pt x="1667400" y="38100"/>
                    </a:cubicBezTo>
                    <a:cubicBezTo>
                      <a:pt x="1696440" y="45360"/>
                      <a:pt x="1726667" y="46567"/>
                      <a:pt x="1756300" y="50800"/>
                    </a:cubicBezTo>
                    <a:cubicBezTo>
                      <a:pt x="1777467" y="59267"/>
                      <a:pt x="1799786" y="65284"/>
                      <a:pt x="1819800" y="76200"/>
                    </a:cubicBezTo>
                    <a:cubicBezTo>
                      <a:pt x="1846600" y="90818"/>
                      <a:pt x="1896000" y="127000"/>
                      <a:pt x="1896000" y="127000"/>
                    </a:cubicBezTo>
                    <a:cubicBezTo>
                      <a:pt x="1904467" y="139700"/>
                      <a:pt x="1909913" y="155049"/>
                      <a:pt x="1921400" y="165100"/>
                    </a:cubicBezTo>
                    <a:cubicBezTo>
                      <a:pt x="1944374" y="185202"/>
                      <a:pt x="1997600" y="215900"/>
                      <a:pt x="1997600" y="215900"/>
                    </a:cubicBezTo>
                    <a:cubicBezTo>
                      <a:pt x="2046246" y="288869"/>
                      <a:pt x="2012207" y="243207"/>
                      <a:pt x="2111900" y="342900"/>
                    </a:cubicBezTo>
                    <a:cubicBezTo>
                      <a:pt x="2160793" y="391793"/>
                      <a:pt x="2135056" y="371037"/>
                      <a:pt x="2188100" y="406400"/>
                    </a:cubicBezTo>
                    <a:cubicBezTo>
                      <a:pt x="2192333" y="423333"/>
                      <a:pt x="2192140" y="442045"/>
                      <a:pt x="2200800" y="457200"/>
                    </a:cubicBezTo>
                    <a:cubicBezTo>
                      <a:pt x="2209711" y="472794"/>
                      <a:pt x="2227402" y="481502"/>
                      <a:pt x="2238900" y="495300"/>
                    </a:cubicBezTo>
                    <a:cubicBezTo>
                      <a:pt x="2248671" y="507026"/>
                      <a:pt x="2255833" y="520700"/>
                      <a:pt x="2264300" y="533400"/>
                    </a:cubicBezTo>
                    <a:cubicBezTo>
                      <a:pt x="2268533" y="550333"/>
                      <a:pt x="2270871" y="567857"/>
                      <a:pt x="2277000" y="584200"/>
                    </a:cubicBezTo>
                    <a:cubicBezTo>
                      <a:pt x="2295844" y="634450"/>
                      <a:pt x="2308954" y="641636"/>
                      <a:pt x="2340500" y="685800"/>
                    </a:cubicBezTo>
                    <a:cubicBezTo>
                      <a:pt x="2349372" y="698220"/>
                      <a:pt x="2355107" y="713107"/>
                      <a:pt x="2365900" y="723900"/>
                    </a:cubicBezTo>
                    <a:cubicBezTo>
                      <a:pt x="2376693" y="734693"/>
                      <a:pt x="2391300" y="740833"/>
                      <a:pt x="2404000" y="749300"/>
                    </a:cubicBezTo>
                    <a:cubicBezTo>
                      <a:pt x="2465883" y="842125"/>
                      <a:pt x="2383522" y="732235"/>
                      <a:pt x="2480200" y="812800"/>
                    </a:cubicBezTo>
                    <a:cubicBezTo>
                      <a:pt x="2491926" y="822571"/>
                      <a:pt x="2494807" y="840107"/>
                      <a:pt x="2505600" y="850900"/>
                    </a:cubicBezTo>
                    <a:cubicBezTo>
                      <a:pt x="2516393" y="861693"/>
                      <a:pt x="2531974" y="866529"/>
                      <a:pt x="2543700" y="876300"/>
                    </a:cubicBezTo>
                    <a:cubicBezTo>
                      <a:pt x="2557498" y="887798"/>
                      <a:pt x="2568002" y="902902"/>
                      <a:pt x="2581800" y="914400"/>
                    </a:cubicBezTo>
                    <a:cubicBezTo>
                      <a:pt x="2593526" y="924171"/>
                      <a:pt x="2608174" y="930029"/>
                      <a:pt x="2619900" y="939800"/>
                    </a:cubicBezTo>
                    <a:cubicBezTo>
                      <a:pt x="2762210" y="1058391"/>
                      <a:pt x="2563667" y="908705"/>
                      <a:pt x="2696100" y="1003300"/>
                    </a:cubicBezTo>
                    <a:cubicBezTo>
                      <a:pt x="2713324" y="1015603"/>
                      <a:pt x="2731933" y="1026433"/>
                      <a:pt x="2746900" y="1041400"/>
                    </a:cubicBezTo>
                    <a:cubicBezTo>
                      <a:pt x="2757693" y="1052193"/>
                      <a:pt x="2759600" y="1071033"/>
                      <a:pt x="2772300" y="1079500"/>
                    </a:cubicBezTo>
                    <a:cubicBezTo>
                      <a:pt x="2786823" y="1089182"/>
                      <a:pt x="2806167" y="1087967"/>
                      <a:pt x="2823100" y="1092200"/>
                    </a:cubicBezTo>
                    <a:cubicBezTo>
                      <a:pt x="2831567" y="1104900"/>
                      <a:pt x="2837013" y="1120249"/>
                      <a:pt x="2848500" y="1130300"/>
                    </a:cubicBezTo>
                    <a:cubicBezTo>
                      <a:pt x="2902247" y="1177328"/>
                      <a:pt x="2910471" y="1176357"/>
                      <a:pt x="2962800" y="1193800"/>
                    </a:cubicBezTo>
                    <a:lnTo>
                      <a:pt x="3039000" y="1270000"/>
                    </a:lnTo>
                    <a:lnTo>
                      <a:pt x="3089800" y="1320800"/>
                    </a:lnTo>
                    <a:cubicBezTo>
                      <a:pt x="3094033" y="1333500"/>
                      <a:pt x="3094137" y="1348447"/>
                      <a:pt x="3102500" y="1358900"/>
                    </a:cubicBezTo>
                    <a:cubicBezTo>
                      <a:pt x="3112035" y="1370819"/>
                      <a:pt x="3133187" y="1370957"/>
                      <a:pt x="3140600" y="1384300"/>
                    </a:cubicBezTo>
                    <a:cubicBezTo>
                      <a:pt x="3155567" y="1411241"/>
                      <a:pt x="3157144" y="1443681"/>
                      <a:pt x="3166000" y="1473200"/>
                    </a:cubicBezTo>
                    <a:cubicBezTo>
                      <a:pt x="3169847" y="1486022"/>
                      <a:pt x="3174467" y="1498600"/>
                      <a:pt x="3178700" y="1511300"/>
                    </a:cubicBezTo>
                    <a:cubicBezTo>
                      <a:pt x="3174467" y="1591733"/>
                      <a:pt x="3175597" y="1672629"/>
                      <a:pt x="3166000" y="1752600"/>
                    </a:cubicBezTo>
                    <a:cubicBezTo>
                      <a:pt x="3158779" y="1812772"/>
                      <a:pt x="3135486" y="1828886"/>
                      <a:pt x="3115200" y="1879600"/>
                    </a:cubicBezTo>
                    <a:cubicBezTo>
                      <a:pt x="3105256" y="1904459"/>
                      <a:pt x="3104652" y="1933523"/>
                      <a:pt x="3089800" y="1955800"/>
                    </a:cubicBezTo>
                    <a:cubicBezTo>
                      <a:pt x="3026737" y="2050395"/>
                      <a:pt x="3107788" y="1934214"/>
                      <a:pt x="3026300" y="2032000"/>
                    </a:cubicBezTo>
                    <a:cubicBezTo>
                      <a:pt x="2980891" y="2086491"/>
                      <a:pt x="3023514" y="2057605"/>
                      <a:pt x="2962800" y="2108200"/>
                    </a:cubicBezTo>
                    <a:cubicBezTo>
                      <a:pt x="2916340" y="2146916"/>
                      <a:pt x="2880936" y="2145843"/>
                      <a:pt x="2823100" y="2184400"/>
                    </a:cubicBezTo>
                    <a:cubicBezTo>
                      <a:pt x="2797700" y="2201333"/>
                      <a:pt x="2775860" y="2225547"/>
                      <a:pt x="2746900" y="2235200"/>
                    </a:cubicBezTo>
                    <a:cubicBezTo>
                      <a:pt x="2734200" y="2239433"/>
                      <a:pt x="2721787" y="2244653"/>
                      <a:pt x="2708800" y="2247900"/>
                    </a:cubicBezTo>
                    <a:cubicBezTo>
                      <a:pt x="2687859" y="2253135"/>
                      <a:pt x="2665975" y="2254397"/>
                      <a:pt x="2645300" y="2260600"/>
                    </a:cubicBezTo>
                    <a:cubicBezTo>
                      <a:pt x="2623464" y="2267151"/>
                      <a:pt x="2603427" y="2278791"/>
                      <a:pt x="2581800" y="2286000"/>
                    </a:cubicBezTo>
                    <a:cubicBezTo>
                      <a:pt x="2552562" y="2295746"/>
                      <a:pt x="2522419" y="2302544"/>
                      <a:pt x="2492900" y="2311400"/>
                    </a:cubicBezTo>
                    <a:cubicBezTo>
                      <a:pt x="2439177" y="2327517"/>
                      <a:pt x="2460098" y="2326972"/>
                      <a:pt x="2391300" y="2336800"/>
                    </a:cubicBezTo>
                    <a:cubicBezTo>
                      <a:pt x="2353351" y="2342221"/>
                      <a:pt x="2315038" y="2344745"/>
                      <a:pt x="2277000" y="2349500"/>
                    </a:cubicBezTo>
                    <a:cubicBezTo>
                      <a:pt x="2136210" y="2367099"/>
                      <a:pt x="2226661" y="2362167"/>
                      <a:pt x="2048400" y="2374900"/>
                    </a:cubicBezTo>
                    <a:cubicBezTo>
                      <a:pt x="1615919" y="2405792"/>
                      <a:pt x="2014495" y="2371055"/>
                      <a:pt x="1692800" y="2400300"/>
                    </a:cubicBezTo>
                    <a:cubicBezTo>
                      <a:pt x="1544633" y="2396067"/>
                      <a:pt x="1396112" y="2398686"/>
                      <a:pt x="1248300" y="2387600"/>
                    </a:cubicBezTo>
                    <a:cubicBezTo>
                      <a:pt x="1225567" y="2385895"/>
                      <a:pt x="1206427" y="2369409"/>
                      <a:pt x="1184800" y="2362200"/>
                    </a:cubicBezTo>
                    <a:cubicBezTo>
                      <a:pt x="1168241" y="2356680"/>
                      <a:pt x="1150718" y="2354516"/>
                      <a:pt x="1134000" y="2349500"/>
                    </a:cubicBezTo>
                    <a:cubicBezTo>
                      <a:pt x="1008214" y="2311764"/>
                      <a:pt x="1108405" y="2332534"/>
                      <a:pt x="981600" y="2311400"/>
                    </a:cubicBezTo>
                    <a:cubicBezTo>
                      <a:pt x="960433" y="2302933"/>
                      <a:pt x="939446" y="2294005"/>
                      <a:pt x="918100" y="2286000"/>
                    </a:cubicBezTo>
                    <a:cubicBezTo>
                      <a:pt x="905565" y="2281300"/>
                      <a:pt x="891974" y="2279287"/>
                      <a:pt x="880000" y="2273300"/>
                    </a:cubicBezTo>
                    <a:cubicBezTo>
                      <a:pt x="866348" y="2266474"/>
                      <a:pt x="855243" y="2255313"/>
                      <a:pt x="841900" y="2247900"/>
                    </a:cubicBezTo>
                    <a:cubicBezTo>
                      <a:pt x="817076" y="2234109"/>
                      <a:pt x="791650" y="2221334"/>
                      <a:pt x="765700" y="2209800"/>
                    </a:cubicBezTo>
                    <a:cubicBezTo>
                      <a:pt x="753467" y="2204363"/>
                      <a:pt x="739574" y="2203087"/>
                      <a:pt x="727600" y="2197100"/>
                    </a:cubicBezTo>
                    <a:cubicBezTo>
                      <a:pt x="599208" y="2132904"/>
                      <a:pt x="716671" y="2183973"/>
                      <a:pt x="626000" y="2133600"/>
                    </a:cubicBezTo>
                    <a:cubicBezTo>
                      <a:pt x="579208" y="2107604"/>
                      <a:pt x="512465" y="2083565"/>
                      <a:pt x="473600" y="2044700"/>
                    </a:cubicBezTo>
                    <a:cubicBezTo>
                      <a:pt x="398658" y="1969758"/>
                      <a:pt x="371902" y="1949303"/>
                      <a:pt x="308500" y="1854200"/>
                    </a:cubicBezTo>
                    <a:cubicBezTo>
                      <a:pt x="300033" y="1841500"/>
                      <a:pt x="289299" y="1830048"/>
                      <a:pt x="283100" y="1816100"/>
                    </a:cubicBezTo>
                    <a:cubicBezTo>
                      <a:pt x="243844" y="1727775"/>
                      <a:pt x="269628" y="1762984"/>
                      <a:pt x="245000" y="1689100"/>
                    </a:cubicBezTo>
                    <a:cubicBezTo>
                      <a:pt x="237791" y="1667473"/>
                      <a:pt x="229795" y="1645990"/>
                      <a:pt x="219600" y="1625600"/>
                    </a:cubicBezTo>
                    <a:cubicBezTo>
                      <a:pt x="204282" y="1594965"/>
                      <a:pt x="176249" y="1554224"/>
                      <a:pt x="156100" y="1524000"/>
                    </a:cubicBezTo>
                    <a:cubicBezTo>
                      <a:pt x="151867" y="1498600"/>
                      <a:pt x="150799" y="1472464"/>
                      <a:pt x="143400" y="1447800"/>
                    </a:cubicBezTo>
                    <a:cubicBezTo>
                      <a:pt x="128548" y="1398294"/>
                      <a:pt x="106983" y="1389532"/>
                      <a:pt x="79900" y="1346200"/>
                    </a:cubicBezTo>
                    <a:cubicBezTo>
                      <a:pt x="69866" y="1330146"/>
                      <a:pt x="61147" y="1313127"/>
                      <a:pt x="54500" y="1295400"/>
                    </a:cubicBezTo>
                    <a:cubicBezTo>
                      <a:pt x="48371" y="1279057"/>
                      <a:pt x="46595" y="1261383"/>
                      <a:pt x="41800" y="1244600"/>
                    </a:cubicBezTo>
                    <a:cubicBezTo>
                      <a:pt x="29342" y="1200997"/>
                      <a:pt x="26278" y="1200856"/>
                      <a:pt x="3700" y="1155700"/>
                    </a:cubicBezTo>
                    <a:cubicBezTo>
                      <a:pt x="10078" y="919712"/>
                      <a:pt x="-20846" y="809812"/>
                      <a:pt x="29100" y="635000"/>
                    </a:cubicBezTo>
                    <a:cubicBezTo>
                      <a:pt x="32778" y="622128"/>
                      <a:pt x="38122" y="609772"/>
                      <a:pt x="41800" y="596900"/>
                    </a:cubicBezTo>
                    <a:cubicBezTo>
                      <a:pt x="46595" y="580117"/>
                      <a:pt x="46694" y="561712"/>
                      <a:pt x="54500" y="546100"/>
                    </a:cubicBezTo>
                    <a:cubicBezTo>
                      <a:pt x="68152" y="518796"/>
                      <a:pt x="88367" y="495300"/>
                      <a:pt x="105300" y="469900"/>
                    </a:cubicBezTo>
                    <a:cubicBezTo>
                      <a:pt x="135839" y="424091"/>
                      <a:pt x="154704" y="390397"/>
                      <a:pt x="206900" y="355600"/>
                    </a:cubicBezTo>
                    <a:cubicBezTo>
                      <a:pt x="219600" y="347133"/>
                      <a:pt x="231348" y="337026"/>
                      <a:pt x="245000" y="330200"/>
                    </a:cubicBezTo>
                    <a:cubicBezTo>
                      <a:pt x="256974" y="324213"/>
                      <a:pt x="270400" y="321733"/>
                      <a:pt x="283100" y="317500"/>
                    </a:cubicBezTo>
                    <a:cubicBezTo>
                      <a:pt x="306510" y="247271"/>
                      <a:pt x="295800" y="292787"/>
                      <a:pt x="295800" y="177800"/>
                    </a:cubicBezTo>
                  </a:path>
                </a:pathLst>
              </a:custGeom>
              <a:solidFill>
                <a:schemeClr val="accent6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grpSp>
          <p:nvGrpSpPr>
            <p:cNvPr id="7" name="Grupo 6"/>
            <p:cNvGrpSpPr/>
            <p:nvPr/>
          </p:nvGrpSpPr>
          <p:grpSpPr>
            <a:xfrm>
              <a:off x="-5266268" y="3797636"/>
              <a:ext cx="5228475" cy="4225707"/>
              <a:chOff x="-5266268" y="3797636"/>
              <a:chExt cx="5228475" cy="4225707"/>
            </a:xfrm>
            <a:solidFill>
              <a:srgbClr val="92D050"/>
            </a:solidFill>
          </p:grpSpPr>
          <p:sp>
            <p:nvSpPr>
              <p:cNvPr id="6" name="Retângulo 5"/>
              <p:cNvSpPr/>
              <p:nvPr/>
            </p:nvSpPr>
            <p:spPr>
              <a:xfrm rot="20839099">
                <a:off x="-2012610" y="3797636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8" name="Retângulo 57"/>
              <p:cNvSpPr/>
              <p:nvPr/>
            </p:nvSpPr>
            <p:spPr>
              <a:xfrm rot="20208824">
                <a:off x="-2796864" y="4011634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9" name="Retângulo 58"/>
              <p:cNvSpPr/>
              <p:nvPr/>
            </p:nvSpPr>
            <p:spPr>
              <a:xfrm rot="19377010">
                <a:off x="-3656445" y="4453490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0" name="Retângulo 59"/>
              <p:cNvSpPr/>
              <p:nvPr/>
            </p:nvSpPr>
            <p:spPr>
              <a:xfrm rot="18829880">
                <a:off x="-4473589" y="5123954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1" name="Retângulo 60"/>
              <p:cNvSpPr/>
              <p:nvPr/>
            </p:nvSpPr>
            <p:spPr>
              <a:xfrm rot="6093600">
                <a:off x="-5190465" y="6432710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2" name="Retângulo 61"/>
              <p:cNvSpPr/>
              <p:nvPr/>
            </p:nvSpPr>
            <p:spPr>
              <a:xfrm rot="1514096">
                <a:off x="-4670664" y="7592397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3" name="Retângulo 62"/>
              <p:cNvSpPr/>
              <p:nvPr/>
            </p:nvSpPr>
            <p:spPr>
              <a:xfrm rot="20839099">
                <a:off x="-3351596" y="7732038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4" name="Retângulo 63"/>
              <p:cNvSpPr/>
              <p:nvPr/>
            </p:nvSpPr>
            <p:spPr>
              <a:xfrm rot="19576438">
                <a:off x="-2212853" y="7274595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5" name="Retângulo 64"/>
              <p:cNvSpPr/>
              <p:nvPr/>
            </p:nvSpPr>
            <p:spPr>
              <a:xfrm rot="18852062">
                <a:off x="-1141143" y="6522457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6" name="Retângulo 65"/>
              <p:cNvSpPr/>
              <p:nvPr/>
            </p:nvSpPr>
            <p:spPr>
              <a:xfrm rot="17875584">
                <a:off x="-387059" y="5475940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7" name="Retângulo 66"/>
              <p:cNvSpPr/>
              <p:nvPr/>
            </p:nvSpPr>
            <p:spPr>
              <a:xfrm rot="1627580">
                <a:off x="-797462" y="3860445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68" name="Retângulo 67"/>
              <p:cNvSpPr/>
              <p:nvPr/>
            </p:nvSpPr>
            <p:spPr>
              <a:xfrm rot="4592547">
                <a:off x="-253295" y="4499877"/>
                <a:ext cx="139700" cy="291305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sp>
        <p:nvSpPr>
          <p:cNvPr id="69" name="CaixaDeTexto 68"/>
          <p:cNvSpPr txBox="1"/>
          <p:nvPr/>
        </p:nvSpPr>
        <p:spPr>
          <a:xfrm>
            <a:off x="6977300" y="740053"/>
            <a:ext cx="5017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>
                <a:latin typeface="Copperplate Gothic Bold" charset="0"/>
                <a:ea typeface="Copperplate Gothic Bold" charset="0"/>
                <a:cs typeface="Copperplate Gothic Bold" charset="0"/>
              </a:rPr>
              <a:t>Invade eritrócitos de qualquer idade</a:t>
            </a:r>
            <a:endParaRPr lang="pt-BR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sp>
        <p:nvSpPr>
          <p:cNvPr id="70" name="CaixaDeTexto 69"/>
          <p:cNvSpPr txBox="1"/>
          <p:nvPr/>
        </p:nvSpPr>
        <p:spPr>
          <a:xfrm>
            <a:off x="6977300" y="1109385"/>
            <a:ext cx="2668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Copperplate Gothic Bold" charset="0"/>
                <a:ea typeface="Copperplate Gothic Bold" charset="0"/>
                <a:cs typeface="Copperplate Gothic Bold" charset="0"/>
              </a:rPr>
              <a:t>Altas </a:t>
            </a:r>
            <a:r>
              <a:rPr lang="pt-BR" dirty="0" err="1">
                <a:latin typeface="Copperplate Gothic Bold" charset="0"/>
                <a:ea typeface="Copperplate Gothic Bold" charset="0"/>
                <a:cs typeface="Copperplate Gothic Bold" charset="0"/>
              </a:rPr>
              <a:t>parasitemias</a:t>
            </a:r>
            <a:endParaRPr lang="pt-BR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sp>
        <p:nvSpPr>
          <p:cNvPr id="71" name="CaixaDeTexto 70"/>
          <p:cNvSpPr txBox="1"/>
          <p:nvPr/>
        </p:nvSpPr>
        <p:spPr>
          <a:xfrm>
            <a:off x="6977300" y="1478717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>
                <a:latin typeface="Copperplate Gothic Bold" charset="0"/>
                <a:ea typeface="Copperplate Gothic Bold" charset="0"/>
                <a:cs typeface="Copperplate Gothic Bold" charset="0"/>
              </a:rPr>
              <a:t>Citoaderência</a:t>
            </a:r>
            <a:endParaRPr lang="pt-BR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50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371 L 0.47279 -0.538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68" y="-2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 0.00348 L 0.35156 -0.4076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6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 0.00347 L 0.35156 -0.4076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6" y="-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00" y="10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4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9" grpId="0"/>
      <p:bldP spid="70" grpId="0"/>
      <p:bldP spid="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>
                <a:latin typeface="Copperplate Gothic Bold" panose="020E0705020206020404" pitchFamily="34" charset="77"/>
              </a:rPr>
              <a:t>Malária grave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9249384" cy="4351338"/>
          </a:xfrm>
        </p:spPr>
        <p:txBody>
          <a:bodyPr>
            <a:normAutofit lnSpcReduction="10000"/>
          </a:bodyPr>
          <a:lstStyle/>
          <a:p>
            <a:r>
              <a:rPr lang="pt-BR" dirty="0">
                <a:latin typeface="Copperplate Gothic Bold" panose="020E0705020206020404" pitchFamily="34" charset="77"/>
              </a:rPr>
              <a:t>Hipóxia</a:t>
            </a:r>
          </a:p>
          <a:p>
            <a:pPr lvl="1"/>
            <a:r>
              <a:rPr lang="pt-BR" dirty="0">
                <a:latin typeface="Copperplate Gothic Bold" panose="020E0705020206020404" pitchFamily="34" charset="77"/>
              </a:rPr>
              <a:t>Comprometimento cerebral</a:t>
            </a:r>
          </a:p>
          <a:p>
            <a:pPr lvl="2"/>
            <a:r>
              <a:rPr lang="pt-BR" dirty="0">
                <a:latin typeface="Copperplate Gothic Bold" panose="020E0705020206020404" pitchFamily="34" charset="77"/>
              </a:rPr>
              <a:t>Convulsões, rebaixamento da consciência, coma</a:t>
            </a:r>
          </a:p>
          <a:p>
            <a:pPr lvl="1"/>
            <a:r>
              <a:rPr lang="pt-BR" dirty="0">
                <a:latin typeface="Copperplate Gothic Bold" panose="020E0705020206020404" pitchFamily="34" charset="77"/>
              </a:rPr>
              <a:t>Pulmonar</a:t>
            </a:r>
          </a:p>
          <a:p>
            <a:pPr lvl="2"/>
            <a:r>
              <a:rPr lang="pt-BR" dirty="0">
                <a:latin typeface="Copperplate Gothic Bold" panose="020E0705020206020404" pitchFamily="34" charset="77"/>
              </a:rPr>
              <a:t>Edema – insuficiência pulmonar</a:t>
            </a:r>
          </a:p>
          <a:p>
            <a:pPr lvl="1"/>
            <a:r>
              <a:rPr lang="pt-BR" dirty="0">
                <a:latin typeface="Copperplate Gothic Bold" panose="020E0705020206020404" pitchFamily="34" charset="77"/>
              </a:rPr>
              <a:t>Renal</a:t>
            </a:r>
          </a:p>
          <a:p>
            <a:pPr lvl="2"/>
            <a:r>
              <a:rPr lang="pt-BR" dirty="0">
                <a:latin typeface="Copperplate Gothic Bold" panose="020E0705020206020404" pitchFamily="34" charset="77"/>
              </a:rPr>
              <a:t>Necrose – insuficiência renal aguda</a:t>
            </a:r>
          </a:p>
          <a:p>
            <a:pPr lvl="1"/>
            <a:r>
              <a:rPr lang="pt-BR" dirty="0">
                <a:latin typeface="Copperplate Gothic Bold" panose="020E0705020206020404" pitchFamily="34" charset="77"/>
              </a:rPr>
              <a:t>Hepático</a:t>
            </a:r>
          </a:p>
          <a:p>
            <a:pPr lvl="2"/>
            <a:r>
              <a:rPr lang="pt-BR" dirty="0">
                <a:latin typeface="Copperplate Gothic Bold" panose="020E0705020206020404" pitchFamily="34" charset="77"/>
              </a:rPr>
              <a:t>Insuficiência hepática focal – bilirrubina direta (conjugada - Ac. </a:t>
            </a:r>
            <a:r>
              <a:rPr lang="pt-BR" dirty="0" err="1">
                <a:latin typeface="Copperplate Gothic Bold" panose="020E0705020206020404" pitchFamily="34" charset="77"/>
              </a:rPr>
              <a:t>Glicurônico</a:t>
            </a:r>
            <a:r>
              <a:rPr lang="pt-BR" dirty="0">
                <a:latin typeface="Copperplate Gothic Bold" panose="020E0705020206020404" pitchFamily="34" charset="77"/>
              </a:rPr>
              <a:t>)</a:t>
            </a:r>
          </a:p>
          <a:p>
            <a:endParaRPr lang="pt-BR" dirty="0">
              <a:latin typeface="Copperplate Gothic Bold" panose="020E0705020206020404" pitchFamily="34" charset="77"/>
            </a:endParaRPr>
          </a:p>
          <a:p>
            <a:r>
              <a:rPr lang="pt-BR" dirty="0">
                <a:latin typeface="Copperplate Gothic Bold" panose="020E0705020206020404" pitchFamily="34" charset="77"/>
              </a:rPr>
              <a:t>Malária Gestacional/placentária</a:t>
            </a:r>
          </a:p>
          <a:p>
            <a:pPr marL="457200" lvl="1" indent="0">
              <a:buNone/>
            </a:pPr>
            <a:endParaRPr lang="pt-BR" dirty="0">
              <a:latin typeface="Copperplate Gothic Bold" panose="020E07050202060204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06932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apillary flow_edit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406" r="1772"/>
          <a:stretch/>
        </p:blipFill>
        <p:spPr>
          <a:xfrm>
            <a:off x="196849" y="11113"/>
            <a:ext cx="11798300" cy="685800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3442804" y="113973"/>
            <a:ext cx="5306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opperplate Gothic Bold" charset="0"/>
                <a:ea typeface="Copperplate Gothic Bold" charset="0"/>
                <a:cs typeface="Copperplate Gothic Bold" charset="0"/>
              </a:rPr>
              <a:t>Particularidades </a:t>
            </a:r>
            <a:r>
              <a:rPr lang="pt-BR" sz="2800" i="1" dirty="0">
                <a:latin typeface="Copperplate Gothic Bold" charset="0"/>
                <a:ea typeface="Copperplate Gothic Bold" charset="0"/>
                <a:cs typeface="Copperplate Gothic Bold" charset="0"/>
              </a:rPr>
              <a:t>P. </a:t>
            </a:r>
            <a:r>
              <a:rPr lang="pt-BR" sz="2800" i="1" dirty="0" err="1">
                <a:latin typeface="Copperplate Gothic Bold" charset="0"/>
                <a:ea typeface="Copperplate Gothic Bold" charset="0"/>
                <a:cs typeface="Copperplate Gothic Bold" charset="0"/>
              </a:rPr>
              <a:t>vivax</a:t>
            </a:r>
            <a:endParaRPr lang="pt-BR" sz="2800" i="1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6977300" y="740053"/>
            <a:ext cx="4201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Copperplate Gothic Bold" charset="0"/>
                <a:ea typeface="Copperplate Gothic Bold" charset="0"/>
                <a:cs typeface="Copperplate Gothic Bold" charset="0"/>
              </a:rPr>
              <a:t>Preferência por </a:t>
            </a:r>
            <a:r>
              <a:rPr lang="pt-BR" dirty="0" err="1">
                <a:latin typeface="Copperplate Gothic Bold" charset="0"/>
                <a:ea typeface="Copperplate Gothic Bold" charset="0"/>
                <a:cs typeface="Copperplate Gothic Bold" charset="0"/>
              </a:rPr>
              <a:t>reticulócitos</a:t>
            </a:r>
            <a:endParaRPr lang="pt-BR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sp>
        <p:nvSpPr>
          <p:cNvPr id="70" name="CaixaDeTexto 69"/>
          <p:cNvSpPr txBox="1"/>
          <p:nvPr/>
        </p:nvSpPr>
        <p:spPr>
          <a:xfrm>
            <a:off x="6977300" y="1109385"/>
            <a:ext cx="2797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Copperplate Gothic Bold" charset="0"/>
                <a:ea typeface="Copperplate Gothic Bold" charset="0"/>
                <a:cs typeface="Copperplate Gothic Bold" charset="0"/>
              </a:rPr>
              <a:t>Baixas </a:t>
            </a:r>
            <a:r>
              <a:rPr lang="pt-BR" dirty="0" err="1">
                <a:latin typeface="Copperplate Gothic Bold" charset="0"/>
                <a:ea typeface="Copperplate Gothic Bold" charset="0"/>
                <a:cs typeface="Copperplate Gothic Bold" charset="0"/>
              </a:rPr>
              <a:t>parasitemias</a:t>
            </a:r>
            <a:endParaRPr lang="pt-BR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sp>
        <p:nvSpPr>
          <p:cNvPr id="71" name="CaixaDeTexto 70"/>
          <p:cNvSpPr txBox="1"/>
          <p:nvPr/>
        </p:nvSpPr>
        <p:spPr>
          <a:xfrm>
            <a:off x="6977300" y="1478717"/>
            <a:ext cx="436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latin typeface="Copperplate Gothic Bold" charset="0"/>
                <a:ea typeface="Copperplate Gothic Bold" charset="0"/>
                <a:cs typeface="Copperplate Gothic Bold" charset="0"/>
              </a:rPr>
              <a:t>Dependência do receptor </a:t>
            </a:r>
            <a:r>
              <a:rPr lang="pt-BR" dirty="0" err="1">
                <a:latin typeface="Copperplate Gothic Bold" charset="0"/>
                <a:ea typeface="Copperplate Gothic Bold" charset="0"/>
                <a:cs typeface="Copperplate Gothic Bold" charset="0"/>
              </a:rPr>
              <a:t>Duffy</a:t>
            </a:r>
            <a:endParaRPr lang="pt-BR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pic>
        <p:nvPicPr>
          <p:cNvPr id="37" name="Imagem 36"/>
          <p:cNvPicPr>
            <a:picLocks noChangeAspect="1"/>
          </p:cNvPicPr>
          <p:nvPr/>
        </p:nvPicPr>
        <p:blipFill rotWithShape="1">
          <a:blip r:embed="rId5"/>
          <a:srcRect l="58" t="4341" b="26511"/>
          <a:stretch/>
        </p:blipFill>
        <p:spPr>
          <a:xfrm>
            <a:off x="6540499" y="3776399"/>
            <a:ext cx="5089025" cy="249090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53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9" grpId="0"/>
      <p:bldP spid="70" grpId="0"/>
      <p:bldP spid="7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dirty="0" err="1">
                <a:latin typeface="Copperplate Gothic Bold" panose="020E0705020206020404" pitchFamily="34" charset="77"/>
              </a:rPr>
              <a:t>Apicomplexa</a:t>
            </a:r>
            <a:endParaRPr lang="fr-FR" sz="2800" dirty="0">
              <a:latin typeface="Copperplate Gothic Bold" panose="020E0705020206020404" pitchFamily="34" charset="77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550" y="1375498"/>
            <a:ext cx="7614506" cy="50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80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alphaModFix amt="65000"/>
          </a:blip>
          <a:stretch>
            <a:fillRect/>
          </a:stretch>
        </p:blipFill>
        <p:spPr>
          <a:xfrm>
            <a:off x="1651695" y="286424"/>
            <a:ext cx="8911236" cy="6437548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442804" y="113973"/>
            <a:ext cx="53063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opperplate Gothic Bold" charset="0"/>
                <a:ea typeface="Copperplate Gothic Bold" charset="0"/>
                <a:cs typeface="Copperplate Gothic Bold" charset="0"/>
              </a:rPr>
              <a:t>Particularidades </a:t>
            </a:r>
            <a:r>
              <a:rPr lang="pt-BR" sz="2800" i="1" dirty="0">
                <a:latin typeface="Copperplate Gothic Bold" charset="0"/>
                <a:ea typeface="Copperplate Gothic Bold" charset="0"/>
                <a:cs typeface="Copperplate Gothic Bold" charset="0"/>
              </a:rPr>
              <a:t>P. </a:t>
            </a:r>
            <a:r>
              <a:rPr lang="pt-BR" sz="2800" i="1" dirty="0" err="1">
                <a:latin typeface="Copperplate Gothic Bold" charset="0"/>
                <a:ea typeface="Copperplate Gothic Bold" charset="0"/>
                <a:cs typeface="Copperplate Gothic Bold" charset="0"/>
              </a:rPr>
              <a:t>vivax</a:t>
            </a:r>
            <a:endParaRPr lang="pt-BR" sz="2800" i="1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pic>
        <p:nvPicPr>
          <p:cNvPr id="5" name="Picture 20" descr="Schizont in HepG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6896" y="1526381"/>
            <a:ext cx="1270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AMA1 24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804" y="1526380"/>
            <a:ext cx="1270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3" descr="AMA1 56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00" y="1526381"/>
            <a:ext cx="1269999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2" descr="AMA1 24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07804" y="3160036"/>
            <a:ext cx="1270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Balão Retangular Arredondado 10"/>
          <p:cNvSpPr/>
          <p:nvPr/>
        </p:nvSpPr>
        <p:spPr>
          <a:xfrm>
            <a:off x="7381030" y="1435100"/>
            <a:ext cx="2159000" cy="770730"/>
          </a:xfrm>
          <a:prstGeom prst="wedgeRoundRectCallout">
            <a:avLst>
              <a:gd name="adj1" fmla="val -66715"/>
              <a:gd name="adj2" fmla="val 3352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/>
                </a:solidFill>
                <a:latin typeface="Monotype Corsiva" charset="0"/>
                <a:ea typeface="Monotype Corsiva" charset="0"/>
                <a:cs typeface="Monotype Corsiva" charset="0"/>
              </a:rPr>
              <a:t>E aí, vamos pro sangue?! </a:t>
            </a:r>
          </a:p>
        </p:txBody>
      </p:sp>
      <p:sp>
        <p:nvSpPr>
          <p:cNvPr id="12" name="Balão Retangular Arredondado 11"/>
          <p:cNvSpPr/>
          <p:nvPr/>
        </p:nvSpPr>
        <p:spPr>
          <a:xfrm>
            <a:off x="4507396" y="3295217"/>
            <a:ext cx="2159000" cy="770730"/>
          </a:xfrm>
          <a:prstGeom prst="wedgeRoundRectCallout">
            <a:avLst>
              <a:gd name="adj1" fmla="val -66715"/>
              <a:gd name="adj2" fmla="val 3352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err="1">
                <a:solidFill>
                  <a:schemeClr val="tx1"/>
                </a:solidFill>
                <a:latin typeface="Monotype Corsiva" charset="0"/>
                <a:ea typeface="Monotype Corsiva" charset="0"/>
                <a:cs typeface="Monotype Corsiva" charset="0"/>
              </a:rPr>
              <a:t>Tô</a:t>
            </a:r>
            <a:r>
              <a:rPr lang="pt-BR" sz="2000" dirty="0">
                <a:solidFill>
                  <a:schemeClr val="tx1"/>
                </a:solidFill>
                <a:latin typeface="Monotype Corsiva" charset="0"/>
                <a:ea typeface="Monotype Corsiva" charset="0"/>
                <a:cs typeface="Monotype Corsiva" charset="0"/>
              </a:rPr>
              <a:t> de boa... Vou ficar por aqui. 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246193" y="4405652"/>
            <a:ext cx="2393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>
                <a:latin typeface="Copperplate Gothic Bold" charset="0"/>
                <a:ea typeface="Copperplate Gothic Bold" charset="0"/>
                <a:cs typeface="Copperplate Gothic Bold" charset="0"/>
              </a:rPr>
              <a:t>Hipnozoíto</a:t>
            </a:r>
            <a:endParaRPr lang="pt-BR" sz="2800" i="1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71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90600" y="787841"/>
            <a:ext cx="4631011" cy="480131"/>
          </a:xfr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opperplate Gothic Bold" charset="0"/>
                <a:ea typeface="Copperplate Gothic Bold" charset="0"/>
                <a:cs typeface="Copperplate Gothic Bold" charset="0"/>
              </a:rPr>
              <a:t>Como o </a:t>
            </a:r>
            <a:r>
              <a:rPr lang="pt-BR" sz="2800">
                <a:latin typeface="Copperplate Gothic Bold" charset="0"/>
                <a:ea typeface="Copperplate Gothic Bold" charset="0"/>
                <a:cs typeface="Copperplate Gothic Bold" charset="0"/>
              </a:rPr>
              <a:t>ciclo se fecha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321" y="1267972"/>
            <a:ext cx="10017357" cy="526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78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462986"/>
            <a:ext cx="9144000" cy="766763"/>
          </a:xfrm>
        </p:spPr>
        <p:txBody>
          <a:bodyPr>
            <a:noAutofit/>
          </a:bodyPr>
          <a:lstStyle/>
          <a:p>
            <a:br>
              <a:rPr lang="pt-BR" sz="2400" b="1" i="1" dirty="0">
                <a:latin typeface="Copperplate Gothic Light" charset="0"/>
                <a:ea typeface="Copperplate Gothic Light" charset="0"/>
                <a:cs typeface="Copperplate Gothic Light" charset="0"/>
              </a:rPr>
            </a:br>
            <a:r>
              <a:rPr lang="pt-BR" sz="2400" b="1" dirty="0">
                <a:latin typeface="Copperplate Gothic Light" charset="0"/>
                <a:ea typeface="Copperplate Gothic Light" charset="0"/>
                <a:cs typeface="Copperplate Gothic Light" charset="0"/>
              </a:rPr>
              <a:t>Malária</a:t>
            </a:r>
            <a:br>
              <a:rPr lang="pt-BR" sz="2400" b="1" dirty="0">
                <a:latin typeface="Copperplate Gothic Light" charset="0"/>
                <a:ea typeface="Copperplate Gothic Light" charset="0"/>
                <a:cs typeface="Copperplate Gothic Light" charset="0"/>
              </a:rPr>
            </a:br>
            <a:r>
              <a:rPr lang="pt-BR" sz="2400" b="1" dirty="0">
                <a:latin typeface="Copperplate Gothic Light" charset="0"/>
                <a:ea typeface="Copperplate Gothic Light" charset="0"/>
                <a:cs typeface="Copperplate Gothic Light" charset="0"/>
              </a:rPr>
              <a:t>Transmissão do </a:t>
            </a:r>
            <a:r>
              <a:rPr lang="pt-BR" sz="2400" b="1" i="1" dirty="0" err="1">
                <a:latin typeface="Copperplate Gothic Light" charset="0"/>
                <a:ea typeface="Copperplate Gothic Light" charset="0"/>
                <a:cs typeface="Copperplate Gothic Light" charset="0"/>
              </a:rPr>
              <a:t>Plasmodium</a:t>
            </a:r>
            <a:endParaRPr lang="pt-BR" sz="2400" i="1" dirty="0">
              <a:latin typeface="Copperplate Gothic Light" charset="0"/>
              <a:ea typeface="Copperplate Gothic Light" charset="0"/>
              <a:cs typeface="Copperplate Gothic Light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6" r="22501" b="13161"/>
          <a:stretch/>
        </p:blipFill>
        <p:spPr>
          <a:xfrm>
            <a:off x="1563328" y="1886673"/>
            <a:ext cx="2388243" cy="3703899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t="5738" r="4786" b="17306"/>
          <a:stretch/>
        </p:blipFill>
        <p:spPr>
          <a:xfrm>
            <a:off x="3532000" y="2501135"/>
            <a:ext cx="2731626" cy="241910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6" r="22501" b="13161"/>
          <a:stretch/>
        </p:blipFill>
        <p:spPr>
          <a:xfrm>
            <a:off x="8118459" y="1886671"/>
            <a:ext cx="2388243" cy="370389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60"/>
          <a:stretch/>
        </p:blipFill>
        <p:spPr>
          <a:xfrm>
            <a:off x="8722752" y="1794073"/>
            <a:ext cx="1179655" cy="96070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60"/>
          <a:stretch/>
        </p:blipFill>
        <p:spPr>
          <a:xfrm>
            <a:off x="2167621" y="1794074"/>
            <a:ext cx="1179655" cy="960702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2852867" y="3827008"/>
            <a:ext cx="230444" cy="230444"/>
            <a:chOff x="2813539" y="2298620"/>
            <a:chExt cx="2880000" cy="2880000"/>
          </a:xfrm>
        </p:grpSpPr>
        <p:sp>
          <p:nvSpPr>
            <p:cNvPr id="11" name="Oval 10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Nuvem 11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2470536" y="3060448"/>
            <a:ext cx="230444" cy="230444"/>
            <a:chOff x="2813539" y="2298620"/>
            <a:chExt cx="2880000" cy="2880000"/>
          </a:xfrm>
        </p:grpSpPr>
        <p:sp>
          <p:nvSpPr>
            <p:cNvPr id="15" name="Oval 14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Nuvem 15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3402219" y="3640473"/>
            <a:ext cx="230444" cy="230444"/>
            <a:chOff x="2813539" y="2298620"/>
            <a:chExt cx="2880000" cy="2880000"/>
          </a:xfrm>
        </p:grpSpPr>
        <p:sp>
          <p:nvSpPr>
            <p:cNvPr id="18" name="Oval 17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Nuvem 18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2948855" y="4717732"/>
            <a:ext cx="230444" cy="230444"/>
            <a:chOff x="2813539" y="2298620"/>
            <a:chExt cx="2880000" cy="2880000"/>
          </a:xfrm>
        </p:grpSpPr>
        <p:sp>
          <p:nvSpPr>
            <p:cNvPr id="21" name="Oval 20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Nuvem 21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2948855" y="4307914"/>
            <a:ext cx="230444" cy="230444"/>
            <a:chOff x="2813539" y="2298620"/>
            <a:chExt cx="2880000" cy="2880000"/>
          </a:xfrm>
        </p:grpSpPr>
        <p:sp>
          <p:nvSpPr>
            <p:cNvPr id="24" name="Oval 23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5" name="Nuvem 24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2894714" y="3262960"/>
            <a:ext cx="230444" cy="230444"/>
            <a:chOff x="2813539" y="2298620"/>
            <a:chExt cx="2880000" cy="2880000"/>
          </a:xfrm>
        </p:grpSpPr>
        <p:sp>
          <p:nvSpPr>
            <p:cNvPr id="27" name="Oval 26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Nuvem 27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2470536" y="3525251"/>
            <a:ext cx="230444" cy="230444"/>
            <a:chOff x="2813539" y="2298620"/>
            <a:chExt cx="2880000" cy="2880000"/>
          </a:xfrm>
        </p:grpSpPr>
        <p:sp>
          <p:nvSpPr>
            <p:cNvPr id="30" name="Oval 29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Nuvem 30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2408760" y="4154243"/>
            <a:ext cx="230444" cy="230444"/>
            <a:chOff x="2813539" y="2298620"/>
            <a:chExt cx="2880000" cy="2880000"/>
          </a:xfrm>
        </p:grpSpPr>
        <p:sp>
          <p:nvSpPr>
            <p:cNvPr id="33" name="Oval 32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Nuvem 33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Grupo 37"/>
          <p:cNvGrpSpPr/>
          <p:nvPr/>
        </p:nvGrpSpPr>
        <p:grpSpPr>
          <a:xfrm>
            <a:off x="1896950" y="3680760"/>
            <a:ext cx="230444" cy="230444"/>
            <a:chOff x="2813539" y="2298620"/>
            <a:chExt cx="2880000" cy="2880000"/>
          </a:xfrm>
        </p:grpSpPr>
        <p:sp>
          <p:nvSpPr>
            <p:cNvPr id="39" name="Oval 38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Nuvem 39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7" name="Grupo 46"/>
          <p:cNvGrpSpPr/>
          <p:nvPr/>
        </p:nvGrpSpPr>
        <p:grpSpPr>
          <a:xfrm>
            <a:off x="2403087" y="5046358"/>
            <a:ext cx="230444" cy="230444"/>
            <a:chOff x="2813539" y="2298620"/>
            <a:chExt cx="2880000" cy="2880000"/>
          </a:xfrm>
        </p:grpSpPr>
        <p:sp>
          <p:nvSpPr>
            <p:cNvPr id="48" name="Oval 47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Nuvem 48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4" name="Terminador 53"/>
          <p:cNvSpPr/>
          <p:nvPr/>
        </p:nvSpPr>
        <p:spPr>
          <a:xfrm rot="19137519" flipV="1">
            <a:off x="2737103" y="3062893"/>
            <a:ext cx="385515" cy="139064"/>
          </a:xfrm>
          <a:prstGeom prst="flowChartTerminator">
            <a:avLst/>
          </a:prstGeom>
          <a:solidFill>
            <a:srgbClr val="1E40FD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Terminador 54"/>
          <p:cNvSpPr/>
          <p:nvPr/>
        </p:nvSpPr>
        <p:spPr>
          <a:xfrm rot="17384753" flipV="1">
            <a:off x="2306317" y="4699635"/>
            <a:ext cx="385515" cy="139064"/>
          </a:xfrm>
          <a:prstGeom prst="flowChartTerminator">
            <a:avLst/>
          </a:prstGeom>
          <a:solidFill>
            <a:srgbClr val="1E40FD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Terminador 55"/>
          <p:cNvSpPr/>
          <p:nvPr/>
        </p:nvSpPr>
        <p:spPr>
          <a:xfrm rot="21045653" flipV="1">
            <a:off x="5280160" y="3320619"/>
            <a:ext cx="385515" cy="139064"/>
          </a:xfrm>
          <a:prstGeom prst="flowChartTerminator">
            <a:avLst/>
          </a:prstGeom>
          <a:solidFill>
            <a:srgbClr val="1E40FD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Nuvem 58"/>
          <p:cNvSpPr/>
          <p:nvPr/>
        </p:nvSpPr>
        <p:spPr>
          <a:xfrm>
            <a:off x="4165899" y="3395289"/>
            <a:ext cx="160630" cy="158603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3" name="Grupo 62"/>
          <p:cNvGrpSpPr/>
          <p:nvPr/>
        </p:nvGrpSpPr>
        <p:grpSpPr>
          <a:xfrm flipH="1">
            <a:off x="5949712" y="2501135"/>
            <a:ext cx="2635638" cy="2419109"/>
            <a:chOff x="5880915" y="4538209"/>
            <a:chExt cx="2731626" cy="2419109"/>
          </a:xfrm>
        </p:grpSpPr>
        <p:pic>
          <p:nvPicPr>
            <p:cNvPr id="60" name="Imagem 5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16" t="5738" r="4786" b="17306"/>
            <a:stretch/>
          </p:blipFill>
          <p:spPr>
            <a:xfrm>
              <a:off x="5880915" y="4538209"/>
              <a:ext cx="2731626" cy="2419109"/>
            </a:xfrm>
            <a:prstGeom prst="rect">
              <a:avLst/>
            </a:prstGeom>
          </p:spPr>
        </p:pic>
        <p:sp>
          <p:nvSpPr>
            <p:cNvPr id="61" name="Terminador 60"/>
            <p:cNvSpPr/>
            <p:nvPr/>
          </p:nvSpPr>
          <p:spPr>
            <a:xfrm rot="21045653" flipV="1">
              <a:off x="7629075" y="5357693"/>
              <a:ext cx="385515" cy="139064"/>
            </a:xfrm>
            <a:prstGeom prst="flowChartTerminator">
              <a:avLst/>
            </a:prstGeom>
            <a:solidFill>
              <a:srgbClr val="1E40FD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Nuvem 61"/>
            <p:cNvSpPr/>
            <p:nvPr/>
          </p:nvSpPr>
          <p:spPr>
            <a:xfrm>
              <a:off x="6514814" y="5432363"/>
              <a:ext cx="160630" cy="158603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4" name="Grupo 63"/>
          <p:cNvGrpSpPr/>
          <p:nvPr/>
        </p:nvGrpSpPr>
        <p:grpSpPr>
          <a:xfrm>
            <a:off x="9069593" y="3144703"/>
            <a:ext cx="230444" cy="230444"/>
            <a:chOff x="2813539" y="2298620"/>
            <a:chExt cx="2880000" cy="2880000"/>
          </a:xfrm>
        </p:grpSpPr>
        <p:sp>
          <p:nvSpPr>
            <p:cNvPr id="65" name="Oval 64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6" name="Nuvem 65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7" name="Grupo 66"/>
          <p:cNvGrpSpPr/>
          <p:nvPr/>
        </p:nvGrpSpPr>
        <p:grpSpPr>
          <a:xfrm>
            <a:off x="9430804" y="3883272"/>
            <a:ext cx="230444" cy="230444"/>
            <a:chOff x="2813539" y="2298620"/>
            <a:chExt cx="2880000" cy="2880000"/>
          </a:xfrm>
        </p:grpSpPr>
        <p:sp>
          <p:nvSpPr>
            <p:cNvPr id="68" name="Oval 67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9" name="Nuvem 68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0" name="Grupo 69"/>
          <p:cNvGrpSpPr/>
          <p:nvPr/>
        </p:nvGrpSpPr>
        <p:grpSpPr>
          <a:xfrm>
            <a:off x="9488894" y="3158508"/>
            <a:ext cx="230444" cy="230444"/>
            <a:chOff x="2813539" y="2298620"/>
            <a:chExt cx="2880000" cy="2880000"/>
          </a:xfrm>
        </p:grpSpPr>
        <p:sp>
          <p:nvSpPr>
            <p:cNvPr id="71" name="Oval 70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Nuvem 71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3" name="Grupo 72"/>
          <p:cNvGrpSpPr/>
          <p:nvPr/>
        </p:nvGrpSpPr>
        <p:grpSpPr>
          <a:xfrm>
            <a:off x="8954371" y="4610720"/>
            <a:ext cx="230444" cy="230444"/>
            <a:chOff x="2813539" y="2298620"/>
            <a:chExt cx="2880000" cy="2880000"/>
          </a:xfrm>
        </p:grpSpPr>
        <p:sp>
          <p:nvSpPr>
            <p:cNvPr id="74" name="Oval 73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5" name="Nuvem 74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6" name="Grupo 75"/>
          <p:cNvGrpSpPr/>
          <p:nvPr/>
        </p:nvGrpSpPr>
        <p:grpSpPr>
          <a:xfrm>
            <a:off x="9518939" y="5046136"/>
            <a:ext cx="230444" cy="230444"/>
            <a:chOff x="2813539" y="2298620"/>
            <a:chExt cx="2880000" cy="2880000"/>
          </a:xfrm>
        </p:grpSpPr>
        <p:sp>
          <p:nvSpPr>
            <p:cNvPr id="77" name="Oval 76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8" name="Nuvem 77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79" name="Grupo 78"/>
          <p:cNvGrpSpPr/>
          <p:nvPr/>
        </p:nvGrpSpPr>
        <p:grpSpPr>
          <a:xfrm>
            <a:off x="9085266" y="3670012"/>
            <a:ext cx="230444" cy="230444"/>
            <a:chOff x="2813539" y="2298620"/>
            <a:chExt cx="2880000" cy="2880000"/>
          </a:xfrm>
        </p:grpSpPr>
        <p:sp>
          <p:nvSpPr>
            <p:cNvPr id="80" name="Oval 79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1" name="Nuvem 80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2" name="Grupo 81"/>
          <p:cNvGrpSpPr/>
          <p:nvPr/>
        </p:nvGrpSpPr>
        <p:grpSpPr>
          <a:xfrm>
            <a:off x="8609180" y="3418017"/>
            <a:ext cx="230444" cy="230444"/>
            <a:chOff x="2813539" y="2298620"/>
            <a:chExt cx="2880000" cy="2880000"/>
          </a:xfrm>
        </p:grpSpPr>
        <p:sp>
          <p:nvSpPr>
            <p:cNvPr id="83" name="Oval 82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4" name="Nuvem 83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85" name="Grupo 84"/>
          <p:cNvGrpSpPr/>
          <p:nvPr/>
        </p:nvGrpSpPr>
        <p:grpSpPr>
          <a:xfrm>
            <a:off x="9902407" y="3553892"/>
            <a:ext cx="230444" cy="230444"/>
            <a:chOff x="2813539" y="2298620"/>
            <a:chExt cx="2880000" cy="2880000"/>
          </a:xfrm>
        </p:grpSpPr>
        <p:sp>
          <p:nvSpPr>
            <p:cNvPr id="86" name="Oval 85"/>
            <p:cNvSpPr/>
            <p:nvPr/>
          </p:nvSpPr>
          <p:spPr>
            <a:xfrm>
              <a:off x="2813539" y="2298620"/>
              <a:ext cx="2880000" cy="2880000"/>
            </a:xfrm>
            <a:prstGeom prst="ellipse">
              <a:avLst/>
            </a:prstGeom>
            <a:solidFill>
              <a:srgbClr val="D7250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7" name="Nuvem 86"/>
            <p:cNvSpPr/>
            <p:nvPr/>
          </p:nvSpPr>
          <p:spPr>
            <a:xfrm>
              <a:off x="3009418" y="2847376"/>
              <a:ext cx="2007490" cy="1982162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8" name="Terminador 87"/>
          <p:cNvSpPr/>
          <p:nvPr/>
        </p:nvSpPr>
        <p:spPr>
          <a:xfrm rot="19956033" flipV="1">
            <a:off x="9311811" y="3505727"/>
            <a:ext cx="385515" cy="139064"/>
          </a:xfrm>
          <a:prstGeom prst="flowChartTerminator">
            <a:avLst/>
          </a:prstGeom>
          <a:solidFill>
            <a:srgbClr val="1E40FD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9" name="Imagem 8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60"/>
          <a:stretch/>
        </p:blipFill>
        <p:spPr>
          <a:xfrm>
            <a:off x="8726964" y="1794073"/>
            <a:ext cx="1179655" cy="960702"/>
          </a:xfrm>
          <a:prstGeom prst="rect">
            <a:avLst/>
          </a:prstGeom>
        </p:spPr>
      </p:pic>
      <p:grpSp>
        <p:nvGrpSpPr>
          <p:cNvPr id="35" name="Agrupar 34">
            <a:extLst>
              <a:ext uri="{FF2B5EF4-FFF2-40B4-BE49-F238E27FC236}">
                <a16:creationId xmlns:a16="http://schemas.microsoft.com/office/drawing/2014/main" id="{63E32417-D218-BF41-B5DB-371BD5876F3C}"/>
              </a:ext>
            </a:extLst>
          </p:cNvPr>
          <p:cNvGrpSpPr/>
          <p:nvPr/>
        </p:nvGrpSpPr>
        <p:grpSpPr>
          <a:xfrm>
            <a:off x="4793215" y="5266169"/>
            <a:ext cx="3163279" cy="1155664"/>
            <a:chOff x="4793215" y="5266169"/>
            <a:chExt cx="3163279" cy="1155664"/>
          </a:xfrm>
        </p:grpSpPr>
        <p:grpSp>
          <p:nvGrpSpPr>
            <p:cNvPr id="7" name="Agrupar 6">
              <a:extLst>
                <a:ext uri="{FF2B5EF4-FFF2-40B4-BE49-F238E27FC236}">
                  <a16:creationId xmlns:a16="http://schemas.microsoft.com/office/drawing/2014/main" id="{BA264B33-F36D-AC44-A91F-7908F23A0E0E}"/>
                </a:ext>
              </a:extLst>
            </p:cNvPr>
            <p:cNvGrpSpPr/>
            <p:nvPr/>
          </p:nvGrpSpPr>
          <p:grpSpPr>
            <a:xfrm>
              <a:off x="4793215" y="5775502"/>
              <a:ext cx="2719699" cy="646331"/>
              <a:chOff x="4848130" y="5590677"/>
              <a:chExt cx="2719699" cy="646331"/>
            </a:xfrm>
          </p:grpSpPr>
          <p:sp>
            <p:nvSpPr>
              <p:cNvPr id="90" name="Terminador 89">
                <a:extLst>
                  <a:ext uri="{FF2B5EF4-FFF2-40B4-BE49-F238E27FC236}">
                    <a16:creationId xmlns:a16="http://schemas.microsoft.com/office/drawing/2014/main" id="{B0A1F659-CD2F-A74C-A2DA-5C4BAEF492CC}"/>
                  </a:ext>
                </a:extLst>
              </p:cNvPr>
              <p:cNvSpPr/>
              <p:nvPr/>
            </p:nvSpPr>
            <p:spPr>
              <a:xfrm rot="19137519" flipV="1">
                <a:off x="4848130" y="5844311"/>
                <a:ext cx="385515" cy="139064"/>
              </a:xfrm>
              <a:prstGeom prst="flowChartTerminator">
                <a:avLst/>
              </a:prstGeom>
              <a:solidFill>
                <a:srgbClr val="1E40FD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9D2DDA52-430A-4840-965B-BF222CF0A44D}"/>
                  </a:ext>
                </a:extLst>
              </p:cNvPr>
              <p:cNvSpPr txBox="1"/>
              <p:nvPr/>
            </p:nvSpPr>
            <p:spPr>
              <a:xfrm>
                <a:off x="5433911" y="5590677"/>
                <a:ext cx="213391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dirty="0">
                    <a:latin typeface="Copperplate" panose="02000504000000020004" pitchFamily="2" charset="77"/>
                  </a:rPr>
                  <a:t>Estágio sexuado</a:t>
                </a:r>
              </a:p>
              <a:p>
                <a:r>
                  <a:rPr lang="pt-BR" dirty="0">
                    <a:latin typeface="Copperplate" panose="02000504000000020004" pitchFamily="2" charset="77"/>
                  </a:rPr>
                  <a:t>Machos e fêmeas</a:t>
                </a:r>
              </a:p>
            </p:txBody>
          </p:sp>
        </p:grp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75D5F1A2-47BB-E14E-A8D9-C59DEF803DAB}"/>
                </a:ext>
              </a:extLst>
            </p:cNvPr>
            <p:cNvGrpSpPr/>
            <p:nvPr/>
          </p:nvGrpSpPr>
          <p:grpSpPr>
            <a:xfrm>
              <a:off x="4897813" y="5266169"/>
              <a:ext cx="3058681" cy="369332"/>
              <a:chOff x="4897813" y="5266169"/>
              <a:chExt cx="3058681" cy="369332"/>
            </a:xfrm>
          </p:grpSpPr>
          <p:grpSp>
            <p:nvGrpSpPr>
              <p:cNvPr id="91" name="Grupo 12">
                <a:extLst>
                  <a:ext uri="{FF2B5EF4-FFF2-40B4-BE49-F238E27FC236}">
                    <a16:creationId xmlns:a16="http://schemas.microsoft.com/office/drawing/2014/main" id="{A3E1461A-CBAE-C84F-8D43-7E25AF250002}"/>
                  </a:ext>
                </a:extLst>
              </p:cNvPr>
              <p:cNvGrpSpPr/>
              <p:nvPr/>
            </p:nvGrpSpPr>
            <p:grpSpPr>
              <a:xfrm>
                <a:off x="4897813" y="5371534"/>
                <a:ext cx="230444" cy="230444"/>
                <a:chOff x="2813539" y="2298620"/>
                <a:chExt cx="2880000" cy="2880000"/>
              </a:xfrm>
            </p:grpSpPr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DFFEFD8E-E092-3841-8E66-4703D9EB1BE4}"/>
                    </a:ext>
                  </a:extLst>
                </p:cNvPr>
                <p:cNvSpPr/>
                <p:nvPr/>
              </p:nvSpPr>
              <p:spPr>
                <a:xfrm>
                  <a:off x="2813539" y="2298620"/>
                  <a:ext cx="2880000" cy="2880000"/>
                </a:xfrm>
                <a:prstGeom prst="ellipse">
                  <a:avLst/>
                </a:prstGeom>
                <a:solidFill>
                  <a:srgbClr val="D72504"/>
                </a:solidFill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95" name="Nuvem 94">
                  <a:extLst>
                    <a:ext uri="{FF2B5EF4-FFF2-40B4-BE49-F238E27FC236}">
                      <a16:creationId xmlns:a16="http://schemas.microsoft.com/office/drawing/2014/main" id="{7D01932C-4D65-C743-9CD1-B6F4D35F751A}"/>
                    </a:ext>
                  </a:extLst>
                </p:cNvPr>
                <p:cNvSpPr/>
                <p:nvPr/>
              </p:nvSpPr>
              <p:spPr>
                <a:xfrm>
                  <a:off x="3009418" y="2847376"/>
                  <a:ext cx="2007490" cy="1982162"/>
                </a:xfrm>
                <a:prstGeom prst="cloud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96" name="CaixaDeTexto 95">
                <a:extLst>
                  <a:ext uri="{FF2B5EF4-FFF2-40B4-BE49-F238E27FC236}">
                    <a16:creationId xmlns:a16="http://schemas.microsoft.com/office/drawing/2014/main" id="{9BBEF967-C0FD-B44C-8A7A-A4ABA4B0941B}"/>
                  </a:ext>
                </a:extLst>
              </p:cNvPr>
              <p:cNvSpPr txBox="1"/>
              <p:nvPr/>
            </p:nvSpPr>
            <p:spPr>
              <a:xfrm>
                <a:off x="5378996" y="5266169"/>
                <a:ext cx="25774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dirty="0">
                    <a:latin typeface="Copperplate" panose="02000504000000020004" pitchFamily="2" charset="77"/>
                  </a:rPr>
                  <a:t>Estágios assexuados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797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500"/>
                            </p:stCondLst>
                            <p:childTnLst>
                              <p:par>
                                <p:cTn id="1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000"/>
                            </p:stCondLst>
                            <p:childTnLst>
                              <p:par>
                                <p:cTn id="1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6" grpId="1" animBg="1"/>
      <p:bldP spid="56" grpId="2" animBg="1"/>
      <p:bldP spid="59" grpId="0" animBg="1"/>
      <p:bldP spid="59" grpId="1" animBg="1"/>
      <p:bldP spid="59" grpId="2" animBg="1"/>
      <p:bldP spid="8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>
                <a:latin typeface="Copperplate Gothic Bold" panose="020E0705020206020404" pitchFamily="34" charset="77"/>
              </a:rPr>
              <a:t>Diagnóstico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1800" dirty="0">
                <a:latin typeface="Copperplate Gothic Bold" panose="020E0705020206020404" pitchFamily="34" charset="77"/>
              </a:rPr>
              <a:t>O diagnóstico laboratorial da malária é geralmente baseado em </a:t>
            </a:r>
            <a:r>
              <a:rPr lang="pt-BR" sz="1800" dirty="0">
                <a:solidFill>
                  <a:schemeClr val="accent2"/>
                </a:solidFill>
                <a:latin typeface="Copperplate Gothic Bold" panose="020E0705020206020404" pitchFamily="34" charset="77"/>
              </a:rPr>
              <a:t>microscopia</a:t>
            </a:r>
            <a:r>
              <a:rPr lang="pt-BR" sz="1800" dirty="0">
                <a:latin typeface="Copperplate Gothic Bold" panose="020E0705020206020404" pitchFamily="34" charset="77"/>
              </a:rPr>
              <a:t> de esfregaços </a:t>
            </a:r>
            <a:r>
              <a:rPr lang="pt-BR" sz="1800" dirty="0" err="1">
                <a:latin typeface="Copperplate Gothic Bold" panose="020E0705020206020404" pitchFamily="34" charset="77"/>
              </a:rPr>
              <a:t>sangüíneos</a:t>
            </a:r>
            <a:r>
              <a:rPr lang="pt-BR" sz="1800" dirty="0">
                <a:latin typeface="Copperplate Gothic Bold" panose="020E0705020206020404" pitchFamily="34" charset="77"/>
              </a:rPr>
              <a:t> ou gota espessa, ambos corados com </a:t>
            </a:r>
            <a:r>
              <a:rPr lang="pt-BR" sz="1800" dirty="0" err="1">
                <a:latin typeface="Copperplate Gothic Bold" panose="020E0705020206020404" pitchFamily="34" charset="77"/>
              </a:rPr>
              <a:t>Giemsa</a:t>
            </a:r>
            <a:r>
              <a:rPr lang="pt-BR" sz="1800" dirty="0">
                <a:latin typeface="Copperplate Gothic Bold" panose="020E0705020206020404" pitchFamily="34" charset="77"/>
              </a:rPr>
              <a:t>.</a:t>
            </a:r>
          </a:p>
          <a:p>
            <a:endParaRPr lang="pt-BR" sz="1800" dirty="0">
              <a:latin typeface="Copperplate Gothic Bold" panose="020E0705020206020404" pitchFamily="34" charset="77"/>
            </a:endParaRPr>
          </a:p>
          <a:p>
            <a:r>
              <a:rPr lang="pt-BR" sz="1800" dirty="0">
                <a:latin typeface="Copperplate Gothic Bold" panose="020E0705020206020404" pitchFamily="34" charset="77"/>
                <a:cs typeface="Courier New" charset="0"/>
              </a:rPr>
              <a:t>Existem produtos comerciais para a detecção rápida de antígenos parasitários em </a:t>
            </a:r>
            <a:r>
              <a:rPr lang="pt-BR" sz="1800" dirty="0">
                <a:solidFill>
                  <a:schemeClr val="accent2"/>
                </a:solidFill>
                <a:latin typeface="Copperplate Gothic Bold" panose="020E0705020206020404" pitchFamily="34" charset="77"/>
                <a:cs typeface="Courier New" charset="0"/>
              </a:rPr>
              <a:t>fitas impregnadas com anticorpos</a:t>
            </a:r>
            <a:r>
              <a:rPr lang="pt-BR" sz="1800" dirty="0">
                <a:latin typeface="Copperplate Gothic Bold" panose="020E0705020206020404" pitchFamily="34" charset="77"/>
                <a:cs typeface="Courier New" charset="0"/>
              </a:rPr>
              <a:t>, de alto custo e sensibilidade variável.</a:t>
            </a:r>
          </a:p>
          <a:p>
            <a:endParaRPr lang="pt-BR" sz="1800" dirty="0">
              <a:latin typeface="Copperplate Gothic Bold" panose="020E0705020206020404" pitchFamily="34" charset="77"/>
              <a:cs typeface="Courier New" charset="0"/>
            </a:endParaRPr>
          </a:p>
          <a:p>
            <a:r>
              <a:rPr lang="pt-BR" sz="1800" dirty="0">
                <a:latin typeface="Copperplate Gothic Bold" panose="020E0705020206020404" pitchFamily="34" charset="77"/>
                <a:cs typeface="Courier New" charset="0"/>
              </a:rPr>
              <a:t>Métodos de </a:t>
            </a:r>
            <a:r>
              <a:rPr lang="pt-BR" sz="1800" dirty="0">
                <a:solidFill>
                  <a:schemeClr val="accent2"/>
                </a:solidFill>
                <a:latin typeface="Copperplate Gothic Bold" panose="020E0705020206020404" pitchFamily="34" charset="77"/>
                <a:cs typeface="Courier New" charset="0"/>
              </a:rPr>
              <a:t>diagnóstico molecular</a:t>
            </a:r>
            <a:r>
              <a:rPr lang="pt-BR" sz="1800" dirty="0">
                <a:latin typeface="Copperplate Gothic Bold" panose="020E0705020206020404" pitchFamily="34" charset="77"/>
                <a:cs typeface="Courier New" charset="0"/>
              </a:rPr>
              <a:t> (PCR) são utilizados em pesquisa, mas não têm papel na rotina diagnóstica.</a:t>
            </a:r>
          </a:p>
          <a:p>
            <a:endParaRPr lang="pt-BR" sz="1800" dirty="0">
              <a:latin typeface="Copperplate Gothic Bold" panose="020E0705020206020404" pitchFamily="34" charset="77"/>
              <a:cs typeface="Courier New" charset="0"/>
            </a:endParaRPr>
          </a:p>
          <a:p>
            <a:r>
              <a:rPr lang="pt-BR" sz="1800" dirty="0">
                <a:latin typeface="Copperplate Gothic Bold" panose="020E0705020206020404" pitchFamily="34" charset="77"/>
                <a:cs typeface="Courier New" charset="0"/>
              </a:rPr>
              <a:t>A detecção de anticorpos por </a:t>
            </a:r>
            <a:r>
              <a:rPr lang="pt-BR" sz="1800" dirty="0">
                <a:solidFill>
                  <a:schemeClr val="accent2"/>
                </a:solidFill>
                <a:latin typeface="Copperplate Gothic Bold" panose="020E0705020206020404" pitchFamily="34" charset="77"/>
                <a:cs typeface="Courier New" charset="0"/>
              </a:rPr>
              <a:t>sorologia</a:t>
            </a:r>
            <a:r>
              <a:rPr lang="pt-BR" sz="1800" dirty="0">
                <a:latin typeface="Copperplate Gothic Bold" panose="020E0705020206020404" pitchFamily="34" charset="77"/>
                <a:cs typeface="Courier New" charset="0"/>
              </a:rPr>
              <a:t> não diferencia infecção aguda de passada. </a:t>
            </a:r>
          </a:p>
          <a:p>
            <a:endParaRPr lang="fr-FR" sz="1800" dirty="0">
              <a:latin typeface="Copperplate Gothic Bold" panose="020E07050202060204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89343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03200" y="155140"/>
            <a:ext cx="2306529" cy="424732"/>
          </a:xfr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latin typeface="Copperplate Gothic Bold" charset="0"/>
                <a:ea typeface="Copperplate Gothic Bold" charset="0"/>
                <a:cs typeface="Copperplate Gothic Bold" charset="0"/>
              </a:rPr>
              <a:t>Diagnóstico</a:t>
            </a:r>
          </a:p>
        </p:txBody>
      </p:sp>
      <p:pic>
        <p:nvPicPr>
          <p:cNvPr id="5" name="Picture 4" descr="C:\Documents and Settings\Usuário\Meus documentos\Livros\Livro Amato\42 corrigi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46"/>
          <a:stretch>
            <a:fillRect/>
          </a:stretch>
        </p:blipFill>
        <p:spPr bwMode="auto">
          <a:xfrm>
            <a:off x="507341" y="1267972"/>
            <a:ext cx="5588659" cy="53736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Usuário\Meus documentos\Livros\Livro Amato\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01"/>
          <a:stretch>
            <a:fillRect/>
          </a:stretch>
        </p:blipFill>
        <p:spPr bwMode="auto">
          <a:xfrm>
            <a:off x="6417667" y="-1"/>
            <a:ext cx="5365111" cy="66416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845" y="607572"/>
            <a:ext cx="8674310" cy="5768416"/>
          </a:xfrm>
          <a:prstGeom prst="rect">
            <a:avLst/>
          </a:prstGeom>
          <a:ln w="1905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9097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5D801E-F288-2364-4058-4D38BA658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091" y="1905000"/>
            <a:ext cx="4064000" cy="304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130AE2-C287-EF67-1D9E-8815EF317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477" y="822519"/>
            <a:ext cx="3829047" cy="51053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7B8399-71EE-B165-CDCB-4931E5810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598" y="327217"/>
            <a:ext cx="4064000" cy="304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C326F7-C8E6-55E0-CF7E-8949315DDF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598" y="3482784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48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299" y="210380"/>
            <a:ext cx="11606989" cy="5774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2400" dirty="0" err="1">
                <a:latin typeface="Copperplate Gothic Bold" panose="020E0705020206020404" pitchFamily="34" charset="77"/>
              </a:rPr>
              <a:t>Tratamento</a:t>
            </a:r>
            <a:endParaRPr lang="fr-FR" sz="2400" dirty="0">
              <a:latin typeface="Copperplate Gothic Bold" panose="020E0705020206020404" pitchFamily="34" charset="77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9B541F5-B712-994D-8173-F58117C09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787791"/>
            <a:ext cx="932180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483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300" y="210380"/>
            <a:ext cx="11694538" cy="5774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2400" dirty="0" err="1">
                <a:latin typeface="Copperplate Gothic Bold" panose="020E0705020206020404" pitchFamily="34" charset="77"/>
              </a:rPr>
              <a:t>Tratamento</a:t>
            </a:r>
            <a:endParaRPr lang="fr-FR" sz="2400" dirty="0">
              <a:latin typeface="Copperplate Gothic Bold" panose="020E0705020206020404" pitchFamily="34" charset="77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A6DE343-E8FC-B446-9B1B-C0155F8B8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629" y="787791"/>
            <a:ext cx="9220200" cy="60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285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299" y="210380"/>
            <a:ext cx="11626445" cy="577411"/>
          </a:xfrm>
        </p:spPr>
        <p:txBody>
          <a:bodyPr>
            <a:normAutofit/>
          </a:bodyPr>
          <a:lstStyle/>
          <a:p>
            <a:pPr algn="ctr"/>
            <a:r>
              <a:rPr lang="fr-FR" sz="2400" dirty="0" err="1">
                <a:latin typeface="Copperplate Gothic Bold" panose="020E0705020206020404" pitchFamily="34" charset="77"/>
              </a:rPr>
              <a:t>Tratamento</a:t>
            </a:r>
            <a:endParaRPr lang="fr-FR" sz="2400" dirty="0">
              <a:latin typeface="Copperplate Gothic Bold" panose="020E0705020206020404" pitchFamily="34" charset="77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AA97CD5-ACE4-5245-894E-C6F3E4664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514" y="787791"/>
            <a:ext cx="89027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25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040CE10-5783-A341-B2D2-174885EA1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139700"/>
            <a:ext cx="9118600" cy="6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888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a de Tela 2015-02-11 às 12.15.5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0"/>
            <a:ext cx="8441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4992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44BF11-41A9-2246-8F9B-95540C046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953" y="0"/>
            <a:ext cx="10515600" cy="546755"/>
          </a:xfrm>
        </p:spPr>
        <p:txBody>
          <a:bodyPr>
            <a:normAutofit/>
          </a:bodyPr>
          <a:lstStyle/>
          <a:p>
            <a:pPr algn="ctr"/>
            <a:r>
              <a:rPr lang="en-GB" sz="2800" dirty="0" err="1">
                <a:latin typeface="Copperplate" panose="02000504000000020004" pitchFamily="2" charset="77"/>
              </a:rPr>
              <a:t>Prevenção</a:t>
            </a:r>
            <a:r>
              <a:rPr lang="en-GB" sz="2800" dirty="0">
                <a:latin typeface="Copperplate" panose="02000504000000020004" pitchFamily="2" charset="77"/>
              </a:rPr>
              <a:t>: malaria after Ross</a:t>
            </a:r>
          </a:p>
        </p:txBody>
      </p:sp>
      <p:pic>
        <p:nvPicPr>
          <p:cNvPr id="5" name="Picture 130" descr="nature09098-f1">
            <a:extLst>
              <a:ext uri="{FF2B5EF4-FFF2-40B4-BE49-F238E27FC236}">
                <a16:creationId xmlns:a16="http://schemas.microsoft.com/office/drawing/2014/main" id="{04840EBC-1E8F-DC46-9A25-8D34C4D5FF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" b="66409"/>
          <a:stretch/>
        </p:blipFill>
        <p:spPr bwMode="auto">
          <a:xfrm>
            <a:off x="2695278" y="459559"/>
            <a:ext cx="6870156" cy="326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5DC24C4-3332-EB4B-94C6-0E4DC6153761}"/>
              </a:ext>
            </a:extLst>
          </p:cNvPr>
          <p:cNvSpPr txBox="1"/>
          <p:nvPr/>
        </p:nvSpPr>
        <p:spPr>
          <a:xfrm>
            <a:off x="2320816" y="546755"/>
            <a:ext cx="748923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latin typeface="Copperplate" panose="02000504000000020004" pitchFamily="2" charset="77"/>
              </a:rPr>
              <a:t>1900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5A83E8C3-9DBA-4F44-BAD9-A7761B82892D}"/>
              </a:ext>
            </a:extLst>
          </p:cNvPr>
          <p:cNvGrpSpPr/>
          <p:nvPr/>
        </p:nvGrpSpPr>
        <p:grpSpPr>
          <a:xfrm>
            <a:off x="2320816" y="3596328"/>
            <a:ext cx="7244618" cy="3261672"/>
            <a:chOff x="2320816" y="3596328"/>
            <a:chExt cx="7244618" cy="3261672"/>
          </a:xfrm>
        </p:grpSpPr>
        <p:pic>
          <p:nvPicPr>
            <p:cNvPr id="6" name="Picture 130" descr="nature09098-f1">
              <a:extLst>
                <a:ext uri="{FF2B5EF4-FFF2-40B4-BE49-F238E27FC236}">
                  <a16:creationId xmlns:a16="http://schemas.microsoft.com/office/drawing/2014/main" id="{7D2F0D6B-4355-D447-AE40-03DA6F2753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107" b="32388"/>
            <a:stretch/>
          </p:blipFill>
          <p:spPr bwMode="auto">
            <a:xfrm>
              <a:off x="2695278" y="3596328"/>
              <a:ext cx="6870156" cy="3261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2A9FEB70-4BA9-AC41-ACDD-85D00D1AD947}"/>
                </a:ext>
              </a:extLst>
            </p:cNvPr>
            <p:cNvSpPr txBox="1"/>
            <p:nvPr/>
          </p:nvSpPr>
          <p:spPr>
            <a:xfrm>
              <a:off x="2320816" y="3721231"/>
              <a:ext cx="748923" cy="3693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pt-BR" dirty="0">
                  <a:latin typeface="Copperplate" panose="02000504000000020004" pitchFamily="2" charset="77"/>
                </a:rPr>
                <a:t>2007</a:t>
              </a:r>
            </a:p>
          </p:txBody>
        </p:sp>
      </p:grpSp>
      <p:sp>
        <p:nvSpPr>
          <p:cNvPr id="4" name="Text Box 4">
            <a:extLst>
              <a:ext uri="{FF2B5EF4-FFF2-40B4-BE49-F238E27FC236}">
                <a16:creationId xmlns:a16="http://schemas.microsoft.com/office/drawing/2014/main" id="{BD0139F4-457A-7247-B0F2-52F554D5F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1753" y="6579909"/>
            <a:ext cx="613024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4338" algn="l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28675" algn="l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44600" algn="l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658938" algn="l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1161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5733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0305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487738" defTabSz="828675" fontAlgn="base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pt-BR" sz="1200" dirty="0">
                <a:latin typeface="Copperplate" panose="02000504000000020004" pitchFamily="2" charset="77"/>
              </a:rPr>
              <a:t>PW </a:t>
            </a:r>
            <a:r>
              <a:rPr lang="en-GB" altLang="pt-BR" sz="1200" dirty="0" err="1">
                <a:latin typeface="Copperplate" panose="02000504000000020004" pitchFamily="2" charset="77"/>
              </a:rPr>
              <a:t>Gething</a:t>
            </a:r>
            <a:r>
              <a:rPr lang="en-GB" altLang="pt-BR" sz="1200" dirty="0">
                <a:latin typeface="Copperplate" panose="02000504000000020004" pitchFamily="2" charset="77"/>
              </a:rPr>
              <a:t> </a:t>
            </a:r>
            <a:r>
              <a:rPr lang="en-GB" altLang="pt-BR" sz="1200" i="1" dirty="0">
                <a:latin typeface="Copperplate" panose="02000504000000020004" pitchFamily="2" charset="77"/>
              </a:rPr>
              <a:t>et al.</a:t>
            </a:r>
            <a:r>
              <a:rPr lang="en-GB" altLang="pt-BR" sz="1200" dirty="0">
                <a:latin typeface="Copperplate" panose="02000504000000020004" pitchFamily="2" charset="77"/>
              </a:rPr>
              <a:t> </a:t>
            </a:r>
            <a:r>
              <a:rPr lang="en-GB" altLang="pt-BR" sz="1200" i="1" dirty="0">
                <a:latin typeface="Copperplate" panose="02000504000000020004" pitchFamily="2" charset="77"/>
              </a:rPr>
              <a:t>Nature</a:t>
            </a:r>
            <a:r>
              <a:rPr lang="en-GB" altLang="pt-BR" sz="1200" dirty="0">
                <a:latin typeface="Copperplate" panose="02000504000000020004" pitchFamily="2" charset="77"/>
              </a:rPr>
              <a:t> </a:t>
            </a:r>
            <a:r>
              <a:rPr lang="en-GB" altLang="pt-BR" sz="1200" b="1" dirty="0">
                <a:latin typeface="Copperplate" panose="02000504000000020004" pitchFamily="2" charset="77"/>
              </a:rPr>
              <a:t>465</a:t>
            </a:r>
            <a:r>
              <a:rPr lang="en-GB" altLang="pt-BR" sz="1200" dirty="0">
                <a:latin typeface="Copperplate" panose="02000504000000020004" pitchFamily="2" charset="77"/>
              </a:rPr>
              <a:t>, 342-345 (2010) doi:10.1038/nature09098</a:t>
            </a:r>
          </a:p>
        </p:txBody>
      </p:sp>
    </p:spTree>
    <p:extLst>
      <p:ext uri="{BB962C8B-B14F-4D97-AF65-F5344CB8AC3E}">
        <p14:creationId xmlns:p14="http://schemas.microsoft.com/office/powerpoint/2010/main" val="27570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latin typeface="Copperplate Gothic Bold" panose="020E0705020206020404" pitchFamily="34" charset="77"/>
              </a:rPr>
              <a:t>Vacinas</a:t>
            </a:r>
            <a:endParaRPr lang="fr-FR" dirty="0">
              <a:latin typeface="Copperplate Gothic Bold" panose="020E0705020206020404" pitchFamily="34" charset="77"/>
            </a:endParaRPr>
          </a:p>
        </p:txBody>
      </p:sp>
      <p:pic>
        <p:nvPicPr>
          <p:cNvPr id="5" name="Image 4" descr="Captura de Tela 2015-07-29 às 12.03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17639"/>
            <a:ext cx="9144000" cy="458265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522134" y="2181238"/>
            <a:ext cx="7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RTS,S</a:t>
            </a:r>
          </a:p>
        </p:txBody>
      </p:sp>
    </p:spTree>
    <p:extLst>
      <p:ext uri="{BB962C8B-B14F-4D97-AF65-F5344CB8AC3E}">
        <p14:creationId xmlns:p14="http://schemas.microsoft.com/office/powerpoint/2010/main" val="841673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opperplate Gothic Bold"/>
                <a:cs typeface="Copperplate Gothic Bold"/>
              </a:rPr>
              <a:t>Outros </a:t>
            </a:r>
            <a:r>
              <a:rPr lang="en-US" dirty="0" err="1">
                <a:latin typeface="Copperplate Gothic Bold"/>
                <a:cs typeface="Copperplate Gothic Bold"/>
              </a:rPr>
              <a:t>plasmódios</a:t>
            </a:r>
            <a:r>
              <a:rPr lang="en-US" dirty="0">
                <a:latin typeface="Copperplate Gothic Bold"/>
                <a:cs typeface="Copperplate Gothic Bold"/>
              </a:rPr>
              <a:t>:</a:t>
            </a:r>
          </a:p>
          <a:p>
            <a:pPr lvl="1"/>
            <a:r>
              <a:rPr lang="en-US" i="1" dirty="0">
                <a:latin typeface="Copperplate Gothic Bold"/>
                <a:cs typeface="Copperplate Gothic Bold"/>
              </a:rPr>
              <a:t>P. </a:t>
            </a:r>
            <a:r>
              <a:rPr lang="en-US" i="1" dirty="0" err="1">
                <a:latin typeface="Copperplate Gothic Bold"/>
                <a:cs typeface="Copperplate Gothic Bold"/>
              </a:rPr>
              <a:t>malariae</a:t>
            </a:r>
            <a:r>
              <a:rPr lang="en-US" i="1" dirty="0">
                <a:latin typeface="Copperplate Gothic Bold"/>
                <a:cs typeface="Copperplate Gothic Bold"/>
              </a:rPr>
              <a:t> </a:t>
            </a:r>
            <a:r>
              <a:rPr lang="en-US" dirty="0">
                <a:latin typeface="Copperplate Gothic Bold"/>
                <a:cs typeface="Copperplate Gothic Bold"/>
              </a:rPr>
              <a:t>– </a:t>
            </a:r>
            <a:r>
              <a:rPr lang="en-US" dirty="0" err="1">
                <a:latin typeface="Copperplate Gothic Bold"/>
                <a:cs typeface="Copperplate Gothic Bold"/>
              </a:rPr>
              <a:t>endêmico</a:t>
            </a:r>
            <a:r>
              <a:rPr lang="en-US" dirty="0">
                <a:latin typeface="Copperplate Gothic Bold"/>
                <a:cs typeface="Copperplate Gothic Bold"/>
              </a:rPr>
              <a:t> no </a:t>
            </a:r>
            <a:r>
              <a:rPr lang="en-US" dirty="0" err="1">
                <a:latin typeface="Copperplate Gothic Bold"/>
                <a:cs typeface="Copperplate Gothic Bold"/>
              </a:rPr>
              <a:t>Brasil</a:t>
            </a:r>
            <a:r>
              <a:rPr lang="en-US" dirty="0">
                <a:latin typeface="Copperplate Gothic Bold"/>
                <a:cs typeface="Copperplate Gothic Bold"/>
              </a:rPr>
              <a:t> – </a:t>
            </a:r>
            <a:r>
              <a:rPr lang="en-US" dirty="0" err="1">
                <a:latin typeface="Copperplate Gothic Bold"/>
                <a:cs typeface="Copperplate Gothic Bold"/>
              </a:rPr>
              <a:t>febre</a:t>
            </a:r>
            <a:r>
              <a:rPr lang="en-US" dirty="0">
                <a:latin typeface="Copperplate Gothic Bold"/>
                <a:cs typeface="Copperplate Gothic Bold"/>
              </a:rPr>
              <a:t> </a:t>
            </a:r>
            <a:r>
              <a:rPr lang="en-US" dirty="0" err="1">
                <a:latin typeface="Copperplate Gothic Bold"/>
                <a:cs typeface="Copperplate Gothic Bold"/>
              </a:rPr>
              <a:t>quartã</a:t>
            </a:r>
            <a:endParaRPr lang="en-US" dirty="0">
              <a:latin typeface="Copperplate Gothic Bold"/>
              <a:cs typeface="Copperplate Gothic Bold"/>
            </a:endParaRPr>
          </a:p>
          <a:p>
            <a:r>
              <a:rPr lang="en-US" dirty="0" err="1">
                <a:latin typeface="Copperplate Gothic Bold"/>
                <a:cs typeface="Copperplate Gothic Bold"/>
              </a:rPr>
              <a:t>Diferenças</a:t>
            </a:r>
            <a:r>
              <a:rPr lang="en-US" dirty="0">
                <a:latin typeface="Copperplate Gothic Bold"/>
                <a:cs typeface="Copperplate Gothic Bold"/>
              </a:rPr>
              <a:t> entre </a:t>
            </a:r>
            <a:r>
              <a:rPr lang="en-US" dirty="0" err="1">
                <a:latin typeface="Copperplate Gothic Bold"/>
                <a:cs typeface="Copperplate Gothic Bold"/>
              </a:rPr>
              <a:t>vivax</a:t>
            </a:r>
            <a:r>
              <a:rPr lang="en-US" dirty="0">
                <a:latin typeface="Copperplate Gothic Bold"/>
                <a:cs typeface="Copperplate Gothic Bold"/>
              </a:rPr>
              <a:t> e falciparum</a:t>
            </a:r>
          </a:p>
          <a:p>
            <a:r>
              <a:rPr lang="en-US" dirty="0" err="1">
                <a:latin typeface="Copperplate Gothic Bold"/>
                <a:cs typeface="Copperplate Gothic Bold"/>
              </a:rPr>
              <a:t>ler</a:t>
            </a:r>
            <a:r>
              <a:rPr lang="en-US" dirty="0">
                <a:latin typeface="Copperplate Gothic Bold"/>
                <a:cs typeface="Copperplate Gothic Bold"/>
              </a:rPr>
              <a:t> </a:t>
            </a:r>
            <a:r>
              <a:rPr lang="en-US" dirty="0" err="1">
                <a:latin typeface="Copperplate Gothic Bold"/>
                <a:cs typeface="Copperplate Gothic Bold"/>
              </a:rPr>
              <a:t>sobre</a:t>
            </a:r>
            <a:r>
              <a:rPr lang="en-US" dirty="0">
                <a:latin typeface="Copperplate Gothic Bold"/>
                <a:cs typeface="Copperplate Gothic Bold"/>
              </a:rPr>
              <a:t> o </a:t>
            </a:r>
            <a:r>
              <a:rPr lang="en-US" dirty="0" err="1">
                <a:latin typeface="Copperplate Gothic Bold"/>
                <a:cs typeface="Copperplate Gothic Bold"/>
              </a:rPr>
              <a:t>Programa</a:t>
            </a:r>
            <a:r>
              <a:rPr lang="en-US" dirty="0">
                <a:latin typeface="Copperplate Gothic Bold"/>
                <a:cs typeface="Copperplate Gothic Bold"/>
              </a:rPr>
              <a:t> Nacional de </a:t>
            </a:r>
            <a:r>
              <a:rPr lang="en-US" dirty="0" err="1">
                <a:latin typeface="Copperplate Gothic Bold"/>
                <a:cs typeface="Copperplate Gothic Bold"/>
              </a:rPr>
              <a:t>Controle</a:t>
            </a:r>
            <a:r>
              <a:rPr lang="en-US" dirty="0">
                <a:latin typeface="Copperplate Gothic Bold"/>
                <a:cs typeface="Copperplate Gothic Bold"/>
              </a:rPr>
              <a:t> da </a:t>
            </a:r>
            <a:r>
              <a:rPr lang="en-US" dirty="0" err="1">
                <a:latin typeface="Copperplate Gothic Bold"/>
                <a:cs typeface="Copperplate Gothic Bold"/>
              </a:rPr>
              <a:t>Malária</a:t>
            </a:r>
            <a:r>
              <a:rPr lang="en-US" dirty="0">
                <a:latin typeface="Copperplate Gothic Bold"/>
                <a:cs typeface="Copperplate Gothic Bold"/>
              </a:rPr>
              <a:t> – </a:t>
            </a:r>
            <a:r>
              <a:rPr lang="en-US" dirty="0" err="1">
                <a:latin typeface="Copperplate Gothic Bold"/>
                <a:cs typeface="Copperplate Gothic Bold"/>
              </a:rPr>
              <a:t>muito</a:t>
            </a:r>
            <a:r>
              <a:rPr lang="en-US" dirty="0">
                <a:latin typeface="Copperplate Gothic Bold"/>
                <a:cs typeface="Copperplate Gothic Bold"/>
              </a:rPr>
              <a:t> </a:t>
            </a:r>
            <a:r>
              <a:rPr lang="en-US" dirty="0" err="1">
                <a:latin typeface="Copperplate Gothic Bold"/>
                <a:cs typeface="Copperplate Gothic Bold"/>
              </a:rPr>
              <a:t>bom</a:t>
            </a:r>
            <a:endParaRPr lang="en-US" dirty="0">
              <a:latin typeface="Copperplate Gothic Bold"/>
              <a:cs typeface="Copperplate Gothic Bold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03200" y="123850"/>
            <a:ext cx="2932764" cy="487313"/>
          </a:xfr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Copperplate Gothic Bold" charset="0"/>
                <a:ea typeface="Copperplate Gothic Bold" charset="0"/>
                <a:cs typeface="Copperplate Gothic Bold" charset="0"/>
              </a:rPr>
              <a:t>Para estudar</a:t>
            </a:r>
          </a:p>
        </p:txBody>
      </p:sp>
    </p:spTree>
    <p:extLst>
      <p:ext uri="{BB962C8B-B14F-4D97-AF65-F5344CB8AC3E}">
        <p14:creationId xmlns:p14="http://schemas.microsoft.com/office/powerpoint/2010/main" val="5871772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3057">
            <a:off x="1755268" y="842167"/>
            <a:ext cx="3153084" cy="177691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3057">
            <a:off x="4447372" y="848253"/>
            <a:ext cx="3141507" cy="176525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m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4035">
            <a:off x="4653762" y="2088396"/>
            <a:ext cx="3132000" cy="17640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3057">
            <a:off x="7146992" y="846914"/>
            <a:ext cx="3135700" cy="176525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4925" y="4178301"/>
            <a:ext cx="3530975" cy="216533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7"/>
          <a:srcRect l="15667"/>
          <a:stretch/>
        </p:blipFill>
        <p:spPr>
          <a:xfrm>
            <a:off x="4489631" y="4184387"/>
            <a:ext cx="3203675" cy="216533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7312642" y="4192485"/>
            <a:ext cx="3200400" cy="2165336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857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t="4740" b="26358"/>
          <a:stretch/>
        </p:blipFill>
        <p:spPr>
          <a:xfrm>
            <a:off x="2665947" y="85060"/>
            <a:ext cx="6860105" cy="334394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58" t="4341" b="26511"/>
          <a:stretch/>
        </p:blipFill>
        <p:spPr>
          <a:xfrm>
            <a:off x="2665947" y="3476846"/>
            <a:ext cx="6842678" cy="334925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087286" y="85060"/>
            <a:ext cx="3242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err="1">
                <a:latin typeface="Copperplate Gothic Bold" charset="0"/>
                <a:ea typeface="Copperplate Gothic Bold" charset="0"/>
                <a:cs typeface="Copperplate Gothic Bold" charset="0"/>
              </a:rPr>
              <a:t>Plasmodium</a:t>
            </a:r>
            <a:r>
              <a:rPr lang="pt-BR" i="1" dirty="0">
                <a:latin typeface="Copperplate Gothic Bold" charset="0"/>
                <a:ea typeface="Copperplate Gothic Bold" charset="0"/>
                <a:cs typeface="Copperplate Gothic Bold" charset="0"/>
              </a:rPr>
              <a:t> </a:t>
            </a:r>
            <a:r>
              <a:rPr lang="pt-BR" i="1" dirty="0" err="1">
                <a:latin typeface="Copperplate Gothic Bold" charset="0"/>
                <a:ea typeface="Copperplate Gothic Bold" charset="0"/>
                <a:cs typeface="Copperplate Gothic Bold" charset="0"/>
              </a:rPr>
              <a:t>falciparum</a:t>
            </a:r>
            <a:endParaRPr lang="pt-BR" i="1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885069" y="3476846"/>
            <a:ext cx="2444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err="1">
                <a:latin typeface="Copperplate Gothic Bold" charset="0"/>
                <a:ea typeface="Copperplate Gothic Bold" charset="0"/>
                <a:cs typeface="Copperplate Gothic Bold" charset="0"/>
              </a:rPr>
              <a:t>Plasmodium</a:t>
            </a:r>
            <a:r>
              <a:rPr lang="pt-BR" i="1" dirty="0">
                <a:latin typeface="Copperplate Gothic Bold" charset="0"/>
                <a:ea typeface="Copperplate Gothic Bold" charset="0"/>
                <a:cs typeface="Copperplate Gothic Bold" charset="0"/>
              </a:rPr>
              <a:t> </a:t>
            </a:r>
            <a:r>
              <a:rPr lang="pt-BR" i="1" dirty="0" err="1">
                <a:latin typeface="Copperplate Gothic Bold" charset="0"/>
                <a:ea typeface="Copperplate Gothic Bold" charset="0"/>
                <a:cs typeface="Copperplate Gothic Bold" charset="0"/>
              </a:rPr>
              <a:t>vivax</a:t>
            </a:r>
            <a:endParaRPr lang="pt-BR" i="1" dirty="0">
              <a:latin typeface="Copperplate Gothic Bold" charset="0"/>
              <a:ea typeface="Copperplate Gothic Bold" charset="0"/>
              <a:cs typeface="Copperplate Gothic Bold" charset="0"/>
            </a:endParaRPr>
          </a:p>
        </p:txBody>
      </p:sp>
      <p:sp>
        <p:nvSpPr>
          <p:cNvPr id="6" name="CaixaDeTexto 8"/>
          <p:cNvSpPr txBox="1"/>
          <p:nvPr/>
        </p:nvSpPr>
        <p:spPr>
          <a:xfrm>
            <a:off x="484857" y="2554075"/>
            <a:ext cx="11294503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6000" i="1" dirty="0">
                <a:latin typeface="Copperplate Gothic Bold" charset="0"/>
                <a:ea typeface="Copperplate Gothic Bold" charset="0"/>
                <a:cs typeface="Copperplate Gothic Bold" charset="0"/>
              </a:rPr>
              <a:t>200 a 500 </a:t>
            </a:r>
            <a:r>
              <a:rPr lang="pt-BR" sz="6000" b="1" i="1" dirty="0">
                <a:latin typeface="Copperplate Gothic Bold" charset="0"/>
                <a:ea typeface="Copperplate Gothic Bold" charset="0"/>
                <a:cs typeface="Copperplate Gothic Bold" charset="0"/>
              </a:rPr>
              <a:t>milhões</a:t>
            </a:r>
            <a:r>
              <a:rPr lang="pt-BR" sz="6000" i="1" dirty="0">
                <a:latin typeface="Copperplate Gothic Bold" charset="0"/>
                <a:ea typeface="Copperplate Gothic Bold" charset="0"/>
                <a:cs typeface="Copperplate Gothic Bold" charset="0"/>
              </a:rPr>
              <a:t> ao ano</a:t>
            </a:r>
          </a:p>
        </p:txBody>
      </p:sp>
    </p:spTree>
    <p:extLst>
      <p:ext uri="{BB962C8B-B14F-4D97-AF65-F5344CB8AC3E}">
        <p14:creationId xmlns:p14="http://schemas.microsoft.com/office/powerpoint/2010/main" val="3043320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479" y="1725618"/>
            <a:ext cx="5773564" cy="430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71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osquito bite_edit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00" y="7938"/>
            <a:ext cx="12192000" cy="6858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8685339" y="6488668"/>
            <a:ext cx="3519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Valerie</a:t>
            </a:r>
            <a:r>
              <a:rPr lang="pt-BR" dirty="0"/>
              <a:t> </a:t>
            </a:r>
            <a:r>
              <a:rPr lang="pt-BR" dirty="0" err="1"/>
              <a:t>Choumet</a:t>
            </a:r>
            <a:r>
              <a:rPr lang="pt-BR" dirty="0"/>
              <a:t> – </a:t>
            </a:r>
            <a:r>
              <a:rPr lang="pt-BR" dirty="0" err="1"/>
              <a:t>Institute</a:t>
            </a:r>
            <a:r>
              <a:rPr lang="pt-BR" dirty="0"/>
              <a:t> Pasteur</a:t>
            </a:r>
          </a:p>
        </p:txBody>
      </p:sp>
    </p:spTree>
    <p:extLst>
      <p:ext uri="{BB962C8B-B14F-4D97-AF65-F5344CB8AC3E}">
        <p14:creationId xmlns:p14="http://schemas.microsoft.com/office/powerpoint/2010/main" val="186468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apilar entry">
            <a:hlinkClick r:id="" action="ppaction://media"/>
            <a:extLst>
              <a:ext uri="{FF2B5EF4-FFF2-40B4-BE49-F238E27FC236}">
                <a16:creationId xmlns:a16="http://schemas.microsoft.com/office/drawing/2014/main" id="{3BD8EC79-30CB-B273-D5BC-75B5307D21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8856" y="167095"/>
            <a:ext cx="3108812" cy="6450785"/>
          </a:xfrm>
          <a:prstGeom prst="rect">
            <a:avLst/>
          </a:prstGeom>
        </p:spPr>
      </p:pic>
      <p:pic>
        <p:nvPicPr>
          <p:cNvPr id="5" name="Skin gliding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4332" y="252718"/>
            <a:ext cx="6350000" cy="63500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997" y="668705"/>
            <a:ext cx="5143500" cy="4559300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5362775" y="6356497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</a:rPr>
              <a:t>Rogerio Amino – </a:t>
            </a:r>
            <a:r>
              <a:rPr lang="pt-BR" sz="1000" dirty="0" err="1">
                <a:solidFill>
                  <a:schemeClr val="bg1"/>
                </a:solidFill>
              </a:rPr>
              <a:t>Institute</a:t>
            </a:r>
            <a:r>
              <a:rPr lang="pt-BR" sz="1000" dirty="0">
                <a:solidFill>
                  <a:schemeClr val="bg1"/>
                </a:solidFill>
              </a:rPr>
              <a:t> Pasteur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9300531" y="6356497"/>
            <a:ext cx="19415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</a:rPr>
              <a:t>Rogerio Amino – </a:t>
            </a:r>
            <a:r>
              <a:rPr lang="pt-BR" sz="1000" dirty="0" err="1">
                <a:solidFill>
                  <a:schemeClr val="bg1"/>
                </a:solidFill>
              </a:rPr>
              <a:t>Institute</a:t>
            </a:r>
            <a:r>
              <a:rPr lang="pt-BR" sz="1000" dirty="0">
                <a:solidFill>
                  <a:schemeClr val="bg1"/>
                </a:solidFill>
              </a:rPr>
              <a:t> Pasteur</a:t>
            </a:r>
          </a:p>
        </p:txBody>
      </p:sp>
    </p:spTree>
    <p:extLst>
      <p:ext uri="{BB962C8B-B14F-4D97-AF65-F5344CB8AC3E}">
        <p14:creationId xmlns:p14="http://schemas.microsoft.com/office/powerpoint/2010/main" val="64334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" fill="hold"/>
                                        <p:tgtEl>
                                          <p:spTgt spid="13"/>
                                        </p:tgtEl>
                                      </p:cBhvr>
                                      <p:by x="14000" y="1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3000" fill="hold"/>
                                        <p:tgtEl>
                                          <p:spTgt spid="13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4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porozoite gliding (Convertido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5974" y="628649"/>
            <a:ext cx="5600701" cy="5600701"/>
          </a:xfrm>
          <a:prstGeom prst="rect">
            <a:avLst/>
          </a:prstGeom>
        </p:spPr>
      </p:pic>
      <p:pic>
        <p:nvPicPr>
          <p:cNvPr id="5" name="Picture 20" descr="Schizont in HepG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913" y="4485480"/>
            <a:ext cx="1747837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AMA1 24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913" y="624680"/>
            <a:ext cx="1747837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3" descr="AMA1 56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914" y="2555080"/>
            <a:ext cx="1747836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8"/>
          <a:srcRect l="49553" t="4961" r="31844" b="73334"/>
          <a:stretch/>
        </p:blipFill>
        <p:spPr>
          <a:xfrm>
            <a:off x="8649013" y="1829683"/>
            <a:ext cx="3181257" cy="3229032"/>
          </a:xfrm>
          <a:prstGeom prst="rect">
            <a:avLst/>
          </a:prstGeom>
        </p:spPr>
      </p:pic>
      <p:grpSp>
        <p:nvGrpSpPr>
          <p:cNvPr id="21" name="Grupo 20"/>
          <p:cNvGrpSpPr/>
          <p:nvPr/>
        </p:nvGrpSpPr>
        <p:grpSpPr>
          <a:xfrm>
            <a:off x="8748556" y="1221599"/>
            <a:ext cx="2747522" cy="276999"/>
            <a:chOff x="8815597" y="1930911"/>
            <a:chExt cx="2747522" cy="276999"/>
          </a:xfrm>
        </p:grpSpPr>
        <p:sp>
          <p:nvSpPr>
            <p:cNvPr id="19" name="CaixaDeTexto 18"/>
            <p:cNvSpPr txBox="1"/>
            <p:nvPr/>
          </p:nvSpPr>
          <p:spPr>
            <a:xfrm>
              <a:off x="8815597" y="1930911"/>
              <a:ext cx="13465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sz="1200" i="1">
                  <a:latin typeface="Copperplate Gothic Bold" charset="0"/>
                  <a:ea typeface="Copperplate Gothic Bold" charset="0"/>
                  <a:cs typeface="Copperplate Gothic Bold" charset="0"/>
                </a:defRPr>
              </a:lvl1pPr>
            </a:lstStyle>
            <a:p>
              <a:r>
                <a:rPr lang="pt-BR" dirty="0"/>
                <a:t>P. </a:t>
              </a:r>
              <a:r>
                <a:rPr lang="pt-BR" dirty="0" err="1"/>
                <a:t>falciparum</a:t>
              </a:r>
              <a:endParaRPr lang="pt-BR" dirty="0"/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10752128" y="1930911"/>
              <a:ext cx="8109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sz="1200" i="1">
                  <a:latin typeface="Copperplate Gothic Bold" charset="0"/>
                  <a:ea typeface="Copperplate Gothic Bold" charset="0"/>
                  <a:cs typeface="Copperplate Gothic Bold" charset="0"/>
                </a:defRPr>
              </a:lvl1pPr>
            </a:lstStyle>
            <a:p>
              <a:r>
                <a:rPr lang="pt-BR" dirty="0"/>
                <a:t>P. </a:t>
              </a:r>
              <a:r>
                <a:rPr lang="pt-BR" dirty="0" err="1"/>
                <a:t>vivax</a:t>
              </a:r>
              <a:endParaRPr lang="pt-BR" dirty="0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428C4478-CE12-4B40-9E7C-03F3D987061E}"/>
              </a:ext>
            </a:extLst>
          </p:cNvPr>
          <p:cNvGrpSpPr/>
          <p:nvPr/>
        </p:nvGrpSpPr>
        <p:grpSpPr>
          <a:xfrm>
            <a:off x="8941621" y="1525641"/>
            <a:ext cx="2629028" cy="276999"/>
            <a:chOff x="8941621" y="1525641"/>
            <a:chExt cx="2629028" cy="276999"/>
          </a:xfrm>
        </p:grpSpPr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B747E13F-A9E1-4247-9D11-0942333F8D72}"/>
                </a:ext>
              </a:extLst>
            </p:cNvPr>
            <p:cNvSpPr txBox="1"/>
            <p:nvPr/>
          </p:nvSpPr>
          <p:spPr>
            <a:xfrm>
              <a:off x="8941621" y="1525641"/>
              <a:ext cx="9604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sz="1200" i="1">
                  <a:latin typeface="Copperplate Gothic Bold" charset="0"/>
                  <a:ea typeface="Copperplate Gothic Bold" charset="0"/>
                  <a:cs typeface="Copperplate Gothic Bold" charset="0"/>
                </a:defRPr>
              </a:lvl1pPr>
            </a:lstStyle>
            <a:p>
              <a:r>
                <a:rPr lang="pt-BR" dirty="0"/>
                <a:t>7-10 </a:t>
              </a:r>
              <a:r>
                <a:rPr lang="pt-BR" dirty="0" err="1"/>
                <a:t>days</a:t>
              </a:r>
              <a:endParaRPr lang="pt-BR" dirty="0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4FB4AF76-BDE9-8047-A68F-7C7210F633F6}"/>
                </a:ext>
              </a:extLst>
            </p:cNvPr>
            <p:cNvSpPr txBox="1"/>
            <p:nvPr/>
          </p:nvSpPr>
          <p:spPr>
            <a:xfrm>
              <a:off x="10610514" y="1525641"/>
              <a:ext cx="9601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pt-BR"/>
              </a:defPPr>
              <a:lvl1pPr>
                <a:defRPr sz="1200" i="1">
                  <a:latin typeface="Copperplate Gothic Bold" charset="0"/>
                  <a:ea typeface="Copperplate Gothic Bold" charset="0"/>
                  <a:cs typeface="Copperplate Gothic Bold" charset="0"/>
                </a:defRPr>
              </a:lvl1pPr>
            </a:lstStyle>
            <a:p>
              <a:r>
                <a:rPr lang="pt-BR" dirty="0"/>
                <a:t>8-15 </a:t>
              </a:r>
              <a:r>
                <a:rPr lang="pt-BR" dirty="0" err="1"/>
                <a:t>days</a:t>
              </a:r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2549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4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z invas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1925" r="21825"/>
          <a:stretch/>
        </p:blipFill>
        <p:spPr>
          <a:xfrm>
            <a:off x="2734268" y="109728"/>
            <a:ext cx="6716459" cy="6716459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grpSp>
        <p:nvGrpSpPr>
          <p:cNvPr id="9" name="Grupo 8"/>
          <p:cNvGrpSpPr/>
          <p:nvPr/>
        </p:nvGrpSpPr>
        <p:grpSpPr>
          <a:xfrm>
            <a:off x="4938552" y="4221126"/>
            <a:ext cx="1545808" cy="1188040"/>
            <a:chOff x="4938552" y="4221126"/>
            <a:chExt cx="1545808" cy="1188040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05" t="61481" r="50181" b="26581"/>
            <a:stretch/>
          </p:blipFill>
          <p:spPr>
            <a:xfrm>
              <a:off x="5326912" y="4221126"/>
              <a:ext cx="769088" cy="818708"/>
            </a:xfrm>
            <a:prstGeom prst="rect">
              <a:avLst/>
            </a:prstGeom>
            <a:ln w="57150">
              <a:solidFill>
                <a:srgbClr val="FF0000"/>
              </a:solidFill>
            </a:ln>
          </p:spPr>
        </p:pic>
        <p:sp>
          <p:nvSpPr>
            <p:cNvPr id="8" name="CaixaDeTexto 7"/>
            <p:cNvSpPr txBox="1"/>
            <p:nvPr/>
          </p:nvSpPr>
          <p:spPr>
            <a:xfrm>
              <a:off x="4938552" y="5039834"/>
              <a:ext cx="15458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>
                  <a:latin typeface="Copperplate Gothic Bold" charset="0"/>
                  <a:ea typeface="Copperplate Gothic Bold" charset="0"/>
                  <a:cs typeface="Copperplate Gothic Bold" charset="0"/>
                </a:rPr>
                <a:t>Merozoito</a:t>
              </a:r>
              <a:endParaRPr lang="pt-BR" dirty="0">
                <a:latin typeface="Copperplate Gothic Bold" charset="0"/>
                <a:ea typeface="Copperplate Gothic Bold" charset="0"/>
                <a:cs typeface="Copperplate Gothic Bold" charset="0"/>
              </a:endParaRPr>
            </a:p>
          </p:txBody>
        </p:sp>
      </p:grpSp>
      <p:sp>
        <p:nvSpPr>
          <p:cNvPr id="10" name="CaixaDeTexto 9"/>
          <p:cNvSpPr txBox="1"/>
          <p:nvPr/>
        </p:nvSpPr>
        <p:spPr>
          <a:xfrm>
            <a:off x="8588556" y="6585764"/>
            <a:ext cx="9488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err="1">
                <a:ea typeface="Copperplate Gothic Bold" charset="0"/>
                <a:cs typeface="Copperplate Gothic Bold" charset="0"/>
              </a:rPr>
              <a:t>Yahata</a:t>
            </a:r>
            <a:r>
              <a:rPr lang="pt-BR" sz="1200" dirty="0">
                <a:ea typeface="Copperplate Gothic Bold" charset="0"/>
                <a:cs typeface="Copperplate Gothic Bold" charset="0"/>
              </a:rPr>
              <a:t> 2012</a:t>
            </a:r>
          </a:p>
        </p:txBody>
      </p:sp>
    </p:spTree>
    <p:extLst>
      <p:ext uri="{BB962C8B-B14F-4D97-AF65-F5344CB8AC3E}">
        <p14:creationId xmlns:p14="http://schemas.microsoft.com/office/powerpoint/2010/main" val="135465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02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7645</TotalTime>
  <Words>448</Words>
  <Application>Microsoft Macintosh PowerPoint</Application>
  <PresentationFormat>Widescreen</PresentationFormat>
  <Paragraphs>112</Paragraphs>
  <Slides>33</Slides>
  <Notes>0</Notes>
  <HiddenSlides>0</HiddenSlides>
  <MMClips>9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Copperplate</vt:lpstr>
      <vt:lpstr>Copperplate Gothic Bold</vt:lpstr>
      <vt:lpstr>Copperplate Gothic Light</vt:lpstr>
      <vt:lpstr>Monotype Corsiva</vt:lpstr>
      <vt:lpstr>Tema do Office</vt:lpstr>
      <vt:lpstr>Apresentação do PowerPoint</vt:lpstr>
      <vt:lpstr>Apicomplexa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Paroxismo palúdico</vt:lpstr>
      <vt:lpstr>Anemia</vt:lpstr>
      <vt:lpstr>Eritrócito, um oásis de paz?</vt:lpstr>
      <vt:lpstr>Como o parasita evita ser eliminado no baço?</vt:lpstr>
      <vt:lpstr>Apresentação do PowerPoint</vt:lpstr>
      <vt:lpstr>Malária grave</vt:lpstr>
      <vt:lpstr>Apresentação do PowerPoint</vt:lpstr>
      <vt:lpstr>Apresentação do PowerPoint</vt:lpstr>
      <vt:lpstr>Como o ciclo se fecha</vt:lpstr>
      <vt:lpstr> Malária Transmissão do Plasmodium</vt:lpstr>
      <vt:lpstr>Diagnóstico</vt:lpstr>
      <vt:lpstr>Diagnóstico</vt:lpstr>
      <vt:lpstr>Apresentação do PowerPoint</vt:lpstr>
      <vt:lpstr>Tratamento</vt:lpstr>
      <vt:lpstr>Tratamento</vt:lpstr>
      <vt:lpstr>Tratamento</vt:lpstr>
      <vt:lpstr>Apresentação do PowerPoint</vt:lpstr>
      <vt:lpstr>Prevenção: malaria after Ross</vt:lpstr>
      <vt:lpstr>Vacinas</vt:lpstr>
      <vt:lpstr>Para estudar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Microsoft Office</dc:creator>
  <cp:lastModifiedBy>Daniel Youssef Bargieri</cp:lastModifiedBy>
  <cp:revision>115</cp:revision>
  <dcterms:created xsi:type="dcterms:W3CDTF">2017-03-31T15:56:43Z</dcterms:created>
  <dcterms:modified xsi:type="dcterms:W3CDTF">2025-11-25T20:45:07Z</dcterms:modified>
</cp:coreProperties>
</file>