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3"/>
  </p:notesMasterIdLst>
  <p:handoutMasterIdLst>
    <p:handoutMasterId r:id="rId14"/>
  </p:handoutMasterIdLst>
  <p:sldIdLst>
    <p:sldId id="256" r:id="rId5"/>
    <p:sldId id="268" r:id="rId6"/>
    <p:sldId id="269" r:id="rId7"/>
    <p:sldId id="270" r:id="rId8"/>
    <p:sldId id="267" r:id="rId9"/>
    <p:sldId id="271" r:id="rId10"/>
    <p:sldId id="272" r:id="rId11"/>
    <p:sldId id="27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ção Padrão" id="{8822D2B6-CA71-4987-B896-4B34D40643AB}">
          <p14:sldIdLst>
            <p14:sldId id="256"/>
            <p14:sldId id="268"/>
            <p14:sldId id="269"/>
            <p14:sldId id="270"/>
            <p14:sldId id="267"/>
            <p14:sldId id="271"/>
            <p14:sldId id="272"/>
            <p14:sldId id="273"/>
          </p14:sldIdLst>
        </p14:section>
        <p14:section name="Seção sem Título" id="{00270B24-9F51-4A72-BAE9-9823862DE3C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74" autoAdjust="0"/>
    <p:restoredTop sz="94660"/>
  </p:normalViewPr>
  <p:slideViewPr>
    <p:cSldViewPr snapToGrid="0" showGuides="1">
      <p:cViewPr varScale="1">
        <p:scale>
          <a:sx n="128" d="100"/>
          <a:sy n="128" d="100"/>
        </p:scale>
        <p:origin x="472" y="176"/>
      </p:cViewPr>
      <p:guideLst>
        <p:guide orient="horz" pos="2160"/>
        <p:guide pos="3840"/>
      </p:guideLst>
    </p:cSldViewPr>
  </p:slideViewPr>
  <p:notesTextViewPr>
    <p:cViewPr>
      <p:scale>
        <a:sx n="1" d="1"/>
        <a:sy n="1" d="1"/>
      </p:scale>
      <p:origin x="0" y="0"/>
    </p:cViewPr>
  </p:notesTextViewPr>
  <p:notesViewPr>
    <p:cSldViewPr snapToGrid="0" showGuides="1">
      <p:cViewPr varScale="1">
        <p:scale>
          <a:sx n="83" d="100"/>
          <a:sy n="83" d="100"/>
        </p:scale>
        <p:origin x="1404"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CEAAF3-9831-450B-8D59-2C09DB96C8FC}" type="datetimeFigureOut">
              <a:rPr lang="pt-BR" smtClean="0"/>
              <a:t>04/06/2020</a:t>
            </a:fld>
            <a:endParaRPr lang="pt-BR" dirty="0"/>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dirty="0"/>
          </a:p>
        </p:txBody>
      </p:sp>
      <p:sp>
        <p:nvSpPr>
          <p:cNvPr id="5" name="Espaço Reservado para Número de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834459-7356-44BF-850D-8B30C4FB3B6B}" type="slidenum">
              <a:rPr lang="pt-BR" smtClean="0"/>
              <a:t>‹nº›</a:t>
            </a:fld>
            <a:endParaRPr lang="pt-BR"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50CD79-FC16-4410-AB61-17F26E6D3BC8}" type="datetimeFigureOut">
              <a:rPr lang="pt-BR" smtClean="0"/>
              <a:t>04/06/2020</a:t>
            </a:fld>
            <a:endParaRPr lang="pt-BR" dirty="0"/>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dirty="0"/>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3C37BE-C303-496D-B5CD-85F2937540FC}" type="slidenum">
              <a:rPr lang="pt-BR" smtClean="0"/>
              <a:t>‹nº›</a:t>
            </a:fld>
            <a:endParaRPr lang="pt-BR"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Retângulo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8" name="Retângulo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 name="Título 1"/>
          <p:cNvSpPr>
            <a:spLocks noGrp="1"/>
          </p:cNvSpPr>
          <p:nvPr>
            <p:ph type="ctrTitle"/>
          </p:nvPr>
        </p:nvSpPr>
        <p:spPr>
          <a:xfrm>
            <a:off x="1104900" y="2292094"/>
            <a:ext cx="10096500" cy="2219691"/>
          </a:xfrm>
        </p:spPr>
        <p:txBody>
          <a:bodyPr anchor="ctr">
            <a:normAutofit/>
          </a:bodyPr>
          <a:lstStyle>
            <a:lvl1pPr algn="l">
              <a:defRPr sz="4400" cap="all" baseline="0"/>
            </a:lvl1pPr>
          </a:lstStyle>
          <a:p>
            <a:r>
              <a:rPr lang="pt-BR"/>
              <a:t>Clique para editar o título mestre</a:t>
            </a:r>
            <a:endParaRPr lang="pt-BR" dirty="0"/>
          </a:p>
        </p:txBody>
      </p:sp>
      <p:sp>
        <p:nvSpPr>
          <p:cNvPr id="3" name="Subtítulo 2"/>
          <p:cNvSpPr>
            <a:spLocks noGrp="1"/>
          </p:cNvSpPr>
          <p:nvPr>
            <p:ph type="subTitle" idx="1"/>
          </p:nvPr>
        </p:nvSpPr>
        <p:spPr>
          <a:xfrm>
            <a:off x="1104898" y="4511784"/>
            <a:ext cx="10096501"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pt-BR" dirty="0"/>
          </a:p>
        </p:txBody>
      </p:sp>
      <p:sp>
        <p:nvSpPr>
          <p:cNvPr id="4" name="Espaço Reservado para Data 3"/>
          <p:cNvSpPr>
            <a:spLocks noGrp="1"/>
          </p:cNvSpPr>
          <p:nvPr>
            <p:ph type="dt" sz="half" idx="10"/>
          </p:nvPr>
        </p:nvSpPr>
        <p:spPr/>
        <p:txBody>
          <a:bodyPr/>
          <a:lstStyle/>
          <a:p>
            <a:fld id="{402B9795-92DC-40DC-A1CA-9A4B349D7824}" type="datetimeFigureOut">
              <a:rPr lang="pt-BR" smtClean="0"/>
              <a:t>04/06/2020</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0FF54DE5-C571-48E8-A5BC-B369434E2F44}" type="slidenum">
              <a:rPr lang="pt-BR" smtClean="0"/>
              <a:t>‹nº›</a:t>
            </a:fld>
            <a:endParaRPr lang="pt-BR" dirty="0"/>
          </a:p>
        </p:txBody>
      </p:sp>
      <p:pic>
        <p:nvPicPr>
          <p:cNvPr id="11" name="Imagem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p:txBody>
          <a:bodyPr anchor="b"/>
          <a:lstStyle>
            <a:lvl1pPr>
              <a:defRPr sz="3200"/>
            </a:lvl1pPr>
          </a:lstStyle>
          <a:p>
            <a:r>
              <a:rPr lang="pt-BR"/>
              <a:t>Clique para editar o título mestre</a:t>
            </a:r>
            <a:endParaRPr lang="pt-BR" dirty="0"/>
          </a:p>
        </p:txBody>
      </p:sp>
      <p:sp>
        <p:nvSpPr>
          <p:cNvPr id="3" name="Espaço Reservado para Imagem 2"/>
          <p:cNvSpPr>
            <a:spLocks noGrp="1"/>
          </p:cNvSpPr>
          <p:nvPr>
            <p:ph type="pic" idx="1"/>
          </p:nvPr>
        </p:nvSpPr>
        <p:spPr>
          <a:xfrm>
            <a:off x="4654671" y="1600199"/>
            <a:ext cx="6430912" cy="4572001"/>
          </a:xfrm>
        </p:spPr>
        <p:txBody>
          <a:bodyPr tIns="118872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pt-BR" dirty="0"/>
          </a:p>
        </p:txBody>
      </p:sp>
      <p:sp>
        <p:nvSpPr>
          <p:cNvPr id="4" name="Espaço Reservado para Texto 3"/>
          <p:cNvSpPr>
            <a:spLocks noGrp="1"/>
          </p:cNvSpPr>
          <p:nvPr>
            <p:ph type="body" sz="half" idx="2"/>
          </p:nvPr>
        </p:nvSpPr>
        <p:spPr>
          <a:xfrm>
            <a:off x="1104900" y="1600200"/>
            <a:ext cx="3396996"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402B9795-92DC-40DC-A1CA-9A4B349D7824}" type="datetimeFigureOut">
              <a:rPr lang="pt-BR" smtClean="0"/>
              <a:t>04/06/2020</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0FF54DE5-C571-48E8-A5BC-B369434E2F44}" type="slidenum">
              <a:rPr lang="pt-BR" smtClean="0"/>
              <a:t>‹nº›</a:t>
            </a:fld>
            <a:endParaRPr lang="pt-BR" dirty="0"/>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pt-BR" dirty="0"/>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pt-BR" dirty="0"/>
          </a:p>
        </p:txBody>
      </p:sp>
      <p:sp>
        <p:nvSpPr>
          <p:cNvPr id="4" name="Espaço Reservado para Data 3"/>
          <p:cNvSpPr>
            <a:spLocks noGrp="1"/>
          </p:cNvSpPr>
          <p:nvPr>
            <p:ph type="dt" sz="half" idx="10"/>
          </p:nvPr>
        </p:nvSpPr>
        <p:spPr/>
        <p:txBody>
          <a:bodyPr/>
          <a:lstStyle/>
          <a:p>
            <a:fld id="{402B9795-92DC-40DC-A1CA-9A4B349D7824}" type="datetimeFigureOut">
              <a:rPr lang="pt-BR" smtClean="0"/>
              <a:t>04/06/2020</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0FF54DE5-C571-48E8-A5BC-B369434E2F44}" type="slidenum">
              <a:rPr lang="pt-BR" smtClean="0"/>
              <a:t>‹nº›</a:t>
            </a:fld>
            <a:endParaRPr lang="pt-BR" dirty="0"/>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9372600" y="365125"/>
            <a:ext cx="1714500" cy="5811838"/>
          </a:xfrm>
        </p:spPr>
        <p:txBody>
          <a:bodyPr vert="eaVert"/>
          <a:lstStyle/>
          <a:p>
            <a:r>
              <a:rPr lang="pt-BR"/>
              <a:t>Clique para editar o título mestre</a:t>
            </a:r>
            <a:endParaRPr lang="pt-BR" dirty="0"/>
          </a:p>
        </p:txBody>
      </p:sp>
      <p:sp>
        <p:nvSpPr>
          <p:cNvPr id="3" name="Espaço Reservado para Texto Vertical 2"/>
          <p:cNvSpPr>
            <a:spLocks noGrp="1"/>
          </p:cNvSpPr>
          <p:nvPr>
            <p:ph type="body" orient="vert" idx="1"/>
          </p:nvPr>
        </p:nvSpPr>
        <p:spPr>
          <a:xfrm>
            <a:off x="1104900" y="365125"/>
            <a:ext cx="8098896"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pt-BR" dirty="0"/>
          </a:p>
        </p:txBody>
      </p:sp>
      <p:sp>
        <p:nvSpPr>
          <p:cNvPr id="4" name="Espaço Reservado para Data 3"/>
          <p:cNvSpPr>
            <a:spLocks noGrp="1"/>
          </p:cNvSpPr>
          <p:nvPr>
            <p:ph type="dt" sz="half" idx="10"/>
          </p:nvPr>
        </p:nvSpPr>
        <p:spPr/>
        <p:txBody>
          <a:bodyPr/>
          <a:lstStyle/>
          <a:p>
            <a:fld id="{402B9795-92DC-40DC-A1CA-9A4B349D7824}" type="datetimeFigureOut">
              <a:rPr lang="pt-BR" smtClean="0"/>
              <a:t>04/06/2020</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0FF54DE5-C571-48E8-A5BC-B369434E2F44}" type="slidenum">
              <a:rPr lang="pt-BR" smtClean="0"/>
              <a:t>‹nº›</a:t>
            </a:fld>
            <a:endParaRPr lang="pt-BR" dirty="0"/>
          </a:p>
        </p:txBody>
      </p:sp>
      <p:grpSp>
        <p:nvGrpSpPr>
          <p:cNvPr id="7" name="Grupo 6"/>
          <p:cNvGrpSpPr/>
          <p:nvPr/>
        </p:nvGrpSpPr>
        <p:grpSpPr>
          <a:xfrm rot="5400000">
            <a:off x="6514047" y="3228843"/>
            <a:ext cx="5632704" cy="84403"/>
            <a:chOff x="1073150" y="1219201"/>
            <a:chExt cx="10058400" cy="63125"/>
          </a:xfrm>
        </p:grpSpPr>
        <p:cxnSp>
          <p:nvCxnSpPr>
            <p:cNvPr id="8" name="Conector Reto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Conector Reto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pt-BR" dirty="0"/>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pt-BR" dirty="0"/>
          </a:p>
        </p:txBody>
      </p:sp>
      <p:sp>
        <p:nvSpPr>
          <p:cNvPr id="4" name="Espaço Reservado para Data 3"/>
          <p:cNvSpPr>
            <a:spLocks noGrp="1"/>
          </p:cNvSpPr>
          <p:nvPr>
            <p:ph type="dt" sz="half" idx="10"/>
          </p:nvPr>
        </p:nvSpPr>
        <p:spPr/>
        <p:txBody>
          <a:bodyPr/>
          <a:lstStyle/>
          <a:p>
            <a:fld id="{402B9795-92DC-40DC-A1CA-9A4B349D7824}" type="datetimeFigureOut">
              <a:rPr lang="pt-BR" smtClean="0"/>
              <a:t>04/06/2020</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0FF54DE5-C571-48E8-A5BC-B369434E2F44}" type="slidenum">
              <a:rPr lang="pt-BR" smtClean="0"/>
              <a:t>‹nº›</a:t>
            </a:fld>
            <a:endParaRPr lang="pt-BR" dirty="0"/>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lide do Título com Imagem">
    <p:spTree>
      <p:nvGrpSpPr>
        <p:cNvPr id="1" name=""/>
        <p:cNvGrpSpPr/>
        <p:nvPr/>
      </p:nvGrpSpPr>
      <p:grpSpPr>
        <a:xfrm>
          <a:off x="0" y="0"/>
          <a:ext cx="0" cy="0"/>
          <a:chOff x="0" y="0"/>
          <a:chExt cx="0" cy="0"/>
        </a:xfrm>
      </p:grpSpPr>
      <p:grpSp>
        <p:nvGrpSpPr>
          <p:cNvPr id="13" name="Grupo 12"/>
          <p:cNvGrpSpPr/>
          <p:nvPr/>
        </p:nvGrpSpPr>
        <p:grpSpPr>
          <a:xfrm rot="10800000">
            <a:off x="0" y="5645510"/>
            <a:ext cx="12192000" cy="63125"/>
            <a:chOff x="507492" y="1501519"/>
            <a:chExt cx="8129016" cy="63125"/>
          </a:xfrm>
        </p:grpSpPr>
        <p:cxnSp>
          <p:nvCxnSpPr>
            <p:cNvPr id="17" name="Conector Reto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Conector Reto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nvGrpSpPr>
          <p:cNvPr id="14" name="Grupo 13"/>
          <p:cNvGrpSpPr/>
          <p:nvPr/>
        </p:nvGrpSpPr>
        <p:grpSpPr>
          <a:xfrm>
            <a:off x="0" y="1143000"/>
            <a:ext cx="12192000" cy="63125"/>
            <a:chOff x="507492" y="1501519"/>
            <a:chExt cx="8129016" cy="63125"/>
          </a:xfrm>
        </p:grpSpPr>
        <p:cxnSp>
          <p:nvCxnSpPr>
            <p:cNvPr id="15" name="Conector Reto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Conector Reto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tângulo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8" name="Retângulo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 name="Título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pt-BR"/>
              <a:t>Clique para editar o título mestre</a:t>
            </a:r>
            <a:endParaRPr lang="pt-BR" dirty="0"/>
          </a:p>
        </p:txBody>
      </p:sp>
      <p:sp>
        <p:nvSpPr>
          <p:cNvPr id="3" name="Subtítulo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pt-BR" dirty="0"/>
          </a:p>
        </p:txBody>
      </p:sp>
      <p:pic>
        <p:nvPicPr>
          <p:cNvPr id="10" name="Imagem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sp>
        <p:nvSpPr>
          <p:cNvPr id="11" name="Espaço Reservado para Imagem 10"/>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pt-BR"/>
              <a:t>Clique no ícone para adicionar uma imagem</a:t>
            </a:r>
            <a:endParaRPr lang="pt-BR" dirty="0"/>
          </a:p>
        </p:txBody>
      </p:sp>
      <p:sp>
        <p:nvSpPr>
          <p:cNvPr id="19" name="Texto Instrucional"/>
          <p:cNvSpPr/>
          <p:nvPr/>
        </p:nvSpPr>
        <p:spPr>
          <a:xfrm>
            <a:off x="12344400" y="0"/>
            <a:ext cx="1295400" cy="6858000"/>
          </a:xfrm>
          <a:prstGeom prst="roundRect">
            <a:avLst>
              <a:gd name="adj" fmla="val 9717"/>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defTabSz="914400">
              <a:buNone/>
            </a:pPr>
            <a:r>
              <a:rPr lang="pt-BR" sz="1200" b="1" i="1" dirty="0">
                <a:latin typeface="Arial"/>
                <a:ea typeface="+mn-ea"/>
                <a:cs typeface="Arial"/>
              </a:rPr>
              <a:t>OBSERVAÇÃO:</a:t>
            </a:r>
          </a:p>
          <a:p>
            <a:pPr algn="l" defTabSz="914400">
              <a:buNone/>
            </a:pPr>
            <a:r>
              <a:rPr lang="pt-BR" sz="1200" b="0" i="1" dirty="0">
                <a:latin typeface="Arial"/>
                <a:ea typeface="+mn-ea"/>
                <a:cs typeface="Arial"/>
              </a:rPr>
              <a:t>Para mudar a imagem deste slide, selecione a imagem e exclua-a. Em seguida, clique no ícone Imagens do espaço reservado pra inserir sua própria imagem.</a:t>
            </a:r>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grpSp>
        <p:nvGrpSpPr>
          <p:cNvPr id="8" name="Grupo 7"/>
          <p:cNvGrpSpPr/>
          <p:nvPr/>
        </p:nvGrpSpPr>
        <p:grpSpPr>
          <a:xfrm>
            <a:off x="0" y="2514600"/>
            <a:ext cx="12192000" cy="3194035"/>
            <a:chOff x="647402" y="2514600"/>
            <a:chExt cx="10838688" cy="3194035"/>
          </a:xfrm>
        </p:grpSpPr>
        <p:grpSp>
          <p:nvGrpSpPr>
            <p:cNvPr id="9" name="Grupo 8"/>
            <p:cNvGrpSpPr/>
            <p:nvPr/>
          </p:nvGrpSpPr>
          <p:grpSpPr>
            <a:xfrm>
              <a:off x="647402" y="2514600"/>
              <a:ext cx="10838688" cy="63125"/>
              <a:chOff x="507492" y="1501519"/>
              <a:chExt cx="8129016" cy="63125"/>
            </a:xfrm>
          </p:grpSpPr>
          <p:cxnSp>
            <p:nvCxnSpPr>
              <p:cNvPr id="14" name="Conector Reto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Conector Reto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Retângulo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grpSp>
          <p:nvGrpSpPr>
            <p:cNvPr id="11" name="Grupo 10"/>
            <p:cNvGrpSpPr/>
            <p:nvPr/>
          </p:nvGrpSpPr>
          <p:grpSpPr>
            <a:xfrm rot="10800000">
              <a:off x="647402" y="5645510"/>
              <a:ext cx="10838688" cy="63125"/>
              <a:chOff x="507492" y="1501519"/>
              <a:chExt cx="8129016" cy="63125"/>
            </a:xfrm>
          </p:grpSpPr>
          <p:cxnSp>
            <p:nvCxnSpPr>
              <p:cNvPr id="12" name="Conector Reto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Conector Reto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sp>
        <p:nvSpPr>
          <p:cNvPr id="2" name="Título 1"/>
          <p:cNvSpPr>
            <a:spLocks noGrp="1"/>
          </p:cNvSpPr>
          <p:nvPr>
            <p:ph type="title"/>
          </p:nvPr>
        </p:nvSpPr>
        <p:spPr>
          <a:xfrm>
            <a:off x="1104899" y="2971806"/>
            <a:ext cx="10071099" cy="1684150"/>
          </a:xfrm>
        </p:spPr>
        <p:txBody>
          <a:bodyPr anchor="ctr">
            <a:normAutofit/>
          </a:bodyPr>
          <a:lstStyle>
            <a:lvl1pPr>
              <a:defRPr sz="4400" cap="all" baseline="0">
                <a:solidFill>
                  <a:schemeClr val="bg1"/>
                </a:solidFill>
              </a:defRPr>
            </a:lvl1pPr>
          </a:lstStyle>
          <a:p>
            <a:r>
              <a:rPr lang="pt-BR"/>
              <a:t>Clique para editar o título mestre</a:t>
            </a:r>
            <a:endParaRPr lang="pt-BR" dirty="0"/>
          </a:p>
        </p:txBody>
      </p:sp>
      <p:sp>
        <p:nvSpPr>
          <p:cNvPr id="3" name="Espaço Reservado para Texto 2"/>
          <p:cNvSpPr>
            <a:spLocks noGrp="1"/>
          </p:cNvSpPr>
          <p:nvPr>
            <p:ph type="body" idx="1"/>
          </p:nvPr>
        </p:nvSpPr>
        <p:spPr>
          <a:xfrm>
            <a:off x="1104899" y="4655956"/>
            <a:ext cx="10071099" cy="509750"/>
          </a:xfrm>
        </p:spPr>
        <p:txBody>
          <a:bodyPr>
            <a:normAutofit/>
          </a:bodyPr>
          <a:lstStyle>
            <a:lvl1pPr marL="0" indent="0">
              <a:spcBef>
                <a:spcPts val="0"/>
              </a:spcBef>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402B9795-92DC-40DC-A1CA-9A4B349D7824}" type="datetimeFigureOut">
              <a:rPr lang="pt-BR" smtClean="0"/>
              <a:t>04/06/2020</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0FF54DE5-C571-48E8-A5BC-B369434E2F44}" type="slidenum">
              <a:rPr lang="pt-BR" smtClean="0"/>
              <a:t>‹nº›</a:t>
            </a:fld>
            <a:endParaRPr lang="pt-BR" dirty="0"/>
          </a:p>
        </p:txBody>
      </p:sp>
      <p:pic>
        <p:nvPicPr>
          <p:cNvPr id="7" name="Imagem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pt-BR" dirty="0"/>
          </a:p>
        </p:txBody>
      </p:sp>
      <p:sp>
        <p:nvSpPr>
          <p:cNvPr id="3" name="Espaço Reservado para Conteúdo 2"/>
          <p:cNvSpPr>
            <a:spLocks noGrp="1"/>
          </p:cNvSpPr>
          <p:nvPr>
            <p:ph sz="half" idx="1"/>
          </p:nvPr>
        </p:nvSpPr>
        <p:spPr>
          <a:xfrm>
            <a:off x="1104900" y="1600200"/>
            <a:ext cx="4914900" cy="4571999"/>
          </a:xfrm>
        </p:spPr>
        <p:txBody>
          <a:bodyPr/>
          <a:lstStyle>
            <a:lvl5pPr>
              <a:defRPr/>
            </a:lvl5pPr>
            <a:lvl6pPr>
              <a:defRPr/>
            </a:lvl6pPr>
            <a:lvl7pPr>
              <a:defRPr/>
            </a:lvl7pPr>
            <a:lvl8pPr>
              <a:defRPr/>
            </a:lvl8pPr>
            <a:lvl9pPr>
              <a:defRPr/>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pt-BR" dirty="0"/>
          </a:p>
        </p:txBody>
      </p:sp>
      <p:sp>
        <p:nvSpPr>
          <p:cNvPr id="4" name="Espaço Reservado para Conteúdo 3"/>
          <p:cNvSpPr>
            <a:spLocks noGrp="1"/>
          </p:cNvSpPr>
          <p:nvPr>
            <p:ph sz="half" idx="2"/>
          </p:nvPr>
        </p:nvSpPr>
        <p:spPr>
          <a:xfrm>
            <a:off x="6172200" y="1600200"/>
            <a:ext cx="4914900" cy="4571999"/>
          </a:xfrm>
        </p:spPr>
        <p:txBody>
          <a:bodyPr/>
          <a:lstStyle>
            <a:lvl5pPr>
              <a:defRPr/>
            </a:lvl5pPr>
            <a:lvl6pPr>
              <a:defRPr/>
            </a:lvl6pPr>
            <a:lvl7pPr>
              <a:defRPr/>
            </a:lvl7pPr>
            <a:lvl8pPr>
              <a:defRPr/>
            </a:lvl8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pt-BR" dirty="0"/>
          </a:p>
        </p:txBody>
      </p:sp>
      <p:sp>
        <p:nvSpPr>
          <p:cNvPr id="5" name="Espaço Reservado para Data 4"/>
          <p:cNvSpPr>
            <a:spLocks noGrp="1"/>
          </p:cNvSpPr>
          <p:nvPr>
            <p:ph type="dt" sz="half" idx="10"/>
          </p:nvPr>
        </p:nvSpPr>
        <p:spPr/>
        <p:txBody>
          <a:bodyPr/>
          <a:lstStyle/>
          <a:p>
            <a:fld id="{402B9795-92DC-40DC-A1CA-9A4B349D7824}" type="datetimeFigureOut">
              <a:rPr lang="pt-BR" smtClean="0"/>
              <a:t>04/06/2020</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0FF54DE5-C571-48E8-A5BC-B369434E2F44}" type="slidenum">
              <a:rPr lang="pt-BR" smtClean="0"/>
              <a:t>‹nº›</a:t>
            </a:fld>
            <a:endParaRPr lang="pt-BR" dirty="0"/>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pt-BR" dirty="0"/>
          </a:p>
        </p:txBody>
      </p:sp>
      <p:sp>
        <p:nvSpPr>
          <p:cNvPr id="3" name="Espaço Reservado para Texto 2"/>
          <p:cNvSpPr>
            <a:spLocks noGrp="1"/>
          </p:cNvSpPr>
          <p:nvPr>
            <p:ph type="body" idx="1"/>
          </p:nvPr>
        </p:nvSpPr>
        <p:spPr>
          <a:xfrm>
            <a:off x="110490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1104900" y="2424112"/>
            <a:ext cx="4919472" cy="37480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pt-BR" dirty="0"/>
          </a:p>
        </p:txBody>
      </p:sp>
      <p:sp>
        <p:nvSpPr>
          <p:cNvPr id="5" name="Espaço Reservado para Texto 4"/>
          <p:cNvSpPr>
            <a:spLocks noGrp="1"/>
          </p:cNvSpPr>
          <p:nvPr>
            <p:ph type="body" sz="quarter" idx="3"/>
          </p:nvPr>
        </p:nvSpPr>
        <p:spPr>
          <a:xfrm>
            <a:off x="616611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66110" y="2424112"/>
            <a:ext cx="4919472" cy="37480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pt-BR" dirty="0"/>
          </a:p>
        </p:txBody>
      </p:sp>
      <p:sp>
        <p:nvSpPr>
          <p:cNvPr id="7" name="Espaço Reservado para Data 6"/>
          <p:cNvSpPr>
            <a:spLocks noGrp="1"/>
          </p:cNvSpPr>
          <p:nvPr>
            <p:ph type="dt" sz="half" idx="10"/>
          </p:nvPr>
        </p:nvSpPr>
        <p:spPr/>
        <p:txBody>
          <a:bodyPr/>
          <a:lstStyle/>
          <a:p>
            <a:fld id="{402B9795-92DC-40DC-A1CA-9A4B349D7824}" type="datetimeFigureOut">
              <a:rPr lang="pt-BR" smtClean="0"/>
              <a:t>04/06/2020</a:t>
            </a:fld>
            <a:endParaRPr lang="pt-BR" dirty="0"/>
          </a:p>
        </p:txBody>
      </p:sp>
      <p:sp>
        <p:nvSpPr>
          <p:cNvPr id="8" name="Espaço Reservado para Rodapé 7"/>
          <p:cNvSpPr>
            <a:spLocks noGrp="1"/>
          </p:cNvSpPr>
          <p:nvPr>
            <p:ph type="ftr" sz="quarter" idx="11"/>
          </p:nvPr>
        </p:nvSpPr>
        <p:spPr/>
        <p:txBody>
          <a:bodyPr/>
          <a:lstStyle/>
          <a:p>
            <a:endParaRPr lang="pt-BR" dirty="0"/>
          </a:p>
        </p:txBody>
      </p:sp>
      <p:sp>
        <p:nvSpPr>
          <p:cNvPr id="9" name="Espaço Reservado para Número de Slide 8"/>
          <p:cNvSpPr>
            <a:spLocks noGrp="1"/>
          </p:cNvSpPr>
          <p:nvPr>
            <p:ph type="sldNum" sz="quarter" idx="12"/>
          </p:nvPr>
        </p:nvSpPr>
        <p:spPr/>
        <p:txBody>
          <a:bodyPr/>
          <a:lstStyle/>
          <a:p>
            <a:fld id="{0FF54DE5-C571-48E8-A5BC-B369434E2F44}" type="slidenum">
              <a:rPr lang="pt-BR" smtClean="0"/>
              <a:t>‹nº›</a:t>
            </a:fld>
            <a:endParaRPr lang="pt-BR" dirty="0"/>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pt-BR" dirty="0"/>
          </a:p>
        </p:txBody>
      </p:sp>
      <p:sp>
        <p:nvSpPr>
          <p:cNvPr id="3" name="Espaço Reservado para Data 2"/>
          <p:cNvSpPr>
            <a:spLocks noGrp="1"/>
          </p:cNvSpPr>
          <p:nvPr>
            <p:ph type="dt" sz="half" idx="10"/>
          </p:nvPr>
        </p:nvSpPr>
        <p:spPr/>
        <p:txBody>
          <a:bodyPr/>
          <a:lstStyle/>
          <a:p>
            <a:fld id="{402B9795-92DC-40DC-A1CA-9A4B349D7824}" type="datetimeFigureOut">
              <a:rPr lang="pt-BR" smtClean="0"/>
              <a:t>04/06/2020</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0FF54DE5-C571-48E8-A5BC-B369434E2F44}" type="slidenum">
              <a:rPr lang="pt-BR" smtClean="0"/>
              <a:t>‹nº›</a:t>
            </a:fld>
            <a:endParaRPr lang="pt-BR" dirty="0"/>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402B9795-92DC-40DC-A1CA-9A4B349D7824}" type="datetimeFigureOut">
              <a:rPr lang="pt-BR" smtClean="0"/>
              <a:t>04/06/2020</a:t>
            </a:fld>
            <a:endParaRPr lang="pt-BR" dirty="0"/>
          </a:p>
        </p:txBody>
      </p:sp>
      <p:sp>
        <p:nvSpPr>
          <p:cNvPr id="3" name="Espaço Reservado para Rodapé 2"/>
          <p:cNvSpPr>
            <a:spLocks noGrp="1"/>
          </p:cNvSpPr>
          <p:nvPr>
            <p:ph type="ftr" sz="quarter" idx="11"/>
          </p:nvPr>
        </p:nvSpPr>
        <p:spPr/>
        <p:txBody>
          <a:bodyPr/>
          <a:lstStyle/>
          <a:p>
            <a:endParaRPr lang="pt-BR" dirty="0"/>
          </a:p>
        </p:txBody>
      </p:sp>
      <p:sp>
        <p:nvSpPr>
          <p:cNvPr id="4" name="Espaço Reservado para Número de Slide 3"/>
          <p:cNvSpPr>
            <a:spLocks noGrp="1"/>
          </p:cNvSpPr>
          <p:nvPr>
            <p:ph type="sldNum" sz="quarter" idx="12"/>
          </p:nvPr>
        </p:nvSpPr>
        <p:spPr/>
        <p:txBody>
          <a:bodyPr/>
          <a:lstStyle/>
          <a:p>
            <a:fld id="{0FF54DE5-C571-48E8-A5BC-B369434E2F44}" type="slidenum">
              <a:rPr lang="pt-BR" smtClean="0"/>
              <a:t>‹nº›</a:t>
            </a:fld>
            <a:endParaRPr lang="pt-BR" dirty="0"/>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p:txBody>
          <a:bodyPr anchor="b"/>
          <a:lstStyle>
            <a:lvl1pPr>
              <a:defRPr sz="3200"/>
            </a:lvl1pPr>
          </a:lstStyle>
          <a:p>
            <a:r>
              <a:rPr lang="pt-BR"/>
              <a:t>Clique para editar o título mestre</a:t>
            </a:r>
            <a:endParaRPr lang="pt-BR" dirty="0"/>
          </a:p>
        </p:txBody>
      </p:sp>
      <p:sp>
        <p:nvSpPr>
          <p:cNvPr id="3" name="Espaço Reservado para Conteúdo 2"/>
          <p:cNvSpPr>
            <a:spLocks noGrp="1"/>
          </p:cNvSpPr>
          <p:nvPr>
            <p:ph idx="1"/>
          </p:nvPr>
        </p:nvSpPr>
        <p:spPr>
          <a:xfrm>
            <a:off x="5641848" y="1600199"/>
            <a:ext cx="5445252" cy="4572001"/>
          </a:xfrm>
        </p:spPr>
        <p:txBody>
          <a:bodyPr>
            <a:normAutofit/>
          </a:bodyPr>
          <a:lstStyle>
            <a:lvl1pPr>
              <a:defRPr sz="2000"/>
            </a:lvl1pPr>
            <a:lvl2pPr>
              <a:defRPr sz="1600"/>
            </a:lvl2pPr>
            <a:lvl3pPr>
              <a:defRPr sz="1600"/>
            </a:lvl3pPr>
            <a:lvl4pPr>
              <a:defRPr sz="1400"/>
            </a:lvl4pPr>
            <a:lvl5pPr>
              <a:defRPr sz="1400"/>
            </a:lvl5pPr>
            <a:lvl6pPr>
              <a:defRPr sz="1400"/>
            </a:lvl6pPr>
            <a:lvl7pPr>
              <a:defRPr sz="1400"/>
            </a:lvl7pPr>
            <a:lvl8pPr>
              <a:defRPr sz="1400"/>
            </a:lvl8pPr>
            <a:lvl9pPr>
              <a:defRPr sz="14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pt-BR" dirty="0"/>
          </a:p>
        </p:txBody>
      </p:sp>
      <p:sp>
        <p:nvSpPr>
          <p:cNvPr id="4" name="Espaço Reservado para Texto 3"/>
          <p:cNvSpPr>
            <a:spLocks noGrp="1"/>
          </p:cNvSpPr>
          <p:nvPr>
            <p:ph type="body" sz="half" idx="2"/>
          </p:nvPr>
        </p:nvSpPr>
        <p:spPr>
          <a:xfrm>
            <a:off x="1104900" y="1600200"/>
            <a:ext cx="4384548"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402B9795-92DC-40DC-A1CA-9A4B349D7824}" type="datetimeFigureOut">
              <a:rPr lang="pt-BR" smtClean="0"/>
              <a:t>04/06/2020</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0FF54DE5-C571-48E8-A5BC-B369434E2F44}" type="slidenum">
              <a:rPr lang="pt-BR" smtClean="0"/>
              <a:t>‹nº›</a:t>
            </a:fld>
            <a:endParaRPr lang="pt-BR" dirty="0"/>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r>
              <a:rPr lang="pt-BR" dirty="0"/>
              <a:t>Clique para editar o título mestre</a:t>
            </a:r>
          </a:p>
        </p:txBody>
      </p:sp>
      <p:sp>
        <p:nvSpPr>
          <p:cNvPr id="3" name="Espaço Reservado para Texto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a:defRPr sz="1200">
                <a:solidFill>
                  <a:schemeClr val="tx1">
                    <a:lumMod val="60000"/>
                    <a:lumOff val="40000"/>
                  </a:schemeClr>
                </a:solidFill>
              </a:defRPr>
            </a:lvl1pPr>
          </a:lstStyle>
          <a:p>
            <a:fld id="{402B9795-92DC-40DC-A1CA-9A4B349D7824}" type="datetimeFigureOut">
              <a:rPr lang="pt-BR" smtClean="0"/>
              <a:pPr/>
              <a:t>04/06/2020</a:t>
            </a:fld>
            <a:endParaRPr lang="pt-BR" dirty="0"/>
          </a:p>
        </p:txBody>
      </p:sp>
      <p:sp>
        <p:nvSpPr>
          <p:cNvPr id="5" name="Espaço Reservado para Rodapé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a:defRPr sz="1200">
                <a:solidFill>
                  <a:schemeClr val="tx1">
                    <a:lumMod val="60000"/>
                    <a:lumOff val="40000"/>
                  </a:schemeClr>
                </a:solidFill>
              </a:defRPr>
            </a:lvl1pPr>
          </a:lstStyle>
          <a:p>
            <a:endParaRPr lang="pt-BR" dirty="0"/>
          </a:p>
        </p:txBody>
      </p:sp>
      <p:sp>
        <p:nvSpPr>
          <p:cNvPr id="6" name="Espaço Reservado para Número de Slide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a:defRPr sz="1200">
                <a:solidFill>
                  <a:schemeClr val="tx1">
                    <a:lumMod val="60000"/>
                    <a:lumOff val="40000"/>
                  </a:schemeClr>
                </a:solidFill>
              </a:defRPr>
            </a:lvl1pPr>
          </a:lstStyle>
          <a:p>
            <a:fld id="{0FF54DE5-C571-48E8-A5BC-B369434E2F44}" type="slidenum">
              <a:rPr lang="pt-BR" smtClean="0"/>
              <a:pPr/>
              <a:t>‹nº›</a:t>
            </a:fld>
            <a:endParaRPr lang="pt-BR" dirty="0"/>
          </a:p>
        </p:txBody>
      </p:sp>
      <p:grpSp>
        <p:nvGrpSpPr>
          <p:cNvPr id="15" name="Grupo 14"/>
          <p:cNvGrpSpPr/>
          <p:nvPr/>
        </p:nvGrpSpPr>
        <p:grpSpPr>
          <a:xfrm>
            <a:off x="1103376" y="1219201"/>
            <a:ext cx="9985248" cy="84403"/>
            <a:chOff x="1073150" y="1219201"/>
            <a:chExt cx="10058400" cy="63125"/>
          </a:xfrm>
        </p:grpSpPr>
        <p:cxnSp>
          <p:nvCxnSpPr>
            <p:cNvPr id="13" name="Conector Reto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Conector Reto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1104900" y="2292094"/>
            <a:ext cx="5734050" cy="2219691"/>
          </a:xfrm>
        </p:spPr>
        <p:txBody>
          <a:bodyPr anchor="ctr">
            <a:normAutofit/>
          </a:bodyPr>
          <a:lstStyle/>
          <a:p>
            <a:pPr algn="l" defTabSz="914400">
              <a:spcBef>
                <a:spcPts val="0"/>
              </a:spcBef>
              <a:buNone/>
            </a:pPr>
            <a:r>
              <a:rPr lang="en-US" sz="4400" b="0" i="0" baseline="0" dirty="0">
                <a:solidFill>
                  <a:srgbClr val="514843"/>
                </a:solidFill>
                <a:latin typeface="Plantagenet Cherokee"/>
                <a:ea typeface="+mj-ea"/>
                <a:cs typeface="+mj-cs"/>
              </a:rPr>
              <a:t>INVESTIGAÇÃO DE PATERNIDADE</a:t>
            </a:r>
            <a:endParaRPr lang="pt-BR" sz="4400" b="0" i="0" baseline="0" dirty="0">
              <a:solidFill>
                <a:srgbClr val="514843"/>
              </a:solidFill>
              <a:latin typeface="Plantagenet Cherokee"/>
              <a:ea typeface="+mj-ea"/>
              <a:cs typeface="+mj-cs"/>
            </a:endParaRPr>
          </a:p>
        </p:txBody>
      </p:sp>
      <p:pic>
        <p:nvPicPr>
          <p:cNvPr id="10" name="Espaço Reservado para Imagem 9"/>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3812" r="3812"/>
          <a:stretch>
            <a:fillRect/>
          </a:stretch>
        </p:blipFill>
        <p:spPr/>
      </p:pic>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a:xfrm>
            <a:off x="1103382" y="461394"/>
            <a:ext cx="9980682" cy="637563"/>
          </a:xfrm>
        </p:spPr>
        <p:txBody>
          <a:bodyPr>
            <a:normAutofit/>
          </a:bodyPr>
          <a:lstStyle/>
          <a:p>
            <a:r>
              <a:rPr lang="en-US" dirty="0"/>
              <a:t>INVESTIGAÇÃO DE PATERNIDADE</a:t>
            </a:r>
          </a:p>
        </p:txBody>
      </p:sp>
      <p:sp>
        <p:nvSpPr>
          <p:cNvPr id="4" name="Espaço Reservado para Conteúdo 3">
            <a:extLst>
              <a:ext uri="{FF2B5EF4-FFF2-40B4-BE49-F238E27FC236}">
                <a16:creationId xmlns:a16="http://schemas.microsoft.com/office/drawing/2014/main" id="{FC85E16F-B995-4756-96A0-2056E144E893}"/>
              </a:ext>
            </a:extLst>
          </p:cNvPr>
          <p:cNvSpPr>
            <a:spLocks noGrp="1"/>
          </p:cNvSpPr>
          <p:nvPr>
            <p:ph idx="1"/>
          </p:nvPr>
        </p:nvSpPr>
        <p:spPr>
          <a:xfrm>
            <a:off x="939567" y="1600199"/>
            <a:ext cx="10147533" cy="5152939"/>
          </a:xfrm>
        </p:spPr>
        <p:txBody>
          <a:bodyPr/>
          <a:lstStyle/>
          <a:p>
            <a:pPr marL="360000" indent="0">
              <a:buNone/>
            </a:pPr>
            <a:r>
              <a:rPr lang="pt-BR" dirty="0"/>
              <a:t>Ação de investigação de paternidade:</a:t>
            </a:r>
          </a:p>
          <a:p>
            <a:pPr marL="702900" indent="-342900"/>
            <a:r>
              <a:rPr lang="pt-BR" dirty="0"/>
              <a:t>Ação declaratória de estado de pessoa. Direito indisponível. Não sujeição a prazos decadenciais (art. 27 do ECA). Diverso de petição de herança (Súmula 149 STF): prazo prescricional de 10 anos a partir da abertura da sucessão. </a:t>
            </a:r>
          </a:p>
          <a:p>
            <a:pPr marL="702900" indent="-342900"/>
            <a:r>
              <a:rPr lang="pt-BR" dirty="0"/>
              <a:t>Foro competente: </a:t>
            </a:r>
          </a:p>
          <a:p>
            <a:pPr marL="1062900" indent="-342900"/>
            <a:r>
              <a:rPr lang="pt-BR" dirty="0"/>
              <a:t>Regra geral: domicílio do réu (art. 46, CPC)</a:t>
            </a:r>
          </a:p>
          <a:p>
            <a:pPr marL="1062900" indent="-342900"/>
            <a:r>
              <a:rPr lang="pt-BR" dirty="0"/>
              <a:t>Se cumulado com alimentos: domicílio do alimentando (proteção do vulnerável – jurisprudência dominante).</a:t>
            </a:r>
          </a:p>
          <a:p>
            <a:pPr marL="1062900" indent="-342900"/>
            <a:r>
              <a:rPr lang="pt-BR" dirty="0"/>
              <a:t>Petição de herança com investigação de paternidade pendente: prevalece foro da investigação de paternidade (jurisprudência dominante). </a:t>
            </a:r>
          </a:p>
          <a:p>
            <a:pPr marL="1062900" indent="-342900"/>
            <a:endParaRPr lang="pt-BR" dirty="0"/>
          </a:p>
        </p:txBody>
      </p:sp>
    </p:spTree>
    <p:extLst>
      <p:ext uri="{BB962C8B-B14F-4D97-AF65-F5344CB8AC3E}">
        <p14:creationId xmlns:p14="http://schemas.microsoft.com/office/powerpoint/2010/main" val="3785966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a:xfrm>
            <a:off x="1103382" y="461394"/>
            <a:ext cx="9980682" cy="637563"/>
          </a:xfrm>
        </p:spPr>
        <p:txBody>
          <a:bodyPr>
            <a:normAutofit/>
          </a:bodyPr>
          <a:lstStyle/>
          <a:p>
            <a:r>
              <a:rPr lang="en-US" dirty="0"/>
              <a:t>INVESTIGAÇÃO DE PATERNIDADE</a:t>
            </a:r>
          </a:p>
        </p:txBody>
      </p:sp>
      <p:sp>
        <p:nvSpPr>
          <p:cNvPr id="4" name="Espaço Reservado para Conteúdo 3">
            <a:extLst>
              <a:ext uri="{FF2B5EF4-FFF2-40B4-BE49-F238E27FC236}">
                <a16:creationId xmlns:a16="http://schemas.microsoft.com/office/drawing/2014/main" id="{FC85E16F-B995-4756-96A0-2056E144E893}"/>
              </a:ext>
            </a:extLst>
          </p:cNvPr>
          <p:cNvSpPr>
            <a:spLocks noGrp="1"/>
          </p:cNvSpPr>
          <p:nvPr>
            <p:ph idx="1"/>
          </p:nvPr>
        </p:nvSpPr>
        <p:spPr>
          <a:xfrm>
            <a:off x="939567" y="1600199"/>
            <a:ext cx="10147533" cy="5152939"/>
          </a:xfrm>
        </p:spPr>
        <p:txBody>
          <a:bodyPr/>
          <a:lstStyle/>
          <a:p>
            <a:pPr marL="360000" indent="0">
              <a:buNone/>
            </a:pPr>
            <a:r>
              <a:rPr lang="pt-BR" dirty="0"/>
              <a:t>Legitimidade ativa:</a:t>
            </a:r>
          </a:p>
          <a:p>
            <a:pPr marL="702900" indent="-342900"/>
            <a:r>
              <a:rPr lang="pt-BR" dirty="0"/>
              <a:t>Ação personalíssima: filho investigante (por ele próprio, ou mediante representação – menor de 16 anos, ou assistência – entre 16 e 18 anos incompletos). </a:t>
            </a:r>
          </a:p>
          <a:p>
            <a:pPr marL="702900" indent="-342900"/>
            <a:r>
              <a:rPr lang="pt-BR" dirty="0"/>
              <a:t>Ministério Público (legitimação extraordinária – substituto processual)</a:t>
            </a:r>
          </a:p>
          <a:p>
            <a:pPr marL="702900" indent="-342900"/>
            <a:r>
              <a:rPr lang="pt-BR" dirty="0"/>
              <a:t>Defensoria Pública (não pacífico – legitimação extraordinária – substituto processual)</a:t>
            </a:r>
          </a:p>
          <a:p>
            <a:pPr marL="702900" indent="-342900"/>
            <a:r>
              <a:rPr lang="pt-BR" dirty="0"/>
              <a:t>Nascituro (divergência entre teoria </a:t>
            </a:r>
            <a:r>
              <a:rPr lang="pt-BR" dirty="0" err="1"/>
              <a:t>concepcionista</a:t>
            </a:r>
            <a:r>
              <a:rPr lang="pt-BR" dirty="0"/>
              <a:t> e </a:t>
            </a:r>
            <a:r>
              <a:rPr lang="pt-BR" dirty="0" err="1"/>
              <a:t>natalista</a:t>
            </a:r>
            <a:r>
              <a:rPr lang="pt-BR" dirty="0"/>
              <a:t>)</a:t>
            </a:r>
          </a:p>
          <a:p>
            <a:pPr marL="702900" indent="-342900"/>
            <a:r>
              <a:rPr lang="pt-BR" dirty="0"/>
              <a:t>Possibilidade de ação avoenga</a:t>
            </a:r>
          </a:p>
        </p:txBody>
      </p:sp>
    </p:spTree>
    <p:extLst>
      <p:ext uri="{BB962C8B-B14F-4D97-AF65-F5344CB8AC3E}">
        <p14:creationId xmlns:p14="http://schemas.microsoft.com/office/powerpoint/2010/main" val="1176168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a:xfrm>
            <a:off x="1103382" y="461394"/>
            <a:ext cx="9980682" cy="637563"/>
          </a:xfrm>
        </p:spPr>
        <p:txBody>
          <a:bodyPr>
            <a:normAutofit/>
          </a:bodyPr>
          <a:lstStyle/>
          <a:p>
            <a:r>
              <a:rPr lang="en-US" dirty="0"/>
              <a:t>INVESTIGAÇÃO DE PATERNIDADE</a:t>
            </a:r>
          </a:p>
        </p:txBody>
      </p:sp>
      <p:sp>
        <p:nvSpPr>
          <p:cNvPr id="4" name="Espaço Reservado para Conteúdo 3">
            <a:extLst>
              <a:ext uri="{FF2B5EF4-FFF2-40B4-BE49-F238E27FC236}">
                <a16:creationId xmlns:a16="http://schemas.microsoft.com/office/drawing/2014/main" id="{FC85E16F-B995-4756-96A0-2056E144E893}"/>
              </a:ext>
            </a:extLst>
          </p:cNvPr>
          <p:cNvSpPr>
            <a:spLocks noGrp="1"/>
          </p:cNvSpPr>
          <p:nvPr>
            <p:ph idx="1"/>
          </p:nvPr>
        </p:nvSpPr>
        <p:spPr>
          <a:xfrm>
            <a:off x="939567" y="1600199"/>
            <a:ext cx="10147533" cy="5152939"/>
          </a:xfrm>
        </p:spPr>
        <p:txBody>
          <a:bodyPr/>
          <a:lstStyle/>
          <a:p>
            <a:pPr marL="360000" indent="0">
              <a:buNone/>
            </a:pPr>
            <a:r>
              <a:rPr lang="pt-BR" dirty="0"/>
              <a:t>Legitimidade passiva:</a:t>
            </a:r>
          </a:p>
          <a:p>
            <a:pPr marL="702900" indent="-342900"/>
            <a:r>
              <a:rPr lang="pt-BR" dirty="0"/>
              <a:t>Pai</a:t>
            </a:r>
          </a:p>
          <a:p>
            <a:pPr marL="702900" indent="-342900"/>
            <a:r>
              <a:rPr lang="pt-BR" dirty="0"/>
              <a:t>Mãe</a:t>
            </a:r>
          </a:p>
          <a:p>
            <a:pPr marL="702900" indent="-342900"/>
            <a:r>
              <a:rPr lang="pt-BR" dirty="0"/>
              <a:t>Avós (no caso da investigatória avoenga)</a:t>
            </a:r>
          </a:p>
          <a:p>
            <a:pPr marL="702900" indent="-342900"/>
            <a:r>
              <a:rPr lang="pt-BR" dirty="0"/>
              <a:t>Pai/mãe falecido: ação proposta contra os herdeiros, não contra o espólio. Caso não haja herdeiros, contra o Estado (ente que receberá os bens vagos).</a:t>
            </a:r>
          </a:p>
          <a:p>
            <a:pPr marL="360000" indent="0">
              <a:buNone/>
            </a:pPr>
            <a:r>
              <a:rPr lang="pt-BR" dirty="0"/>
              <a:t>Quem tem interesse para contestar:</a:t>
            </a:r>
          </a:p>
          <a:p>
            <a:pPr marL="702900" indent="-342900"/>
            <a:r>
              <a:rPr lang="pt-BR" dirty="0"/>
              <a:t>Quem tem legitimidade passiva e todo aquele que puder ter interesse na negativa da paternidade, patrimonial (ex. herdeiros) ou moral (ex. viúva). </a:t>
            </a:r>
          </a:p>
        </p:txBody>
      </p:sp>
    </p:spTree>
    <p:extLst>
      <p:ext uri="{BB962C8B-B14F-4D97-AF65-F5344CB8AC3E}">
        <p14:creationId xmlns:p14="http://schemas.microsoft.com/office/powerpoint/2010/main" val="3424245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a:xfrm>
            <a:off x="1103382" y="461394"/>
            <a:ext cx="9980682" cy="637563"/>
          </a:xfrm>
        </p:spPr>
        <p:txBody>
          <a:bodyPr>
            <a:normAutofit/>
          </a:bodyPr>
          <a:lstStyle/>
          <a:p>
            <a:r>
              <a:rPr lang="en-US" dirty="0"/>
              <a:t>INVESTIGAÇÃO DE PATERNIDADE</a:t>
            </a:r>
          </a:p>
        </p:txBody>
      </p:sp>
      <p:sp>
        <p:nvSpPr>
          <p:cNvPr id="4" name="Espaço Reservado para Conteúdo 3">
            <a:extLst>
              <a:ext uri="{FF2B5EF4-FFF2-40B4-BE49-F238E27FC236}">
                <a16:creationId xmlns:a16="http://schemas.microsoft.com/office/drawing/2014/main" id="{FC85E16F-B995-4756-96A0-2056E144E893}"/>
              </a:ext>
            </a:extLst>
          </p:cNvPr>
          <p:cNvSpPr>
            <a:spLocks noGrp="1"/>
          </p:cNvSpPr>
          <p:nvPr>
            <p:ph idx="1"/>
          </p:nvPr>
        </p:nvSpPr>
        <p:spPr>
          <a:xfrm>
            <a:off x="939567" y="1600199"/>
            <a:ext cx="10147533" cy="5152939"/>
          </a:xfrm>
        </p:spPr>
        <p:txBody>
          <a:bodyPr>
            <a:normAutofit/>
          </a:bodyPr>
          <a:lstStyle/>
          <a:p>
            <a:pPr marL="702900" indent="-342900">
              <a:buFont typeface="Arial" panose="020B0604020202020204" pitchFamily="34" charset="0"/>
              <a:buChar char="•"/>
            </a:pPr>
            <a:r>
              <a:rPr lang="pt-BR" dirty="0"/>
              <a:t>Lei 8.560/92:  Procedimento oficioso de investigação de paternidade. Notificação do pai para que reconheça a paternidade ou a negue. Inércia por 30 dias ou negativa do pai.</a:t>
            </a:r>
          </a:p>
          <a:p>
            <a:pPr marL="702900" indent="-342900">
              <a:buFont typeface="Arial" panose="020B0604020202020204" pitchFamily="34" charset="0"/>
              <a:buChar char="•"/>
            </a:pPr>
            <a:r>
              <a:rPr lang="pt-BR" dirty="0"/>
              <a:t>Provimento 16 da Corregedoria Nacional de Justiça do CNJ de fevereiro de 2012: mãe de filho menor ou filho maior comparecem diretamente ao Oficial de Registro de Pessoas Naturais para apontar suposto pai. Termo é remetido ao Juiz Corregedor ou magistrado competente. Notificação do pai para que se manifeste em 30 dias. Inércia ou negativa: MP, defensoria ou interessado (por ele próprio ou assistido ou representado pela genitora, quando menor), por advogado, poderão propor ação de investigação de paternidade. </a:t>
            </a:r>
          </a:p>
        </p:txBody>
      </p:sp>
    </p:spTree>
    <p:extLst>
      <p:ext uri="{BB962C8B-B14F-4D97-AF65-F5344CB8AC3E}">
        <p14:creationId xmlns:p14="http://schemas.microsoft.com/office/powerpoint/2010/main" val="2087617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a:xfrm>
            <a:off x="1103382" y="461394"/>
            <a:ext cx="9980682" cy="637563"/>
          </a:xfrm>
        </p:spPr>
        <p:txBody>
          <a:bodyPr>
            <a:normAutofit/>
          </a:bodyPr>
          <a:lstStyle/>
          <a:p>
            <a:r>
              <a:rPr lang="en-US" dirty="0"/>
              <a:t>INVESTIGAÇÃO DE PATERNIDADE</a:t>
            </a:r>
          </a:p>
        </p:txBody>
      </p:sp>
      <p:sp>
        <p:nvSpPr>
          <p:cNvPr id="4" name="Espaço Reservado para Conteúdo 3">
            <a:extLst>
              <a:ext uri="{FF2B5EF4-FFF2-40B4-BE49-F238E27FC236}">
                <a16:creationId xmlns:a16="http://schemas.microsoft.com/office/drawing/2014/main" id="{FC85E16F-B995-4756-96A0-2056E144E893}"/>
              </a:ext>
            </a:extLst>
          </p:cNvPr>
          <p:cNvSpPr>
            <a:spLocks noGrp="1"/>
          </p:cNvSpPr>
          <p:nvPr>
            <p:ph idx="1"/>
          </p:nvPr>
        </p:nvSpPr>
        <p:spPr>
          <a:xfrm>
            <a:off x="939567" y="1600199"/>
            <a:ext cx="10147533" cy="5152939"/>
          </a:xfrm>
        </p:spPr>
        <p:txBody>
          <a:bodyPr/>
          <a:lstStyle/>
          <a:p>
            <a:pPr marL="360000" indent="0">
              <a:buNone/>
            </a:pPr>
            <a:r>
              <a:rPr lang="pt-BR" dirty="0"/>
              <a:t>Alimentos na ação de investigação de paternidade:</a:t>
            </a:r>
          </a:p>
          <a:p>
            <a:pPr marL="702900" indent="-342900"/>
            <a:r>
              <a:rPr lang="pt-BR" dirty="0"/>
              <a:t>Súmula 277 STJ: alimentos devidos a partir da citação. Salvo se já tiver havido fixação dos alimentos provisionais. </a:t>
            </a:r>
          </a:p>
          <a:p>
            <a:pPr marL="360000" indent="0">
              <a:buNone/>
            </a:pPr>
            <a:r>
              <a:rPr lang="pt-BR" dirty="0"/>
              <a:t>Ação de Investigação de Paternidade e Paternidade Socioafetiva:</a:t>
            </a:r>
          </a:p>
          <a:p>
            <a:pPr marL="702900" indent="-342900"/>
            <a:r>
              <a:rPr lang="pt-BR" dirty="0"/>
              <a:t>Possibilidade de cumulação.</a:t>
            </a:r>
          </a:p>
          <a:p>
            <a:pPr marL="702900" indent="-342900"/>
            <a:r>
              <a:rPr lang="pt-BR" dirty="0"/>
              <a:t>Possibilidade de reconhecimento de paternidade socioafetiva quando já há paternidade biológica constituída. </a:t>
            </a:r>
          </a:p>
          <a:p>
            <a:pPr marL="702900" indent="-342900"/>
            <a:r>
              <a:rPr lang="pt-BR" dirty="0"/>
              <a:t>Posições divergentes na doutrina e na jurisprudência no caso de já haver paternidade socioafetiva constituída. 1. Não será possível desconstituir a paternidade socioafetiva. Sentença com conteúdo declaratório. 2. Possibilidade de reconhecimento da </a:t>
            </a:r>
            <a:r>
              <a:rPr lang="pt-BR" dirty="0" err="1"/>
              <a:t>multiparentalidade</a:t>
            </a:r>
            <a:r>
              <a:rPr lang="pt-BR" dirty="0"/>
              <a:t> (majoritário na doutrina e jurisprudência). </a:t>
            </a:r>
          </a:p>
        </p:txBody>
      </p:sp>
    </p:spTree>
    <p:extLst>
      <p:ext uri="{BB962C8B-B14F-4D97-AF65-F5344CB8AC3E}">
        <p14:creationId xmlns:p14="http://schemas.microsoft.com/office/powerpoint/2010/main" val="3646752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a:xfrm>
            <a:off x="1103382" y="461394"/>
            <a:ext cx="9980682" cy="637563"/>
          </a:xfrm>
        </p:spPr>
        <p:txBody>
          <a:bodyPr>
            <a:normAutofit/>
          </a:bodyPr>
          <a:lstStyle/>
          <a:p>
            <a:r>
              <a:rPr lang="en-US" dirty="0"/>
              <a:t>INVESTIGAÇÃO DE PATERNIDADE</a:t>
            </a:r>
          </a:p>
        </p:txBody>
      </p:sp>
      <p:sp>
        <p:nvSpPr>
          <p:cNvPr id="4" name="Espaço Reservado para Conteúdo 3">
            <a:extLst>
              <a:ext uri="{FF2B5EF4-FFF2-40B4-BE49-F238E27FC236}">
                <a16:creationId xmlns:a16="http://schemas.microsoft.com/office/drawing/2014/main" id="{FC85E16F-B995-4756-96A0-2056E144E893}"/>
              </a:ext>
            </a:extLst>
          </p:cNvPr>
          <p:cNvSpPr>
            <a:spLocks noGrp="1"/>
          </p:cNvSpPr>
          <p:nvPr>
            <p:ph idx="1"/>
          </p:nvPr>
        </p:nvSpPr>
        <p:spPr>
          <a:xfrm>
            <a:off x="939567" y="1600199"/>
            <a:ext cx="10147533" cy="5152939"/>
          </a:xfrm>
        </p:spPr>
        <p:txBody>
          <a:bodyPr/>
          <a:lstStyle/>
          <a:p>
            <a:pPr marL="360000" indent="0">
              <a:buNone/>
            </a:pPr>
            <a:r>
              <a:rPr lang="pt-BR" dirty="0"/>
              <a:t>Relativização da coisa julgada na ação de investigação de paternidade:</a:t>
            </a:r>
          </a:p>
          <a:p>
            <a:pPr marL="702900" indent="-342900"/>
            <a:r>
              <a:rPr lang="pt-BR" dirty="0"/>
              <a:t>Enunciado 109 do Conselho da Justiça Federal (CJF)/STJ, I Jornada de Direito Civil: A restrição da coisa julgada oriunda de demandas reputadas improcedentes por insuficiência de prova não deve prevalecer para inibir a busca da identidade genética pelo investigando – justiça justa sobre justiça segura. </a:t>
            </a:r>
          </a:p>
          <a:p>
            <a:pPr marL="702900" indent="-342900"/>
            <a:r>
              <a:rPr lang="pt-BR" dirty="0"/>
              <a:t>Artigo 489, §2º, CPC: técnica da ponderação para solucionar conflito de normas. Dignidade do filho (art. 1º, II, da CF/88) X proteção da coisa julgada (art. 5º, XXXVI, CF/88)</a:t>
            </a:r>
          </a:p>
          <a:p>
            <a:pPr marL="702900" indent="-342900"/>
            <a:r>
              <a:rPr lang="pt-BR" dirty="0"/>
              <a:t>Não se aplica para o caso de reconhecimento por recusa para comparecer ao exame de DNA. Aplicação do princípio da boa-fé objetiva. </a:t>
            </a:r>
          </a:p>
          <a:p>
            <a:pPr marL="702900" indent="-342900"/>
            <a:endParaRPr lang="pt-BR" dirty="0"/>
          </a:p>
        </p:txBody>
      </p:sp>
    </p:spTree>
    <p:extLst>
      <p:ext uri="{BB962C8B-B14F-4D97-AF65-F5344CB8AC3E}">
        <p14:creationId xmlns:p14="http://schemas.microsoft.com/office/powerpoint/2010/main" val="592470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a:xfrm>
            <a:off x="1103382" y="461394"/>
            <a:ext cx="9980682" cy="637563"/>
          </a:xfrm>
        </p:spPr>
        <p:txBody>
          <a:bodyPr>
            <a:normAutofit/>
          </a:bodyPr>
          <a:lstStyle/>
          <a:p>
            <a:r>
              <a:rPr lang="en-US" dirty="0"/>
              <a:t>INVESTIGAÇÃO DE PATERNIDADE</a:t>
            </a:r>
          </a:p>
        </p:txBody>
      </p:sp>
      <p:sp>
        <p:nvSpPr>
          <p:cNvPr id="4" name="Espaço Reservado para Conteúdo 3">
            <a:extLst>
              <a:ext uri="{FF2B5EF4-FFF2-40B4-BE49-F238E27FC236}">
                <a16:creationId xmlns:a16="http://schemas.microsoft.com/office/drawing/2014/main" id="{FC85E16F-B995-4756-96A0-2056E144E893}"/>
              </a:ext>
            </a:extLst>
          </p:cNvPr>
          <p:cNvSpPr>
            <a:spLocks noGrp="1"/>
          </p:cNvSpPr>
          <p:nvPr>
            <p:ph idx="1"/>
          </p:nvPr>
        </p:nvSpPr>
        <p:spPr>
          <a:xfrm>
            <a:off x="939567" y="1600199"/>
            <a:ext cx="10147533" cy="5152939"/>
          </a:xfrm>
        </p:spPr>
        <p:txBody>
          <a:bodyPr/>
          <a:lstStyle/>
          <a:p>
            <a:pPr marL="360000" indent="0">
              <a:buNone/>
            </a:pPr>
            <a:r>
              <a:rPr lang="pt-BR" dirty="0"/>
              <a:t>Presunção da paternidade:</a:t>
            </a:r>
          </a:p>
          <a:p>
            <a:pPr marL="702900" indent="-342900"/>
            <a:r>
              <a:rPr lang="pt-BR" dirty="0"/>
              <a:t>Recusa em realizar o exame de DNA. </a:t>
            </a:r>
          </a:p>
          <a:p>
            <a:pPr marL="702900" indent="-342900"/>
            <a:r>
              <a:rPr lang="pt-BR" dirty="0"/>
              <a:t>Direito de reconhecimento do vínculo de paternidade X direito à integridade física e à intimidade. </a:t>
            </a:r>
          </a:p>
          <a:p>
            <a:pPr marL="702900" indent="-342900"/>
            <a:r>
              <a:rPr lang="pt-BR" dirty="0"/>
              <a:t>Enunciado 274 do CJF/;STJ, da IV Jornada de Direito Civil: Os direitos da personalidade, regulados de maneira não exaustiva pelo Código Civil, são expressões de cláusula geral de tutela da pessoa humana, contida no art. 1º, III, da Constituição (princípio da dignidade da pessoa humana). Em caso de colisão entre eles, como nenhum pode sobrelevar os demais, deve-se aplicar a técnica da ponderação. </a:t>
            </a:r>
          </a:p>
          <a:p>
            <a:pPr marL="702900" indent="-342900"/>
            <a:r>
              <a:rPr lang="pt-BR" dirty="0"/>
              <a:t>Pai não pode ser submetido ao exame coercitivamente, mas corre contra ele a presunção de paternidade (</a:t>
            </a:r>
            <a:r>
              <a:rPr lang="pt-BR" dirty="0" err="1"/>
              <a:t>arts</a:t>
            </a:r>
            <a:r>
              <a:rPr lang="pt-BR" dirty="0"/>
              <a:t>. 231 e 232, CC, Súmula 301 do STF e Parágrafo único do art. 2º da Lei 8560/92, introduzido pela Lei 12.004/09). </a:t>
            </a:r>
          </a:p>
        </p:txBody>
      </p:sp>
    </p:spTree>
    <p:extLst>
      <p:ext uri="{BB962C8B-B14F-4D97-AF65-F5344CB8AC3E}">
        <p14:creationId xmlns:p14="http://schemas.microsoft.com/office/powerpoint/2010/main" val="2769570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cademicLiterature_16x9_TP103431361">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AcademicLiterature_16x9_TP103431361.potx" id="{10A51EDA-1F74-47F8-9D24-96AA8A926B18}" vid="{D62E8601-A3CA-4F34-922A-54DE06C9E9CE}"/>
    </a:ext>
  </a:extLst>
</a:theme>
</file>

<file path=ppt/theme/theme2.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C38C110D53B04646BB0C4779263D1BB2" ma:contentTypeVersion="12" ma:contentTypeDescription="Crie um novo documento." ma:contentTypeScope="" ma:versionID="f2cbdf118ea79262c35cf52ad347ad5b">
  <xsd:schema xmlns:xsd="http://www.w3.org/2001/XMLSchema" xmlns:xs="http://www.w3.org/2001/XMLSchema" xmlns:p="http://schemas.microsoft.com/office/2006/metadata/properties" xmlns:ns2="c5f66cb3-5864-45ef-b59b-4b4ba760376d" xmlns:ns3="41cec44a-e27f-4fc7-b8be-1a30e4ecf8e1" targetNamespace="http://schemas.microsoft.com/office/2006/metadata/properties" ma:root="true" ma:fieldsID="8281d8df7635c03dd838e4bfdd4fe3d1" ns2:_="" ns3:_="">
    <xsd:import namespace="c5f66cb3-5864-45ef-b59b-4b4ba760376d"/>
    <xsd:import namespace="41cec44a-e27f-4fc7-b8be-1a30e4ecf8e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f66cb3-5864-45ef-b59b-4b4ba76037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1cec44a-e27f-4fc7-b8be-1a30e4ecf8e1" elementFormDefault="qualified">
    <xsd:import namespace="http://schemas.microsoft.com/office/2006/documentManagement/types"/>
    <xsd:import namespace="http://schemas.microsoft.com/office/infopath/2007/PartnerControls"/>
    <xsd:element name="SharedWithUsers" ma:index="18" nillable="true" ma:displayName="Compartilhado com"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Detalhes de Compartilhado Com"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86E7B76-8CB9-4D3A-8FBA-4501631BF109}">
  <ds:schemaRefs>
    <ds:schemaRef ds:uri="http://schemas.microsoft.com/sharepoint/v3/contenttype/forms"/>
  </ds:schemaRefs>
</ds:datastoreItem>
</file>

<file path=customXml/itemProps2.xml><?xml version="1.0" encoding="utf-8"?>
<ds:datastoreItem xmlns:ds="http://schemas.openxmlformats.org/officeDocument/2006/customXml" ds:itemID="{5BD2EA59-0563-41A9-BD78-B1DD7ED8DB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f66cb3-5864-45ef-b59b-4b4ba760376d"/>
    <ds:schemaRef ds:uri="41cec44a-e27f-4fc7-b8be-1a30e4ecf8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D5E5707-220D-4353-A01A-5AB0FB7EF1EA}">
  <ds:schemaRefs>
    <ds:schemaRef ds:uri="http://purl.org/dc/elements/1.1/"/>
    <ds:schemaRef ds:uri="http://purl.org/dc/dcmitype/"/>
    <ds:schemaRef ds:uri="http://schemas.microsoft.com/office/infopath/2007/PartnerControls"/>
    <ds:schemaRef ds:uri="http://schemas.microsoft.com/office/2006/metadata/properties"/>
    <ds:schemaRef ds:uri="http://purl.org/dc/terms/"/>
    <ds:schemaRef ds:uri="http://schemas.openxmlformats.org/package/2006/metadata/core-properties"/>
    <ds:schemaRef ds:uri="c5f66cb3-5864-45ef-b59b-4b4ba760376d"/>
    <ds:schemaRef ds:uri="http://schemas.microsoft.com/office/2006/documentManagement/types"/>
    <ds:schemaRef ds:uri="41cec44a-e27f-4fc7-b8be-1a30e4ecf8e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Apresentação acadêmica, design com fita e listras (widescreen)</Template>
  <TotalTime>0</TotalTime>
  <Words>778</Words>
  <Application>Microsoft Macintosh PowerPoint</Application>
  <PresentationFormat>Widescreen</PresentationFormat>
  <Paragraphs>44</Paragraphs>
  <Slides>8</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8</vt:i4>
      </vt:variant>
    </vt:vector>
  </HeadingPairs>
  <TitlesOfParts>
    <vt:vector size="13" baseType="lpstr">
      <vt:lpstr>Arial</vt:lpstr>
      <vt:lpstr>Euphemia</vt:lpstr>
      <vt:lpstr>Plantagenet Cherokee</vt:lpstr>
      <vt:lpstr>Wingdings</vt:lpstr>
      <vt:lpstr>AcademicLiterature_16x9_TP103431361</vt:lpstr>
      <vt:lpstr>INVESTIGAÇÃO DE PATERNIDADE</vt:lpstr>
      <vt:lpstr>INVESTIGAÇÃO DE PATERNIDADE</vt:lpstr>
      <vt:lpstr>INVESTIGAÇÃO DE PATERNIDADE</vt:lpstr>
      <vt:lpstr>INVESTIGAÇÃO DE PATERNIDADE</vt:lpstr>
      <vt:lpstr>INVESTIGAÇÃO DE PATERNIDADE</vt:lpstr>
      <vt:lpstr>INVESTIGAÇÃO DE PATERNIDADE</vt:lpstr>
      <vt:lpstr>INVESTIGAÇÃO DE PATERNIDADE</vt:lpstr>
      <vt:lpstr>INVESTIGAÇÃO DE PATERNIDADE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2014-11-28T01:23:20Z</dcterms:created>
  <dcterms:modified xsi:type="dcterms:W3CDTF">2020-06-05T01:06:14Z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TC034313809991</vt:lpwstr>
  </property>
  <property fmtid="{D5CDD505-2E9C-101B-9397-08002B2CF9AE}" pid="3" name="ContentTypeId">
    <vt:lpwstr>0x010100C38C110D53B04646BB0C4779263D1BB2</vt:lpwstr>
  </property>
</Properties>
</file>