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64" r:id="rId8"/>
    <p:sldId id="267" r:id="rId9"/>
    <p:sldId id="270" r:id="rId10"/>
    <p:sldId id="271" r:id="rId11"/>
    <p:sldId id="296" r:id="rId12"/>
    <p:sldId id="297" r:id="rId13"/>
    <p:sldId id="260" r:id="rId14"/>
    <p:sldId id="261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98" r:id="rId23"/>
    <p:sldId id="262" r:id="rId24"/>
    <p:sldId id="282" r:id="rId25"/>
    <p:sldId id="283" r:id="rId26"/>
    <p:sldId id="284" r:id="rId27"/>
    <p:sldId id="295" r:id="rId28"/>
    <p:sldId id="285" r:id="rId29"/>
    <p:sldId id="286" r:id="rId30"/>
    <p:sldId id="265" r:id="rId31"/>
    <p:sldId id="266" r:id="rId32"/>
    <p:sldId id="287" r:id="rId33"/>
    <p:sldId id="288" r:id="rId34"/>
    <p:sldId id="290" r:id="rId35"/>
    <p:sldId id="289" r:id="rId36"/>
    <p:sldId id="291" r:id="rId37"/>
    <p:sldId id="292" r:id="rId38"/>
    <p:sldId id="269" r:id="rId39"/>
    <p:sldId id="268" r:id="rId40"/>
    <p:sldId id="274" r:id="rId41"/>
    <p:sldId id="293" r:id="rId42"/>
    <p:sldId id="294" r:id="rId43"/>
    <p:sldId id="263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8" autoAdjust="0"/>
    <p:restoredTop sz="94660"/>
  </p:normalViewPr>
  <p:slideViewPr>
    <p:cSldViewPr>
      <p:cViewPr varScale="1">
        <p:scale>
          <a:sx n="45" d="100"/>
          <a:sy n="45" d="100"/>
        </p:scale>
        <p:origin x="-12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C1B9A77-3568-4ABD-88BD-628F2FC2CD5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BEED359-6E25-4FDB-97C8-DBC3166C863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XDWotZmci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80" y="2060848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cs typeface="Aharoni" pitchFamily="2" charset="-79"/>
              </a:rPr>
              <a:t>ASSISTÊNCIA DE ENFERMAGEM NO PUERPÉRIO</a:t>
            </a:r>
            <a:endParaRPr lang="pt-BR" dirty="0"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55776" y="4505672"/>
            <a:ext cx="6172200" cy="1371600"/>
          </a:xfrm>
        </p:spPr>
        <p:txBody>
          <a:bodyPr>
            <a:normAutofit/>
          </a:bodyPr>
          <a:lstStyle/>
          <a:p>
            <a:r>
              <a:rPr lang="pt-BR" sz="2400" dirty="0" err="1" smtClean="0"/>
              <a:t>Michelli</a:t>
            </a:r>
            <a:r>
              <a:rPr lang="pt-BR" sz="2400" dirty="0" smtClean="0"/>
              <a:t> Oliveira </a:t>
            </a:r>
            <a:r>
              <a:rPr lang="pt-BR" sz="2400" dirty="0" err="1" smtClean="0"/>
              <a:t>Vani</a:t>
            </a:r>
            <a:r>
              <a:rPr lang="pt-BR" sz="2400" dirty="0" smtClean="0"/>
              <a:t> </a:t>
            </a:r>
            <a:r>
              <a:rPr lang="pt-BR" sz="2400" dirty="0" err="1" smtClean="0"/>
              <a:t>Cirico</a:t>
            </a:r>
            <a:endParaRPr lang="pt-BR" sz="24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497306" y="4075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Escola de Enfermagem da Universidade de São Paulo</a:t>
            </a:r>
            <a:endParaRPr lang="pt-BR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475656" y="5979928"/>
            <a:ext cx="640080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São Paulo, 2019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6784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JBI períneo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4187" r="18459" b="12511"/>
          <a:stretch/>
        </p:blipFill>
        <p:spPr bwMode="auto">
          <a:xfrm>
            <a:off x="2934" y="260648"/>
            <a:ext cx="884316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2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14558" r="19113" b="10651"/>
          <a:stretch/>
        </p:blipFill>
        <p:spPr bwMode="auto">
          <a:xfrm>
            <a:off x="121546" y="216024"/>
            <a:ext cx="869892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1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14930" r="19332" b="10651"/>
          <a:stretch/>
        </p:blipFill>
        <p:spPr bwMode="auto">
          <a:xfrm>
            <a:off x="221969" y="360040"/>
            <a:ext cx="845448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81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INTERVALO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94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OFICINA AMAMENTAÇÃO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TIPOS DE ALEITAMENTO</a:t>
            </a:r>
          </a:p>
          <a:p>
            <a:endParaRPr lang="pt-BR" dirty="0"/>
          </a:p>
          <a:p>
            <a:r>
              <a:rPr lang="pt-BR" dirty="0" smtClean="0"/>
              <a:t>HORMÔNIOS</a:t>
            </a:r>
            <a:endParaRPr lang="pt-BR" dirty="0"/>
          </a:p>
          <a:p>
            <a:pPr lvl="1"/>
            <a:r>
              <a:rPr lang="pt-BR" dirty="0"/>
              <a:t>PROLACTINA</a:t>
            </a:r>
          </a:p>
          <a:p>
            <a:pPr lvl="1"/>
            <a:r>
              <a:rPr lang="pt-BR" dirty="0"/>
              <a:t>OCITOCINA</a:t>
            </a:r>
          </a:p>
          <a:p>
            <a:pPr lvl="1"/>
            <a:endParaRPr lang="pt-BR" dirty="0"/>
          </a:p>
          <a:p>
            <a:r>
              <a:rPr lang="pt-BR" dirty="0" smtClean="0"/>
              <a:t>GOLDEN HOUR</a:t>
            </a:r>
          </a:p>
          <a:p>
            <a:endParaRPr lang="pt-BR" dirty="0"/>
          </a:p>
          <a:p>
            <a:r>
              <a:rPr lang="pt-BR" dirty="0" smtClean="0"/>
              <a:t>PEGA </a:t>
            </a:r>
            <a:r>
              <a:rPr lang="pt-BR" dirty="0"/>
              <a:t>E </a:t>
            </a:r>
            <a:r>
              <a:rPr lang="pt-BR" dirty="0" smtClean="0"/>
              <a:t>POSICIONAMENTO (JBI)</a:t>
            </a:r>
            <a:endParaRPr lang="pt-BR" dirty="0"/>
          </a:p>
          <a:p>
            <a:endParaRPr lang="pt-BR" dirty="0"/>
          </a:p>
          <a:p>
            <a:r>
              <a:rPr lang="pt-BR" dirty="0"/>
              <a:t>TIPOS DE </a:t>
            </a:r>
            <a:r>
              <a:rPr lang="pt-BR" dirty="0" smtClean="0"/>
              <a:t>MAMILO</a:t>
            </a:r>
          </a:p>
          <a:p>
            <a:endParaRPr lang="pt-BR" dirty="0"/>
          </a:p>
          <a:p>
            <a:r>
              <a:rPr lang="pt-BR" dirty="0" smtClean="0"/>
              <a:t>CONTRA-INDICAÇÕES</a:t>
            </a:r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831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 t="16790" r="19549" b="12511"/>
          <a:stretch/>
        </p:blipFill>
        <p:spPr bwMode="auto">
          <a:xfrm>
            <a:off x="755576" y="404664"/>
            <a:ext cx="77696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12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371474"/>
            <a:ext cx="8972016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0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36" y="0"/>
            <a:ext cx="6565924" cy="675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6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6790" r="12136" b="11768"/>
          <a:stretch/>
        </p:blipFill>
        <p:spPr bwMode="auto">
          <a:xfrm>
            <a:off x="107504" y="548680"/>
            <a:ext cx="900737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36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384"/>
            <a:ext cx="9649072" cy="68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61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PLANO DE AULA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92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10272"/>
            <a:ext cx="9991428" cy="705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41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4936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503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Breastfeeding: Signs of Correct Positioning and </a:t>
            </a:r>
            <a:r>
              <a:rPr lang="en-US" dirty="0" smtClean="0"/>
              <a:t>Attachment JBI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lvl="0" algn="just"/>
            <a:r>
              <a:rPr lang="pt-BR" dirty="0"/>
              <a:t>O contato pele a pele e suporte adicional após o parto devem ser considerados, para aumentar a probabilidade de amamentação (Grade A*);</a:t>
            </a:r>
          </a:p>
          <a:p>
            <a:pPr marL="0" indent="0" algn="just">
              <a:buNone/>
            </a:pPr>
            <a:r>
              <a:rPr lang="pt-BR" dirty="0"/>
              <a:t> </a:t>
            </a:r>
          </a:p>
          <a:p>
            <a:pPr algn="just"/>
            <a:r>
              <a:rPr lang="pt-BR" dirty="0"/>
              <a:t>A equipe de enfermagem deve orientar as mulheres quanto ao  posicionamento e pega adequados do RN, ao invés de uma abordagem fisicamente </a:t>
            </a:r>
            <a:r>
              <a:rPr lang="pt-BR" i="1" dirty="0"/>
              <a:t>“hands-on” </a:t>
            </a:r>
            <a:r>
              <a:rPr lang="pt-BR" dirty="0"/>
              <a:t>(Grade B**);</a:t>
            </a:r>
            <a:r>
              <a:rPr lang="pt-BR" dirty="0"/>
              <a:t> </a:t>
            </a:r>
            <a:endParaRPr lang="pt-BR" dirty="0" smtClean="0"/>
          </a:p>
          <a:p>
            <a:pPr algn="just"/>
            <a:endParaRPr lang="pt-BR" dirty="0"/>
          </a:p>
          <a:p>
            <a:pPr lvl="0" algn="just"/>
            <a:r>
              <a:rPr lang="pt-BR" dirty="0"/>
              <a:t>Um suporte extra com a técnica de amamentação deve ser dado às mulheres que deram à luz por parto cesariana, ou receberam anestesia geral ou narcótica, ou tenham sido separadas de seus bebês por algum motivo (Grade A</a:t>
            </a:r>
            <a:r>
              <a:rPr lang="pt-BR" dirty="0" smtClean="0"/>
              <a:t>*);</a:t>
            </a:r>
          </a:p>
          <a:p>
            <a:pPr lvl="0" algn="just"/>
            <a:endParaRPr lang="pt-BR" dirty="0"/>
          </a:p>
          <a:p>
            <a:pPr lvl="0" algn="just"/>
            <a:r>
              <a:rPr lang="pt-BR" dirty="0"/>
              <a:t>É recomendado realizar programas de treinamento para a equipe de enfermagem referentes às técnicas de amamentação, para promover o correto posicionamento e pega do RN ao seio materno (Grade B</a:t>
            </a:r>
            <a:r>
              <a:rPr lang="pt-BR" dirty="0" smtClean="0"/>
              <a:t>**);</a:t>
            </a:r>
          </a:p>
          <a:p>
            <a:pPr lvl="0" algn="just"/>
            <a:endParaRPr lang="pt-BR" dirty="0"/>
          </a:p>
          <a:p>
            <a:pPr lvl="0" algn="just"/>
            <a:r>
              <a:rPr lang="pt-BR" dirty="0"/>
              <a:t>Técnicas durante a internação, como supervisão da amamentação e incentivo ao posicionamento e pega adequados do RN ao seio materno por um profissional de saúde capacitado, bem como o suporte familiar para amamentar em casa, após a alta da mulher, podem encorajar a prática do aleitamento materno (Grade B**).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077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EXAME FÍSICO DA PUERPÉRA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t="15302" r="14462" b="6558"/>
          <a:stretch/>
        </p:blipFill>
        <p:spPr bwMode="auto">
          <a:xfrm>
            <a:off x="425092" y="1446028"/>
            <a:ext cx="7963332" cy="54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6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2698" r="14317" b="9163"/>
          <a:stretch/>
        </p:blipFill>
        <p:spPr bwMode="auto">
          <a:xfrm>
            <a:off x="179512" y="314939"/>
            <a:ext cx="8677581" cy="599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78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14186" r="21729" b="6930"/>
          <a:stretch/>
        </p:blipFill>
        <p:spPr bwMode="auto">
          <a:xfrm>
            <a:off x="432048" y="44624"/>
            <a:ext cx="8172400" cy="674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238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4186" r="13881" b="10651"/>
          <a:stretch/>
        </p:blipFill>
        <p:spPr bwMode="auto">
          <a:xfrm>
            <a:off x="35496" y="476672"/>
            <a:ext cx="897996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7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16419" r="6250" b="16977"/>
          <a:stretch/>
        </p:blipFill>
        <p:spPr bwMode="auto">
          <a:xfrm>
            <a:off x="35496" y="1164190"/>
            <a:ext cx="8989829" cy="399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422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4558" r="15625" b="11023"/>
          <a:stretch/>
        </p:blipFill>
        <p:spPr bwMode="auto">
          <a:xfrm>
            <a:off x="179512" y="360040"/>
            <a:ext cx="8757138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170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4930" r="14753" b="8047"/>
          <a:stretch/>
        </p:blipFill>
        <p:spPr bwMode="auto">
          <a:xfrm>
            <a:off x="22143" y="260648"/>
            <a:ext cx="909984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07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Puerpério</a:t>
            </a:r>
          </a:p>
          <a:p>
            <a:endParaRPr lang="pt-BR" dirty="0" smtClean="0"/>
          </a:p>
          <a:p>
            <a:r>
              <a:rPr lang="pt-BR" dirty="0" smtClean="0"/>
              <a:t>Fases</a:t>
            </a:r>
          </a:p>
          <a:p>
            <a:endParaRPr lang="pt-BR" dirty="0" smtClean="0"/>
          </a:p>
          <a:p>
            <a:r>
              <a:rPr lang="pt-BR" dirty="0" smtClean="0"/>
              <a:t>Duração</a:t>
            </a:r>
          </a:p>
          <a:p>
            <a:endParaRPr lang="pt-BR" dirty="0" smtClean="0"/>
          </a:p>
          <a:p>
            <a:r>
              <a:rPr lang="pt-BR" dirty="0" smtClean="0"/>
              <a:t>Classificações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785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28698" r="31977" b="23675"/>
          <a:stretch/>
        </p:blipFill>
        <p:spPr bwMode="auto">
          <a:xfrm>
            <a:off x="417267" y="42530"/>
            <a:ext cx="7827141" cy="681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882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15674" r="22166" b="6558"/>
          <a:stretch/>
        </p:blipFill>
        <p:spPr bwMode="auto">
          <a:xfrm>
            <a:off x="467544" y="14996"/>
            <a:ext cx="7661545" cy="684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20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15674" r="14536" b="6930"/>
          <a:stretch/>
        </p:blipFill>
        <p:spPr bwMode="auto">
          <a:xfrm>
            <a:off x="107504" y="360040"/>
            <a:ext cx="8887188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818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7163" r="17151" b="7302"/>
          <a:stretch/>
        </p:blipFill>
        <p:spPr bwMode="auto">
          <a:xfrm>
            <a:off x="31626" y="216024"/>
            <a:ext cx="900487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00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4930" r="13226" b="8047"/>
          <a:stretch/>
        </p:blipFill>
        <p:spPr bwMode="auto">
          <a:xfrm>
            <a:off x="-36512" y="367262"/>
            <a:ext cx="9232013" cy="608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179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20884" r="8213" b="12512"/>
          <a:stretch/>
        </p:blipFill>
        <p:spPr bwMode="auto">
          <a:xfrm>
            <a:off x="35496" y="764704"/>
            <a:ext cx="907341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8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t="22372" r="8430" b="23302"/>
          <a:stretch/>
        </p:blipFill>
        <p:spPr bwMode="auto">
          <a:xfrm>
            <a:off x="107504" y="1484784"/>
            <a:ext cx="885912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592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t="16419" r="14316" b="7674"/>
          <a:stretch/>
        </p:blipFill>
        <p:spPr bwMode="auto">
          <a:xfrm>
            <a:off x="179512" y="576064"/>
            <a:ext cx="8740402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271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23489" r="13226" b="9535"/>
          <a:stretch/>
        </p:blipFill>
        <p:spPr bwMode="auto">
          <a:xfrm>
            <a:off x="-36512" y="648072"/>
            <a:ext cx="8995865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421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16790" r="15625" b="6930"/>
          <a:stretch/>
        </p:blipFill>
        <p:spPr bwMode="auto">
          <a:xfrm>
            <a:off x="-108520" y="368290"/>
            <a:ext cx="9252520" cy="621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8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FENÔMENOS INVOLUTIVOS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numCol="2">
            <a:normAutofit/>
          </a:bodyPr>
          <a:lstStyle/>
          <a:p>
            <a:r>
              <a:rPr lang="pt-BR" dirty="0" smtClean="0"/>
              <a:t>SISTÊMICOS</a:t>
            </a:r>
          </a:p>
          <a:p>
            <a:pPr lvl="1"/>
            <a:r>
              <a:rPr lang="pt-BR" dirty="0" smtClean="0"/>
              <a:t>Sinais vitais</a:t>
            </a:r>
          </a:p>
          <a:p>
            <a:pPr lvl="1"/>
            <a:r>
              <a:rPr lang="pt-BR" dirty="0" smtClean="0"/>
              <a:t>Estado geral</a:t>
            </a:r>
          </a:p>
          <a:p>
            <a:pPr lvl="1"/>
            <a:r>
              <a:rPr lang="pt-BR" dirty="0" smtClean="0"/>
              <a:t>Sistemas</a:t>
            </a:r>
          </a:p>
          <a:p>
            <a:pPr lvl="2"/>
            <a:r>
              <a:rPr lang="pt-BR" dirty="0" smtClean="0"/>
              <a:t>Gastrointestinal</a:t>
            </a:r>
          </a:p>
          <a:p>
            <a:pPr lvl="2"/>
            <a:r>
              <a:rPr lang="pt-BR" dirty="0" smtClean="0"/>
              <a:t>Urinário</a:t>
            </a:r>
          </a:p>
          <a:p>
            <a:pPr lvl="2"/>
            <a:r>
              <a:rPr lang="pt-BR" dirty="0" smtClean="0"/>
              <a:t>Respiratório</a:t>
            </a:r>
          </a:p>
          <a:p>
            <a:pPr lvl="2"/>
            <a:r>
              <a:rPr lang="pt-BR" dirty="0" smtClean="0"/>
              <a:t>Tegumentar</a:t>
            </a:r>
          </a:p>
          <a:p>
            <a:pPr lvl="2"/>
            <a:r>
              <a:rPr lang="pt-BR" dirty="0" err="1" smtClean="0"/>
              <a:t>Osteoarticular</a:t>
            </a:r>
            <a:r>
              <a:rPr lang="pt-BR" dirty="0" smtClean="0"/>
              <a:t> e Muscular</a:t>
            </a:r>
          </a:p>
          <a:p>
            <a:pPr lvl="2"/>
            <a:r>
              <a:rPr lang="pt-BR" dirty="0" smtClean="0"/>
              <a:t>Cardiovascular</a:t>
            </a:r>
          </a:p>
          <a:p>
            <a:pPr lvl="2"/>
            <a:r>
              <a:rPr lang="pt-BR" dirty="0" smtClean="0"/>
              <a:t>Hematopoiético</a:t>
            </a:r>
          </a:p>
          <a:p>
            <a:pPr lvl="2"/>
            <a:r>
              <a:rPr lang="pt-BR" dirty="0" smtClean="0"/>
              <a:t>Endócrino</a:t>
            </a:r>
          </a:p>
          <a:p>
            <a:r>
              <a:rPr lang="pt-BR" dirty="0" smtClean="0"/>
              <a:t>LOCAIS</a:t>
            </a:r>
          </a:p>
          <a:p>
            <a:pPr lvl="1"/>
            <a:r>
              <a:rPr lang="pt-BR" dirty="0" smtClean="0"/>
              <a:t>Útero</a:t>
            </a:r>
          </a:p>
          <a:p>
            <a:pPr lvl="1"/>
            <a:r>
              <a:rPr lang="pt-BR" dirty="0" smtClean="0"/>
              <a:t>Vulva/Vagina</a:t>
            </a:r>
          </a:p>
          <a:p>
            <a:pPr lvl="1"/>
            <a:r>
              <a:rPr lang="pt-BR" dirty="0" smtClean="0"/>
              <a:t>Períneo</a:t>
            </a:r>
          </a:p>
          <a:p>
            <a:pPr lvl="1"/>
            <a:r>
              <a:rPr lang="pt-BR" dirty="0" smtClean="0"/>
              <a:t>Mamas</a:t>
            </a:r>
          </a:p>
        </p:txBody>
      </p:sp>
    </p:spTree>
    <p:extLst>
      <p:ext uri="{BB962C8B-B14F-4D97-AF65-F5344CB8AC3E}">
        <p14:creationId xmlns:p14="http://schemas.microsoft.com/office/powerpoint/2010/main" val="2081529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6047" r="17151" b="11767"/>
          <a:stretch/>
        </p:blipFill>
        <p:spPr bwMode="auto">
          <a:xfrm>
            <a:off x="251519" y="423835"/>
            <a:ext cx="8488233" cy="538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01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 t="14930" r="14971" b="8791"/>
          <a:stretch/>
        </p:blipFill>
        <p:spPr bwMode="auto">
          <a:xfrm>
            <a:off x="179512" y="455734"/>
            <a:ext cx="8823208" cy="585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17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4930" r="13663" b="9163"/>
          <a:stretch/>
        </p:blipFill>
        <p:spPr bwMode="auto">
          <a:xfrm>
            <a:off x="107504" y="504056"/>
            <a:ext cx="887863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39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SÍNTESE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3429000"/>
            <a:ext cx="7467600" cy="892696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hlinkClick r:id="rId2"/>
              </a:rPr>
              <a:t>https://www.youtube.com/watch?v=WXDWotZmci4</a:t>
            </a: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/>
          </a:p>
          <a:p>
            <a:r>
              <a:rPr lang="pt-BR" dirty="0" smtClean="0"/>
              <a:t>Revisão dos objetivos</a:t>
            </a:r>
          </a:p>
          <a:p>
            <a:endParaRPr lang="pt-BR" dirty="0"/>
          </a:p>
          <a:p>
            <a:r>
              <a:rPr lang="pt-BR" dirty="0" smtClean="0"/>
              <a:t>Vídeo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Palavra síntese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488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8651" r="24346" b="6186"/>
          <a:stretch/>
        </p:blipFill>
        <p:spPr bwMode="auto">
          <a:xfrm>
            <a:off x="755576" y="188640"/>
            <a:ext cx="7128792" cy="660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46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9783"/>
            <a:ext cx="8328818" cy="469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17164" r="28489" b="15116"/>
          <a:stretch/>
        </p:blipFill>
        <p:spPr bwMode="auto">
          <a:xfrm>
            <a:off x="728293" y="0"/>
            <a:ext cx="7588123" cy="683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72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18280" r="10393" b="14000"/>
          <a:stretch/>
        </p:blipFill>
        <p:spPr bwMode="auto">
          <a:xfrm>
            <a:off x="-166142" y="980728"/>
            <a:ext cx="928388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01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Epsiotomias</a:t>
            </a:r>
            <a:r>
              <a:rPr lang="pt-BR" dirty="0" smtClean="0"/>
              <a:t> </a:t>
            </a:r>
            <a:r>
              <a:rPr lang="pt-BR" dirty="0" err="1" smtClean="0"/>
              <a:t>hu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25722" r="2544" b="12139"/>
          <a:stretch/>
        </p:blipFill>
        <p:spPr bwMode="auto">
          <a:xfrm>
            <a:off x="35496" y="1893948"/>
            <a:ext cx="9016409" cy="355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889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350</TotalTime>
  <Words>125</Words>
  <Application>Microsoft Office PowerPoint</Application>
  <PresentationFormat>Apresentação na tela (4:3)</PresentationFormat>
  <Paragraphs>70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Balcão Envidraçado</vt:lpstr>
      <vt:lpstr>ASSISTÊNCIA DE ENFERMAGEM NO PUERPÉRIO</vt:lpstr>
      <vt:lpstr>PLANO DE AULA</vt:lpstr>
      <vt:lpstr>DEFINIÇÕES</vt:lpstr>
      <vt:lpstr>FENÔMENOS INVOLUTIVOS</vt:lpstr>
      <vt:lpstr>Apresentação do PowerPoint</vt:lpstr>
      <vt:lpstr>Apresentação do PowerPoint</vt:lpstr>
      <vt:lpstr>Apresentação do PowerPoint</vt:lpstr>
      <vt:lpstr>Apresentação do PowerPoint</vt:lpstr>
      <vt:lpstr>Epsiotomias hu</vt:lpstr>
      <vt:lpstr>JBI períneo</vt:lpstr>
      <vt:lpstr>Apresentação do PowerPoint</vt:lpstr>
      <vt:lpstr>Apresentação do PowerPoint</vt:lpstr>
      <vt:lpstr>INTERVALO</vt:lpstr>
      <vt:lpstr>OFICINA AMAMENTAÇÃO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Breastfeeding: Signs of Correct Positioning and Attachment JBI</vt:lpstr>
      <vt:lpstr>EXAME FÍSICO DA PUERPÉRA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SÍNTESE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DE ENFERMAGEM NO PUERPÉRIO</dc:title>
  <dc:creator>Ricardo</dc:creator>
  <cp:lastModifiedBy>Ricardo</cp:lastModifiedBy>
  <cp:revision>12</cp:revision>
  <dcterms:created xsi:type="dcterms:W3CDTF">2019-02-21T17:16:09Z</dcterms:created>
  <dcterms:modified xsi:type="dcterms:W3CDTF">2019-02-21T23:06:41Z</dcterms:modified>
</cp:coreProperties>
</file>