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0DFC-01B5-4402-B117-B4FF06F515D7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3E7D-87AB-4FAD-8ABC-D833E3D80F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0325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0DFC-01B5-4402-B117-B4FF06F515D7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3E7D-87AB-4FAD-8ABC-D833E3D80F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297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0DFC-01B5-4402-B117-B4FF06F515D7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3E7D-87AB-4FAD-8ABC-D833E3D80F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423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0DFC-01B5-4402-B117-B4FF06F515D7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3E7D-87AB-4FAD-8ABC-D833E3D80F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1442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0DFC-01B5-4402-B117-B4FF06F515D7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3E7D-87AB-4FAD-8ABC-D833E3D80F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859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0DFC-01B5-4402-B117-B4FF06F515D7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3E7D-87AB-4FAD-8ABC-D833E3D80F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80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0DFC-01B5-4402-B117-B4FF06F515D7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3E7D-87AB-4FAD-8ABC-D833E3D80F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535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0DFC-01B5-4402-B117-B4FF06F515D7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3E7D-87AB-4FAD-8ABC-D833E3D80F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509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0DFC-01B5-4402-B117-B4FF06F515D7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3E7D-87AB-4FAD-8ABC-D833E3D80F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374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0DFC-01B5-4402-B117-B4FF06F515D7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3E7D-87AB-4FAD-8ABC-D833E3D80F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2145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0DFC-01B5-4402-B117-B4FF06F515D7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3E7D-87AB-4FAD-8ABC-D833E3D80F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82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40DFC-01B5-4402-B117-B4FF06F515D7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E3E7D-87AB-4FAD-8ABC-D833E3D80F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40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26231"/>
          </a:xfrm>
        </p:spPr>
        <p:txBody>
          <a:bodyPr>
            <a:normAutofit/>
          </a:bodyPr>
          <a:lstStyle/>
          <a:p>
            <a:r>
              <a:rPr lang="pt-BR" dirty="0" smtClean="0"/>
              <a:t>CRIMINALIDADE E IDEOLOGIA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9252857" cy="2132556"/>
          </a:xfrm>
        </p:spPr>
        <p:txBody>
          <a:bodyPr/>
          <a:lstStyle/>
          <a:p>
            <a:endParaRPr lang="pt-BR" dirty="0" smtClean="0"/>
          </a:p>
          <a:p>
            <a:pPr algn="r"/>
            <a:endParaRPr lang="pt-BR" dirty="0" smtClean="0"/>
          </a:p>
          <a:p>
            <a:pPr algn="r"/>
            <a:r>
              <a:rPr lang="pt-BR" dirty="0" smtClean="0"/>
              <a:t>A Cultura </a:t>
            </a:r>
            <a:r>
              <a:rPr lang="pt-BR" dirty="0" err="1" smtClean="0"/>
              <a:t>antiurbana</a:t>
            </a:r>
            <a:r>
              <a:rPr lang="pt-BR" dirty="0" smtClean="0"/>
              <a:t> das cidades brasileiras</a:t>
            </a:r>
          </a:p>
          <a:p>
            <a:pPr algn="r"/>
            <a:r>
              <a:rPr lang="pt-BR" i="1" dirty="0" smtClean="0"/>
              <a:t>Jaime</a:t>
            </a:r>
            <a:r>
              <a:rPr lang="pt-BR" dirty="0" smtClean="0"/>
              <a:t>	</a:t>
            </a:r>
            <a:endParaRPr lang="pt-BR" dirty="0"/>
          </a:p>
          <a:p>
            <a:pPr algn="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4233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8801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UM CLÁSSICO A SER RESGATADO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809897"/>
            <a:ext cx="11782696" cy="59174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i="1" dirty="0" smtClean="0"/>
              <a:t>Louis </a:t>
            </a:r>
            <a:r>
              <a:rPr lang="fr-FR" i="1" dirty="0"/>
              <a:t>Chevalier, Classes laborieuses et classes dangereuses à Paris</a:t>
            </a:r>
            <a:br>
              <a:rPr lang="fr-FR" i="1" dirty="0"/>
            </a:br>
            <a:r>
              <a:rPr lang="fr-FR" i="1" dirty="0"/>
              <a:t>p</a:t>
            </a:r>
            <a:r>
              <a:rPr lang="fr-FR" i="1" dirty="0" smtClean="0"/>
              <a:t>endant </a:t>
            </a:r>
            <a:r>
              <a:rPr lang="fr-FR" i="1" dirty="0"/>
              <a:t>la première moitié du XIXe siècle, Pion, 1958, XXVIII,</a:t>
            </a:r>
            <a:br>
              <a:rPr lang="fr-FR" i="1" dirty="0"/>
            </a:br>
            <a:r>
              <a:rPr lang="fr-FR" i="1" dirty="0"/>
              <a:t>566 p., 13 plans et graphiques en dépliants, 2 400 F.</a:t>
            </a:r>
            <a:r>
              <a:rPr lang="fr-FR" i="1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r>
              <a:rPr lang="pt-BR" dirty="0" smtClean="0"/>
              <a:t>Na primeira metade do século XIX a criminalidade tomou o imaginário da cidade (romances e jornais produziam esse imaginário)</a:t>
            </a:r>
          </a:p>
          <a:p>
            <a:r>
              <a:rPr lang="pt-BR" dirty="0" smtClean="0"/>
              <a:t>A criminalidade parecia emanar da totalidade das massas populares</a:t>
            </a:r>
          </a:p>
          <a:p>
            <a:r>
              <a:rPr lang="pt-BR" dirty="0" smtClean="0"/>
              <a:t>Para Chevalier a descrição dos fatos era tão importante que a opinião sobre eles </a:t>
            </a:r>
          </a:p>
          <a:p>
            <a:r>
              <a:rPr lang="pt-BR" dirty="0" smtClean="0"/>
              <a:t>Evidência atual           autonomia do imaginário do crime (Teresa Caldeira, se refere à fala do crime). </a:t>
            </a:r>
          </a:p>
          <a:p>
            <a:r>
              <a:rPr lang="pt-BR" dirty="0" smtClean="0"/>
              <a:t>Chevalier é pioneiro nas metodologias de estudo         uso de massas estatísticas e da literatura; pioneiro em complexizar a questã</a:t>
            </a:r>
            <a:r>
              <a:rPr lang="pt-BR" dirty="0"/>
              <a:t>o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 flipV="1">
            <a:off x="2769326" y="5003074"/>
            <a:ext cx="600891" cy="261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flipV="1">
            <a:off x="7598229" y="5873931"/>
            <a:ext cx="600891" cy="261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42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6395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 CENÁRIO DE PARIS NO SÉCULO XIX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5577" y="845909"/>
            <a:ext cx="11273245" cy="5790021"/>
          </a:xfrm>
        </p:spPr>
        <p:txBody>
          <a:bodyPr>
            <a:normAutofit fontScale="85000" lnSpcReduction="10000"/>
          </a:bodyPr>
          <a:lstStyle/>
          <a:p>
            <a:endParaRPr lang="pt-BR" dirty="0" smtClean="0"/>
          </a:p>
          <a:p>
            <a:r>
              <a:rPr lang="fr-FR" dirty="0" smtClean="0"/>
              <a:t>Bairros pobres tomados por gente pálida, de pequena estatura com  doenças à mostra </a:t>
            </a:r>
          </a:p>
          <a:p>
            <a:r>
              <a:rPr lang="fr-FR" u="sng" dirty="0" smtClean="0"/>
              <a:t>Fenômeno de base</a:t>
            </a:r>
            <a:r>
              <a:rPr lang="fr-FR" dirty="0" smtClean="0"/>
              <a:t>: grande imigração        deficiências no acolhimento e integração   </a:t>
            </a:r>
            <a:endParaRPr lang="fr-FR" dirty="0"/>
          </a:p>
          <a:p>
            <a:pPr marL="0" indent="0" algn="ctr">
              <a:buNone/>
            </a:pPr>
            <a:r>
              <a:rPr lang="fr-FR" i="1" dirty="0" smtClean="0"/>
              <a:t>Uma súbita « invasão »</a:t>
            </a:r>
            <a:r>
              <a:rPr lang="fr-FR" dirty="0" smtClean="0"/>
              <a:t>: </a:t>
            </a:r>
          </a:p>
          <a:p>
            <a:pPr marL="0" indent="0" algn="ctr">
              <a:buNone/>
            </a:pPr>
            <a:r>
              <a:rPr lang="fr-FR" dirty="0" smtClean="0"/>
              <a:t>1684 - 425 </a:t>
            </a:r>
            <a:r>
              <a:rPr lang="fr-FR" dirty="0"/>
              <a:t>000 </a:t>
            </a:r>
            <a:r>
              <a:rPr lang="fr-FR" dirty="0" smtClean="0"/>
              <a:t>habitantes; </a:t>
            </a:r>
            <a:r>
              <a:rPr lang="fr-FR" dirty="0" smtClean="0"/>
              <a:t>1801 - </a:t>
            </a:r>
            <a:r>
              <a:rPr lang="fr-FR" dirty="0" smtClean="0"/>
              <a:t>550 </a:t>
            </a:r>
            <a:r>
              <a:rPr lang="fr-FR" dirty="0"/>
              <a:t>000 </a:t>
            </a:r>
            <a:r>
              <a:rPr lang="fr-FR" dirty="0" smtClean="0"/>
              <a:t>-,  1817- 714 </a:t>
            </a:r>
            <a:r>
              <a:rPr lang="fr-FR" dirty="0"/>
              <a:t>000 </a:t>
            </a:r>
            <a:r>
              <a:rPr lang="fr-FR" dirty="0" smtClean="0"/>
              <a:t>-, 1836 - 866 000; 1846 - 1.000.000  </a:t>
            </a:r>
          </a:p>
          <a:p>
            <a:r>
              <a:rPr lang="fr-FR" dirty="0" smtClean="0"/>
              <a:t>350.000 imigrantes      maior parte homens na idade ativa      rejuvenescimento da população  predomínio masculino        fortes repercussões sociais.</a:t>
            </a:r>
          </a:p>
          <a:p>
            <a:r>
              <a:rPr lang="fr-FR" dirty="0" smtClean="0"/>
              <a:t>Os novos imigrantes       bairros velhos superpovoados, sem espaço e sem ar.</a:t>
            </a:r>
          </a:p>
          <a:p>
            <a:r>
              <a:rPr lang="pt-BR" dirty="0" smtClean="0"/>
              <a:t>Em 1846, 50.000 estavam  alojados em meio </a:t>
            </a:r>
            <a:r>
              <a:rPr lang="pt-BR" dirty="0"/>
              <a:t>a</a:t>
            </a:r>
            <a:r>
              <a:rPr lang="pt-BR" dirty="0" smtClean="0"/>
              <a:t>o lixo        são ocupações provisórias.  </a:t>
            </a:r>
          </a:p>
          <a:p>
            <a:pPr marL="0" indent="0" algn="ctr">
              <a:buNone/>
            </a:pPr>
            <a:r>
              <a:rPr lang="pt-BR" i="1" dirty="0" smtClean="0"/>
              <a:t>“Fizemos igrejas, pontes, quartéis, teatros, mercados, escolas em vez de canos, fossas, esgotos, hospitais, cemitérios.”</a:t>
            </a:r>
            <a:r>
              <a:rPr lang="pt-BR" dirty="0" smtClean="0"/>
              <a:t> </a:t>
            </a:r>
          </a:p>
          <a:p>
            <a:r>
              <a:rPr lang="pt-BR" dirty="0" smtClean="0"/>
              <a:t>Desemprego, baixíssimas remunerações, fome, “miséria monstruosa” 1/3 da população de Paris; m</a:t>
            </a:r>
            <a:r>
              <a:rPr lang="pt-BR" dirty="0" smtClean="0"/>
              <a:t>ortalidade elevada entre os trabalhadores.</a:t>
            </a:r>
          </a:p>
          <a:p>
            <a:endParaRPr lang="pt-BR" dirty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5617027" y="1867990"/>
            <a:ext cx="313509" cy="1306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3283130" y="3418115"/>
            <a:ext cx="313509" cy="1306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7985758" y="3446418"/>
            <a:ext cx="313509" cy="1306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7356565" y="4526283"/>
            <a:ext cx="313509" cy="1306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>
            <a:off x="5142413" y="3714794"/>
            <a:ext cx="313509" cy="1306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3413751" y="4145281"/>
            <a:ext cx="313509" cy="1306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291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0629"/>
            <a:ext cx="10515600" cy="1162593"/>
          </a:xfrm>
        </p:spPr>
        <p:txBody>
          <a:bodyPr>
            <a:normAutofit fontScale="90000"/>
          </a:bodyPr>
          <a:lstStyle/>
          <a:p>
            <a:pPr algn="ctr"/>
            <a:r>
              <a:rPr lang="pt-BR" i="1" dirty="0" smtClean="0"/>
              <a:t/>
            </a:r>
            <a:br>
              <a:rPr lang="pt-BR" i="1" dirty="0" smtClean="0"/>
            </a:br>
            <a:r>
              <a:rPr lang="pt-BR" i="1" dirty="0"/>
              <a:t/>
            </a:r>
            <a:br>
              <a:rPr lang="pt-BR" i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93221"/>
            <a:ext cx="10515600" cy="4883741"/>
          </a:xfrm>
        </p:spPr>
        <p:txBody>
          <a:bodyPr>
            <a:normAutofit/>
          </a:bodyPr>
          <a:lstStyle/>
          <a:p>
            <a:r>
              <a:rPr lang="pt-BR" dirty="0" smtClean="0"/>
              <a:t>Famílias desestruturadas  - </a:t>
            </a:r>
            <a:r>
              <a:rPr lang="pt-BR" dirty="0" smtClean="0"/>
              <a:t>concubinato, prostituição - </a:t>
            </a:r>
            <a:r>
              <a:rPr lang="pt-BR" dirty="0" smtClean="0"/>
              <a:t>filhos ilegítimos – mortalidade infantil elevada por fome e infanticídio</a:t>
            </a:r>
          </a:p>
          <a:p>
            <a:r>
              <a:rPr lang="pt-BR" dirty="0" smtClean="0"/>
              <a:t>Números elevados de </a:t>
            </a:r>
            <a:r>
              <a:rPr lang="pt-BR" dirty="0" smtClean="0"/>
              <a:t>casos de loucura e suicídio</a:t>
            </a:r>
          </a:p>
          <a:p>
            <a:r>
              <a:rPr lang="pt-BR" dirty="0" smtClean="0"/>
              <a:t>Alcoolismo, vícios diversos, jogatinas, pequenos delitos etc. </a:t>
            </a:r>
          </a:p>
          <a:p>
            <a:r>
              <a:rPr lang="pt-BR" dirty="0" smtClean="0"/>
              <a:t>Daí o crime que se expande, tumultos e insurgências (rebeliões), tudo virando a mesma coisa</a:t>
            </a:r>
          </a:p>
          <a:p>
            <a:r>
              <a:rPr lang="pt-BR" dirty="0" smtClean="0"/>
              <a:t>Vir a Paris, destruía a moral original vinda do campo</a:t>
            </a:r>
          </a:p>
          <a:p>
            <a:r>
              <a:rPr lang="pt-BR" dirty="0" smtClean="0"/>
              <a:t>No livro há uma série de tabelas e esboços estatísticos que mostram até o último detalhe e distrito por distrito, rua a rua, a desigualdade e os dramas dos habitantes antes da vida e antes da morte. 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293223" y="326571"/>
            <a:ext cx="9326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latin typeface="+mj-lt"/>
              </a:rPr>
              <a:t>DA MISÉRIA À TRAGÉDIA MORAL</a:t>
            </a:r>
            <a:endParaRPr lang="pt-BR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0390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8801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CLASSES PERIGOSAS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0891" y="914400"/>
            <a:ext cx="10752909" cy="5773783"/>
          </a:xfrm>
        </p:spPr>
        <p:txBody>
          <a:bodyPr>
            <a:noAutofit/>
          </a:bodyPr>
          <a:lstStyle/>
          <a:p>
            <a:r>
              <a:rPr lang="pt-BR" sz="3200" dirty="0" smtClean="0"/>
              <a:t>Cheios de pavor e desprezo, os burgueses falam "novos selvagens", "novos bárbaros“, logo “não humanos”</a:t>
            </a:r>
          </a:p>
          <a:p>
            <a:r>
              <a:rPr lang="pt-BR" sz="3200" dirty="0" smtClean="0"/>
              <a:t>Balzac conclui da feiura física à perversão moral (numa antecipação do </a:t>
            </a:r>
            <a:r>
              <a:rPr lang="pt-BR" sz="3200" dirty="0" err="1" smtClean="0"/>
              <a:t>lambrosionismo</a:t>
            </a:r>
            <a:r>
              <a:rPr lang="pt-BR" sz="3200" dirty="0" smtClean="0"/>
              <a:t>) </a:t>
            </a:r>
          </a:p>
          <a:p>
            <a:r>
              <a:rPr lang="pt-BR" sz="3200" dirty="0" smtClean="0"/>
              <a:t>Se inicialmente esses julgamentos foram limitados aos "resíduos do povo", logo mais foram estendidos ao todo popular</a:t>
            </a:r>
          </a:p>
          <a:p>
            <a:r>
              <a:rPr lang="pt-BR" sz="3200" dirty="0" smtClean="0"/>
              <a:t>Criminosos = trabalhadores </a:t>
            </a:r>
          </a:p>
          <a:p>
            <a:r>
              <a:rPr lang="pt-BR" sz="3200" dirty="0" smtClean="0"/>
              <a:t>Classes trabalhadoras = classes perigosas</a:t>
            </a:r>
          </a:p>
          <a:p>
            <a:r>
              <a:rPr lang="pt-BR" sz="3200" dirty="0" smtClean="0"/>
              <a:t>Ideologia essa que atingia os próprios trabalhadores; atingia sua própria autoestima.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52592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1972"/>
          </a:xfrm>
        </p:spPr>
        <p:txBody>
          <a:bodyPr/>
          <a:lstStyle/>
          <a:p>
            <a:pPr algn="ctr"/>
            <a:r>
              <a:rPr lang="pt-BR" dirty="0" smtClean="0"/>
              <a:t>TERRITÓRIOS INIMIGOS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8823" y="1358537"/>
            <a:ext cx="11482251" cy="4818426"/>
          </a:xfrm>
        </p:spPr>
        <p:txBody>
          <a:bodyPr/>
          <a:lstStyle/>
          <a:p>
            <a:r>
              <a:rPr lang="pt-BR" dirty="0" smtClean="0"/>
              <a:t>A tese de Chevalier tem pertinência em nossos dias, nas cidades brasileiras?</a:t>
            </a:r>
          </a:p>
          <a:p>
            <a:r>
              <a:rPr lang="pt-BR" dirty="0" smtClean="0"/>
              <a:t>Classes trabalhadoras             potencialmente perigosas          inimigas</a:t>
            </a:r>
          </a:p>
          <a:p>
            <a:r>
              <a:rPr lang="pt-BR" dirty="0" smtClean="0"/>
              <a:t>Segregação urbana       desintegração social      guetificação de trabalhadores</a:t>
            </a:r>
          </a:p>
          <a:p>
            <a:r>
              <a:rPr lang="pt-BR" dirty="0" smtClean="0"/>
              <a:t>Territórios de trabalhadores           Territórios inimigos</a:t>
            </a:r>
          </a:p>
          <a:p>
            <a:r>
              <a:rPr lang="pt-BR" dirty="0" smtClean="0"/>
              <a:t>Segurança pública           ação nos territórios inimigos       ação de guerra</a:t>
            </a:r>
          </a:p>
          <a:p>
            <a:r>
              <a:rPr lang="pt-BR" dirty="0" smtClean="0"/>
              <a:t>Cidadania restrita nos espaços das cidades           violação da urbanidade</a:t>
            </a:r>
          </a:p>
          <a:p>
            <a:r>
              <a:rPr lang="pt-BR" dirty="0" smtClean="0"/>
              <a:t>Tragédia e crime social/estatal       </a:t>
            </a:r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>
            <a:off x="4127862" y="2037807"/>
            <a:ext cx="496389" cy="18287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a Direita 4"/>
          <p:cNvSpPr/>
          <p:nvPr/>
        </p:nvSpPr>
        <p:spPr>
          <a:xfrm>
            <a:off x="8708570" y="2037806"/>
            <a:ext cx="496389" cy="18287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a Direita 5"/>
          <p:cNvSpPr/>
          <p:nvPr/>
        </p:nvSpPr>
        <p:spPr>
          <a:xfrm>
            <a:off x="3509550" y="2516777"/>
            <a:ext cx="496389" cy="18287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6"/>
          <p:cNvSpPr/>
          <p:nvPr/>
        </p:nvSpPr>
        <p:spPr>
          <a:xfrm>
            <a:off x="6910251" y="2516777"/>
            <a:ext cx="448487" cy="18287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a Direita 7"/>
          <p:cNvSpPr/>
          <p:nvPr/>
        </p:nvSpPr>
        <p:spPr>
          <a:xfrm>
            <a:off x="4946468" y="3021874"/>
            <a:ext cx="448487" cy="18287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a Direita 9"/>
          <p:cNvSpPr/>
          <p:nvPr/>
        </p:nvSpPr>
        <p:spPr>
          <a:xfrm>
            <a:off x="8360228" y="3567452"/>
            <a:ext cx="448487" cy="18287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a Direita 10"/>
          <p:cNvSpPr/>
          <p:nvPr/>
        </p:nvSpPr>
        <p:spPr>
          <a:xfrm>
            <a:off x="3487774" y="3567453"/>
            <a:ext cx="448487" cy="18287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a Direita 11"/>
          <p:cNvSpPr/>
          <p:nvPr/>
        </p:nvSpPr>
        <p:spPr>
          <a:xfrm>
            <a:off x="6962497" y="4023360"/>
            <a:ext cx="448487" cy="18287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61064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1065</TotalTime>
  <Words>303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CRIMINALIDADE E IDEOLOGIA </vt:lpstr>
      <vt:lpstr>UM CLÁSSICO A SER RESGATADO</vt:lpstr>
      <vt:lpstr>O CENÁRIO DE PARIS NO SÉCULO XIX</vt:lpstr>
      <vt:lpstr>  </vt:lpstr>
      <vt:lpstr>CLASSES PERIGOSAS</vt:lpstr>
      <vt:lpstr>TERRITÓRIOS INIMIGOS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SEGURANÇA, VIOLÊNCIA E URBANIDADE</dc:title>
  <dc:creator>Jaime</dc:creator>
  <cp:lastModifiedBy>Jaime</cp:lastModifiedBy>
  <cp:revision>21</cp:revision>
  <dcterms:created xsi:type="dcterms:W3CDTF">2020-05-19T23:41:45Z</dcterms:created>
  <dcterms:modified xsi:type="dcterms:W3CDTF">2020-05-20T17:27:12Z</dcterms:modified>
</cp:coreProperties>
</file>