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85" r:id="rId4"/>
    <p:sldId id="374" r:id="rId5"/>
    <p:sldId id="286" r:id="rId6"/>
    <p:sldId id="287" r:id="rId7"/>
    <p:sldId id="377" r:id="rId8"/>
    <p:sldId id="376" r:id="rId9"/>
    <p:sldId id="339" r:id="rId10"/>
    <p:sldId id="381" r:id="rId11"/>
    <p:sldId id="380" r:id="rId12"/>
    <p:sldId id="379" r:id="rId13"/>
    <p:sldId id="382" r:id="rId14"/>
    <p:sldId id="384" r:id="rId15"/>
    <p:sldId id="383" r:id="rId16"/>
    <p:sldId id="385" r:id="rId17"/>
    <p:sldId id="387" r:id="rId18"/>
    <p:sldId id="386" r:id="rId19"/>
    <p:sldId id="359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409" r:id="rId42"/>
    <p:sldId id="410" r:id="rId43"/>
    <p:sldId id="411" r:id="rId44"/>
    <p:sldId id="412" r:id="rId45"/>
    <p:sldId id="414" r:id="rId46"/>
    <p:sldId id="417" r:id="rId47"/>
    <p:sldId id="416" r:id="rId48"/>
    <p:sldId id="419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82C"/>
    <a:srgbClr val="17252E"/>
    <a:srgbClr val="182A2E"/>
    <a:srgbClr val="052523"/>
    <a:srgbClr val="051E1C"/>
    <a:srgbClr val="0B2114"/>
    <a:srgbClr val="061121"/>
    <a:srgbClr val="0D2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1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43BFA5-D1E4-7F4D-A344-861145E27921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16F4ECC-08C8-E54D-8484-9E898D5AFA52}">
      <dgm:prSet/>
      <dgm:spPr/>
      <dgm:t>
        <a:bodyPr/>
        <a:lstStyle/>
        <a:p>
          <a:pPr rtl="0"/>
          <a:r>
            <a:rPr lang="en-US" dirty="0" err="1" smtClean="0"/>
            <a:t>Infecção</a:t>
          </a:r>
          <a:endParaRPr lang="en-US" dirty="0"/>
        </a:p>
      </dgm:t>
    </dgm:pt>
    <dgm:pt modelId="{0FA6B4E4-EA33-4A49-885D-58323A278B92}" type="parTrans" cxnId="{C169F6FF-CC06-3A49-9841-9B82A24F3947}">
      <dgm:prSet/>
      <dgm:spPr/>
      <dgm:t>
        <a:bodyPr/>
        <a:lstStyle/>
        <a:p>
          <a:endParaRPr lang="pt-BR"/>
        </a:p>
      </dgm:t>
    </dgm:pt>
    <dgm:pt modelId="{E12A3B38-0CA7-E441-B0AE-55B72BBEF6B7}" type="sibTrans" cxnId="{C169F6FF-CC06-3A49-9841-9B82A24F3947}">
      <dgm:prSet/>
      <dgm:spPr/>
      <dgm:t>
        <a:bodyPr/>
        <a:lstStyle/>
        <a:p>
          <a:endParaRPr lang="pt-BR"/>
        </a:p>
      </dgm:t>
    </dgm:pt>
    <dgm:pt modelId="{7A6E5760-1D8B-DE48-B66C-1FC1D8BAA9F9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dirty="0" err="1" smtClean="0"/>
            <a:t>Grau</a:t>
          </a:r>
          <a:r>
            <a:rPr lang="en-US" dirty="0" smtClean="0"/>
            <a:t> I</a:t>
          </a:r>
        </a:p>
        <a:p>
          <a:pPr rtl="0"/>
          <a:r>
            <a:rPr lang="en-US" dirty="0" smtClean="0"/>
            <a:t>0 a 2%</a:t>
          </a:r>
          <a:endParaRPr lang="en-US" dirty="0"/>
        </a:p>
      </dgm:t>
    </dgm:pt>
    <dgm:pt modelId="{8037C2A4-E7A6-3A4D-8BBE-0A0AD8FD0437}" type="parTrans" cxnId="{80DCEF11-F817-A248-88AB-C61ACA8B47B9}">
      <dgm:prSet/>
      <dgm:spPr/>
      <dgm:t>
        <a:bodyPr/>
        <a:lstStyle/>
        <a:p>
          <a:endParaRPr lang="pt-BR"/>
        </a:p>
      </dgm:t>
    </dgm:pt>
    <dgm:pt modelId="{E2453F69-04ED-CB4A-9455-A1361F394D34}" type="sibTrans" cxnId="{80DCEF11-F817-A248-88AB-C61ACA8B47B9}">
      <dgm:prSet/>
      <dgm:spPr/>
      <dgm:t>
        <a:bodyPr/>
        <a:lstStyle/>
        <a:p>
          <a:endParaRPr lang="pt-BR"/>
        </a:p>
      </dgm:t>
    </dgm:pt>
    <dgm:pt modelId="{49189164-3BB8-0D45-910F-AE7DD27FA3BC}">
      <dgm:prSet/>
      <dgm:spPr/>
      <dgm:t>
        <a:bodyPr/>
        <a:lstStyle/>
        <a:p>
          <a:pPr rtl="0"/>
          <a:r>
            <a:rPr lang="en-US" dirty="0" err="1" smtClean="0"/>
            <a:t>Grau</a:t>
          </a:r>
          <a:r>
            <a:rPr lang="en-US" dirty="0" smtClean="0"/>
            <a:t> II</a:t>
          </a:r>
        </a:p>
        <a:p>
          <a:pPr rtl="0"/>
          <a:r>
            <a:rPr lang="en-US" dirty="0" smtClean="0"/>
            <a:t>2 a 10 %</a:t>
          </a:r>
          <a:endParaRPr lang="en-US" dirty="0"/>
        </a:p>
      </dgm:t>
    </dgm:pt>
    <dgm:pt modelId="{2D85BCC6-DE6B-8140-A28E-F93C9A3D6E2F}" type="parTrans" cxnId="{117B6911-5EF8-3C4D-B882-CC43B047C42F}">
      <dgm:prSet/>
      <dgm:spPr/>
      <dgm:t>
        <a:bodyPr/>
        <a:lstStyle/>
        <a:p>
          <a:endParaRPr lang="pt-BR"/>
        </a:p>
      </dgm:t>
    </dgm:pt>
    <dgm:pt modelId="{E0684EE8-5898-224B-A5E3-B3E3B9B02475}" type="sibTrans" cxnId="{117B6911-5EF8-3C4D-B882-CC43B047C42F}">
      <dgm:prSet/>
      <dgm:spPr/>
      <dgm:t>
        <a:bodyPr/>
        <a:lstStyle/>
        <a:p>
          <a:endParaRPr lang="pt-BR"/>
        </a:p>
      </dgm:t>
    </dgm:pt>
    <dgm:pt modelId="{EDEC78EE-50C7-0849-B2CF-D70DC7E6F33D}">
      <dgm:prSet/>
      <dgm:spPr/>
      <dgm:t>
        <a:bodyPr/>
        <a:lstStyle/>
        <a:p>
          <a:pPr rtl="0"/>
          <a:r>
            <a:rPr lang="en-US" dirty="0" err="1" smtClean="0"/>
            <a:t>Grau</a:t>
          </a:r>
          <a:r>
            <a:rPr lang="en-US" dirty="0" smtClean="0"/>
            <a:t> III</a:t>
          </a:r>
        </a:p>
        <a:p>
          <a:pPr rtl="0"/>
          <a:r>
            <a:rPr lang="en-US" dirty="0" smtClean="0"/>
            <a:t>10 a 50%</a:t>
          </a:r>
          <a:endParaRPr lang="en-US" dirty="0"/>
        </a:p>
      </dgm:t>
    </dgm:pt>
    <dgm:pt modelId="{C6BA78B6-8B28-6446-8500-3EDF574206AF}" type="parTrans" cxnId="{A6D93A63-E035-F749-8CF9-B0983E371BA3}">
      <dgm:prSet/>
      <dgm:spPr/>
      <dgm:t>
        <a:bodyPr/>
        <a:lstStyle/>
        <a:p>
          <a:endParaRPr lang="pt-BR"/>
        </a:p>
      </dgm:t>
    </dgm:pt>
    <dgm:pt modelId="{76DF7F80-7D75-884F-AA02-D8C6C8AAA3C9}" type="sibTrans" cxnId="{A6D93A63-E035-F749-8CF9-B0983E371BA3}">
      <dgm:prSet/>
      <dgm:spPr/>
      <dgm:t>
        <a:bodyPr/>
        <a:lstStyle/>
        <a:p>
          <a:endParaRPr lang="pt-BR"/>
        </a:p>
      </dgm:t>
    </dgm:pt>
    <dgm:pt modelId="{D5C67A04-E9C5-6244-AAD4-16CF77CA8243}" type="pres">
      <dgm:prSet presAssocID="{B043BFA5-D1E4-7F4D-A344-861145E2792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BBB0FDCB-5449-D744-A858-4BB361C4E34B}" type="pres">
      <dgm:prSet presAssocID="{016F4ECC-08C8-E54D-8484-9E898D5AFA52}" presName="singleCycle" presStyleCnt="0"/>
      <dgm:spPr/>
    </dgm:pt>
    <dgm:pt modelId="{DF016774-CBA3-484A-AD32-AB4A16546B4D}" type="pres">
      <dgm:prSet presAssocID="{016F4ECC-08C8-E54D-8484-9E898D5AFA52}" presName="singleCenter" presStyleLbl="node1" presStyleIdx="0" presStyleCnt="4" custScaleX="107844" custScaleY="129142" custLinFactNeighborY="-6960">
        <dgm:presLayoutVars>
          <dgm:chMax val="7"/>
          <dgm:chPref val="7"/>
        </dgm:presLayoutVars>
      </dgm:prSet>
      <dgm:spPr/>
      <dgm:t>
        <a:bodyPr/>
        <a:lstStyle/>
        <a:p>
          <a:endParaRPr lang="pt-BR"/>
        </a:p>
      </dgm:t>
    </dgm:pt>
    <dgm:pt modelId="{E77DD0EE-C1B4-C944-960D-5D61061CAD9B}" type="pres">
      <dgm:prSet presAssocID="{8037C2A4-E7A6-3A4D-8BBE-0A0AD8FD0437}" presName="Name56" presStyleLbl="parChTrans1D2" presStyleIdx="0" presStyleCnt="3"/>
      <dgm:spPr/>
      <dgm:t>
        <a:bodyPr/>
        <a:lstStyle/>
        <a:p>
          <a:endParaRPr lang="pt-BR"/>
        </a:p>
      </dgm:t>
    </dgm:pt>
    <dgm:pt modelId="{CC09DB8A-10C2-CE4E-ACFA-25AF3C98D8FC}" type="pres">
      <dgm:prSet presAssocID="{7A6E5760-1D8B-DE48-B66C-1FC1D8BAA9F9}" presName="text0" presStyleLbl="node1" presStyleIdx="1" presStyleCnt="4" custScaleX="126167" custScaleY="655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9BE6BF-C2D2-AA40-9472-4DE05F541128}" type="pres">
      <dgm:prSet presAssocID="{2D85BCC6-DE6B-8140-A28E-F93C9A3D6E2F}" presName="Name56" presStyleLbl="parChTrans1D2" presStyleIdx="1" presStyleCnt="3"/>
      <dgm:spPr/>
      <dgm:t>
        <a:bodyPr/>
        <a:lstStyle/>
        <a:p>
          <a:endParaRPr lang="pt-BR"/>
        </a:p>
      </dgm:t>
    </dgm:pt>
    <dgm:pt modelId="{404DBBE1-FB1F-F543-B04A-D546541BF7EA}" type="pres">
      <dgm:prSet presAssocID="{49189164-3BB8-0D45-910F-AE7DD27FA3BC}" presName="text0" presStyleLbl="node1" presStyleIdx="2" presStyleCnt="4" custScaleX="158046" custScaleY="824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A0F3B0-3B1E-7549-B30E-C30C6670646A}" type="pres">
      <dgm:prSet presAssocID="{C6BA78B6-8B28-6446-8500-3EDF574206AF}" presName="Name56" presStyleLbl="parChTrans1D2" presStyleIdx="2" presStyleCnt="3"/>
      <dgm:spPr/>
      <dgm:t>
        <a:bodyPr/>
        <a:lstStyle/>
        <a:p>
          <a:endParaRPr lang="pt-BR"/>
        </a:p>
      </dgm:t>
    </dgm:pt>
    <dgm:pt modelId="{10067E5E-62D4-D64B-8691-C53CF8412109}" type="pres">
      <dgm:prSet presAssocID="{EDEC78EE-50C7-0849-B2CF-D70DC7E6F33D}" presName="text0" presStyleLbl="node1" presStyleIdx="3" presStyleCnt="4" custScaleX="176942" custScaleY="13793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A71BE81-64E5-3144-886A-DBE88CF0E724}" type="presOf" srcId="{C6BA78B6-8B28-6446-8500-3EDF574206AF}" destId="{78A0F3B0-3B1E-7549-B30E-C30C6670646A}" srcOrd="0" destOrd="0" presId="urn:microsoft.com/office/officeart/2008/layout/RadialCluster"/>
    <dgm:cxn modelId="{3E215D52-6B9A-5847-A840-0CA81A6C7819}" type="presOf" srcId="{7A6E5760-1D8B-DE48-B66C-1FC1D8BAA9F9}" destId="{CC09DB8A-10C2-CE4E-ACFA-25AF3C98D8FC}" srcOrd="0" destOrd="0" presId="urn:microsoft.com/office/officeart/2008/layout/RadialCluster"/>
    <dgm:cxn modelId="{0BEA2059-F02A-C841-BB91-51BD145601B3}" type="presOf" srcId="{2D85BCC6-DE6B-8140-A28E-F93C9A3D6E2F}" destId="{549BE6BF-C2D2-AA40-9472-4DE05F541128}" srcOrd="0" destOrd="0" presId="urn:microsoft.com/office/officeart/2008/layout/RadialCluster"/>
    <dgm:cxn modelId="{C169F6FF-CC06-3A49-9841-9B82A24F3947}" srcId="{B043BFA5-D1E4-7F4D-A344-861145E27921}" destId="{016F4ECC-08C8-E54D-8484-9E898D5AFA52}" srcOrd="0" destOrd="0" parTransId="{0FA6B4E4-EA33-4A49-885D-58323A278B92}" sibTransId="{E12A3B38-0CA7-E441-B0AE-55B72BBEF6B7}"/>
    <dgm:cxn modelId="{BD60AB6F-A941-1C44-A5A6-F30FC16B2176}" type="presOf" srcId="{016F4ECC-08C8-E54D-8484-9E898D5AFA52}" destId="{DF016774-CBA3-484A-AD32-AB4A16546B4D}" srcOrd="0" destOrd="0" presId="urn:microsoft.com/office/officeart/2008/layout/RadialCluster"/>
    <dgm:cxn modelId="{848BBF28-8BBA-7344-A947-71F8CBF4E5B3}" type="presOf" srcId="{EDEC78EE-50C7-0849-B2CF-D70DC7E6F33D}" destId="{10067E5E-62D4-D64B-8691-C53CF8412109}" srcOrd="0" destOrd="0" presId="urn:microsoft.com/office/officeart/2008/layout/RadialCluster"/>
    <dgm:cxn modelId="{FCE931D3-5AC6-0F4E-B59E-0C24340C3627}" type="presOf" srcId="{8037C2A4-E7A6-3A4D-8BBE-0A0AD8FD0437}" destId="{E77DD0EE-C1B4-C944-960D-5D61061CAD9B}" srcOrd="0" destOrd="0" presId="urn:microsoft.com/office/officeart/2008/layout/RadialCluster"/>
    <dgm:cxn modelId="{81D903F7-72BB-0A4B-A462-D679D233CDAB}" type="presOf" srcId="{49189164-3BB8-0D45-910F-AE7DD27FA3BC}" destId="{404DBBE1-FB1F-F543-B04A-D546541BF7EA}" srcOrd="0" destOrd="0" presId="urn:microsoft.com/office/officeart/2008/layout/RadialCluster"/>
    <dgm:cxn modelId="{117B6911-5EF8-3C4D-B882-CC43B047C42F}" srcId="{016F4ECC-08C8-E54D-8484-9E898D5AFA52}" destId="{49189164-3BB8-0D45-910F-AE7DD27FA3BC}" srcOrd="1" destOrd="0" parTransId="{2D85BCC6-DE6B-8140-A28E-F93C9A3D6E2F}" sibTransId="{E0684EE8-5898-224B-A5E3-B3E3B9B02475}"/>
    <dgm:cxn modelId="{743383CF-08A1-4C46-87E8-1DD3E97E1DDA}" type="presOf" srcId="{B043BFA5-D1E4-7F4D-A344-861145E27921}" destId="{D5C67A04-E9C5-6244-AAD4-16CF77CA8243}" srcOrd="0" destOrd="0" presId="urn:microsoft.com/office/officeart/2008/layout/RadialCluster"/>
    <dgm:cxn modelId="{A6D93A63-E035-F749-8CF9-B0983E371BA3}" srcId="{016F4ECC-08C8-E54D-8484-9E898D5AFA52}" destId="{EDEC78EE-50C7-0849-B2CF-D70DC7E6F33D}" srcOrd="2" destOrd="0" parTransId="{C6BA78B6-8B28-6446-8500-3EDF574206AF}" sibTransId="{76DF7F80-7D75-884F-AA02-D8C6C8AAA3C9}"/>
    <dgm:cxn modelId="{80DCEF11-F817-A248-88AB-C61ACA8B47B9}" srcId="{016F4ECC-08C8-E54D-8484-9E898D5AFA52}" destId="{7A6E5760-1D8B-DE48-B66C-1FC1D8BAA9F9}" srcOrd="0" destOrd="0" parTransId="{8037C2A4-E7A6-3A4D-8BBE-0A0AD8FD0437}" sibTransId="{E2453F69-04ED-CB4A-9455-A1361F394D34}"/>
    <dgm:cxn modelId="{E72AD147-E059-ED4D-80A2-F63EC2D07167}" type="presParOf" srcId="{D5C67A04-E9C5-6244-AAD4-16CF77CA8243}" destId="{BBB0FDCB-5449-D744-A858-4BB361C4E34B}" srcOrd="0" destOrd="0" presId="urn:microsoft.com/office/officeart/2008/layout/RadialCluster"/>
    <dgm:cxn modelId="{E00151C5-863E-3B48-8324-F16F9696E93E}" type="presParOf" srcId="{BBB0FDCB-5449-D744-A858-4BB361C4E34B}" destId="{DF016774-CBA3-484A-AD32-AB4A16546B4D}" srcOrd="0" destOrd="0" presId="urn:microsoft.com/office/officeart/2008/layout/RadialCluster"/>
    <dgm:cxn modelId="{761E23D7-7E17-9D4D-813F-85303FCC66A6}" type="presParOf" srcId="{BBB0FDCB-5449-D744-A858-4BB361C4E34B}" destId="{E77DD0EE-C1B4-C944-960D-5D61061CAD9B}" srcOrd="1" destOrd="0" presId="urn:microsoft.com/office/officeart/2008/layout/RadialCluster"/>
    <dgm:cxn modelId="{DCB73538-5D48-5A45-B709-EFD912C1CB82}" type="presParOf" srcId="{BBB0FDCB-5449-D744-A858-4BB361C4E34B}" destId="{CC09DB8A-10C2-CE4E-ACFA-25AF3C98D8FC}" srcOrd="2" destOrd="0" presId="urn:microsoft.com/office/officeart/2008/layout/RadialCluster"/>
    <dgm:cxn modelId="{887096A8-2F91-2A45-ABEC-C7C6636CF283}" type="presParOf" srcId="{BBB0FDCB-5449-D744-A858-4BB361C4E34B}" destId="{549BE6BF-C2D2-AA40-9472-4DE05F541128}" srcOrd="3" destOrd="0" presId="urn:microsoft.com/office/officeart/2008/layout/RadialCluster"/>
    <dgm:cxn modelId="{C08037C8-969A-A241-BE0C-96C7DC1F899C}" type="presParOf" srcId="{BBB0FDCB-5449-D744-A858-4BB361C4E34B}" destId="{404DBBE1-FB1F-F543-B04A-D546541BF7EA}" srcOrd="4" destOrd="0" presId="urn:microsoft.com/office/officeart/2008/layout/RadialCluster"/>
    <dgm:cxn modelId="{F1565597-078B-034C-93A9-B428B760D5E0}" type="presParOf" srcId="{BBB0FDCB-5449-D744-A858-4BB361C4E34B}" destId="{78A0F3B0-3B1E-7549-B30E-C30C6670646A}" srcOrd="5" destOrd="0" presId="urn:microsoft.com/office/officeart/2008/layout/RadialCluster"/>
    <dgm:cxn modelId="{DC718D99-A25D-F945-AE22-0F534254D80B}" type="presParOf" srcId="{BBB0FDCB-5449-D744-A858-4BB361C4E34B}" destId="{10067E5E-62D4-D64B-8691-C53CF8412109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3A23C-BB04-4B44-A334-CAC945F50974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2776DD38-D86D-C04D-824A-5E1627B2BF4A}">
      <dgm:prSet phldrT="[Text]"/>
      <dgm:spPr/>
      <dgm:t>
        <a:bodyPr/>
        <a:lstStyle/>
        <a:p>
          <a:r>
            <a:rPr lang="pt-BR" dirty="0" err="1" smtClean="0"/>
            <a:t>ontratilidade</a:t>
          </a:r>
          <a:endParaRPr lang="pt-BR" dirty="0"/>
        </a:p>
      </dgm:t>
    </dgm:pt>
    <dgm:pt modelId="{E6B71C5B-4BFF-3040-B168-5869D309CCA7}" type="parTrans" cxnId="{79D83CA5-AA4D-FB47-A16F-34052C586FD3}">
      <dgm:prSet/>
      <dgm:spPr/>
    </dgm:pt>
    <dgm:pt modelId="{89819AA9-CCF2-DD41-B31D-9D16E305D012}" type="sibTrans" cxnId="{79D83CA5-AA4D-FB47-A16F-34052C586FD3}">
      <dgm:prSet/>
      <dgm:spPr/>
    </dgm:pt>
    <dgm:pt modelId="{A3534852-19EA-2641-B2BC-EAB4F365E456}">
      <dgm:prSet phldrT="[Text]"/>
      <dgm:spPr/>
      <dgm:t>
        <a:bodyPr/>
        <a:lstStyle/>
        <a:p>
          <a:r>
            <a:rPr lang="pt-BR" dirty="0" err="1" smtClean="0"/>
            <a:t>onsistência</a:t>
          </a:r>
          <a:endParaRPr lang="pt-BR" dirty="0"/>
        </a:p>
      </dgm:t>
    </dgm:pt>
    <dgm:pt modelId="{E69762E2-964A-CA42-8F3C-E7313A8BF1F2}" type="parTrans" cxnId="{117689F9-6841-D340-A085-3B0BE1292C07}">
      <dgm:prSet/>
      <dgm:spPr/>
    </dgm:pt>
    <dgm:pt modelId="{83D434A8-6EA4-364C-A6CB-64A581B3E25A}" type="sibTrans" cxnId="{117689F9-6841-D340-A085-3B0BE1292C07}">
      <dgm:prSet/>
      <dgm:spPr/>
    </dgm:pt>
    <dgm:pt modelId="{71FE0402-B985-C743-8C43-56156E1147B1}">
      <dgm:prSet phldrT="[Text]"/>
      <dgm:spPr/>
      <dgm:t>
        <a:bodyPr/>
        <a:lstStyle/>
        <a:p>
          <a:r>
            <a:rPr lang="pt-BR" dirty="0" err="1" smtClean="0"/>
            <a:t>oloração</a:t>
          </a:r>
          <a:endParaRPr lang="pt-BR" dirty="0"/>
        </a:p>
      </dgm:t>
    </dgm:pt>
    <dgm:pt modelId="{1AE7669C-D4CB-5445-B67D-264A9D76FF9D}" type="parTrans" cxnId="{72CA7909-CC0C-D249-AD64-F3E8A1615E1E}">
      <dgm:prSet/>
      <dgm:spPr/>
    </dgm:pt>
    <dgm:pt modelId="{0B892724-45DE-C94B-981A-7DD3A9D0AA51}" type="sibTrans" cxnId="{72CA7909-CC0C-D249-AD64-F3E8A1615E1E}">
      <dgm:prSet/>
      <dgm:spPr/>
    </dgm:pt>
    <dgm:pt modelId="{3670DADA-D96A-D149-A551-22FE48659719}">
      <dgm:prSet phldrT="[Text]"/>
      <dgm:spPr/>
      <dgm:t>
        <a:bodyPr/>
        <a:lstStyle/>
        <a:p>
          <a:r>
            <a:rPr lang="pt-BR" dirty="0" err="1" smtClean="0"/>
            <a:t>orte</a:t>
          </a:r>
          <a:endParaRPr lang="pt-BR" dirty="0"/>
        </a:p>
      </dgm:t>
    </dgm:pt>
    <dgm:pt modelId="{B26CF80A-5CD6-ED4E-AEF7-9053588775EC}" type="parTrans" cxnId="{2F604AE8-17DA-E74D-A020-C5BE9D042EBE}">
      <dgm:prSet/>
      <dgm:spPr/>
    </dgm:pt>
    <dgm:pt modelId="{38C6B735-6D2C-BA43-B901-E3248F43E77E}" type="sibTrans" cxnId="{2F604AE8-17DA-E74D-A020-C5BE9D042EBE}">
      <dgm:prSet/>
      <dgm:spPr/>
    </dgm:pt>
    <dgm:pt modelId="{15811523-1088-5847-AC56-B842800D6F7E}" type="pres">
      <dgm:prSet presAssocID="{46B3A23C-BB04-4B44-A334-CAC945F50974}" presName="linearFlow" presStyleCnt="0">
        <dgm:presLayoutVars>
          <dgm:dir/>
          <dgm:resizeHandles val="exact"/>
        </dgm:presLayoutVars>
      </dgm:prSet>
      <dgm:spPr/>
    </dgm:pt>
    <dgm:pt modelId="{9CA0F7C8-49EE-5343-AFA5-CFE64DF66E1A}" type="pres">
      <dgm:prSet presAssocID="{2776DD38-D86D-C04D-824A-5E1627B2BF4A}" presName="composite" presStyleCnt="0"/>
      <dgm:spPr/>
    </dgm:pt>
    <dgm:pt modelId="{D3EEC7DD-2706-CF43-9E4B-5E40F3FAF120}" type="pres">
      <dgm:prSet presAssocID="{2776DD38-D86D-C04D-824A-5E1627B2BF4A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76083DA-A3D5-C146-ADB9-6EC1E7DABAD7}" type="pres">
      <dgm:prSet presAssocID="{2776DD38-D86D-C04D-824A-5E1627B2BF4A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74A26D-0894-864D-994B-0DC3020B9E06}" type="pres">
      <dgm:prSet presAssocID="{89819AA9-CCF2-DD41-B31D-9D16E305D012}" presName="spacing" presStyleCnt="0"/>
      <dgm:spPr/>
    </dgm:pt>
    <dgm:pt modelId="{9595ADDC-246F-CD4F-A868-6AE11563F11F}" type="pres">
      <dgm:prSet presAssocID="{A3534852-19EA-2641-B2BC-EAB4F365E456}" presName="composite" presStyleCnt="0"/>
      <dgm:spPr/>
    </dgm:pt>
    <dgm:pt modelId="{408B9F8D-A641-464E-80DB-7E94379E336E}" type="pres">
      <dgm:prSet presAssocID="{A3534852-19EA-2641-B2BC-EAB4F365E456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C2A38D0C-D9FF-FB4D-B445-07D150999CDB}" type="pres">
      <dgm:prSet presAssocID="{A3534852-19EA-2641-B2BC-EAB4F365E45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278B9C-06A0-4146-A6CF-56E727BB2DC0}" type="pres">
      <dgm:prSet presAssocID="{83D434A8-6EA4-364C-A6CB-64A581B3E25A}" presName="spacing" presStyleCnt="0"/>
      <dgm:spPr/>
    </dgm:pt>
    <dgm:pt modelId="{9F962F20-FF60-3C4D-B86C-43D74CEBA7C9}" type="pres">
      <dgm:prSet presAssocID="{71FE0402-B985-C743-8C43-56156E1147B1}" presName="composite" presStyleCnt="0"/>
      <dgm:spPr/>
    </dgm:pt>
    <dgm:pt modelId="{1574607F-D692-264F-9F73-247AB0361C07}" type="pres">
      <dgm:prSet presAssocID="{71FE0402-B985-C743-8C43-56156E1147B1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D716DD3-2CDD-7845-B988-3FC1A6372889}" type="pres">
      <dgm:prSet presAssocID="{71FE0402-B985-C743-8C43-56156E1147B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4F99BC-53B9-4843-988E-E8F1F3A773AB}" type="pres">
      <dgm:prSet presAssocID="{0B892724-45DE-C94B-981A-7DD3A9D0AA51}" presName="spacing" presStyleCnt="0"/>
      <dgm:spPr/>
    </dgm:pt>
    <dgm:pt modelId="{80B0B674-1B27-E84E-9CCA-8298C18C02CB}" type="pres">
      <dgm:prSet presAssocID="{3670DADA-D96A-D149-A551-22FE48659719}" presName="composite" presStyleCnt="0"/>
      <dgm:spPr/>
    </dgm:pt>
    <dgm:pt modelId="{91537D16-00E0-F34A-9532-7FD873F5FEE6}" type="pres">
      <dgm:prSet presAssocID="{3670DADA-D96A-D149-A551-22FE48659719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9A056CED-2403-F743-95AE-F44DFC803910}" type="pres">
      <dgm:prSet presAssocID="{3670DADA-D96A-D149-A551-22FE48659719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9D83CA5-AA4D-FB47-A16F-34052C586FD3}" srcId="{46B3A23C-BB04-4B44-A334-CAC945F50974}" destId="{2776DD38-D86D-C04D-824A-5E1627B2BF4A}" srcOrd="0" destOrd="0" parTransId="{E6B71C5B-4BFF-3040-B168-5869D309CCA7}" sibTransId="{89819AA9-CCF2-DD41-B31D-9D16E305D012}"/>
    <dgm:cxn modelId="{72CA7909-CC0C-D249-AD64-F3E8A1615E1E}" srcId="{46B3A23C-BB04-4B44-A334-CAC945F50974}" destId="{71FE0402-B985-C743-8C43-56156E1147B1}" srcOrd="2" destOrd="0" parTransId="{1AE7669C-D4CB-5445-B67D-264A9D76FF9D}" sibTransId="{0B892724-45DE-C94B-981A-7DD3A9D0AA51}"/>
    <dgm:cxn modelId="{253A241D-746D-B84C-A794-38052FEA8047}" type="presOf" srcId="{71FE0402-B985-C743-8C43-56156E1147B1}" destId="{2D716DD3-2CDD-7845-B988-3FC1A6372889}" srcOrd="0" destOrd="0" presId="urn:microsoft.com/office/officeart/2005/8/layout/vList3"/>
    <dgm:cxn modelId="{DC42BB90-BB3C-DB4F-9331-3CB95D22B343}" type="presOf" srcId="{2776DD38-D86D-C04D-824A-5E1627B2BF4A}" destId="{776083DA-A3D5-C146-ADB9-6EC1E7DABAD7}" srcOrd="0" destOrd="0" presId="urn:microsoft.com/office/officeart/2005/8/layout/vList3"/>
    <dgm:cxn modelId="{BBC17166-6826-A94A-9466-295860698670}" type="presOf" srcId="{46B3A23C-BB04-4B44-A334-CAC945F50974}" destId="{15811523-1088-5847-AC56-B842800D6F7E}" srcOrd="0" destOrd="0" presId="urn:microsoft.com/office/officeart/2005/8/layout/vList3"/>
    <dgm:cxn modelId="{117689F9-6841-D340-A085-3B0BE1292C07}" srcId="{46B3A23C-BB04-4B44-A334-CAC945F50974}" destId="{A3534852-19EA-2641-B2BC-EAB4F365E456}" srcOrd="1" destOrd="0" parTransId="{E69762E2-964A-CA42-8F3C-E7313A8BF1F2}" sibTransId="{83D434A8-6EA4-364C-A6CB-64A581B3E25A}"/>
    <dgm:cxn modelId="{2F604AE8-17DA-E74D-A020-C5BE9D042EBE}" srcId="{46B3A23C-BB04-4B44-A334-CAC945F50974}" destId="{3670DADA-D96A-D149-A551-22FE48659719}" srcOrd="3" destOrd="0" parTransId="{B26CF80A-5CD6-ED4E-AEF7-9053588775EC}" sibTransId="{38C6B735-6D2C-BA43-B901-E3248F43E77E}"/>
    <dgm:cxn modelId="{0B8B9DBD-3916-A64A-91F6-10D347954E00}" type="presOf" srcId="{3670DADA-D96A-D149-A551-22FE48659719}" destId="{9A056CED-2403-F743-95AE-F44DFC803910}" srcOrd="0" destOrd="0" presId="urn:microsoft.com/office/officeart/2005/8/layout/vList3"/>
    <dgm:cxn modelId="{B4012F93-1E8E-AB43-882C-EC29A282E729}" type="presOf" srcId="{A3534852-19EA-2641-B2BC-EAB4F365E456}" destId="{C2A38D0C-D9FF-FB4D-B445-07D150999CDB}" srcOrd="0" destOrd="0" presId="urn:microsoft.com/office/officeart/2005/8/layout/vList3"/>
    <dgm:cxn modelId="{A65FDE60-85EC-C84F-9012-292DC663E8FE}" type="presParOf" srcId="{15811523-1088-5847-AC56-B842800D6F7E}" destId="{9CA0F7C8-49EE-5343-AFA5-CFE64DF66E1A}" srcOrd="0" destOrd="0" presId="urn:microsoft.com/office/officeart/2005/8/layout/vList3"/>
    <dgm:cxn modelId="{7B53545A-AF8C-C547-9B03-F7D3FC7F1B6A}" type="presParOf" srcId="{9CA0F7C8-49EE-5343-AFA5-CFE64DF66E1A}" destId="{D3EEC7DD-2706-CF43-9E4B-5E40F3FAF120}" srcOrd="0" destOrd="0" presId="urn:microsoft.com/office/officeart/2005/8/layout/vList3"/>
    <dgm:cxn modelId="{44D3E9D2-AD88-7049-BE9D-9FE55F4040AD}" type="presParOf" srcId="{9CA0F7C8-49EE-5343-AFA5-CFE64DF66E1A}" destId="{776083DA-A3D5-C146-ADB9-6EC1E7DABAD7}" srcOrd="1" destOrd="0" presId="urn:microsoft.com/office/officeart/2005/8/layout/vList3"/>
    <dgm:cxn modelId="{6E31D4F0-5D52-8C47-A473-C95CACB3DA13}" type="presParOf" srcId="{15811523-1088-5847-AC56-B842800D6F7E}" destId="{C574A26D-0894-864D-994B-0DC3020B9E06}" srcOrd="1" destOrd="0" presId="urn:microsoft.com/office/officeart/2005/8/layout/vList3"/>
    <dgm:cxn modelId="{D6816B31-F91F-DB43-AA8C-E2DD809C835A}" type="presParOf" srcId="{15811523-1088-5847-AC56-B842800D6F7E}" destId="{9595ADDC-246F-CD4F-A868-6AE11563F11F}" srcOrd="2" destOrd="0" presId="urn:microsoft.com/office/officeart/2005/8/layout/vList3"/>
    <dgm:cxn modelId="{27B22E69-EE1F-C74F-8807-6AA780E032BA}" type="presParOf" srcId="{9595ADDC-246F-CD4F-A868-6AE11563F11F}" destId="{408B9F8D-A641-464E-80DB-7E94379E336E}" srcOrd="0" destOrd="0" presId="urn:microsoft.com/office/officeart/2005/8/layout/vList3"/>
    <dgm:cxn modelId="{21C852D9-C0F3-9547-8C14-085A1F51E124}" type="presParOf" srcId="{9595ADDC-246F-CD4F-A868-6AE11563F11F}" destId="{C2A38D0C-D9FF-FB4D-B445-07D150999CDB}" srcOrd="1" destOrd="0" presId="urn:microsoft.com/office/officeart/2005/8/layout/vList3"/>
    <dgm:cxn modelId="{60D1DA56-4367-CE48-B639-633FD0AF21B1}" type="presParOf" srcId="{15811523-1088-5847-AC56-B842800D6F7E}" destId="{85278B9C-06A0-4146-A6CF-56E727BB2DC0}" srcOrd="3" destOrd="0" presId="urn:microsoft.com/office/officeart/2005/8/layout/vList3"/>
    <dgm:cxn modelId="{DC286260-5DF5-4D4D-AF8B-0B08D222AE47}" type="presParOf" srcId="{15811523-1088-5847-AC56-B842800D6F7E}" destId="{9F962F20-FF60-3C4D-B86C-43D74CEBA7C9}" srcOrd="4" destOrd="0" presId="urn:microsoft.com/office/officeart/2005/8/layout/vList3"/>
    <dgm:cxn modelId="{90DB0387-4D98-024A-91AB-66A5C682BCD2}" type="presParOf" srcId="{9F962F20-FF60-3C4D-B86C-43D74CEBA7C9}" destId="{1574607F-D692-264F-9F73-247AB0361C07}" srcOrd="0" destOrd="0" presId="urn:microsoft.com/office/officeart/2005/8/layout/vList3"/>
    <dgm:cxn modelId="{174AD11B-22B2-D04F-93EF-434DE108666F}" type="presParOf" srcId="{9F962F20-FF60-3C4D-B86C-43D74CEBA7C9}" destId="{2D716DD3-2CDD-7845-B988-3FC1A6372889}" srcOrd="1" destOrd="0" presId="urn:microsoft.com/office/officeart/2005/8/layout/vList3"/>
    <dgm:cxn modelId="{0AC65B12-FC9C-CC4F-B0A5-1155D51B35DA}" type="presParOf" srcId="{15811523-1088-5847-AC56-B842800D6F7E}" destId="{A74F99BC-53B9-4843-988E-E8F1F3A773AB}" srcOrd="5" destOrd="0" presId="urn:microsoft.com/office/officeart/2005/8/layout/vList3"/>
    <dgm:cxn modelId="{84A443B4-87D2-D147-8082-DBCC9231B9CC}" type="presParOf" srcId="{15811523-1088-5847-AC56-B842800D6F7E}" destId="{80B0B674-1B27-E84E-9CCA-8298C18C02CB}" srcOrd="6" destOrd="0" presId="urn:microsoft.com/office/officeart/2005/8/layout/vList3"/>
    <dgm:cxn modelId="{A44EE931-3E6D-C24E-976E-E177D1FCB7A6}" type="presParOf" srcId="{80B0B674-1B27-E84E-9CCA-8298C18C02CB}" destId="{91537D16-00E0-F34A-9532-7FD873F5FEE6}" srcOrd="0" destOrd="0" presId="urn:microsoft.com/office/officeart/2005/8/layout/vList3"/>
    <dgm:cxn modelId="{B9DE1121-5E4D-AB4D-AA69-FB52FAF2006A}" type="presParOf" srcId="{80B0B674-1B27-E84E-9CCA-8298C18C02CB}" destId="{9A056CED-2403-F743-95AE-F44DFC80391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16774-CBA3-484A-AD32-AB4A16546B4D}">
      <dsp:nvSpPr>
        <dsp:cNvPr id="0" name=""/>
        <dsp:cNvSpPr/>
      </dsp:nvSpPr>
      <dsp:spPr>
        <a:xfrm>
          <a:off x="3425628" y="1452749"/>
          <a:ext cx="1464293" cy="17534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Infecção</a:t>
          </a:r>
          <a:endParaRPr lang="en-US" sz="2700" kern="1200" dirty="0"/>
        </a:p>
      </dsp:txBody>
      <dsp:txXfrm>
        <a:off x="3497109" y="1524230"/>
        <a:ext cx="1321331" cy="1610513"/>
      </dsp:txXfrm>
    </dsp:sp>
    <dsp:sp modelId="{E77DD0EE-C1B4-C944-960D-5D61061CAD9B}">
      <dsp:nvSpPr>
        <dsp:cNvPr id="0" name=""/>
        <dsp:cNvSpPr/>
      </dsp:nvSpPr>
      <dsp:spPr>
        <a:xfrm rot="16200000">
          <a:off x="3847306" y="1142281"/>
          <a:ext cx="6209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093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9DB8A-10C2-CE4E-ACFA-25AF3C98D8FC}">
      <dsp:nvSpPr>
        <dsp:cNvPr id="0" name=""/>
        <dsp:cNvSpPr/>
      </dsp:nvSpPr>
      <dsp:spPr>
        <a:xfrm>
          <a:off x="3583892" y="235584"/>
          <a:ext cx="1147764" cy="5962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r>
            <a:rPr lang="en-US" sz="1400" kern="1200" dirty="0" err="1" smtClean="0"/>
            <a:t>Grau</a:t>
          </a:r>
          <a:r>
            <a:rPr lang="en-US" sz="1400" kern="1200" dirty="0" smtClean="0"/>
            <a:t> I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0 a 2%</a:t>
          </a:r>
          <a:endParaRPr lang="en-US" sz="1400" kern="1200" dirty="0"/>
        </a:p>
      </dsp:txBody>
      <dsp:txXfrm>
        <a:off x="3612998" y="264690"/>
        <a:ext cx="1089552" cy="538017"/>
      </dsp:txXfrm>
    </dsp:sp>
    <dsp:sp modelId="{549BE6BF-C2D2-AA40-9472-4DE05F541128}">
      <dsp:nvSpPr>
        <dsp:cNvPr id="0" name=""/>
        <dsp:cNvSpPr/>
      </dsp:nvSpPr>
      <dsp:spPr>
        <a:xfrm rot="2185828">
          <a:off x="4821146" y="3078869"/>
          <a:ext cx="7038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3869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DBBE1-FB1F-F543-B04A-D546541BF7EA}">
      <dsp:nvSpPr>
        <dsp:cNvPr id="0" name=""/>
        <dsp:cNvSpPr/>
      </dsp:nvSpPr>
      <dsp:spPr>
        <a:xfrm>
          <a:off x="5245578" y="3287864"/>
          <a:ext cx="1437773" cy="7502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Grau</a:t>
          </a:r>
          <a:r>
            <a:rPr lang="en-US" sz="1700" kern="1200" dirty="0" smtClean="0"/>
            <a:t> II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 a 10 %</a:t>
          </a:r>
          <a:endParaRPr lang="en-US" sz="1700" kern="1200" dirty="0"/>
        </a:p>
      </dsp:txBody>
      <dsp:txXfrm>
        <a:off x="5282201" y="3324487"/>
        <a:ext cx="1364527" cy="676980"/>
      </dsp:txXfrm>
    </dsp:sp>
    <dsp:sp modelId="{78A0F3B0-3B1E-7549-B30E-C30C6670646A}">
      <dsp:nvSpPr>
        <dsp:cNvPr id="0" name=""/>
        <dsp:cNvSpPr/>
      </dsp:nvSpPr>
      <dsp:spPr>
        <a:xfrm rot="8614172">
          <a:off x="3123167" y="2969407"/>
          <a:ext cx="3352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521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67E5E-62D4-D64B-8691-C53CF8412109}">
      <dsp:nvSpPr>
        <dsp:cNvPr id="0" name=""/>
        <dsp:cNvSpPr/>
      </dsp:nvSpPr>
      <dsp:spPr>
        <a:xfrm>
          <a:off x="1546247" y="3035576"/>
          <a:ext cx="1609674" cy="125480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Grau</a:t>
          </a:r>
          <a:r>
            <a:rPr lang="en-US" sz="2800" kern="1200" dirty="0" smtClean="0"/>
            <a:t> III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10 a 50%</a:t>
          </a:r>
          <a:endParaRPr lang="en-US" sz="2800" kern="1200" dirty="0"/>
        </a:p>
      </dsp:txBody>
      <dsp:txXfrm>
        <a:off x="1607501" y="3096830"/>
        <a:ext cx="1487166" cy="1132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083DA-A3D5-C146-ADB9-6EC1E7DABAD7}">
      <dsp:nvSpPr>
        <dsp:cNvPr id="0" name=""/>
        <dsp:cNvSpPr/>
      </dsp:nvSpPr>
      <dsp:spPr>
        <a:xfrm rot="10800000">
          <a:off x="1609322" y="2573"/>
          <a:ext cx="5472684" cy="92345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220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err="1" smtClean="0"/>
            <a:t>ontratilidade</a:t>
          </a:r>
          <a:endParaRPr lang="pt-BR" sz="4200" kern="1200" dirty="0"/>
        </a:p>
      </dsp:txBody>
      <dsp:txXfrm rot="10800000">
        <a:off x="1840187" y="2573"/>
        <a:ext cx="5241819" cy="923459"/>
      </dsp:txXfrm>
    </dsp:sp>
    <dsp:sp modelId="{D3EEC7DD-2706-CF43-9E4B-5E40F3FAF120}">
      <dsp:nvSpPr>
        <dsp:cNvPr id="0" name=""/>
        <dsp:cNvSpPr/>
      </dsp:nvSpPr>
      <dsp:spPr>
        <a:xfrm>
          <a:off x="1147593" y="2573"/>
          <a:ext cx="923459" cy="9234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A38D0C-D9FF-FB4D-B445-07D150999CDB}">
      <dsp:nvSpPr>
        <dsp:cNvPr id="0" name=""/>
        <dsp:cNvSpPr/>
      </dsp:nvSpPr>
      <dsp:spPr>
        <a:xfrm rot="10800000">
          <a:off x="1609322" y="1201692"/>
          <a:ext cx="5472684" cy="92345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220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err="1" smtClean="0"/>
            <a:t>onsistência</a:t>
          </a:r>
          <a:endParaRPr lang="pt-BR" sz="4200" kern="1200" dirty="0"/>
        </a:p>
      </dsp:txBody>
      <dsp:txXfrm rot="10800000">
        <a:off x="1840187" y="1201692"/>
        <a:ext cx="5241819" cy="923459"/>
      </dsp:txXfrm>
    </dsp:sp>
    <dsp:sp modelId="{408B9F8D-A641-464E-80DB-7E94379E336E}">
      <dsp:nvSpPr>
        <dsp:cNvPr id="0" name=""/>
        <dsp:cNvSpPr/>
      </dsp:nvSpPr>
      <dsp:spPr>
        <a:xfrm>
          <a:off x="1147593" y="1201692"/>
          <a:ext cx="923459" cy="9234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716DD3-2CDD-7845-B988-3FC1A6372889}">
      <dsp:nvSpPr>
        <dsp:cNvPr id="0" name=""/>
        <dsp:cNvSpPr/>
      </dsp:nvSpPr>
      <dsp:spPr>
        <a:xfrm rot="10800000">
          <a:off x="1609322" y="2400811"/>
          <a:ext cx="5472684" cy="92345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220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err="1" smtClean="0"/>
            <a:t>oloração</a:t>
          </a:r>
          <a:endParaRPr lang="pt-BR" sz="4200" kern="1200" dirty="0"/>
        </a:p>
      </dsp:txBody>
      <dsp:txXfrm rot="10800000">
        <a:off x="1840187" y="2400811"/>
        <a:ext cx="5241819" cy="923459"/>
      </dsp:txXfrm>
    </dsp:sp>
    <dsp:sp modelId="{1574607F-D692-264F-9F73-247AB0361C07}">
      <dsp:nvSpPr>
        <dsp:cNvPr id="0" name=""/>
        <dsp:cNvSpPr/>
      </dsp:nvSpPr>
      <dsp:spPr>
        <a:xfrm>
          <a:off x="1147593" y="2400811"/>
          <a:ext cx="923459" cy="9234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056CED-2403-F743-95AE-F44DFC803910}">
      <dsp:nvSpPr>
        <dsp:cNvPr id="0" name=""/>
        <dsp:cNvSpPr/>
      </dsp:nvSpPr>
      <dsp:spPr>
        <a:xfrm rot="10800000">
          <a:off x="1609322" y="3599929"/>
          <a:ext cx="5472684" cy="92345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220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err="1" smtClean="0"/>
            <a:t>orte</a:t>
          </a:r>
          <a:endParaRPr lang="pt-BR" sz="4200" kern="1200" dirty="0"/>
        </a:p>
      </dsp:txBody>
      <dsp:txXfrm rot="10800000">
        <a:off x="1840187" y="3599929"/>
        <a:ext cx="5241819" cy="923459"/>
      </dsp:txXfrm>
    </dsp:sp>
    <dsp:sp modelId="{91537D16-00E0-F34A-9532-7FD873F5FEE6}">
      <dsp:nvSpPr>
        <dsp:cNvPr id="0" name=""/>
        <dsp:cNvSpPr/>
      </dsp:nvSpPr>
      <dsp:spPr>
        <a:xfrm>
          <a:off x="1147593" y="3599929"/>
          <a:ext cx="923459" cy="9234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7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94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27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059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294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251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644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994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42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97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72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684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671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069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78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07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50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6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518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27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61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0F579-F447-A34A-8827-34BAE09CB4E4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59856-4C32-8547-AFDF-4AB193A13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83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E00D-5BD0-4B42-A0ED-29A09A7A88C5}" type="datetimeFigureOut">
              <a:rPr lang="en-US" smtClean="0"/>
              <a:t>5/22/15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2EDAC-7EAB-D344-8D06-620932D956C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14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5478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Fratura Exposta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58350"/>
            <a:ext cx="6400800" cy="1752600"/>
          </a:xfrm>
        </p:spPr>
        <p:txBody>
          <a:bodyPr/>
          <a:lstStyle/>
          <a:p>
            <a:r>
              <a:rPr lang="pt-BR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Rodrigo Salim</a:t>
            </a:r>
            <a:endParaRPr lang="pt-BR" dirty="0">
              <a:solidFill>
                <a:schemeClr val="tx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curs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/>
          <a:stretch/>
        </p:blipFill>
        <p:spPr>
          <a:xfrm>
            <a:off x="0" y="-14423"/>
            <a:ext cx="9160956" cy="227998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5800" y="3820558"/>
            <a:ext cx="77724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1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0752" b="-1075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3192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536" b="-1153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011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559" b="-1355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658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376092"/>
                </a:solidFill>
              </a:rPr>
              <a:t>Classificação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0104" r="-40104"/>
          <a:stretch/>
        </p:blipFill>
        <p:spPr>
          <a:xfrm>
            <a:off x="-15805" y="1600200"/>
            <a:ext cx="9171895" cy="5044189"/>
          </a:xfrm>
        </p:spPr>
      </p:pic>
    </p:spTree>
    <p:extLst>
      <p:ext uri="{BB962C8B-B14F-4D97-AF65-F5344CB8AC3E}">
        <p14:creationId xmlns:p14="http://schemas.microsoft.com/office/powerpoint/2010/main" val="30128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376092"/>
                </a:solidFill>
              </a:rPr>
              <a:t>Classificação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 err="1" smtClean="0">
                <a:solidFill>
                  <a:srgbClr val="8EB4E3"/>
                </a:solidFill>
                <a:latin typeface="Arial"/>
                <a:cs typeface="Arial"/>
              </a:rPr>
              <a:t>Tscherne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 e </a:t>
            </a:r>
            <a:r>
              <a:rPr lang="pt-BR" sz="2400" dirty="0" err="1" smtClean="0">
                <a:solidFill>
                  <a:srgbClr val="8EB4E3"/>
                </a:solidFill>
                <a:latin typeface="Arial"/>
                <a:cs typeface="Arial"/>
              </a:rPr>
              <a:t>Sudkamp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 1990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Elaboraram uma classificação que valoriza as lesões das partes moles independente da exposição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Fechadas &amp; Abertas</a:t>
            </a:r>
          </a:p>
          <a:p>
            <a:pPr marL="57150" indent="0">
              <a:lnSpc>
                <a:spcPct val="150000"/>
              </a:lnSpc>
              <a:buNone/>
            </a:pPr>
            <a:endParaRPr lang="pt-BR" sz="2400" dirty="0">
              <a:solidFill>
                <a:srgbClr val="4F81B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8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376092"/>
                </a:solidFill>
              </a:rPr>
              <a:t>Classificação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8EB4E3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8EB4E3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</a:rPr>
              <a:t>Diferencia as lesões </a:t>
            </a:r>
            <a:r>
              <a:rPr lang="pt-BR" sz="2400" dirty="0" err="1" smtClean="0">
                <a:solidFill>
                  <a:srgbClr val="8EB4E3"/>
                </a:solidFill>
              </a:rPr>
              <a:t>osseas</a:t>
            </a:r>
            <a:r>
              <a:rPr lang="pt-BR" sz="2400" dirty="0" smtClean="0">
                <a:solidFill>
                  <a:srgbClr val="8EB4E3"/>
                </a:solidFill>
              </a:rPr>
              <a:t> e partes moles</a:t>
            </a:r>
          </a:p>
          <a:p>
            <a:pPr>
              <a:lnSpc>
                <a:spcPct val="150000"/>
              </a:lnSpc>
            </a:pPr>
            <a:r>
              <a:rPr lang="pt-BR" sz="2400" dirty="0" err="1" smtClean="0">
                <a:solidFill>
                  <a:srgbClr val="8EB4E3"/>
                </a:solidFill>
              </a:rPr>
              <a:t>Alfanumerica</a:t>
            </a:r>
            <a:endParaRPr lang="pt-BR" sz="2400" dirty="0" smtClean="0">
              <a:solidFill>
                <a:srgbClr val="8EB4E3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</a:rPr>
              <a:t>Subdividem partes moles em lesão de pele, </a:t>
            </a:r>
            <a:r>
              <a:rPr lang="pt-BR" sz="2400" dirty="0" err="1" smtClean="0">
                <a:solidFill>
                  <a:srgbClr val="8EB4E3"/>
                </a:solidFill>
              </a:rPr>
              <a:t>neurovascular</a:t>
            </a:r>
            <a:r>
              <a:rPr lang="pt-BR" sz="2400" dirty="0" smtClean="0">
                <a:solidFill>
                  <a:srgbClr val="8EB4E3"/>
                </a:solidFill>
              </a:rPr>
              <a:t>  e </a:t>
            </a:r>
            <a:r>
              <a:rPr lang="pt-BR" sz="2400" dirty="0" err="1" smtClean="0">
                <a:solidFill>
                  <a:srgbClr val="8EB4E3"/>
                </a:solidFill>
              </a:rPr>
              <a:t>musculos</a:t>
            </a:r>
            <a:r>
              <a:rPr lang="pt-BR" sz="2400" dirty="0" smtClean="0">
                <a:solidFill>
                  <a:srgbClr val="8EB4E3"/>
                </a:solidFill>
              </a:rPr>
              <a:t> e tendões.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4F81BD"/>
              </a:solidFill>
            </a:endParaRPr>
          </a:p>
          <a:p>
            <a:pPr marL="57150" indent="0">
              <a:lnSpc>
                <a:spcPct val="150000"/>
              </a:lnSpc>
              <a:buNone/>
            </a:pPr>
            <a:endParaRPr lang="pt-BR" sz="2400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pic>
        <p:nvPicPr>
          <p:cNvPr id="5" name="Picture 4" descr="Captura de tela 2015-01-25 às 01.2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9" y="1648581"/>
            <a:ext cx="26035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376092"/>
                </a:solidFill>
              </a:rPr>
              <a:t>Tratamento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Objetivo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Evitar infecção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Consolidar a fratura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Preservar ou restaurar a função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Todas devem ser consideradas contaminadas</a:t>
            </a:r>
          </a:p>
          <a:p>
            <a:pPr marL="57150" indent="0">
              <a:lnSpc>
                <a:spcPct val="150000"/>
              </a:lnSpc>
              <a:buNone/>
            </a:pPr>
            <a:endParaRPr lang="pt-BR" sz="2400" dirty="0">
              <a:solidFill>
                <a:srgbClr val="4F81B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44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376092"/>
                </a:solidFill>
              </a:rPr>
              <a:t>Gustilo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7332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550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Abordagem inicial</a:t>
            </a:r>
            <a:br>
              <a:rPr lang="pt-BR" b="1" dirty="0" smtClean="0">
                <a:solidFill>
                  <a:srgbClr val="376092"/>
                </a:solidFill>
              </a:rPr>
            </a:br>
            <a:r>
              <a:rPr lang="pt-BR" b="1" dirty="0" smtClean="0">
                <a:solidFill>
                  <a:srgbClr val="376092"/>
                </a:solidFill>
              </a:rPr>
              <a:t>Pré-hospitalar</a:t>
            </a:r>
            <a:endParaRPr lang="pt-BR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No local do trauma – pré-hospitalar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Isolar a ferida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Imobilizar provisoriamente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Não tentar reduzir 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solidFill>
                <a:srgbClr val="1F497D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Abordagem inicial</a:t>
            </a:r>
            <a:br>
              <a:rPr lang="pt-BR" b="1" dirty="0" smtClean="0">
                <a:solidFill>
                  <a:srgbClr val="376092"/>
                </a:solidFill>
              </a:rPr>
            </a:br>
            <a:r>
              <a:rPr lang="pt-BR" b="1" dirty="0" smtClean="0">
                <a:solidFill>
                  <a:srgbClr val="376092"/>
                </a:solidFill>
              </a:rPr>
              <a:t>Sala de Urgência</a:t>
            </a:r>
            <a:endParaRPr lang="pt-BR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ATLS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Isolar se já não foi feito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Questionar sobre o mecanismo de trauma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Exame da extremidade distal à fratura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Solicitar radiografias antes de subir ao centro cirúrgico se possível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Anotar no prontuário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solidFill>
                <a:srgbClr val="1F497D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22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376092"/>
                </a:solidFill>
              </a:rPr>
              <a:t>Conceito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79" y="2018735"/>
            <a:ext cx="7137020" cy="43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8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Antibióticos Sistêmicos</a:t>
            </a:r>
            <a:endParaRPr lang="pt-BR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Iniciar o mais rápido possível( &gt; 3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hs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aumentam as taxas de infecções)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Grau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I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–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Cefalosporina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1a e 2a geração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Grau II e III –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Cefalosporina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+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Aminoglicosideos</a:t>
            </a: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Contaminacao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na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zon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rural –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cef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+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amin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+ pen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G</a:t>
            </a: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Tempo – 48 a 72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hs</a:t>
            </a: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solidFill>
                <a:srgbClr val="1F497D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78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Antibióticos Locais</a:t>
            </a:r>
            <a:endParaRPr lang="pt-BR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Aminoglicosídeo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+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pmma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reduziram infecção no tipo III</a:t>
            </a:r>
          </a:p>
          <a:p>
            <a:pPr>
              <a:lnSpc>
                <a:spcPct val="150000"/>
              </a:lnSpc>
            </a:pP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Vanco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aumenta a resistência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1 mês de nível seguro (CIM)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Diminuem as doses sistêmicas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10 a 20 % maior que a concentração sistêmica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solidFill>
                <a:srgbClr val="1F497D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9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 smtClean="0">
                <a:solidFill>
                  <a:srgbClr val="376092"/>
                </a:solidFill>
              </a:rPr>
              <a:t>Desbridamento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7217" b="17217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 smtClean="0">
                <a:solidFill>
                  <a:srgbClr val="376092"/>
                </a:solidFill>
              </a:rPr>
              <a:t>Desbridamento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Na sala de cirurgia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O uso de torniquete </a:t>
            </a:r>
          </a:p>
          <a:p>
            <a:pPr>
              <a:lnSpc>
                <a:spcPct val="150000"/>
              </a:lnSpc>
            </a:pP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Degermar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e pintar de forma centrifuga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Existem recomendações para fazer em 2 tempos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Pode ser necessário ampliar a ferida </a:t>
            </a:r>
            <a:endParaRPr lang="pt-BR" dirty="0">
              <a:solidFill>
                <a:srgbClr val="8EB4E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95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 smtClean="0">
                <a:solidFill>
                  <a:srgbClr val="376092"/>
                </a:solidFill>
              </a:rPr>
              <a:t>Desbridamento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A musculatura deve ser dada uma atenção especial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Desvitalizada é um excelente meio de cultura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4F81B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19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4 “</a:t>
            </a:r>
            <a:r>
              <a:rPr lang="pt-BR" b="1" dirty="0" err="1" smtClean="0">
                <a:solidFill>
                  <a:srgbClr val="376092"/>
                </a:solidFill>
              </a:rPr>
              <a:t>Cs</a:t>
            </a:r>
            <a:r>
              <a:rPr lang="pt-BR" b="1" dirty="0" smtClean="0">
                <a:solidFill>
                  <a:srgbClr val="376092"/>
                </a:solidFill>
              </a:rPr>
              <a:t>”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4858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47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 smtClean="0">
                <a:solidFill>
                  <a:srgbClr val="376092"/>
                </a:solidFill>
              </a:rPr>
              <a:t>Desbridamento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Pele quando desvitalizada pode ser usada como enxerto ou curativo biológico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Ligadura de lesões vasculares e reparo de nervos devem ser feitos com fios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monofilamentares</a:t>
            </a: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Osso desvitalizados devem ser removidos mesmo que resultem grandes falhas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268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 smtClean="0">
                <a:solidFill>
                  <a:srgbClr val="376092"/>
                </a:solidFill>
              </a:rPr>
              <a:t>Desbridamento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231" b="112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101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 smtClean="0">
                <a:solidFill>
                  <a:srgbClr val="376092"/>
                </a:solidFill>
              </a:rPr>
              <a:t>Desbridamento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>
                <a:solidFill>
                  <a:srgbClr val="8EB4E3"/>
                </a:solidFill>
                <a:latin typeface="Arial"/>
                <a:cs typeface="Arial"/>
              </a:rPr>
              <a:t>Exceto</a:t>
            </a:r>
            <a:r>
              <a:rPr lang="en-US" dirty="0">
                <a:solidFill>
                  <a:srgbClr val="8EB4E3"/>
                </a:solidFill>
                <a:latin typeface="Arial"/>
                <a:cs typeface="Arial"/>
              </a:rPr>
              <a:t> :  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8EB4E3"/>
                </a:solidFill>
              </a:rPr>
              <a:t>       </a:t>
            </a:r>
          </a:p>
          <a:p>
            <a:pPr marL="0" indent="0" algn="ctr">
              <a:buNone/>
            </a:pPr>
            <a:endParaRPr lang="en-US" dirty="0">
              <a:solidFill>
                <a:srgbClr val="8EB4E3"/>
              </a:solidFill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rgbClr val="8EB4E3"/>
                </a:solidFill>
                <a:latin typeface="Arial"/>
                <a:cs typeface="Arial"/>
              </a:rPr>
              <a:t>F</a:t>
            </a:r>
            <a:r>
              <a:rPr lang="en-US" dirty="0" err="1" smtClean="0">
                <a:solidFill>
                  <a:srgbClr val="8EB4E3"/>
                </a:solidFill>
                <a:latin typeface="Arial"/>
                <a:cs typeface="Arial"/>
              </a:rPr>
              <a:t>ragmentos</a:t>
            </a:r>
            <a:r>
              <a:rPr lang="en-US" dirty="0" smtClean="0">
                <a:solidFill>
                  <a:srgbClr val="8EB4E3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8EB4E3"/>
                </a:solidFill>
                <a:latin typeface="Arial"/>
                <a:cs typeface="Arial"/>
              </a:rPr>
              <a:t>articulares</a:t>
            </a:r>
            <a:r>
              <a:rPr lang="en-US" dirty="0">
                <a:solidFill>
                  <a:srgbClr val="8EB4E3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8EB4E3"/>
                </a:solidFill>
                <a:latin typeface="Arial"/>
                <a:cs typeface="Arial"/>
              </a:rPr>
              <a:t>desvitalizados</a:t>
            </a:r>
            <a:r>
              <a:rPr lang="en-US" dirty="0">
                <a:solidFill>
                  <a:srgbClr val="8EB4E3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8EB4E3"/>
                </a:solidFill>
                <a:latin typeface="Arial"/>
                <a:cs typeface="Arial"/>
              </a:rPr>
              <a:t>devem</a:t>
            </a:r>
            <a:r>
              <a:rPr lang="en-US" dirty="0">
                <a:solidFill>
                  <a:srgbClr val="8EB4E3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8EB4E3"/>
                </a:solidFill>
                <a:latin typeface="Arial"/>
                <a:cs typeface="Arial"/>
              </a:rPr>
              <a:t>ser</a:t>
            </a:r>
            <a:r>
              <a:rPr lang="en-US" dirty="0">
                <a:solidFill>
                  <a:srgbClr val="8EB4E3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8EB4E3"/>
                </a:solidFill>
                <a:latin typeface="Arial"/>
                <a:cs typeface="Arial"/>
              </a:rPr>
              <a:t>mantidos</a:t>
            </a:r>
            <a:r>
              <a:rPr lang="en-US" dirty="0">
                <a:solidFill>
                  <a:srgbClr val="8EB4E3"/>
                </a:solidFill>
                <a:latin typeface="Arial"/>
                <a:cs typeface="Arial"/>
              </a:rPr>
              <a:t> </a:t>
            </a:r>
          </a:p>
          <a:p>
            <a:endParaRPr lang="pt-B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20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err="1" smtClean="0">
                <a:solidFill>
                  <a:srgbClr val="376092"/>
                </a:solidFill>
              </a:rPr>
              <a:t>Desbridamento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>
              <a:solidFill>
                <a:srgbClr val="4F81BD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Se persistir a dúvida, revisar o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desbridamento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em 24 a 48 horas</a:t>
            </a:r>
          </a:p>
          <a:p>
            <a:pPr marL="0" indent="0" algn="ctr">
              <a:buNone/>
            </a:pPr>
            <a:endParaRPr lang="pt-BR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3618" y="2967335"/>
            <a:ext cx="466415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Second LOOK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52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18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  <a:latin typeface="Arial"/>
                <a:cs typeface="Arial"/>
              </a:rPr>
              <a:t>Sempre perceptível, visível e claro???</a:t>
            </a:r>
            <a:br>
              <a:rPr lang="pt-BR" dirty="0">
                <a:solidFill>
                  <a:srgbClr val="FF0000"/>
                </a:solidFill>
                <a:latin typeface="Arial"/>
                <a:cs typeface="Arial"/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8190" y="3918857"/>
            <a:ext cx="630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rcRect t="10170" b="10170"/>
          <a:stretch>
            <a:fillRect/>
          </a:stretch>
        </p:blipFill>
        <p:spPr>
          <a:xfrm>
            <a:off x="970998" y="2083855"/>
            <a:ext cx="6879518" cy="378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Fechamento da ferida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Primário da ferida é perigoso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Recomendação fechar em 3 a 7 dias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Extensão da ferida pode ser fechada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Podemos suturar para cobrirmos osso, tendões, nervos e vasos.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Não fechar com tensão</a:t>
            </a:r>
          </a:p>
          <a:p>
            <a:pPr marL="0" indent="0">
              <a:buNone/>
            </a:pPr>
            <a:endParaRPr lang="en-US" dirty="0" smtClean="0">
              <a:solidFill>
                <a:srgbClr val="4F81BD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93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Curativo a vácuo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4F81BD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-20035" r="-20035"/>
          <a:stretch>
            <a:fillRect/>
          </a:stretch>
        </p:blipFill>
        <p:spPr>
          <a:xfrm>
            <a:off x="-26130" y="1752600"/>
            <a:ext cx="8865330" cy="48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Irrigação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Deve ser abundante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Ação mecânica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Pulsátil versus gravitacional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Ringer versus Solução Fisiológica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Usar antibióticos e antissépticos ??</a:t>
            </a: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72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Cultura da ferida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Baixo valor preditivo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Não identifica o germe corretamente</a:t>
            </a:r>
            <a:endParaRPr lang="pt-BR" dirty="0">
              <a:solidFill>
                <a:srgbClr val="8EB4E3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15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Estabilização da fratura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Diminuir a probabilidade de infecção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Previne contra trauma adicional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Melhora condições de cuidados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Reconstituir comprimento e alinhamento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Princípios de fixação são semelhantes com as fraturas fechadas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77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Estabilização da fratura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Grau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I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– tratamento semelhante como fratura fechada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Grau II e III </a:t>
            </a:r>
          </a:p>
          <a:p>
            <a:pPr lvl="1"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São instáveis </a:t>
            </a:r>
          </a:p>
          <a:p>
            <a:pPr lvl="1"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Escolha do implante depende das condições</a:t>
            </a:r>
          </a:p>
          <a:p>
            <a:pPr lvl="1"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Fixação provisória</a:t>
            </a:r>
            <a:endParaRPr lang="pt-BR" dirty="0">
              <a:solidFill>
                <a:srgbClr val="8EB4E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77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Fixador Externo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Menos invasivo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Preferência montagens unilateral com 4 pinos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Colocação dos pinos devem ser planejadas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Usados como tratamento provisório, geralmente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Indicado em lesões graves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37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Placa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Região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metafisária</a:t>
            </a: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Diáfise de membros superiores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Incidência de infecção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72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Haste Intramedular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Forma mais comum no tratamento de fratura expostas dos membros inferiores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Pouco manipulação do foco de fratura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Hastes fresadas no fêmur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solidFill>
                <a:srgbClr val="4F81B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70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Haste &amp; Fixador Externo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Consolidação e infecção não houve diferença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Infecção superficial e consolidação viciosa maior nos casos dos Fixadores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04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376092"/>
                </a:solidFill>
              </a:rPr>
              <a:t>Introdução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Energia = m </a:t>
            </a:r>
            <a:r>
              <a:rPr lang="pt-BR" sz="2400" dirty="0" err="1" smtClean="0">
                <a:solidFill>
                  <a:srgbClr val="8EB4E3"/>
                </a:solidFill>
                <a:latin typeface="Arial"/>
                <a:cs typeface="Arial"/>
              </a:rPr>
              <a:t>x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 v</a:t>
            </a:r>
            <a:r>
              <a:rPr lang="pt-BR" sz="2400" baseline="30000" dirty="0" smtClean="0">
                <a:solidFill>
                  <a:srgbClr val="8EB4E3"/>
                </a:solidFill>
                <a:latin typeface="Arial"/>
                <a:cs typeface="Arial"/>
              </a:rPr>
              <a:t>2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/2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Infecção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Consolidação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Desafio para restaurar a função satisfatoriamente</a:t>
            </a:r>
          </a:p>
          <a:p>
            <a:pPr marL="514350" indent="-457200">
              <a:lnSpc>
                <a:spcPct val="160000"/>
              </a:lnSpc>
              <a:buFont typeface="Arial" charset="0"/>
              <a:buChar char="•"/>
            </a:pPr>
            <a:endParaRPr lang="pt-BR" sz="2400" dirty="0" smtClean="0">
              <a:solidFill>
                <a:srgbClr val="8EB4E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8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Fresar?</a:t>
            </a:r>
            <a:endParaRPr lang="pt-BR" b="1" dirty="0">
              <a:solidFill>
                <a:srgbClr val="37609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Não fresada</a:t>
            </a:r>
            <a:endParaRPr lang="pt-BR" dirty="0">
              <a:solidFill>
                <a:srgbClr val="8EB4E3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Diminui a lesão da circulação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endosteal</a:t>
            </a: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Pode ser usada até grau IIIA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Seletos casos grau IIIB</a:t>
            </a:r>
          </a:p>
          <a:p>
            <a:endParaRPr lang="pt-BR" dirty="0">
              <a:solidFill>
                <a:srgbClr val="8EB4E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Fresada</a:t>
            </a:r>
            <a:endParaRPr lang="pt-BR" dirty="0">
              <a:solidFill>
                <a:srgbClr val="8EB4E3"/>
              </a:solidFill>
              <a:latin typeface="Arial"/>
              <a:cs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Menores taxas de falha, revisão de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osteossíntese</a:t>
            </a:r>
            <a:endParaRPr lang="pt-BR" dirty="0">
              <a:solidFill>
                <a:srgbClr val="8EB4E3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68830" y="5642727"/>
            <a:ext cx="705711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Sem diferença em relação a infecção</a:t>
            </a:r>
          </a:p>
        </p:txBody>
      </p:sp>
    </p:spTree>
    <p:extLst>
      <p:ext uri="{BB962C8B-B14F-4D97-AF65-F5344CB8AC3E}">
        <p14:creationId xmlns:p14="http://schemas.microsoft.com/office/powerpoint/2010/main" val="375986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Cobertura de partes moles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Aumentam vascularização, aporte de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atb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Infecção</a:t>
            </a:r>
          </a:p>
          <a:p>
            <a:pPr>
              <a:lnSpc>
                <a:spcPct val="16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Local versus microcirúrgico</a:t>
            </a:r>
          </a:p>
          <a:p>
            <a:pPr lvl="1">
              <a:lnSpc>
                <a:spcPct val="16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1/3 proximal da tíbia – gastrocnêmicos</a:t>
            </a:r>
          </a:p>
          <a:p>
            <a:pPr lvl="1">
              <a:lnSpc>
                <a:spcPct val="16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1/3 médio –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sóleos</a:t>
            </a: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 lvl="1">
              <a:lnSpc>
                <a:spcPct val="16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1/3 distal – livres</a:t>
            </a:r>
          </a:p>
          <a:p>
            <a:pPr>
              <a:lnSpc>
                <a:spcPct val="16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Devem ser feito o mais rápido possível( &lt; 72 </a:t>
            </a:r>
            <a:r>
              <a:rPr lang="pt-BR" dirty="0" err="1" smtClean="0">
                <a:solidFill>
                  <a:srgbClr val="8EB4E3"/>
                </a:solidFill>
                <a:latin typeface="Arial"/>
                <a:cs typeface="Arial"/>
              </a:rPr>
              <a:t>hs</a:t>
            </a: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36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Cobertura de partes moles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073" r="-17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175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Enxerto ósseo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Autógeno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2 a 6 semanas após a cobertura</a:t>
            </a:r>
            <a:endParaRPr lang="pt-BR" dirty="0">
              <a:solidFill>
                <a:srgbClr val="8EB4E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23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Amputação - índices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8EB4E3"/>
                </a:solidFill>
              </a:rPr>
              <a:t>MESI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8EB4E3"/>
                </a:solidFill>
              </a:rPr>
              <a:t>PSI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8EB4E3"/>
                </a:solidFill>
              </a:rPr>
              <a:t>MEES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8EB4E3"/>
                </a:solidFill>
              </a:rPr>
              <a:t>LSI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2239" y="26048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7" name="Picture 6" descr="Captura de Tela 2015-05-21 às 06.5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82" y="2260906"/>
            <a:ext cx="5320118" cy="33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0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Amputação - índices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solidFill>
                <a:srgbClr val="8EB4E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075" y="2637396"/>
            <a:ext cx="7619661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ão</a:t>
            </a:r>
            <a:r>
              <a:rPr lang="en-US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são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totalmente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confiáveis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e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que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o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julgamento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clínico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pelo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médico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que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faz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o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desbridamento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é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talvez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mais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/>
                <a:cs typeface="Arial"/>
              </a:rPr>
              <a:t>importante</a:t>
            </a:r>
            <a:r>
              <a:rPr lang="en-US" sz="3200" b="1" i="1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</a:p>
          <a:p>
            <a:pPr algn="ctr"/>
            <a:endParaRPr lang="pt-BR" sz="3200" b="1" i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2239" y="26048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24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Amputação primária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8EB4E3"/>
                </a:solidFill>
              </a:rPr>
              <a:t>Isquemia</a:t>
            </a:r>
            <a:r>
              <a:rPr lang="en-US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  <a:sym typeface="Wingdings"/>
              </a:rPr>
              <a:t>    </a:t>
            </a:r>
            <a:r>
              <a:rPr lang="en-US" dirty="0" smtClean="0">
                <a:solidFill>
                  <a:srgbClr val="8EB4E3"/>
                </a:solidFill>
              </a:rPr>
              <a:t>&gt; 6 </a:t>
            </a:r>
            <a:r>
              <a:rPr lang="en-US" dirty="0" err="1" smtClean="0">
                <a:solidFill>
                  <a:srgbClr val="8EB4E3"/>
                </a:solidFill>
              </a:rPr>
              <a:t>horas</a:t>
            </a:r>
            <a:endParaRPr lang="en-US" dirty="0" smtClean="0">
              <a:solidFill>
                <a:srgbClr val="8EB4E3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8EB4E3"/>
                </a:solidFill>
              </a:rPr>
              <a:t>Perda</a:t>
            </a:r>
            <a:r>
              <a:rPr lang="en-US" dirty="0" smtClean="0">
                <a:solidFill>
                  <a:srgbClr val="8EB4E3"/>
                </a:solidFill>
              </a:rPr>
              <a:t> muscular </a:t>
            </a:r>
            <a:r>
              <a:rPr lang="en-US" dirty="0" err="1" smtClean="0">
                <a:solidFill>
                  <a:srgbClr val="8EB4E3"/>
                </a:solidFill>
              </a:rPr>
              <a:t>segmentar</a:t>
            </a:r>
            <a:r>
              <a:rPr lang="en-US" dirty="0" smtClean="0">
                <a:solidFill>
                  <a:srgbClr val="8EB4E3"/>
                </a:solidFill>
              </a:rPr>
              <a:t> </a:t>
            </a:r>
            <a:r>
              <a:rPr lang="en-US" dirty="0" err="1" smtClean="0">
                <a:solidFill>
                  <a:srgbClr val="8EB4E3"/>
                </a:solidFill>
              </a:rPr>
              <a:t>em</a:t>
            </a:r>
            <a:r>
              <a:rPr lang="en-US" dirty="0" smtClean="0">
                <a:solidFill>
                  <a:srgbClr val="8EB4E3"/>
                </a:solidFill>
              </a:rPr>
              <a:t> 2 </a:t>
            </a:r>
            <a:r>
              <a:rPr lang="en-US" dirty="0" err="1" smtClean="0">
                <a:solidFill>
                  <a:srgbClr val="8EB4E3"/>
                </a:solidFill>
              </a:rPr>
              <a:t>compartimentos</a:t>
            </a:r>
            <a:endParaRPr lang="en-US" dirty="0" smtClean="0">
              <a:solidFill>
                <a:srgbClr val="8EB4E3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8EB4E3"/>
                </a:solidFill>
              </a:rPr>
              <a:t>Perda</a:t>
            </a:r>
            <a:r>
              <a:rPr lang="en-US" dirty="0" smtClean="0">
                <a:solidFill>
                  <a:srgbClr val="8EB4E3"/>
                </a:solidFill>
              </a:rPr>
              <a:t> </a:t>
            </a:r>
            <a:r>
              <a:rPr lang="en-US" dirty="0" err="1" smtClean="0">
                <a:solidFill>
                  <a:srgbClr val="8EB4E3"/>
                </a:solidFill>
              </a:rPr>
              <a:t>osséa</a:t>
            </a:r>
            <a:r>
              <a:rPr lang="en-US" dirty="0" smtClean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  <a:sym typeface="Wingdings"/>
              </a:rPr>
              <a:t>   </a:t>
            </a:r>
            <a:r>
              <a:rPr lang="en-US" dirty="0" smtClean="0">
                <a:solidFill>
                  <a:srgbClr val="8EB4E3"/>
                </a:solidFill>
              </a:rPr>
              <a:t>&gt; 1/3 da </a:t>
            </a:r>
            <a:r>
              <a:rPr lang="en-US" dirty="0" err="1" smtClean="0">
                <a:solidFill>
                  <a:srgbClr val="8EB4E3"/>
                </a:solidFill>
              </a:rPr>
              <a:t>tíbia</a:t>
            </a:r>
            <a:endParaRPr lang="en-US" dirty="0" smtClean="0">
              <a:solidFill>
                <a:srgbClr val="8EB4E3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8EB4E3"/>
                </a:solidFill>
              </a:rPr>
              <a:t>Amputação</a:t>
            </a:r>
            <a:r>
              <a:rPr lang="en-US" dirty="0" smtClean="0">
                <a:solidFill>
                  <a:srgbClr val="8EB4E3"/>
                </a:solidFill>
              </a:rPr>
              <a:t> </a:t>
            </a:r>
            <a:r>
              <a:rPr lang="en-US" dirty="0" err="1" smtClean="0">
                <a:solidFill>
                  <a:srgbClr val="8EB4E3"/>
                </a:solidFill>
              </a:rPr>
              <a:t>incompleta</a:t>
            </a:r>
            <a:r>
              <a:rPr lang="en-US" dirty="0" smtClean="0">
                <a:solidFill>
                  <a:srgbClr val="8EB4E3"/>
                </a:solidFill>
              </a:rPr>
              <a:t> com distal </a:t>
            </a:r>
            <a:r>
              <a:rPr lang="en-US" dirty="0" err="1" smtClean="0">
                <a:solidFill>
                  <a:srgbClr val="8EB4E3"/>
                </a:solidFill>
              </a:rPr>
              <a:t>lesado</a:t>
            </a:r>
            <a:endParaRPr lang="en-US" dirty="0" smtClean="0">
              <a:solidFill>
                <a:srgbClr val="8EB4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8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376092"/>
                </a:solidFill>
              </a:rPr>
              <a:t>Caso Clínico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solidFill>
                <a:srgbClr val="8EB4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376092"/>
                </a:solidFill>
              </a:rPr>
              <a:t>Epidemiologia</a:t>
            </a:r>
            <a:endParaRPr lang="pt-BR" b="1" dirty="0">
              <a:solidFill>
                <a:srgbClr val="37609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Varia de região para região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Países desenvolvidos 11,5 : 100.000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21% de fraturas do ossos longos</a:t>
            </a: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8EB4E3"/>
                </a:solidFill>
                <a:latin typeface="Arial"/>
                <a:cs typeface="Arial"/>
              </a:rPr>
              <a:t>Os ossos mais afetados: tíbia e fêmur</a:t>
            </a:r>
          </a:p>
          <a:p>
            <a:endParaRPr lang="en-US" dirty="0"/>
          </a:p>
          <a:p>
            <a:pPr marL="914400" lvl="1" indent="-457200">
              <a:lnSpc>
                <a:spcPct val="160000"/>
              </a:lnSpc>
              <a:buFont typeface="Arial" charset="0"/>
              <a:buChar char="•"/>
            </a:pPr>
            <a:endParaRPr lang="pt-BR" sz="2000" dirty="0" smtClean="0">
              <a:solidFill>
                <a:srgbClr val="1F497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97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376092"/>
                </a:solidFill>
              </a:rPr>
              <a:t>Classificação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3000" dirty="0" err="1" smtClean="0">
                <a:solidFill>
                  <a:srgbClr val="8EB4E3"/>
                </a:solidFill>
                <a:latin typeface="Arial"/>
                <a:cs typeface="Arial"/>
              </a:rPr>
              <a:t>Brumback</a:t>
            </a:r>
            <a:endParaRPr lang="pt-BR" sz="3000" dirty="0" smtClean="0">
              <a:solidFill>
                <a:srgbClr val="8EB4E3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História e mecanismo de trauma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Condições vasculares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Tamanho da ferida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Condições das partes moles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Traço da fratura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Contaminação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Síndrome de compartimento</a:t>
            </a:r>
          </a:p>
          <a:p>
            <a:pPr marL="57150" indent="0">
              <a:lnSpc>
                <a:spcPct val="150000"/>
              </a:lnSpc>
              <a:buNone/>
            </a:pPr>
            <a:endParaRPr lang="pt-BR" sz="2400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 rot="1092810">
            <a:off x="864013" y="2967335"/>
            <a:ext cx="76026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Personalidade da Fratura</a:t>
            </a:r>
            <a:endParaRPr lang="x-none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52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376092"/>
                </a:solidFill>
              </a:rPr>
              <a:t>Classificação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1477633"/>
            <a:ext cx="8229600" cy="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A mais consagrada e referendada </a:t>
            </a:r>
          </a:p>
          <a:p>
            <a:pPr>
              <a:lnSpc>
                <a:spcPct val="150000"/>
              </a:lnSpc>
            </a:pPr>
            <a:r>
              <a:rPr lang="pt-BR" sz="2400" dirty="0" err="1" smtClean="0">
                <a:solidFill>
                  <a:srgbClr val="8EB4E3"/>
                </a:solidFill>
                <a:latin typeface="Arial"/>
                <a:cs typeface="Arial"/>
              </a:rPr>
              <a:t>Gustilo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 e Anderson – 1976</a:t>
            </a:r>
          </a:p>
          <a:p>
            <a:pPr>
              <a:lnSpc>
                <a:spcPct val="150000"/>
              </a:lnSpc>
            </a:pPr>
            <a:r>
              <a:rPr lang="pt-BR" sz="2400" dirty="0" err="1" smtClean="0">
                <a:solidFill>
                  <a:srgbClr val="8EB4E3"/>
                </a:solidFill>
                <a:latin typeface="Arial"/>
                <a:cs typeface="Arial"/>
              </a:rPr>
              <a:t>Gustilo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 modificou em 1986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Baixa </a:t>
            </a:r>
            <a:r>
              <a:rPr lang="pt-BR" sz="2400" dirty="0" err="1" smtClean="0">
                <a:solidFill>
                  <a:srgbClr val="8EB4E3"/>
                </a:solidFill>
                <a:latin typeface="Arial"/>
                <a:cs typeface="Arial"/>
              </a:rPr>
              <a:t>reprodutividade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 entre observadores(60%) </a:t>
            </a:r>
          </a:p>
          <a:p>
            <a:pPr>
              <a:lnSpc>
                <a:spcPct val="150000"/>
              </a:lnSpc>
            </a:pP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A completa avaliação deve ser feita após o </a:t>
            </a:r>
            <a:r>
              <a:rPr lang="pt-BR" sz="2400" dirty="0" err="1" smtClean="0">
                <a:solidFill>
                  <a:srgbClr val="8EB4E3"/>
                </a:solidFill>
                <a:latin typeface="Arial"/>
                <a:cs typeface="Arial"/>
              </a:rPr>
              <a:t>desbridamento</a:t>
            </a:r>
            <a:r>
              <a:rPr lang="pt-BR" sz="2400" dirty="0" smtClean="0">
                <a:solidFill>
                  <a:srgbClr val="8EB4E3"/>
                </a:solidFill>
                <a:latin typeface="Arial"/>
                <a:cs typeface="Arial"/>
              </a:rPr>
              <a:t> – melhora a acurácia</a:t>
            </a:r>
          </a:p>
          <a:p>
            <a:pPr marL="57150" indent="0">
              <a:lnSpc>
                <a:spcPct val="150000"/>
              </a:lnSpc>
              <a:buNone/>
            </a:pPr>
            <a:endParaRPr lang="pt-BR" sz="2400" dirty="0">
              <a:solidFill>
                <a:srgbClr val="4F81B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83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799" b="-879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965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633" b="-863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157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13949</TotalTime>
  <Words>811</Words>
  <Application>Microsoft Macintosh PowerPoint</Application>
  <PresentationFormat>On-screen Show (4:3)</PresentationFormat>
  <Paragraphs>204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Custom Design</vt:lpstr>
      <vt:lpstr>Fratura Exposta</vt:lpstr>
      <vt:lpstr>Conceito</vt:lpstr>
      <vt:lpstr>Sempre perceptível, visível e claro??? </vt:lpstr>
      <vt:lpstr>Introdução</vt:lpstr>
      <vt:lpstr>Epidemiologia</vt:lpstr>
      <vt:lpstr>Classificação</vt:lpstr>
      <vt:lpstr>Classificação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Classificação</vt:lpstr>
      <vt:lpstr>Classificação</vt:lpstr>
      <vt:lpstr>Classificação</vt:lpstr>
      <vt:lpstr>Tratamento</vt:lpstr>
      <vt:lpstr>Gustilo</vt:lpstr>
      <vt:lpstr>Abordagem inicial Pré-hospitalar</vt:lpstr>
      <vt:lpstr>Abordagem inicial Sala de Urgência</vt:lpstr>
      <vt:lpstr>Antibióticos Sistêmicos</vt:lpstr>
      <vt:lpstr>Antibióticos Locais</vt:lpstr>
      <vt:lpstr>Desbridamento</vt:lpstr>
      <vt:lpstr>Desbridamento</vt:lpstr>
      <vt:lpstr>Desbridamento</vt:lpstr>
      <vt:lpstr>4 “Cs”</vt:lpstr>
      <vt:lpstr>Desbridamento</vt:lpstr>
      <vt:lpstr>Desbridamento</vt:lpstr>
      <vt:lpstr>Desbridamento</vt:lpstr>
      <vt:lpstr>Desbridamento</vt:lpstr>
      <vt:lpstr>Fechamento da ferida</vt:lpstr>
      <vt:lpstr>Curativo a vácuo</vt:lpstr>
      <vt:lpstr>Irrigação</vt:lpstr>
      <vt:lpstr>Cultura da ferida</vt:lpstr>
      <vt:lpstr>Estabilização da fratura</vt:lpstr>
      <vt:lpstr>Estabilização da fratura</vt:lpstr>
      <vt:lpstr>Fixador Externo</vt:lpstr>
      <vt:lpstr>Placa</vt:lpstr>
      <vt:lpstr>Haste Intramedular</vt:lpstr>
      <vt:lpstr>Haste &amp; Fixador Externo</vt:lpstr>
      <vt:lpstr>Fresar?</vt:lpstr>
      <vt:lpstr>Cobertura de partes moles</vt:lpstr>
      <vt:lpstr>Cobertura de partes moles</vt:lpstr>
      <vt:lpstr>Enxerto ósseo</vt:lpstr>
      <vt:lpstr>Amputação - índices</vt:lpstr>
      <vt:lpstr>Amputação - índices</vt:lpstr>
      <vt:lpstr>Amputação primária</vt:lpstr>
      <vt:lpstr>Caso Clínico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Escoliose idiopática</dc:title>
  <dc:creator>Fernando Herrero</dc:creator>
  <cp:lastModifiedBy>Fernando Herrero</cp:lastModifiedBy>
  <cp:revision>73</cp:revision>
  <dcterms:created xsi:type="dcterms:W3CDTF">2014-10-09T20:17:22Z</dcterms:created>
  <dcterms:modified xsi:type="dcterms:W3CDTF">2015-05-22T11:34:10Z</dcterms:modified>
</cp:coreProperties>
</file>