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9144000" cy="6858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1020" y="5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4/8/2019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rgbClr val="DADADA"/>
                </a:solidFill>
                <a:latin typeface="Tw Cen MT"/>
                <a:cs typeface="Tw Cen M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rgbClr val="775F55"/>
                </a:solidFill>
                <a:latin typeface="Tw Cen MT"/>
                <a:cs typeface="Tw Cen MT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4/8/2019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rgbClr val="DADADA"/>
                </a:solidFill>
                <a:latin typeface="Tw Cen MT"/>
                <a:cs typeface="Tw Cen M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4/8/2019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rgbClr val="DADADA"/>
                </a:solidFill>
                <a:latin typeface="Tw Cen MT"/>
                <a:cs typeface="Tw Cen M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4/8/2019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179387" y="328699"/>
            <a:ext cx="8743666" cy="34118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4/8/2019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0" y="1524000"/>
            <a:ext cx="9144000" cy="1143000"/>
          </a:xfrm>
          <a:custGeom>
            <a:avLst/>
            <a:gdLst/>
            <a:ahLst/>
            <a:cxnLst/>
            <a:rect l="l" t="t" r="r" b="b"/>
            <a:pathLst>
              <a:path w="9144000" h="1143000">
                <a:moveTo>
                  <a:pt x="0" y="1143000"/>
                </a:moveTo>
                <a:lnTo>
                  <a:pt x="9144000" y="1143000"/>
                </a:lnTo>
                <a:lnTo>
                  <a:pt x="9144000" y="0"/>
                </a:lnTo>
                <a:lnTo>
                  <a:pt x="0" y="0"/>
                </a:lnTo>
                <a:lnTo>
                  <a:pt x="0" y="1143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0" y="1600200"/>
            <a:ext cx="1295400" cy="990600"/>
          </a:xfrm>
          <a:custGeom>
            <a:avLst/>
            <a:gdLst/>
            <a:ahLst/>
            <a:cxnLst/>
            <a:rect l="l" t="t" r="r" b="b"/>
            <a:pathLst>
              <a:path w="1295400" h="990600">
                <a:moveTo>
                  <a:pt x="0" y="990600"/>
                </a:moveTo>
                <a:lnTo>
                  <a:pt x="1295400" y="990600"/>
                </a:lnTo>
                <a:lnTo>
                  <a:pt x="1295400" y="0"/>
                </a:lnTo>
                <a:lnTo>
                  <a:pt x="0" y="0"/>
                </a:lnTo>
                <a:lnTo>
                  <a:pt x="0" y="990600"/>
                </a:lnTo>
                <a:close/>
              </a:path>
            </a:pathLst>
          </a:custGeom>
          <a:solidFill>
            <a:srgbClr val="DD804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450339" y="1715516"/>
            <a:ext cx="6243320" cy="69659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0" i="0">
                <a:solidFill>
                  <a:srgbClr val="DADADA"/>
                </a:solidFill>
                <a:latin typeface="Tw Cen MT"/>
                <a:cs typeface="Tw Cen M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30259" y="2579057"/>
            <a:ext cx="8409305" cy="41268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0">
                <a:solidFill>
                  <a:srgbClr val="775F55"/>
                </a:solidFill>
                <a:latin typeface="Tw Cen MT"/>
                <a:cs typeface="Tw Cen MT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4/8/2019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371600" y="1600200"/>
            <a:ext cx="7772400" cy="990600"/>
          </a:xfrm>
          <a:custGeom>
            <a:avLst/>
            <a:gdLst/>
            <a:ahLst/>
            <a:cxnLst/>
            <a:rect l="l" t="t" r="r" b="b"/>
            <a:pathLst>
              <a:path w="7772400" h="990600">
                <a:moveTo>
                  <a:pt x="0" y="990600"/>
                </a:moveTo>
                <a:lnTo>
                  <a:pt x="7772400" y="990600"/>
                </a:lnTo>
                <a:lnTo>
                  <a:pt x="7772400" y="0"/>
                </a:lnTo>
                <a:lnTo>
                  <a:pt x="0" y="0"/>
                </a:lnTo>
                <a:lnTo>
                  <a:pt x="0" y="990600"/>
                </a:lnTo>
                <a:close/>
              </a:path>
            </a:pathLst>
          </a:custGeom>
          <a:solidFill>
            <a:srgbClr val="94B6D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683564" y="2708922"/>
            <a:ext cx="7993380" cy="2952750"/>
          </a:xfrm>
          <a:custGeom>
            <a:avLst/>
            <a:gdLst/>
            <a:ahLst/>
            <a:cxnLst/>
            <a:rect l="l" t="t" r="r" b="b"/>
            <a:pathLst>
              <a:path w="7993380" h="2952750">
                <a:moveTo>
                  <a:pt x="0" y="0"/>
                </a:moveTo>
                <a:lnTo>
                  <a:pt x="7992884" y="0"/>
                </a:lnTo>
                <a:lnTo>
                  <a:pt x="7992884" y="2952330"/>
                </a:lnTo>
                <a:lnTo>
                  <a:pt x="0" y="295233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0"/>
            <a:ext cx="9143999" cy="115252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1450339" y="1715516"/>
            <a:ext cx="1780539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Aula</a:t>
            </a:r>
            <a:r>
              <a:rPr spc="-110" dirty="0"/>
              <a:t> </a:t>
            </a:r>
            <a:r>
              <a:rPr dirty="0"/>
              <a:t>S8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2548257" y="720598"/>
            <a:ext cx="382397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1144270" algn="l"/>
              </a:tabLst>
            </a:pPr>
            <a:r>
              <a:rPr sz="1600" spc="-5" dirty="0">
                <a:latin typeface="Arial"/>
                <a:cs typeface="Arial"/>
              </a:rPr>
              <a:t>0313101	Introdução à Engenharia </a:t>
            </a:r>
            <a:r>
              <a:rPr sz="1600" dirty="0">
                <a:latin typeface="Arial"/>
                <a:cs typeface="Arial"/>
              </a:rPr>
              <a:t>Civil</a:t>
            </a:r>
            <a:endParaRPr sz="16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450339" y="2671063"/>
            <a:ext cx="6530975" cy="2762885"/>
          </a:xfrm>
          <a:prstGeom prst="rect">
            <a:avLst/>
          </a:prstGeom>
        </p:spPr>
        <p:txBody>
          <a:bodyPr vert="horz" wrap="square" lIns="0" tIns="1009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95"/>
              </a:spcBef>
            </a:pPr>
            <a:r>
              <a:rPr sz="2400" b="1" dirty="0">
                <a:solidFill>
                  <a:srgbClr val="775F55"/>
                </a:solidFill>
                <a:latin typeface="Tw Cen MT"/>
                <a:cs typeface="Tw Cen MT"/>
              </a:rPr>
              <a:t>Lição </a:t>
            </a:r>
            <a:r>
              <a:rPr sz="2400" b="1" spc="-5" dirty="0">
                <a:solidFill>
                  <a:srgbClr val="775F55"/>
                </a:solidFill>
                <a:latin typeface="Tw Cen MT"/>
                <a:cs typeface="Tw Cen MT"/>
              </a:rPr>
              <a:t>de </a:t>
            </a:r>
            <a:r>
              <a:rPr sz="2400" b="1" dirty="0">
                <a:solidFill>
                  <a:srgbClr val="775F55"/>
                </a:solidFill>
                <a:latin typeface="Tw Cen MT"/>
                <a:cs typeface="Tw Cen MT"/>
              </a:rPr>
              <a:t>casa </a:t>
            </a:r>
            <a:r>
              <a:rPr sz="2400" b="1" spc="-5" dirty="0">
                <a:solidFill>
                  <a:srgbClr val="775F55"/>
                </a:solidFill>
                <a:latin typeface="Tw Cen MT"/>
                <a:cs typeface="Tw Cen MT"/>
              </a:rPr>
              <a:t>dada na</a:t>
            </a:r>
            <a:r>
              <a:rPr sz="2400" b="1" spc="-40" dirty="0">
                <a:solidFill>
                  <a:srgbClr val="775F55"/>
                </a:solidFill>
                <a:latin typeface="Tw Cen MT"/>
                <a:cs typeface="Tw Cen MT"/>
              </a:rPr>
              <a:t> </a:t>
            </a:r>
            <a:r>
              <a:rPr sz="2400" b="1" spc="-5" dirty="0">
                <a:solidFill>
                  <a:srgbClr val="775F55"/>
                </a:solidFill>
                <a:latin typeface="Tw Cen MT"/>
                <a:cs typeface="Tw Cen MT"/>
              </a:rPr>
              <a:t>S7</a:t>
            </a:r>
            <a:endParaRPr sz="2400" dirty="0">
              <a:latin typeface="Tw Cen MT"/>
              <a:cs typeface="Tw Cen MT"/>
            </a:endParaRPr>
          </a:p>
          <a:p>
            <a:pPr marL="12700" marR="5080">
              <a:lnSpc>
                <a:spcPct val="100000"/>
              </a:lnSpc>
              <a:spcBef>
                <a:spcPts val="695"/>
              </a:spcBef>
              <a:tabLst>
                <a:tab pos="201930" algn="l"/>
              </a:tabLst>
            </a:pPr>
            <a:r>
              <a:rPr sz="2400" spc="-5" dirty="0">
                <a:solidFill>
                  <a:srgbClr val="775F55"/>
                </a:solidFill>
                <a:latin typeface="Tw Cen MT"/>
                <a:cs typeface="Tw Cen MT"/>
              </a:rPr>
              <a:t>Os </a:t>
            </a:r>
            <a:r>
              <a:rPr sz="2400" spc="5" dirty="0">
                <a:solidFill>
                  <a:srgbClr val="775F55"/>
                </a:solidFill>
                <a:latin typeface="Tw Cen MT"/>
                <a:cs typeface="Tw Cen MT"/>
              </a:rPr>
              <a:t>grupos </a:t>
            </a:r>
            <a:r>
              <a:rPr sz="2400" spc="-10" dirty="0">
                <a:solidFill>
                  <a:srgbClr val="775F55"/>
                </a:solidFill>
                <a:latin typeface="Tw Cen MT"/>
                <a:cs typeface="Tw Cen MT"/>
              </a:rPr>
              <a:t>devem </a:t>
            </a:r>
            <a:r>
              <a:rPr sz="2400" spc="-5" dirty="0">
                <a:solidFill>
                  <a:srgbClr val="775F55"/>
                </a:solidFill>
                <a:latin typeface="Tw Cen MT"/>
                <a:cs typeface="Tw Cen MT"/>
              </a:rPr>
              <a:t>preparar </a:t>
            </a:r>
            <a:r>
              <a:rPr sz="2400" spc="-10" dirty="0">
                <a:solidFill>
                  <a:srgbClr val="775F55"/>
                </a:solidFill>
                <a:latin typeface="Tw Cen MT"/>
                <a:cs typeface="Tw Cen MT"/>
              </a:rPr>
              <a:t>para </a:t>
            </a:r>
            <a:r>
              <a:rPr sz="2400" dirty="0">
                <a:solidFill>
                  <a:srgbClr val="775F55"/>
                </a:solidFill>
                <a:latin typeface="Tw Cen MT"/>
                <a:cs typeface="Tw Cen MT"/>
              </a:rPr>
              <a:t>a </a:t>
            </a:r>
            <a:r>
              <a:rPr sz="2400" spc="-5" dirty="0">
                <a:solidFill>
                  <a:srgbClr val="775F55"/>
                </a:solidFill>
                <a:latin typeface="Tw Cen MT"/>
                <a:cs typeface="Tw Cen MT"/>
              </a:rPr>
              <a:t>próxima </a:t>
            </a:r>
            <a:r>
              <a:rPr sz="2400" dirty="0">
                <a:solidFill>
                  <a:srgbClr val="775F55"/>
                </a:solidFill>
                <a:latin typeface="Tw Cen MT"/>
                <a:cs typeface="Tw Cen MT"/>
              </a:rPr>
              <a:t>aula a  </a:t>
            </a:r>
            <a:r>
              <a:rPr sz="2400" spc="-5" dirty="0">
                <a:solidFill>
                  <a:srgbClr val="775F55"/>
                </a:solidFill>
                <a:latin typeface="Tw Cen MT"/>
                <a:cs typeface="Tw Cen MT"/>
              </a:rPr>
              <a:t>primeira </a:t>
            </a:r>
            <a:r>
              <a:rPr sz="2400" spc="5" dirty="0">
                <a:solidFill>
                  <a:srgbClr val="775F55"/>
                </a:solidFill>
                <a:latin typeface="Tw Cen MT"/>
                <a:cs typeface="Tw Cen MT"/>
              </a:rPr>
              <a:t>parte </a:t>
            </a:r>
            <a:r>
              <a:rPr sz="2400" spc="-5" dirty="0">
                <a:solidFill>
                  <a:srgbClr val="775F55"/>
                </a:solidFill>
                <a:latin typeface="Tw Cen MT"/>
                <a:cs typeface="Tw Cen MT"/>
              </a:rPr>
              <a:t>do relatório da 2a </a:t>
            </a:r>
            <a:r>
              <a:rPr sz="2400" spc="-20" dirty="0">
                <a:solidFill>
                  <a:srgbClr val="775F55"/>
                </a:solidFill>
                <a:latin typeface="Tw Cen MT"/>
                <a:cs typeface="Tw Cen MT"/>
              </a:rPr>
              <a:t>fase, </a:t>
            </a:r>
            <a:r>
              <a:rPr sz="2400" spc="-5" dirty="0">
                <a:solidFill>
                  <a:srgbClr val="775F55"/>
                </a:solidFill>
                <a:latin typeface="Tw Cen MT"/>
                <a:cs typeface="Tw Cen MT"/>
              </a:rPr>
              <a:t>enunciando </a:t>
            </a:r>
            <a:r>
              <a:rPr sz="2400" dirty="0">
                <a:solidFill>
                  <a:srgbClr val="775F55"/>
                </a:solidFill>
                <a:latin typeface="Tw Cen MT"/>
                <a:cs typeface="Tw Cen MT"/>
              </a:rPr>
              <a:t>e  </a:t>
            </a:r>
            <a:r>
              <a:rPr sz="2400" spc="-5" dirty="0">
                <a:solidFill>
                  <a:srgbClr val="775F55"/>
                </a:solidFill>
                <a:latin typeface="Tw Cen MT"/>
                <a:cs typeface="Tw Cen MT"/>
              </a:rPr>
              <a:t>justificando </a:t>
            </a:r>
            <a:r>
              <a:rPr sz="2400" dirty="0">
                <a:solidFill>
                  <a:srgbClr val="775F55"/>
                </a:solidFill>
                <a:latin typeface="Tw Cen MT"/>
                <a:cs typeface="Tw Cen MT"/>
              </a:rPr>
              <a:t>os critérios e </a:t>
            </a:r>
            <a:r>
              <a:rPr sz="2400" spc="-5" dirty="0">
                <a:solidFill>
                  <a:srgbClr val="775F55"/>
                </a:solidFill>
                <a:latin typeface="Tw Cen MT"/>
                <a:cs typeface="Tw Cen MT"/>
              </a:rPr>
              <a:t>pesos adotados. </a:t>
            </a:r>
            <a:r>
              <a:rPr sz="2400" spc="-10" dirty="0">
                <a:solidFill>
                  <a:srgbClr val="775F55"/>
                </a:solidFill>
                <a:latin typeface="Tw Cen MT"/>
                <a:cs typeface="Tw Cen MT"/>
              </a:rPr>
              <a:t>Devem  </a:t>
            </a:r>
            <a:r>
              <a:rPr sz="2400" spc="-5" dirty="0">
                <a:solidFill>
                  <a:srgbClr val="775F55"/>
                </a:solidFill>
                <a:latin typeface="Tw Cen MT"/>
                <a:cs typeface="Tw Cen MT"/>
              </a:rPr>
              <a:t>também </a:t>
            </a:r>
            <a:r>
              <a:rPr sz="2400" spc="-10" dirty="0">
                <a:solidFill>
                  <a:srgbClr val="775F55"/>
                </a:solidFill>
                <a:latin typeface="Tw Cen MT"/>
                <a:cs typeface="Tw Cen MT"/>
              </a:rPr>
              <a:t>aprofundar </a:t>
            </a:r>
            <a:r>
              <a:rPr sz="2400" dirty="0">
                <a:solidFill>
                  <a:srgbClr val="775F55"/>
                </a:solidFill>
                <a:latin typeface="Tw Cen MT"/>
                <a:cs typeface="Tw Cen MT"/>
              </a:rPr>
              <a:t>a </a:t>
            </a:r>
            <a:r>
              <a:rPr sz="2400" spc="-10" dirty="0">
                <a:solidFill>
                  <a:srgbClr val="775F55"/>
                </a:solidFill>
                <a:latin typeface="Tw Cen MT"/>
                <a:cs typeface="Tw Cen MT"/>
              </a:rPr>
              <a:t>avaliação </a:t>
            </a:r>
            <a:r>
              <a:rPr sz="2400" spc="-5" dirty="0">
                <a:solidFill>
                  <a:srgbClr val="775F55"/>
                </a:solidFill>
                <a:latin typeface="Tw Cen MT"/>
                <a:cs typeface="Tw Cen MT"/>
              </a:rPr>
              <a:t>das alternativas de  acordo </a:t>
            </a:r>
            <a:r>
              <a:rPr sz="2400" dirty="0">
                <a:solidFill>
                  <a:srgbClr val="775F55"/>
                </a:solidFill>
                <a:latin typeface="Tw Cen MT"/>
                <a:cs typeface="Tw Cen MT"/>
              </a:rPr>
              <a:t>com </a:t>
            </a:r>
            <a:r>
              <a:rPr sz="2400" spc="-5" dirty="0">
                <a:solidFill>
                  <a:srgbClr val="775F55"/>
                </a:solidFill>
                <a:latin typeface="Tw Cen MT"/>
                <a:cs typeface="Tw Cen MT"/>
              </a:rPr>
              <a:t>cada </a:t>
            </a:r>
            <a:r>
              <a:rPr sz="2400" spc="-10" dirty="0">
                <a:solidFill>
                  <a:srgbClr val="775F55"/>
                </a:solidFill>
                <a:latin typeface="Tw Cen MT"/>
                <a:cs typeface="Tw Cen MT"/>
              </a:rPr>
              <a:t>critério, </a:t>
            </a:r>
            <a:r>
              <a:rPr sz="2400" spc="-5" dirty="0">
                <a:solidFill>
                  <a:srgbClr val="775F55"/>
                </a:solidFill>
                <a:latin typeface="Tw Cen MT"/>
                <a:cs typeface="Tw Cen MT"/>
              </a:rPr>
              <a:t>justificando as notas  atribuídas.</a:t>
            </a:r>
            <a:endParaRPr sz="2400" dirty="0">
              <a:latin typeface="Tw Cen MT"/>
              <a:cs typeface="Tw Cen MT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9323402"/>
              </p:ext>
            </p:extLst>
          </p:nvPr>
        </p:nvGraphicFramePr>
        <p:xfrm>
          <a:off x="173037" y="1622450"/>
          <a:ext cx="8785224" cy="309446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6231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075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4545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50705">
                <a:tc>
                  <a:txBody>
                    <a:bodyPr/>
                    <a:lstStyle/>
                    <a:p>
                      <a:pPr marL="1270" algn="ctr">
                        <a:lnSpc>
                          <a:spcPts val="1860"/>
                        </a:lnSpc>
                      </a:pPr>
                      <a:r>
                        <a:rPr sz="1600" b="1" spc="-5" dirty="0">
                          <a:latin typeface="Tw Cen MT"/>
                          <a:cs typeface="Tw Cen MT"/>
                        </a:rPr>
                        <a:t>SEMANA </a:t>
                      </a:r>
                      <a:r>
                        <a:rPr sz="1600" b="1" spc="-10" dirty="0">
                          <a:latin typeface="Tw Cen MT"/>
                          <a:cs typeface="Tw Cen MT"/>
                        </a:rPr>
                        <a:t>(OU</a:t>
                      </a:r>
                      <a:r>
                        <a:rPr sz="1600" b="1" spc="-25" dirty="0">
                          <a:latin typeface="Tw Cen MT"/>
                          <a:cs typeface="Tw Cen MT"/>
                        </a:rPr>
                        <a:t> </a:t>
                      </a:r>
                      <a:r>
                        <a:rPr sz="1600" b="1" dirty="0">
                          <a:latin typeface="Tw Cen MT"/>
                          <a:cs typeface="Tw Cen MT"/>
                        </a:rPr>
                        <a:t>DIA)</a:t>
                      </a:r>
                      <a:endParaRPr sz="1600">
                        <a:latin typeface="Tw Cen MT"/>
                        <a:cs typeface="Tw Cen MT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94B6D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60"/>
                        </a:lnSpc>
                      </a:pPr>
                      <a:r>
                        <a:rPr sz="1600" b="1" spc="-20" dirty="0">
                          <a:latin typeface="Tw Cen MT"/>
                          <a:cs typeface="Tw Cen MT"/>
                        </a:rPr>
                        <a:t>AULA</a:t>
                      </a:r>
                      <a:endParaRPr sz="1600">
                        <a:latin typeface="Tw Cen MT"/>
                        <a:cs typeface="Tw Cen MT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94B6D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60"/>
                        </a:lnSpc>
                      </a:pPr>
                      <a:r>
                        <a:rPr sz="1600" b="1" spc="-10" dirty="0">
                          <a:latin typeface="Tw Cen MT"/>
                          <a:cs typeface="Tw Cen MT"/>
                        </a:rPr>
                        <a:t>PROGRAMAÇÃO</a:t>
                      </a:r>
                      <a:endParaRPr sz="1600">
                        <a:latin typeface="Tw Cen MT"/>
                        <a:cs typeface="Tw Cen MT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94B6D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6684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9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1" dirty="0">
                          <a:solidFill>
                            <a:srgbClr val="FFFFFF"/>
                          </a:solidFill>
                          <a:latin typeface="Tw Cen MT"/>
                          <a:cs typeface="Tw Cen MT"/>
                        </a:rPr>
                        <a:t>13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Tw Cen MT"/>
                          <a:cs typeface="Tw Cen MT"/>
                        </a:rPr>
                        <a:t> a</a:t>
                      </a:r>
                      <a:r>
                        <a:rPr sz="1800" b="1" spc="-50" dirty="0">
                          <a:solidFill>
                            <a:srgbClr val="FFFFFF"/>
                          </a:solidFill>
                          <a:latin typeface="Tw Cen MT"/>
                          <a:cs typeface="Tw Cen MT"/>
                        </a:rPr>
                        <a:t> </a:t>
                      </a:r>
                      <a:r>
                        <a:rPr lang="pt-BR" sz="1800" b="1" spc="-50" dirty="0">
                          <a:solidFill>
                            <a:srgbClr val="FFFFFF"/>
                          </a:solidFill>
                          <a:latin typeface="Tw Cen MT"/>
                          <a:cs typeface="Tw Cen MT"/>
                        </a:rPr>
                        <a:t>1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Tw Cen MT"/>
                          <a:cs typeface="Tw Cen MT"/>
                        </a:rPr>
                        <a:t>9/jun</a:t>
                      </a:r>
                      <a:endParaRPr sz="1800" dirty="0">
                        <a:latin typeface="Tw Cen MT"/>
                        <a:cs typeface="Tw Cen MT"/>
                      </a:endParaRPr>
                    </a:p>
                  </a:txBody>
                  <a:tcPr marL="0" marR="0" marT="63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94B6D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2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600" spc="-5" dirty="0">
                          <a:latin typeface="Arial"/>
                          <a:cs typeface="Arial"/>
                        </a:rPr>
                        <a:t>Semana da P3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E5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75360">
                <a:tc>
                  <a:txBody>
                    <a:bodyPr/>
                    <a:lstStyle/>
                    <a:p>
                      <a:pPr marL="484505" marR="476884" indent="179705">
                        <a:lnSpc>
                          <a:spcPct val="100000"/>
                        </a:lnSpc>
                        <a:spcBef>
                          <a:spcPts val="1585"/>
                        </a:spcBef>
                      </a:pPr>
                      <a:r>
                        <a:rPr lang="pt-BR" sz="1800" b="1" dirty="0">
                          <a:solidFill>
                            <a:srgbClr val="FFFFFF"/>
                          </a:solidFill>
                          <a:latin typeface="Tw Cen MT"/>
                          <a:cs typeface="Tw Cen MT"/>
                        </a:rPr>
                        <a:t>14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Tw Cen MT"/>
                          <a:cs typeface="Tw Cen MT"/>
                        </a:rPr>
                        <a:t>/jun 13h10  </a:t>
                      </a:r>
                      <a:r>
                        <a:rPr sz="1800" b="1" spc="-5" dirty="0">
                          <a:solidFill>
                            <a:srgbClr val="FFFFFF"/>
                          </a:solidFill>
                          <a:latin typeface="Tw Cen MT"/>
                          <a:cs typeface="Tw Cen MT"/>
                        </a:rPr>
                        <a:t>(todas as</a:t>
                      </a:r>
                      <a:r>
                        <a:rPr sz="1800" b="1" spc="-100" dirty="0">
                          <a:solidFill>
                            <a:srgbClr val="FFFFFF"/>
                          </a:solidFill>
                          <a:latin typeface="Tw Cen MT"/>
                          <a:cs typeface="Tw Cen MT"/>
                        </a:rPr>
                        <a:t> 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Tw Cen MT"/>
                          <a:cs typeface="Tw Cen MT"/>
                        </a:rPr>
                        <a:t>turmas)</a:t>
                      </a:r>
                      <a:endParaRPr sz="1800" dirty="0">
                        <a:latin typeface="Tw Cen MT"/>
                        <a:cs typeface="Tw Cen MT"/>
                      </a:endParaRPr>
                    </a:p>
                  </a:txBody>
                  <a:tcPr marL="0" marR="0" marT="20129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94B6D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1914"/>
                        </a:lnSpc>
                      </a:pPr>
                      <a:r>
                        <a:rPr sz="1600" spc="-5" dirty="0">
                          <a:latin typeface="Arial"/>
                          <a:cs typeface="Arial"/>
                        </a:rPr>
                        <a:t>S13</a:t>
                      </a:r>
                      <a:endParaRPr sz="160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ts val="1914"/>
                        </a:lnSpc>
                      </a:pPr>
                      <a:r>
                        <a:rPr sz="1600" spc="-5" dirty="0">
                          <a:latin typeface="Arial"/>
                          <a:cs typeface="Arial"/>
                        </a:rPr>
                        <a:t>Avaliação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marL="447040" marR="440055" algn="ctr">
                        <a:lnSpc>
                          <a:spcPts val="1910"/>
                        </a:lnSpc>
                        <a:spcBef>
                          <a:spcPts val="30"/>
                        </a:spcBef>
                      </a:pPr>
                      <a:r>
                        <a:rPr sz="1600" spc="-5" dirty="0">
                          <a:latin typeface="Arial"/>
                          <a:cs typeface="Arial"/>
                        </a:rPr>
                        <a:t>Avaliação da disciplina como um todo</a:t>
                      </a:r>
                      <a:r>
                        <a:rPr sz="1600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e  distribuição de</a:t>
                      </a:r>
                      <a:r>
                        <a:rPr sz="1600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prêmios</a:t>
                      </a:r>
                      <a:endParaRPr sz="1600">
                        <a:latin typeface="Arial"/>
                        <a:cs typeface="Arial"/>
                      </a:endParaRPr>
                    </a:p>
                    <a:p>
                      <a:pPr marL="1137285" marR="1129665" indent="-635" algn="ctr">
                        <a:lnSpc>
                          <a:spcPts val="1920"/>
                        </a:lnSpc>
                      </a:pPr>
                      <a:r>
                        <a:rPr sz="1600" b="1" spc="-15" dirty="0">
                          <a:latin typeface="Arial"/>
                          <a:cs typeface="Arial"/>
                        </a:rPr>
                        <a:t>Avaliação </a:t>
                      </a:r>
                      <a:r>
                        <a:rPr sz="1600" b="1" spc="-10" dirty="0">
                          <a:latin typeface="Arial"/>
                          <a:cs typeface="Arial"/>
                        </a:rPr>
                        <a:t>Individual  </a:t>
                      </a:r>
                      <a:r>
                        <a:rPr sz="1600" b="1" spc="-5" dirty="0">
                          <a:latin typeface="Arial"/>
                          <a:cs typeface="Arial"/>
                        </a:rPr>
                        <a:t>(3ª Semana de</a:t>
                      </a:r>
                      <a:r>
                        <a:rPr sz="1600" b="1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spc="-10" dirty="0">
                          <a:latin typeface="Arial"/>
                          <a:cs typeface="Arial"/>
                        </a:rPr>
                        <a:t>Provas)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38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FF3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01551">
                <a:tc>
                  <a:txBody>
                    <a:bodyPr/>
                    <a:lstStyle/>
                    <a:p>
                      <a:pPr marL="484505" marR="476884" indent="271145">
                        <a:lnSpc>
                          <a:spcPct val="100000"/>
                        </a:lnSpc>
                        <a:spcBef>
                          <a:spcPts val="1689"/>
                        </a:spcBef>
                      </a:pPr>
                      <a:r>
                        <a:rPr lang="pt-BR" sz="1800" b="1" dirty="0">
                          <a:solidFill>
                            <a:srgbClr val="FFFFFF"/>
                          </a:solidFill>
                          <a:latin typeface="Tw Cen MT"/>
                          <a:cs typeface="Tw Cen MT"/>
                        </a:rPr>
                        <a:t>28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Tw Cen MT"/>
                          <a:cs typeface="Tw Cen MT"/>
                        </a:rPr>
                        <a:t>/</a:t>
                      </a:r>
                      <a:r>
                        <a:rPr sz="1800" b="1" dirty="0" err="1">
                          <a:solidFill>
                            <a:srgbClr val="FFFFFF"/>
                          </a:solidFill>
                          <a:latin typeface="Tw Cen MT"/>
                          <a:cs typeface="Tw Cen MT"/>
                        </a:rPr>
                        <a:t>ju</a:t>
                      </a:r>
                      <a:r>
                        <a:rPr lang="pt-BR" sz="1800" b="1" dirty="0">
                          <a:solidFill>
                            <a:srgbClr val="FFFFFF"/>
                          </a:solidFill>
                          <a:latin typeface="Tw Cen MT"/>
                          <a:cs typeface="Tw Cen MT"/>
                        </a:rPr>
                        <a:t>n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Tw Cen MT"/>
                          <a:cs typeface="Tw Cen MT"/>
                        </a:rPr>
                        <a:t> 13h10  </a:t>
                      </a:r>
                      <a:r>
                        <a:rPr sz="1800" b="1" spc="-5" dirty="0">
                          <a:solidFill>
                            <a:srgbClr val="FFFFFF"/>
                          </a:solidFill>
                          <a:latin typeface="Tw Cen MT"/>
                          <a:cs typeface="Tw Cen MT"/>
                        </a:rPr>
                        <a:t>(todas as</a:t>
                      </a:r>
                      <a:r>
                        <a:rPr sz="1800" b="1" spc="-100" dirty="0">
                          <a:solidFill>
                            <a:srgbClr val="FFFFFF"/>
                          </a:solidFill>
                          <a:latin typeface="Tw Cen MT"/>
                          <a:cs typeface="Tw Cen MT"/>
                        </a:rPr>
                        <a:t> 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Tw Cen MT"/>
                          <a:cs typeface="Tw Cen MT"/>
                        </a:rPr>
                        <a:t>turmas)</a:t>
                      </a:r>
                      <a:endParaRPr sz="1800" dirty="0">
                        <a:latin typeface="Tw Cen MT"/>
                        <a:cs typeface="Tw Cen MT"/>
                      </a:endParaRPr>
                    </a:p>
                  </a:txBody>
                  <a:tcPr marL="0" marR="0" marT="214629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94B6D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750">
                        <a:latin typeface="Times New Roman"/>
                        <a:cs typeface="Times New Roman"/>
                      </a:endParaRPr>
                    </a:p>
                    <a:p>
                      <a:pPr marL="327660" marR="320040" indent="106045">
                        <a:lnSpc>
                          <a:spcPts val="1910"/>
                        </a:lnSpc>
                      </a:pPr>
                      <a:r>
                        <a:rPr sz="1600" spc="-5" dirty="0">
                          <a:latin typeface="Arial"/>
                          <a:cs typeface="Arial"/>
                        </a:rPr>
                        <a:t>Atividade  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Sub</a:t>
                      </a:r>
                      <a:r>
                        <a:rPr sz="1600" spc="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600" spc="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tuti</a:t>
                      </a:r>
                      <a:r>
                        <a:rPr sz="1600" spc="5" dirty="0">
                          <a:latin typeface="Arial"/>
                          <a:cs typeface="Arial"/>
                        </a:rPr>
                        <a:t>v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a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57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marL="347980" marR="340995" indent="-2540" algn="ctr">
                        <a:lnSpc>
                          <a:spcPct val="99700"/>
                        </a:lnSpc>
                        <a:spcBef>
                          <a:spcPts val="1030"/>
                        </a:spcBef>
                      </a:pPr>
                      <a:r>
                        <a:rPr sz="1600" spc="-5" dirty="0">
                          <a:latin typeface="Arial"/>
                          <a:cs typeface="Arial"/>
                        </a:rPr>
                        <a:t>Aos alunos que faltaram a uma das  competições, visita/atividade, S12 ou S13  (só substitui</a:t>
                      </a:r>
                      <a:r>
                        <a:rPr sz="1600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uma).</a:t>
                      </a:r>
                      <a:endParaRPr sz="1600" dirty="0">
                        <a:latin typeface="Arial"/>
                        <a:cs typeface="Arial"/>
                      </a:endParaRPr>
                    </a:p>
                  </a:txBody>
                  <a:tcPr marL="0" marR="0" marT="1308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E5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" name="object 3"/>
          <p:cNvSpPr txBox="1"/>
          <p:nvPr/>
        </p:nvSpPr>
        <p:spPr>
          <a:xfrm>
            <a:off x="2493216" y="720360"/>
            <a:ext cx="370776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1028700" algn="l"/>
              </a:tabLst>
            </a:pPr>
            <a:r>
              <a:rPr sz="1600" spc="-5" dirty="0">
                <a:latin typeface="Arial"/>
                <a:cs typeface="Arial"/>
              </a:rPr>
              <a:t>0313101	Introdução à Engenharia </a:t>
            </a:r>
            <a:r>
              <a:rPr sz="1600" dirty="0">
                <a:latin typeface="Arial"/>
                <a:cs typeface="Arial"/>
              </a:rPr>
              <a:t>Civil</a:t>
            </a:r>
            <a:endParaRPr sz="1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371600" y="1600200"/>
            <a:ext cx="7772400" cy="990600"/>
          </a:xfrm>
          <a:custGeom>
            <a:avLst/>
            <a:gdLst/>
            <a:ahLst/>
            <a:cxnLst/>
            <a:rect l="l" t="t" r="r" b="b"/>
            <a:pathLst>
              <a:path w="7772400" h="990600">
                <a:moveTo>
                  <a:pt x="0" y="990600"/>
                </a:moveTo>
                <a:lnTo>
                  <a:pt x="7772400" y="990600"/>
                </a:lnTo>
                <a:lnTo>
                  <a:pt x="7772400" y="0"/>
                </a:lnTo>
                <a:lnTo>
                  <a:pt x="0" y="0"/>
                </a:lnTo>
                <a:lnTo>
                  <a:pt x="0" y="990600"/>
                </a:lnTo>
                <a:close/>
              </a:path>
            </a:pathLst>
          </a:custGeom>
          <a:solidFill>
            <a:srgbClr val="94B6D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0"/>
            <a:ext cx="9143999" cy="115252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450339" y="1715516"/>
            <a:ext cx="1780539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>
                <a:solidFill>
                  <a:srgbClr val="FFFFFF"/>
                </a:solidFill>
              </a:rPr>
              <a:t>Aula</a:t>
            </a:r>
            <a:r>
              <a:rPr spc="-110" dirty="0">
                <a:solidFill>
                  <a:srgbClr val="FFFFFF"/>
                </a:solidFill>
              </a:rPr>
              <a:t> </a:t>
            </a:r>
            <a:r>
              <a:rPr dirty="0">
                <a:solidFill>
                  <a:srgbClr val="FFFFFF"/>
                </a:solidFill>
              </a:rPr>
              <a:t>S8</a:t>
            </a:r>
          </a:p>
        </p:txBody>
      </p:sp>
      <p:sp>
        <p:nvSpPr>
          <p:cNvPr id="5" name="object 5"/>
          <p:cNvSpPr/>
          <p:nvPr/>
        </p:nvSpPr>
        <p:spPr>
          <a:xfrm>
            <a:off x="827582" y="2708922"/>
            <a:ext cx="7849234" cy="3888740"/>
          </a:xfrm>
          <a:custGeom>
            <a:avLst/>
            <a:gdLst/>
            <a:ahLst/>
            <a:cxnLst/>
            <a:rect l="l" t="t" r="r" b="b"/>
            <a:pathLst>
              <a:path w="7849234" h="3888740">
                <a:moveTo>
                  <a:pt x="0" y="0"/>
                </a:moveTo>
                <a:lnTo>
                  <a:pt x="7848866" y="0"/>
                </a:lnTo>
                <a:lnTo>
                  <a:pt x="7848866" y="3888435"/>
                </a:lnTo>
                <a:lnTo>
                  <a:pt x="0" y="3888435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474276" y="2636783"/>
            <a:ext cx="8037830" cy="4215130"/>
          </a:xfrm>
          <a:prstGeom prst="rect">
            <a:avLst/>
          </a:prstGeom>
        </p:spPr>
        <p:txBody>
          <a:bodyPr vert="horz" wrap="square" lIns="0" tIns="1009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95"/>
              </a:spcBef>
            </a:pPr>
            <a:r>
              <a:rPr sz="2400" dirty="0">
                <a:solidFill>
                  <a:srgbClr val="775F55"/>
                </a:solidFill>
                <a:latin typeface="Tw Cen MT"/>
                <a:cs typeface="Tw Cen MT"/>
              </a:rPr>
              <a:t>Da aula S7 </a:t>
            </a:r>
            <a:r>
              <a:rPr sz="2400" spc="-10" dirty="0">
                <a:solidFill>
                  <a:srgbClr val="775F55"/>
                </a:solidFill>
                <a:latin typeface="Tw Cen MT"/>
                <a:cs typeface="Tw Cen MT"/>
              </a:rPr>
              <a:t>para </a:t>
            </a:r>
            <a:r>
              <a:rPr sz="2400" dirty="0">
                <a:solidFill>
                  <a:srgbClr val="775F55"/>
                </a:solidFill>
                <a:latin typeface="Tw Cen MT"/>
                <a:cs typeface="Tw Cen MT"/>
              </a:rPr>
              <a:t>a</a:t>
            </a:r>
            <a:r>
              <a:rPr sz="2400" spc="-20" dirty="0">
                <a:solidFill>
                  <a:srgbClr val="775F55"/>
                </a:solidFill>
                <a:latin typeface="Tw Cen MT"/>
                <a:cs typeface="Tw Cen MT"/>
              </a:rPr>
              <a:t> </a:t>
            </a:r>
            <a:r>
              <a:rPr sz="2400" spc="-5" dirty="0">
                <a:solidFill>
                  <a:srgbClr val="775F55"/>
                </a:solidFill>
                <a:latin typeface="Tw Cen MT"/>
                <a:cs typeface="Tw Cen MT"/>
              </a:rPr>
              <a:t>S8:</a:t>
            </a:r>
            <a:endParaRPr sz="2400">
              <a:latin typeface="Tw Cen MT"/>
              <a:cs typeface="Tw Cen MT"/>
            </a:endParaRPr>
          </a:p>
          <a:p>
            <a:pPr marL="355600" marR="618490" indent="-342900">
              <a:lnSpc>
                <a:spcPct val="100000"/>
              </a:lnSpc>
              <a:spcBef>
                <a:spcPts val="695"/>
              </a:spcBef>
              <a:buClr>
                <a:srgbClr val="DD8047"/>
              </a:buClr>
              <a:buSzPct val="60416"/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solidFill>
                  <a:srgbClr val="775F55"/>
                </a:solidFill>
                <a:latin typeface="Tw Cen MT"/>
                <a:cs typeface="Tw Cen MT"/>
              </a:rPr>
              <a:t>Consolidar </a:t>
            </a:r>
            <a:r>
              <a:rPr sz="2400" dirty="0">
                <a:solidFill>
                  <a:srgbClr val="775F55"/>
                </a:solidFill>
                <a:latin typeface="Tw Cen MT"/>
                <a:cs typeface="Tw Cen MT"/>
              </a:rPr>
              <a:t>os critérios </a:t>
            </a:r>
            <a:r>
              <a:rPr sz="2400" spc="-5" dirty="0">
                <a:solidFill>
                  <a:srgbClr val="775F55"/>
                </a:solidFill>
                <a:latin typeface="Tw Cen MT"/>
                <a:cs typeface="Tw Cen MT"/>
              </a:rPr>
              <a:t>de </a:t>
            </a:r>
            <a:r>
              <a:rPr sz="2400" dirty="0">
                <a:solidFill>
                  <a:srgbClr val="775F55"/>
                </a:solidFill>
                <a:latin typeface="Tw Cen MT"/>
                <a:cs typeface="Tw Cen MT"/>
              </a:rPr>
              <a:t>escolha </a:t>
            </a:r>
            <a:r>
              <a:rPr sz="2400" spc="-5" dirty="0">
                <a:solidFill>
                  <a:srgbClr val="775F55"/>
                </a:solidFill>
                <a:latin typeface="Tw Cen MT"/>
                <a:cs typeface="Tw Cen MT"/>
              </a:rPr>
              <a:t>de </a:t>
            </a:r>
            <a:r>
              <a:rPr sz="2400" dirty="0">
                <a:solidFill>
                  <a:srgbClr val="775F55"/>
                </a:solidFill>
                <a:latin typeface="Tw Cen MT"/>
                <a:cs typeface="Tw Cen MT"/>
              </a:rPr>
              <a:t>soluções e </a:t>
            </a:r>
            <a:r>
              <a:rPr sz="2400" spc="-5" dirty="0">
                <a:solidFill>
                  <a:srgbClr val="775F55"/>
                </a:solidFill>
                <a:latin typeface="Tw Cen MT"/>
                <a:cs typeface="Tw Cen MT"/>
              </a:rPr>
              <a:t>atribuir </a:t>
            </a:r>
            <a:r>
              <a:rPr sz="2400" dirty="0">
                <a:solidFill>
                  <a:srgbClr val="775F55"/>
                </a:solidFill>
                <a:latin typeface="Tw Cen MT"/>
                <a:cs typeface="Tw Cen MT"/>
              </a:rPr>
              <a:t>os  </a:t>
            </a:r>
            <a:r>
              <a:rPr sz="2400" spc="-5" dirty="0">
                <a:solidFill>
                  <a:srgbClr val="775F55"/>
                </a:solidFill>
                <a:latin typeface="Tw Cen MT"/>
                <a:cs typeface="Tw Cen MT"/>
              </a:rPr>
              <a:t>pesos que estabelecem uma hierarquia entre </a:t>
            </a:r>
            <a:r>
              <a:rPr sz="2400" dirty="0">
                <a:solidFill>
                  <a:srgbClr val="775F55"/>
                </a:solidFill>
                <a:latin typeface="Tw Cen MT"/>
                <a:cs typeface="Tw Cen MT"/>
              </a:rPr>
              <a:t>os</a:t>
            </a:r>
            <a:r>
              <a:rPr sz="2400" spc="10" dirty="0">
                <a:solidFill>
                  <a:srgbClr val="775F55"/>
                </a:solidFill>
                <a:latin typeface="Tw Cen MT"/>
                <a:cs typeface="Tw Cen MT"/>
              </a:rPr>
              <a:t> </a:t>
            </a:r>
            <a:r>
              <a:rPr sz="2400" spc="-5" dirty="0">
                <a:solidFill>
                  <a:srgbClr val="775F55"/>
                </a:solidFill>
                <a:latin typeface="Tw Cen MT"/>
                <a:cs typeface="Tw Cen MT"/>
              </a:rPr>
              <a:t>critérios.</a:t>
            </a:r>
            <a:endParaRPr sz="2400">
              <a:latin typeface="Tw Cen MT"/>
              <a:cs typeface="Tw Cen MT"/>
            </a:endParaRPr>
          </a:p>
          <a:p>
            <a:pPr marL="355600" indent="-342900">
              <a:lnSpc>
                <a:spcPct val="100000"/>
              </a:lnSpc>
              <a:spcBef>
                <a:spcPts val="695"/>
              </a:spcBef>
              <a:buClr>
                <a:srgbClr val="DD8047"/>
              </a:buClr>
              <a:buSzPct val="60416"/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solidFill>
                  <a:srgbClr val="775F55"/>
                </a:solidFill>
                <a:latin typeface="Tw Cen MT"/>
                <a:cs typeface="Tw Cen MT"/>
              </a:rPr>
              <a:t>Documentar </a:t>
            </a:r>
            <a:r>
              <a:rPr sz="2400" dirty="0">
                <a:solidFill>
                  <a:srgbClr val="775F55"/>
                </a:solidFill>
                <a:latin typeface="Tw Cen MT"/>
                <a:cs typeface="Tw Cen MT"/>
              </a:rPr>
              <a:t>em um</a:t>
            </a:r>
            <a:r>
              <a:rPr sz="2400" spc="-30" dirty="0">
                <a:solidFill>
                  <a:srgbClr val="775F55"/>
                </a:solidFill>
                <a:latin typeface="Tw Cen MT"/>
                <a:cs typeface="Tw Cen MT"/>
              </a:rPr>
              <a:t> </a:t>
            </a:r>
            <a:r>
              <a:rPr sz="2400" spc="-10" dirty="0">
                <a:solidFill>
                  <a:srgbClr val="775F55"/>
                </a:solidFill>
                <a:latin typeface="Tw Cen MT"/>
                <a:cs typeface="Tw Cen MT"/>
              </a:rPr>
              <a:t>relatório.</a:t>
            </a:r>
            <a:endParaRPr sz="2400">
              <a:latin typeface="Tw Cen MT"/>
              <a:cs typeface="Tw Cen MT"/>
            </a:endParaRPr>
          </a:p>
          <a:p>
            <a:pPr marL="355600" marR="1009650" indent="-342900">
              <a:lnSpc>
                <a:spcPct val="100000"/>
              </a:lnSpc>
              <a:spcBef>
                <a:spcPts val="710"/>
              </a:spcBef>
              <a:buClr>
                <a:srgbClr val="DD8047"/>
              </a:buClr>
              <a:buSzPct val="60416"/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spc="-10" dirty="0">
                <a:solidFill>
                  <a:srgbClr val="775F55"/>
                </a:solidFill>
                <a:latin typeface="Tw Cen MT"/>
                <a:cs typeface="Tw Cen MT"/>
              </a:rPr>
              <a:t>Aprofundar </a:t>
            </a:r>
            <a:r>
              <a:rPr sz="2400" spc="-5" dirty="0">
                <a:solidFill>
                  <a:srgbClr val="775F55"/>
                </a:solidFill>
                <a:latin typeface="Tw Cen MT"/>
                <a:cs typeface="Tw Cen MT"/>
              </a:rPr>
              <a:t>as </a:t>
            </a:r>
            <a:r>
              <a:rPr sz="2400" spc="-10" dirty="0">
                <a:solidFill>
                  <a:srgbClr val="775F55"/>
                </a:solidFill>
                <a:latin typeface="Tw Cen MT"/>
                <a:cs typeface="Tw Cen MT"/>
              </a:rPr>
              <a:t>avaliações </a:t>
            </a:r>
            <a:r>
              <a:rPr sz="2400" spc="-5" dirty="0">
                <a:solidFill>
                  <a:srgbClr val="775F55"/>
                </a:solidFill>
                <a:latin typeface="Tw Cen MT"/>
                <a:cs typeface="Tw Cen MT"/>
              </a:rPr>
              <a:t>das </a:t>
            </a:r>
            <a:r>
              <a:rPr sz="2400" dirty="0">
                <a:solidFill>
                  <a:srgbClr val="775F55"/>
                </a:solidFill>
                <a:latin typeface="Tw Cen MT"/>
                <a:cs typeface="Tw Cen MT"/>
              </a:rPr>
              <a:t>soluções e </a:t>
            </a:r>
            <a:r>
              <a:rPr sz="2400" spc="-10" dirty="0">
                <a:solidFill>
                  <a:srgbClr val="775F55"/>
                </a:solidFill>
                <a:latin typeface="Tw Cen MT"/>
                <a:cs typeface="Tw Cen MT"/>
              </a:rPr>
              <a:t>levantar </a:t>
            </a:r>
            <a:r>
              <a:rPr sz="2400" spc="-5" dirty="0">
                <a:solidFill>
                  <a:srgbClr val="775F55"/>
                </a:solidFill>
                <a:latin typeface="Tw Cen MT"/>
                <a:cs typeface="Tw Cen MT"/>
              </a:rPr>
              <a:t>as  informações adicionais necessárias </a:t>
            </a:r>
            <a:r>
              <a:rPr sz="2400" spc="-10" dirty="0">
                <a:solidFill>
                  <a:srgbClr val="775F55"/>
                </a:solidFill>
                <a:latin typeface="Tw Cen MT"/>
                <a:cs typeface="Tw Cen MT"/>
              </a:rPr>
              <a:t>para </a:t>
            </a:r>
            <a:r>
              <a:rPr sz="2400" spc="-5" dirty="0">
                <a:solidFill>
                  <a:srgbClr val="775F55"/>
                </a:solidFill>
                <a:latin typeface="Tw Cen MT"/>
                <a:cs typeface="Tw Cen MT"/>
              </a:rPr>
              <a:t>aplicação dos  critérios.</a:t>
            </a:r>
            <a:endParaRPr sz="2400">
              <a:latin typeface="Tw Cen MT"/>
              <a:cs typeface="Tw Cen MT"/>
            </a:endParaRPr>
          </a:p>
          <a:p>
            <a:pPr marL="12700">
              <a:lnSpc>
                <a:spcPct val="100000"/>
              </a:lnSpc>
              <a:spcBef>
                <a:spcPts val="695"/>
              </a:spcBef>
            </a:pPr>
            <a:r>
              <a:rPr sz="2400" spc="-5" dirty="0">
                <a:solidFill>
                  <a:srgbClr val="775F55"/>
                </a:solidFill>
                <a:latin typeface="Tw Cen MT"/>
                <a:cs typeface="Tw Cen MT"/>
              </a:rPr>
              <a:t>Na </a:t>
            </a:r>
            <a:r>
              <a:rPr sz="2400" dirty="0">
                <a:solidFill>
                  <a:srgbClr val="775F55"/>
                </a:solidFill>
                <a:latin typeface="Tw Cen MT"/>
                <a:cs typeface="Tw Cen MT"/>
              </a:rPr>
              <a:t>aula</a:t>
            </a:r>
            <a:r>
              <a:rPr sz="2400" spc="-20" dirty="0">
                <a:solidFill>
                  <a:srgbClr val="775F55"/>
                </a:solidFill>
                <a:latin typeface="Tw Cen MT"/>
                <a:cs typeface="Tw Cen MT"/>
              </a:rPr>
              <a:t> </a:t>
            </a:r>
            <a:r>
              <a:rPr sz="2400" spc="-5" dirty="0">
                <a:solidFill>
                  <a:srgbClr val="775F55"/>
                </a:solidFill>
                <a:latin typeface="Tw Cen MT"/>
                <a:cs typeface="Tw Cen MT"/>
              </a:rPr>
              <a:t>S8:</a:t>
            </a:r>
            <a:endParaRPr sz="2400">
              <a:latin typeface="Tw Cen MT"/>
              <a:cs typeface="Tw Cen MT"/>
            </a:endParaRPr>
          </a:p>
          <a:p>
            <a:pPr marL="355600" marR="5080" indent="-342900">
              <a:lnSpc>
                <a:spcPct val="100000"/>
              </a:lnSpc>
              <a:spcBef>
                <a:spcPts val="695"/>
              </a:spcBef>
              <a:buClr>
                <a:srgbClr val="DD8047"/>
              </a:buClr>
              <a:buSzPct val="60416"/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solidFill>
                  <a:srgbClr val="775F55"/>
                </a:solidFill>
                <a:latin typeface="Tw Cen MT"/>
                <a:cs typeface="Tw Cen MT"/>
              </a:rPr>
              <a:t>Efetuar </a:t>
            </a:r>
            <a:r>
              <a:rPr sz="2400" dirty="0">
                <a:solidFill>
                  <a:srgbClr val="775F55"/>
                </a:solidFill>
                <a:latin typeface="Tw Cen MT"/>
                <a:cs typeface="Tw Cen MT"/>
              </a:rPr>
              <a:t>a </a:t>
            </a:r>
            <a:r>
              <a:rPr sz="2400" spc="-5" dirty="0">
                <a:solidFill>
                  <a:srgbClr val="775F55"/>
                </a:solidFill>
                <a:latin typeface="Tw Cen MT"/>
                <a:cs typeface="Tw Cen MT"/>
              </a:rPr>
              <a:t>seleção da melhor alternativa de solução </a:t>
            </a:r>
            <a:r>
              <a:rPr sz="2400" dirty="0">
                <a:solidFill>
                  <a:srgbClr val="775F55"/>
                </a:solidFill>
                <a:latin typeface="Tw Cen MT"/>
                <a:cs typeface="Tw Cen MT"/>
              </a:rPr>
              <a:t>e </a:t>
            </a:r>
            <a:r>
              <a:rPr sz="2400" spc="-5" dirty="0">
                <a:solidFill>
                  <a:srgbClr val="775F55"/>
                </a:solidFill>
                <a:latin typeface="Tw Cen MT"/>
                <a:cs typeface="Tw Cen MT"/>
              </a:rPr>
              <a:t>preparar  </a:t>
            </a:r>
            <a:r>
              <a:rPr sz="2400" dirty="0">
                <a:solidFill>
                  <a:srgbClr val="775F55"/>
                </a:solidFill>
                <a:latin typeface="Tw Cen MT"/>
                <a:cs typeface="Tw Cen MT"/>
              </a:rPr>
              <a:t>a sua</a:t>
            </a:r>
            <a:r>
              <a:rPr sz="2400" spc="-35" dirty="0">
                <a:solidFill>
                  <a:srgbClr val="775F55"/>
                </a:solidFill>
                <a:latin typeface="Tw Cen MT"/>
                <a:cs typeface="Tw Cen MT"/>
              </a:rPr>
              <a:t> </a:t>
            </a:r>
            <a:r>
              <a:rPr sz="2400" spc="-5" dirty="0">
                <a:solidFill>
                  <a:srgbClr val="775F55"/>
                </a:solidFill>
                <a:latin typeface="Tw Cen MT"/>
                <a:cs typeface="Tw Cen MT"/>
              </a:rPr>
              <a:t>especificação.</a:t>
            </a:r>
            <a:endParaRPr sz="2400">
              <a:latin typeface="Tw Cen MT"/>
              <a:cs typeface="Tw Cen MT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548257" y="720598"/>
            <a:ext cx="382397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1144270" algn="l"/>
              </a:tabLst>
            </a:pPr>
            <a:r>
              <a:rPr sz="1600" spc="-5" dirty="0">
                <a:latin typeface="Arial"/>
                <a:cs typeface="Arial"/>
              </a:rPr>
              <a:t>0313101	Introdução à Engenharia </a:t>
            </a:r>
            <a:r>
              <a:rPr sz="1600" dirty="0">
                <a:latin typeface="Arial"/>
                <a:cs typeface="Arial"/>
              </a:rPr>
              <a:t>Civil</a:t>
            </a:r>
            <a:endParaRPr sz="1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371600" y="1600200"/>
            <a:ext cx="7772400" cy="990600"/>
          </a:xfrm>
          <a:custGeom>
            <a:avLst/>
            <a:gdLst/>
            <a:ahLst/>
            <a:cxnLst/>
            <a:rect l="l" t="t" r="r" b="b"/>
            <a:pathLst>
              <a:path w="7772400" h="990600">
                <a:moveTo>
                  <a:pt x="0" y="990600"/>
                </a:moveTo>
                <a:lnTo>
                  <a:pt x="7772400" y="990600"/>
                </a:lnTo>
                <a:lnTo>
                  <a:pt x="7772400" y="0"/>
                </a:lnTo>
                <a:lnTo>
                  <a:pt x="0" y="0"/>
                </a:lnTo>
                <a:lnTo>
                  <a:pt x="0" y="990600"/>
                </a:lnTo>
                <a:close/>
              </a:path>
            </a:pathLst>
          </a:custGeom>
          <a:solidFill>
            <a:srgbClr val="94B6D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0"/>
            <a:ext cx="9143999" cy="115252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450339" y="1715516"/>
            <a:ext cx="1780539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>
                <a:solidFill>
                  <a:srgbClr val="FFFFFF"/>
                </a:solidFill>
              </a:rPr>
              <a:t>Aula</a:t>
            </a:r>
            <a:r>
              <a:rPr spc="-110" dirty="0">
                <a:solidFill>
                  <a:srgbClr val="FFFFFF"/>
                </a:solidFill>
              </a:rPr>
              <a:t> </a:t>
            </a:r>
            <a:r>
              <a:rPr dirty="0">
                <a:solidFill>
                  <a:srgbClr val="FFFFFF"/>
                </a:solidFill>
              </a:rPr>
              <a:t>S8</a:t>
            </a:r>
          </a:p>
        </p:txBody>
      </p:sp>
      <p:sp>
        <p:nvSpPr>
          <p:cNvPr id="5" name="object 5"/>
          <p:cNvSpPr/>
          <p:nvPr/>
        </p:nvSpPr>
        <p:spPr>
          <a:xfrm>
            <a:off x="827582" y="2708922"/>
            <a:ext cx="7849234" cy="3888740"/>
          </a:xfrm>
          <a:custGeom>
            <a:avLst/>
            <a:gdLst/>
            <a:ahLst/>
            <a:cxnLst/>
            <a:rect l="l" t="t" r="r" b="b"/>
            <a:pathLst>
              <a:path w="7849234" h="3888740">
                <a:moveTo>
                  <a:pt x="0" y="0"/>
                </a:moveTo>
                <a:lnTo>
                  <a:pt x="7848866" y="0"/>
                </a:lnTo>
                <a:lnTo>
                  <a:pt x="7848866" y="3888435"/>
                </a:lnTo>
                <a:lnTo>
                  <a:pt x="0" y="3888435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258251" y="2636784"/>
            <a:ext cx="8492490" cy="3672840"/>
          </a:xfrm>
          <a:prstGeom prst="rect">
            <a:avLst/>
          </a:prstGeom>
        </p:spPr>
        <p:txBody>
          <a:bodyPr vert="horz" wrap="square" lIns="0" tIns="1009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95"/>
              </a:spcBef>
            </a:pPr>
            <a:r>
              <a:rPr sz="2400" b="1" spc="-5" dirty="0">
                <a:solidFill>
                  <a:srgbClr val="775F55"/>
                </a:solidFill>
                <a:latin typeface="Tw Cen MT"/>
                <a:cs typeface="Tw Cen MT"/>
              </a:rPr>
              <a:t>1. </a:t>
            </a:r>
            <a:r>
              <a:rPr sz="2400" b="1" dirty="0">
                <a:solidFill>
                  <a:srgbClr val="775F55"/>
                </a:solidFill>
                <a:latin typeface="Tw Cen MT"/>
                <a:cs typeface="Tw Cen MT"/>
              </a:rPr>
              <a:t>Seleção </a:t>
            </a:r>
            <a:r>
              <a:rPr sz="2400" b="1" spc="-5" dirty="0">
                <a:solidFill>
                  <a:srgbClr val="775F55"/>
                </a:solidFill>
                <a:latin typeface="Tw Cen MT"/>
                <a:cs typeface="Tw Cen MT"/>
              </a:rPr>
              <a:t>da melhor</a:t>
            </a:r>
            <a:r>
              <a:rPr sz="2400" b="1" spc="-15" dirty="0">
                <a:solidFill>
                  <a:srgbClr val="775F55"/>
                </a:solidFill>
                <a:latin typeface="Tw Cen MT"/>
                <a:cs typeface="Tw Cen MT"/>
              </a:rPr>
              <a:t> </a:t>
            </a:r>
            <a:r>
              <a:rPr sz="2400" b="1" dirty="0">
                <a:solidFill>
                  <a:srgbClr val="775F55"/>
                </a:solidFill>
                <a:latin typeface="Tw Cen MT"/>
                <a:cs typeface="Tw Cen MT"/>
              </a:rPr>
              <a:t>alternativa</a:t>
            </a:r>
            <a:endParaRPr sz="2400">
              <a:latin typeface="Tw Cen MT"/>
              <a:cs typeface="Tw Cen MT"/>
            </a:endParaRPr>
          </a:p>
          <a:p>
            <a:pPr marL="12700" marR="597535">
              <a:lnSpc>
                <a:spcPct val="100000"/>
              </a:lnSpc>
              <a:spcBef>
                <a:spcPts val="695"/>
              </a:spcBef>
            </a:pPr>
            <a:r>
              <a:rPr sz="2400" spc="-5" dirty="0">
                <a:solidFill>
                  <a:srgbClr val="775F55"/>
                </a:solidFill>
                <a:latin typeface="Tw Cen MT"/>
                <a:cs typeface="Tw Cen MT"/>
              </a:rPr>
              <a:t>Preparar </a:t>
            </a:r>
            <a:r>
              <a:rPr sz="2400" dirty="0">
                <a:solidFill>
                  <a:srgbClr val="775F55"/>
                </a:solidFill>
                <a:latin typeface="Tw Cen MT"/>
                <a:cs typeface="Tw Cen MT"/>
              </a:rPr>
              <a:t>a </a:t>
            </a:r>
            <a:r>
              <a:rPr sz="2400" spc="-5" dirty="0">
                <a:solidFill>
                  <a:srgbClr val="775F55"/>
                </a:solidFill>
                <a:latin typeface="Tw Cen MT"/>
                <a:cs typeface="Tw Cen MT"/>
              </a:rPr>
              <a:t>Matriz de Decisão </a:t>
            </a:r>
            <a:r>
              <a:rPr sz="2400" spc="-10" dirty="0">
                <a:solidFill>
                  <a:srgbClr val="775F55"/>
                </a:solidFill>
                <a:latin typeface="Tw Cen MT"/>
                <a:cs typeface="Tw Cen MT"/>
              </a:rPr>
              <a:t>para </a:t>
            </a:r>
            <a:r>
              <a:rPr sz="2400" dirty="0">
                <a:solidFill>
                  <a:srgbClr val="775F55"/>
                </a:solidFill>
                <a:latin typeface="Tw Cen MT"/>
                <a:cs typeface="Tw Cen MT"/>
              </a:rPr>
              <a:t>a escolha </a:t>
            </a:r>
            <a:r>
              <a:rPr sz="2400" spc="-5" dirty="0">
                <a:solidFill>
                  <a:srgbClr val="775F55"/>
                </a:solidFill>
                <a:latin typeface="Tw Cen MT"/>
                <a:cs typeface="Tw Cen MT"/>
              </a:rPr>
              <a:t>da solução </a:t>
            </a:r>
            <a:r>
              <a:rPr sz="2400" dirty="0">
                <a:solidFill>
                  <a:srgbClr val="775F55"/>
                </a:solidFill>
                <a:latin typeface="Tw Cen MT"/>
                <a:cs typeface="Tw Cen MT"/>
              </a:rPr>
              <a:t>com os  </a:t>
            </a:r>
            <a:r>
              <a:rPr sz="2400" spc="-5" dirty="0">
                <a:solidFill>
                  <a:srgbClr val="775F55"/>
                </a:solidFill>
                <a:latin typeface="Tw Cen MT"/>
                <a:cs typeface="Tw Cen MT"/>
              </a:rPr>
              <a:t>critérios, </a:t>
            </a:r>
            <a:r>
              <a:rPr sz="2400" dirty="0">
                <a:solidFill>
                  <a:srgbClr val="775F55"/>
                </a:solidFill>
                <a:latin typeface="Tw Cen MT"/>
                <a:cs typeface="Tw Cen MT"/>
              </a:rPr>
              <a:t>seus </a:t>
            </a:r>
            <a:r>
              <a:rPr sz="2400" spc="-5" dirty="0">
                <a:solidFill>
                  <a:srgbClr val="775F55"/>
                </a:solidFill>
                <a:latin typeface="Tw Cen MT"/>
                <a:cs typeface="Tw Cen MT"/>
              </a:rPr>
              <a:t>pesos </a:t>
            </a:r>
            <a:r>
              <a:rPr sz="2400" spc="-10" dirty="0">
                <a:solidFill>
                  <a:srgbClr val="775F55"/>
                </a:solidFill>
                <a:latin typeface="Tw Cen MT"/>
                <a:cs typeface="Tw Cen MT"/>
              </a:rPr>
              <a:t>relativos </a:t>
            </a:r>
            <a:r>
              <a:rPr sz="2400" dirty="0">
                <a:solidFill>
                  <a:srgbClr val="775F55"/>
                </a:solidFill>
                <a:latin typeface="Tw Cen MT"/>
                <a:cs typeface="Tw Cen MT"/>
              </a:rPr>
              <a:t>e </a:t>
            </a:r>
            <a:r>
              <a:rPr sz="2400" spc="-5" dirty="0">
                <a:solidFill>
                  <a:srgbClr val="775F55"/>
                </a:solidFill>
                <a:latin typeface="Tw Cen MT"/>
                <a:cs typeface="Tw Cen MT"/>
              </a:rPr>
              <a:t>informações necessárias </a:t>
            </a:r>
            <a:r>
              <a:rPr sz="2400" spc="-10" dirty="0">
                <a:solidFill>
                  <a:srgbClr val="775F55"/>
                </a:solidFill>
                <a:latin typeface="Tw Cen MT"/>
                <a:cs typeface="Tw Cen MT"/>
              </a:rPr>
              <a:t>para  </a:t>
            </a:r>
            <a:r>
              <a:rPr sz="2400" spc="-5" dirty="0">
                <a:solidFill>
                  <a:srgbClr val="775F55"/>
                </a:solidFill>
                <a:latin typeface="Tw Cen MT"/>
                <a:cs typeface="Tw Cen MT"/>
              </a:rPr>
              <a:t>atribuição das notas às </a:t>
            </a:r>
            <a:r>
              <a:rPr sz="2400" spc="-10" dirty="0">
                <a:solidFill>
                  <a:srgbClr val="775F55"/>
                </a:solidFill>
                <a:latin typeface="Tw Cen MT"/>
                <a:cs typeface="Tw Cen MT"/>
              </a:rPr>
              <a:t>diversas</a:t>
            </a:r>
            <a:r>
              <a:rPr sz="2400" spc="20" dirty="0">
                <a:solidFill>
                  <a:srgbClr val="775F55"/>
                </a:solidFill>
                <a:latin typeface="Tw Cen MT"/>
                <a:cs typeface="Tw Cen MT"/>
              </a:rPr>
              <a:t> </a:t>
            </a:r>
            <a:r>
              <a:rPr sz="2400" spc="-5" dirty="0">
                <a:solidFill>
                  <a:srgbClr val="775F55"/>
                </a:solidFill>
                <a:latin typeface="Tw Cen MT"/>
                <a:cs typeface="Tw Cen MT"/>
              </a:rPr>
              <a:t>alternativas.</a:t>
            </a:r>
            <a:endParaRPr sz="2400">
              <a:latin typeface="Tw Cen MT"/>
              <a:cs typeface="Tw Cen MT"/>
            </a:endParaRPr>
          </a:p>
          <a:p>
            <a:pPr marL="12700" marR="5080">
              <a:lnSpc>
                <a:spcPct val="100000"/>
              </a:lnSpc>
              <a:spcBef>
                <a:spcPts val="695"/>
              </a:spcBef>
            </a:pPr>
            <a:r>
              <a:rPr sz="2400" dirty="0">
                <a:solidFill>
                  <a:srgbClr val="775F55"/>
                </a:solidFill>
                <a:latin typeface="Tw Cen MT"/>
                <a:cs typeface="Tw Cen MT"/>
              </a:rPr>
              <a:t>Determina-se </a:t>
            </a:r>
            <a:r>
              <a:rPr sz="2400" spc="-5" dirty="0">
                <a:solidFill>
                  <a:srgbClr val="775F55"/>
                </a:solidFill>
                <a:latin typeface="Tw Cen MT"/>
                <a:cs typeface="Tw Cen MT"/>
              </a:rPr>
              <a:t>como solução escolhida aquela </a:t>
            </a:r>
            <a:r>
              <a:rPr sz="2400" dirty="0">
                <a:solidFill>
                  <a:srgbClr val="775F55"/>
                </a:solidFill>
                <a:latin typeface="Tw Cen MT"/>
                <a:cs typeface="Tw Cen MT"/>
              </a:rPr>
              <a:t>que </a:t>
            </a:r>
            <a:r>
              <a:rPr sz="2400" spc="-10" dirty="0">
                <a:solidFill>
                  <a:srgbClr val="775F55"/>
                </a:solidFill>
                <a:latin typeface="Tw Cen MT"/>
                <a:cs typeface="Tw Cen MT"/>
              </a:rPr>
              <a:t>tiver </a:t>
            </a:r>
            <a:r>
              <a:rPr sz="2400" dirty="0">
                <a:solidFill>
                  <a:srgbClr val="775F55"/>
                </a:solidFill>
                <a:latin typeface="Tw Cen MT"/>
                <a:cs typeface="Tw Cen MT"/>
              </a:rPr>
              <a:t>a </a:t>
            </a:r>
            <a:r>
              <a:rPr sz="2400" spc="-5" dirty="0">
                <a:solidFill>
                  <a:srgbClr val="775F55"/>
                </a:solidFill>
                <a:latin typeface="Tw Cen MT"/>
                <a:cs typeface="Tw Cen MT"/>
              </a:rPr>
              <a:t>maior média  ponderada.</a:t>
            </a:r>
            <a:endParaRPr sz="2400">
              <a:latin typeface="Tw Cen MT"/>
              <a:cs typeface="Tw Cen MT"/>
            </a:endParaRPr>
          </a:p>
          <a:p>
            <a:pPr marL="12700" marR="221615">
              <a:lnSpc>
                <a:spcPct val="100000"/>
              </a:lnSpc>
              <a:spcBef>
                <a:spcPts val="710"/>
              </a:spcBef>
            </a:pPr>
            <a:r>
              <a:rPr sz="2400" dirty="0">
                <a:solidFill>
                  <a:srgbClr val="775F55"/>
                </a:solidFill>
                <a:latin typeface="Tw Cen MT"/>
                <a:cs typeface="Tw Cen MT"/>
              </a:rPr>
              <a:t>A </a:t>
            </a:r>
            <a:r>
              <a:rPr sz="2400" spc="-5" dirty="0">
                <a:solidFill>
                  <a:srgbClr val="775F55"/>
                </a:solidFill>
                <a:latin typeface="Tw Cen MT"/>
                <a:cs typeface="Tw Cen MT"/>
              </a:rPr>
              <a:t>atribuição de pesos </a:t>
            </a:r>
            <a:r>
              <a:rPr sz="2400" dirty="0">
                <a:solidFill>
                  <a:srgbClr val="775F55"/>
                </a:solidFill>
                <a:latin typeface="Tw Cen MT"/>
                <a:cs typeface="Tw Cen MT"/>
              </a:rPr>
              <a:t>e </a:t>
            </a:r>
            <a:r>
              <a:rPr sz="2400" spc="-5" dirty="0">
                <a:solidFill>
                  <a:srgbClr val="775F55"/>
                </a:solidFill>
                <a:latin typeface="Tw Cen MT"/>
                <a:cs typeface="Tw Cen MT"/>
              </a:rPr>
              <a:t>notas </a:t>
            </a:r>
            <a:r>
              <a:rPr sz="2400" spc="-15" dirty="0">
                <a:solidFill>
                  <a:srgbClr val="775F55"/>
                </a:solidFill>
                <a:latin typeface="Tw Cen MT"/>
                <a:cs typeface="Tw Cen MT"/>
              </a:rPr>
              <a:t>deve </a:t>
            </a:r>
            <a:r>
              <a:rPr sz="2400" dirty="0">
                <a:solidFill>
                  <a:srgbClr val="775F55"/>
                </a:solidFill>
                <a:latin typeface="Tw Cen MT"/>
                <a:cs typeface="Tw Cen MT"/>
              </a:rPr>
              <a:t>ser </a:t>
            </a:r>
            <a:r>
              <a:rPr sz="2400" spc="-5" dirty="0">
                <a:solidFill>
                  <a:srgbClr val="775F55"/>
                </a:solidFill>
                <a:latin typeface="Tw Cen MT"/>
                <a:cs typeface="Tw Cen MT"/>
              </a:rPr>
              <a:t>justificada. No </a:t>
            </a:r>
            <a:r>
              <a:rPr sz="2400" spc="-10" dirty="0">
                <a:solidFill>
                  <a:srgbClr val="775F55"/>
                </a:solidFill>
                <a:latin typeface="Tw Cen MT"/>
                <a:cs typeface="Tw Cen MT"/>
              </a:rPr>
              <a:t>processo </a:t>
            </a:r>
            <a:r>
              <a:rPr sz="2400" spc="-5" dirty="0">
                <a:solidFill>
                  <a:srgbClr val="775F55"/>
                </a:solidFill>
                <a:latin typeface="Tw Cen MT"/>
                <a:cs typeface="Tw Cen MT"/>
              </a:rPr>
              <a:t>de  </a:t>
            </a:r>
            <a:r>
              <a:rPr sz="2400" dirty="0">
                <a:solidFill>
                  <a:srgbClr val="775F55"/>
                </a:solidFill>
                <a:latin typeface="Tw Cen MT"/>
                <a:cs typeface="Tw Cen MT"/>
              </a:rPr>
              <a:t>escolha </a:t>
            </a:r>
            <a:r>
              <a:rPr sz="2400" spc="-5" dirty="0">
                <a:solidFill>
                  <a:srgbClr val="775F55"/>
                </a:solidFill>
                <a:latin typeface="Tw Cen MT"/>
                <a:cs typeface="Tw Cen MT"/>
              </a:rPr>
              <a:t>da </a:t>
            </a:r>
            <a:r>
              <a:rPr sz="2400" spc="-10" dirty="0">
                <a:solidFill>
                  <a:srgbClr val="775F55"/>
                </a:solidFill>
                <a:latin typeface="Tw Cen MT"/>
                <a:cs typeface="Tw Cen MT"/>
              </a:rPr>
              <a:t>solução, </a:t>
            </a:r>
            <a:r>
              <a:rPr sz="2400" spc="-5" dirty="0">
                <a:solidFill>
                  <a:srgbClr val="775F55"/>
                </a:solidFill>
                <a:latin typeface="Tw Cen MT"/>
                <a:cs typeface="Tw Cen MT"/>
              </a:rPr>
              <a:t>analisar </a:t>
            </a:r>
            <a:r>
              <a:rPr sz="2400" dirty="0">
                <a:solidFill>
                  <a:srgbClr val="775F55"/>
                </a:solidFill>
                <a:latin typeface="Tw Cen MT"/>
                <a:cs typeface="Tw Cen MT"/>
              </a:rPr>
              <a:t>se </a:t>
            </a:r>
            <a:r>
              <a:rPr sz="2400" spc="-15" dirty="0">
                <a:solidFill>
                  <a:srgbClr val="775F55"/>
                </a:solidFill>
                <a:latin typeface="Tw Cen MT"/>
                <a:cs typeface="Tw Cen MT"/>
              </a:rPr>
              <a:t>existe </a:t>
            </a:r>
            <a:r>
              <a:rPr sz="2400" spc="-5" dirty="0">
                <a:solidFill>
                  <a:srgbClr val="775F55"/>
                </a:solidFill>
                <a:latin typeface="Tw Cen MT"/>
                <a:cs typeface="Tw Cen MT"/>
              </a:rPr>
              <a:t>diferença significativa entre </a:t>
            </a:r>
            <a:r>
              <a:rPr sz="2400" dirty="0">
                <a:solidFill>
                  <a:srgbClr val="775F55"/>
                </a:solidFill>
                <a:latin typeface="Tw Cen MT"/>
                <a:cs typeface="Tw Cen MT"/>
              </a:rPr>
              <a:t>a  </a:t>
            </a:r>
            <a:r>
              <a:rPr sz="2400" spc="-5" dirty="0">
                <a:solidFill>
                  <a:srgbClr val="775F55"/>
                </a:solidFill>
                <a:latin typeface="Tw Cen MT"/>
                <a:cs typeface="Tw Cen MT"/>
              </a:rPr>
              <a:t>solução escolhida </a:t>
            </a:r>
            <a:r>
              <a:rPr sz="2400" dirty="0">
                <a:solidFill>
                  <a:srgbClr val="775F55"/>
                </a:solidFill>
                <a:latin typeface="Tw Cen MT"/>
                <a:cs typeface="Tw Cen MT"/>
              </a:rPr>
              <a:t>e </a:t>
            </a:r>
            <a:r>
              <a:rPr sz="2400" spc="-5" dirty="0">
                <a:solidFill>
                  <a:srgbClr val="775F55"/>
                </a:solidFill>
                <a:latin typeface="Tw Cen MT"/>
                <a:cs typeface="Tw Cen MT"/>
              </a:rPr>
              <a:t>as</a:t>
            </a:r>
            <a:r>
              <a:rPr sz="2400" spc="-25" dirty="0">
                <a:solidFill>
                  <a:srgbClr val="775F55"/>
                </a:solidFill>
                <a:latin typeface="Tw Cen MT"/>
                <a:cs typeface="Tw Cen MT"/>
              </a:rPr>
              <a:t> </a:t>
            </a:r>
            <a:r>
              <a:rPr sz="2400" spc="-5" dirty="0">
                <a:solidFill>
                  <a:srgbClr val="775F55"/>
                </a:solidFill>
                <a:latin typeface="Tw Cen MT"/>
                <a:cs typeface="Tw Cen MT"/>
              </a:rPr>
              <a:t>demais.</a:t>
            </a:r>
            <a:endParaRPr sz="2400">
              <a:latin typeface="Tw Cen MT"/>
              <a:cs typeface="Tw Cen MT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548257" y="720598"/>
            <a:ext cx="382397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1144270" algn="l"/>
              </a:tabLst>
            </a:pPr>
            <a:r>
              <a:rPr sz="1600" spc="-5" dirty="0">
                <a:latin typeface="Arial"/>
                <a:cs typeface="Arial"/>
              </a:rPr>
              <a:t>0313101	Introdução à Engenharia </a:t>
            </a:r>
            <a:r>
              <a:rPr sz="1600" dirty="0">
                <a:latin typeface="Arial"/>
                <a:cs typeface="Arial"/>
              </a:rPr>
              <a:t>Civil</a:t>
            </a:r>
            <a:endParaRPr sz="1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371600" y="1600200"/>
            <a:ext cx="7772400" cy="990600"/>
          </a:xfrm>
          <a:custGeom>
            <a:avLst/>
            <a:gdLst/>
            <a:ahLst/>
            <a:cxnLst/>
            <a:rect l="l" t="t" r="r" b="b"/>
            <a:pathLst>
              <a:path w="7772400" h="990600">
                <a:moveTo>
                  <a:pt x="0" y="990600"/>
                </a:moveTo>
                <a:lnTo>
                  <a:pt x="7772400" y="990600"/>
                </a:lnTo>
                <a:lnTo>
                  <a:pt x="7772400" y="0"/>
                </a:lnTo>
                <a:lnTo>
                  <a:pt x="0" y="0"/>
                </a:lnTo>
                <a:lnTo>
                  <a:pt x="0" y="990600"/>
                </a:lnTo>
                <a:close/>
              </a:path>
            </a:pathLst>
          </a:custGeom>
          <a:solidFill>
            <a:srgbClr val="94B6D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683564" y="2590800"/>
            <a:ext cx="7489190" cy="3888740"/>
          </a:xfrm>
          <a:custGeom>
            <a:avLst/>
            <a:gdLst/>
            <a:ahLst/>
            <a:cxnLst/>
            <a:rect l="l" t="t" r="r" b="b"/>
            <a:pathLst>
              <a:path w="7489190" h="3888740">
                <a:moveTo>
                  <a:pt x="0" y="0"/>
                </a:moveTo>
                <a:lnTo>
                  <a:pt x="7488834" y="0"/>
                </a:lnTo>
                <a:lnTo>
                  <a:pt x="7488834" y="3888435"/>
                </a:lnTo>
                <a:lnTo>
                  <a:pt x="0" y="3888435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0"/>
            <a:ext cx="9143999" cy="115252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1450339" y="1715516"/>
            <a:ext cx="1780539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Aula</a:t>
            </a:r>
            <a:r>
              <a:rPr spc="-110" dirty="0"/>
              <a:t> </a:t>
            </a:r>
            <a:r>
              <a:rPr dirty="0"/>
              <a:t>S8</a:t>
            </a:r>
          </a:p>
        </p:txBody>
      </p:sp>
      <p:sp>
        <p:nvSpPr>
          <p:cNvPr id="6" name="object 6"/>
          <p:cNvSpPr/>
          <p:nvPr/>
        </p:nvSpPr>
        <p:spPr>
          <a:xfrm>
            <a:off x="342963" y="3864864"/>
            <a:ext cx="8784590" cy="0"/>
          </a:xfrm>
          <a:custGeom>
            <a:avLst/>
            <a:gdLst/>
            <a:ahLst/>
            <a:cxnLst/>
            <a:rect l="l" t="t" r="r" b="b"/>
            <a:pathLst>
              <a:path w="8784590">
                <a:moveTo>
                  <a:pt x="0" y="0"/>
                </a:moveTo>
                <a:lnTo>
                  <a:pt x="8784336" y="0"/>
                </a:lnTo>
              </a:path>
            </a:pathLst>
          </a:custGeom>
          <a:ln w="18287">
            <a:solidFill>
              <a:srgbClr val="775F5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42963" y="4320540"/>
            <a:ext cx="8608060" cy="0"/>
          </a:xfrm>
          <a:custGeom>
            <a:avLst/>
            <a:gdLst/>
            <a:ahLst/>
            <a:cxnLst/>
            <a:rect l="l" t="t" r="r" b="b"/>
            <a:pathLst>
              <a:path w="8608060">
                <a:moveTo>
                  <a:pt x="0" y="0"/>
                </a:moveTo>
                <a:lnTo>
                  <a:pt x="8607552" y="0"/>
                </a:lnTo>
              </a:path>
            </a:pathLst>
          </a:custGeom>
          <a:ln w="18287">
            <a:solidFill>
              <a:srgbClr val="775F5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42963" y="4686300"/>
            <a:ext cx="4982210" cy="0"/>
          </a:xfrm>
          <a:custGeom>
            <a:avLst/>
            <a:gdLst/>
            <a:ahLst/>
            <a:cxnLst/>
            <a:rect l="l" t="t" r="r" b="b"/>
            <a:pathLst>
              <a:path w="4982210">
                <a:moveTo>
                  <a:pt x="0" y="0"/>
                </a:moveTo>
                <a:lnTo>
                  <a:pt x="4981956" y="0"/>
                </a:lnTo>
              </a:path>
            </a:pathLst>
          </a:custGeom>
          <a:ln w="18287">
            <a:solidFill>
              <a:srgbClr val="775F5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42963" y="5140452"/>
            <a:ext cx="8399145" cy="0"/>
          </a:xfrm>
          <a:custGeom>
            <a:avLst/>
            <a:gdLst/>
            <a:ahLst/>
            <a:cxnLst/>
            <a:rect l="l" t="t" r="r" b="b"/>
            <a:pathLst>
              <a:path w="8399145">
                <a:moveTo>
                  <a:pt x="0" y="0"/>
                </a:moveTo>
                <a:lnTo>
                  <a:pt x="8398764" y="0"/>
                </a:lnTo>
              </a:path>
            </a:pathLst>
          </a:custGeom>
          <a:ln w="18287">
            <a:solidFill>
              <a:srgbClr val="775F5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330259" y="2518663"/>
            <a:ext cx="8810625" cy="3029585"/>
          </a:xfrm>
          <a:prstGeom prst="rect">
            <a:avLst/>
          </a:prstGeom>
        </p:spPr>
        <p:txBody>
          <a:bodyPr vert="horz" wrap="square" lIns="0" tIns="1009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95"/>
              </a:spcBef>
            </a:pPr>
            <a:r>
              <a:rPr sz="2400" b="1" spc="-5" dirty="0">
                <a:solidFill>
                  <a:srgbClr val="775F55"/>
                </a:solidFill>
                <a:latin typeface="Tw Cen MT"/>
                <a:cs typeface="Tw Cen MT"/>
              </a:rPr>
              <a:t>2. </a:t>
            </a:r>
            <a:r>
              <a:rPr sz="2400" b="1" dirty="0">
                <a:solidFill>
                  <a:srgbClr val="775F55"/>
                </a:solidFill>
                <a:latin typeface="Tw Cen MT"/>
                <a:cs typeface="Tw Cen MT"/>
              </a:rPr>
              <a:t>Especificação </a:t>
            </a:r>
            <a:r>
              <a:rPr sz="2400" b="1" spc="-5" dirty="0">
                <a:solidFill>
                  <a:srgbClr val="775F55"/>
                </a:solidFill>
                <a:latin typeface="Tw Cen MT"/>
                <a:cs typeface="Tw Cen MT"/>
              </a:rPr>
              <a:t>da</a:t>
            </a:r>
            <a:r>
              <a:rPr sz="2400" b="1" spc="-20" dirty="0">
                <a:solidFill>
                  <a:srgbClr val="775F55"/>
                </a:solidFill>
                <a:latin typeface="Tw Cen MT"/>
                <a:cs typeface="Tw Cen MT"/>
              </a:rPr>
              <a:t> </a:t>
            </a:r>
            <a:r>
              <a:rPr sz="2400" b="1" spc="-5" dirty="0">
                <a:solidFill>
                  <a:srgbClr val="775F55"/>
                </a:solidFill>
                <a:latin typeface="Tw Cen MT"/>
                <a:cs typeface="Tw Cen MT"/>
              </a:rPr>
              <a:t>Solução</a:t>
            </a:r>
            <a:endParaRPr sz="2400">
              <a:latin typeface="Tw Cen MT"/>
              <a:cs typeface="Tw Cen MT"/>
            </a:endParaRPr>
          </a:p>
          <a:p>
            <a:pPr marL="12700">
              <a:lnSpc>
                <a:spcPct val="100000"/>
              </a:lnSpc>
              <a:spcBef>
                <a:spcPts val="695"/>
              </a:spcBef>
            </a:pPr>
            <a:r>
              <a:rPr sz="2400" dirty="0">
                <a:solidFill>
                  <a:srgbClr val="775F55"/>
                </a:solidFill>
                <a:latin typeface="Tw Cen MT"/>
                <a:cs typeface="Tw Cen MT"/>
              </a:rPr>
              <a:t>A </a:t>
            </a:r>
            <a:r>
              <a:rPr sz="2400" spc="-5" dirty="0">
                <a:solidFill>
                  <a:srgbClr val="775F55"/>
                </a:solidFill>
                <a:latin typeface="Tw Cen MT"/>
                <a:cs typeface="Tw Cen MT"/>
              </a:rPr>
              <a:t>especificação da solução </a:t>
            </a:r>
            <a:r>
              <a:rPr sz="2400" spc="-15" dirty="0">
                <a:solidFill>
                  <a:srgbClr val="775F55"/>
                </a:solidFill>
                <a:latin typeface="Tw Cen MT"/>
                <a:cs typeface="Tw Cen MT"/>
              </a:rPr>
              <a:t>deve</a:t>
            </a:r>
            <a:r>
              <a:rPr sz="2400" spc="-10" dirty="0">
                <a:solidFill>
                  <a:srgbClr val="775F55"/>
                </a:solidFill>
                <a:latin typeface="Tw Cen MT"/>
                <a:cs typeface="Tw Cen MT"/>
              </a:rPr>
              <a:t> </a:t>
            </a:r>
            <a:r>
              <a:rPr sz="2400" spc="-5" dirty="0">
                <a:solidFill>
                  <a:srgbClr val="775F55"/>
                </a:solidFill>
                <a:latin typeface="Tw Cen MT"/>
                <a:cs typeface="Tw Cen MT"/>
              </a:rPr>
              <a:t>compreender:</a:t>
            </a:r>
            <a:endParaRPr sz="2400">
              <a:latin typeface="Tw Cen MT"/>
              <a:cs typeface="Tw Cen MT"/>
            </a:endParaRPr>
          </a:p>
          <a:p>
            <a:pPr marL="12700">
              <a:lnSpc>
                <a:spcPct val="100000"/>
              </a:lnSpc>
              <a:spcBef>
                <a:spcPts val="695"/>
              </a:spcBef>
            </a:pPr>
            <a:r>
              <a:rPr sz="2400" dirty="0">
                <a:solidFill>
                  <a:srgbClr val="775F55"/>
                </a:solidFill>
                <a:latin typeface="Tw Cen MT"/>
                <a:cs typeface="Tw Cen MT"/>
              </a:rPr>
              <a:t>A </a:t>
            </a:r>
            <a:r>
              <a:rPr sz="2400" spc="-5" dirty="0">
                <a:solidFill>
                  <a:srgbClr val="775F55"/>
                </a:solidFill>
                <a:latin typeface="Tw Cen MT"/>
                <a:cs typeface="Tw Cen MT"/>
              </a:rPr>
              <a:t>solução </a:t>
            </a:r>
            <a:r>
              <a:rPr sz="2400" dirty="0">
                <a:solidFill>
                  <a:srgbClr val="775F55"/>
                </a:solidFill>
                <a:latin typeface="Tw Cen MT"/>
                <a:cs typeface="Tw Cen MT"/>
              </a:rPr>
              <a:t>com </a:t>
            </a:r>
            <a:r>
              <a:rPr sz="2400" spc="-5" dirty="0">
                <a:solidFill>
                  <a:srgbClr val="775F55"/>
                </a:solidFill>
                <a:latin typeface="Tw Cen MT"/>
                <a:cs typeface="Tw Cen MT"/>
              </a:rPr>
              <a:t>descritivos de </a:t>
            </a:r>
            <a:r>
              <a:rPr sz="2400" spc="-10" dirty="0">
                <a:solidFill>
                  <a:srgbClr val="775F55"/>
                </a:solidFill>
                <a:latin typeface="Tw Cen MT"/>
                <a:cs typeface="Tw Cen MT"/>
              </a:rPr>
              <a:t>funcionamento, </a:t>
            </a:r>
            <a:r>
              <a:rPr sz="2400" spc="-5" dirty="0">
                <a:solidFill>
                  <a:srgbClr val="775F55"/>
                </a:solidFill>
                <a:latin typeface="Tw Cen MT"/>
                <a:cs typeface="Tw Cen MT"/>
              </a:rPr>
              <a:t>capacidade </a:t>
            </a:r>
            <a:r>
              <a:rPr sz="2400" dirty="0">
                <a:solidFill>
                  <a:srgbClr val="775F55"/>
                </a:solidFill>
                <a:latin typeface="Tw Cen MT"/>
                <a:cs typeface="Tw Cen MT"/>
              </a:rPr>
              <a:t>e</a:t>
            </a:r>
            <a:r>
              <a:rPr sz="2400" spc="40" dirty="0">
                <a:solidFill>
                  <a:srgbClr val="775F55"/>
                </a:solidFill>
                <a:latin typeface="Tw Cen MT"/>
                <a:cs typeface="Tw Cen MT"/>
              </a:rPr>
              <a:t> </a:t>
            </a:r>
            <a:r>
              <a:rPr sz="2400" spc="-5" dirty="0">
                <a:solidFill>
                  <a:srgbClr val="775F55"/>
                </a:solidFill>
                <a:latin typeface="Tw Cen MT"/>
                <a:cs typeface="Tw Cen MT"/>
              </a:rPr>
              <a:t>desempenho;</a:t>
            </a:r>
            <a:endParaRPr sz="2400">
              <a:latin typeface="Tw Cen MT"/>
              <a:cs typeface="Tw Cen MT"/>
            </a:endParaRPr>
          </a:p>
          <a:p>
            <a:pPr marL="12700" marR="182245">
              <a:lnSpc>
                <a:spcPct val="100000"/>
              </a:lnSpc>
              <a:spcBef>
                <a:spcPts val="710"/>
              </a:spcBef>
            </a:pPr>
            <a:r>
              <a:rPr sz="2400" spc="-10" dirty="0">
                <a:solidFill>
                  <a:srgbClr val="775F55"/>
                </a:solidFill>
                <a:latin typeface="Tw Cen MT"/>
                <a:cs typeface="Tw Cen MT"/>
              </a:rPr>
              <a:t>Indicativos </a:t>
            </a:r>
            <a:r>
              <a:rPr sz="2400" spc="-5" dirty="0">
                <a:solidFill>
                  <a:srgbClr val="775F55"/>
                </a:solidFill>
                <a:latin typeface="Tw Cen MT"/>
                <a:cs typeface="Tw Cen MT"/>
              </a:rPr>
              <a:t>de </a:t>
            </a:r>
            <a:r>
              <a:rPr sz="2400" dirty="0">
                <a:solidFill>
                  <a:srgbClr val="775F55"/>
                </a:solidFill>
                <a:latin typeface="Tw Cen MT"/>
                <a:cs typeface="Tw Cen MT"/>
              </a:rPr>
              <a:t>custos </a:t>
            </a:r>
            <a:r>
              <a:rPr sz="2400" spc="-5" dirty="0">
                <a:solidFill>
                  <a:srgbClr val="775F55"/>
                </a:solidFill>
                <a:latin typeface="Tw Cen MT"/>
                <a:cs typeface="Tw Cen MT"/>
              </a:rPr>
              <a:t>de </a:t>
            </a:r>
            <a:r>
              <a:rPr sz="2400" spc="-10" dirty="0">
                <a:solidFill>
                  <a:srgbClr val="775F55"/>
                </a:solidFill>
                <a:latin typeface="Tw Cen MT"/>
                <a:cs typeface="Tw Cen MT"/>
              </a:rPr>
              <a:t>implantação, </a:t>
            </a:r>
            <a:r>
              <a:rPr sz="2400" dirty="0">
                <a:solidFill>
                  <a:srgbClr val="775F55"/>
                </a:solidFill>
                <a:latin typeface="Tw Cen MT"/>
                <a:cs typeface="Tw Cen MT"/>
              </a:rPr>
              <a:t>com </a:t>
            </a:r>
            <a:r>
              <a:rPr sz="2400" spc="-5" dirty="0">
                <a:solidFill>
                  <a:srgbClr val="775F55"/>
                </a:solidFill>
                <a:latin typeface="Tw Cen MT"/>
                <a:cs typeface="Tw Cen MT"/>
              </a:rPr>
              <a:t>esclarecimento das </a:t>
            </a:r>
            <a:r>
              <a:rPr sz="2400" spc="-10" dirty="0">
                <a:solidFill>
                  <a:srgbClr val="775F55"/>
                </a:solidFill>
                <a:latin typeface="Tw Cen MT"/>
                <a:cs typeface="Tw Cen MT"/>
              </a:rPr>
              <a:t>fontes </a:t>
            </a:r>
            <a:r>
              <a:rPr sz="2400" spc="-5" dirty="0">
                <a:solidFill>
                  <a:srgbClr val="775F55"/>
                </a:solidFill>
                <a:latin typeface="Tw Cen MT"/>
                <a:cs typeface="Tw Cen MT"/>
              </a:rPr>
              <a:t>de  dados </a:t>
            </a:r>
            <a:r>
              <a:rPr sz="2400" dirty="0">
                <a:solidFill>
                  <a:srgbClr val="775F55"/>
                </a:solidFill>
                <a:latin typeface="Tw Cen MT"/>
                <a:cs typeface="Tw Cen MT"/>
              </a:rPr>
              <a:t>e </a:t>
            </a:r>
            <a:r>
              <a:rPr sz="2400" spc="-5" dirty="0">
                <a:solidFill>
                  <a:srgbClr val="775F55"/>
                </a:solidFill>
                <a:latin typeface="Tw Cen MT"/>
                <a:cs typeface="Tw Cen MT"/>
              </a:rPr>
              <a:t>de referenciais de</a:t>
            </a:r>
            <a:r>
              <a:rPr sz="2400" spc="-10" dirty="0">
                <a:solidFill>
                  <a:srgbClr val="775F55"/>
                </a:solidFill>
                <a:latin typeface="Tw Cen MT"/>
                <a:cs typeface="Tw Cen MT"/>
              </a:rPr>
              <a:t> </a:t>
            </a:r>
            <a:r>
              <a:rPr sz="2400" spc="-5" dirty="0">
                <a:solidFill>
                  <a:srgbClr val="775F55"/>
                </a:solidFill>
                <a:latin typeface="Tw Cen MT"/>
                <a:cs typeface="Tw Cen MT"/>
              </a:rPr>
              <a:t>comparação;</a:t>
            </a:r>
            <a:endParaRPr sz="2400">
              <a:latin typeface="Tw Cen MT"/>
              <a:cs typeface="Tw Cen MT"/>
            </a:endParaRPr>
          </a:p>
          <a:p>
            <a:pPr marL="12700" marR="264795">
              <a:lnSpc>
                <a:spcPct val="100000"/>
              </a:lnSpc>
              <a:spcBef>
                <a:spcPts val="695"/>
              </a:spcBef>
            </a:pPr>
            <a:r>
              <a:rPr sz="2400" spc="-10" dirty="0">
                <a:solidFill>
                  <a:srgbClr val="775F55"/>
                </a:solidFill>
                <a:latin typeface="Tw Cen MT"/>
                <a:cs typeface="Tw Cen MT"/>
              </a:rPr>
              <a:t>Indicativos </a:t>
            </a:r>
            <a:r>
              <a:rPr sz="2400" spc="-5" dirty="0">
                <a:solidFill>
                  <a:srgbClr val="775F55"/>
                </a:solidFill>
                <a:latin typeface="Tw Cen MT"/>
                <a:cs typeface="Tw Cen MT"/>
              </a:rPr>
              <a:t>dos impactos </a:t>
            </a:r>
            <a:r>
              <a:rPr sz="2400" spc="-10" dirty="0">
                <a:solidFill>
                  <a:srgbClr val="775F55"/>
                </a:solidFill>
                <a:latin typeface="Tw Cen MT"/>
                <a:cs typeface="Tw Cen MT"/>
              </a:rPr>
              <a:t>(sociais, </a:t>
            </a:r>
            <a:r>
              <a:rPr sz="2400" spc="-5" dirty="0">
                <a:solidFill>
                  <a:srgbClr val="775F55"/>
                </a:solidFill>
                <a:latin typeface="Tw Cen MT"/>
                <a:cs typeface="Tw Cen MT"/>
              </a:rPr>
              <a:t>ambientais </a:t>
            </a:r>
            <a:r>
              <a:rPr sz="2400" dirty="0">
                <a:solidFill>
                  <a:srgbClr val="775F55"/>
                </a:solidFill>
                <a:latin typeface="Tw Cen MT"/>
                <a:cs typeface="Tw Cen MT"/>
              </a:rPr>
              <a:t>e econômicos) </a:t>
            </a:r>
            <a:r>
              <a:rPr sz="2400" spc="-5" dirty="0">
                <a:solidFill>
                  <a:srgbClr val="775F55"/>
                </a:solidFill>
                <a:latin typeface="Tw Cen MT"/>
                <a:cs typeface="Tw Cen MT"/>
              </a:rPr>
              <a:t>esperados  </a:t>
            </a:r>
            <a:r>
              <a:rPr sz="2400" spc="-10" dirty="0">
                <a:solidFill>
                  <a:srgbClr val="775F55"/>
                </a:solidFill>
                <a:latin typeface="Tw Cen MT"/>
                <a:cs typeface="Tw Cen MT"/>
              </a:rPr>
              <a:t>para </a:t>
            </a:r>
            <a:r>
              <a:rPr sz="2400" dirty="0">
                <a:solidFill>
                  <a:srgbClr val="775F55"/>
                </a:solidFill>
                <a:latin typeface="Tw Cen MT"/>
                <a:cs typeface="Tw Cen MT"/>
              </a:rPr>
              <a:t>o </a:t>
            </a:r>
            <a:r>
              <a:rPr sz="2400" spc="-20" dirty="0">
                <a:solidFill>
                  <a:srgbClr val="775F55"/>
                </a:solidFill>
                <a:latin typeface="Tw Cen MT"/>
                <a:cs typeface="Tw Cen MT"/>
              </a:rPr>
              <a:t>projeto, </a:t>
            </a:r>
            <a:r>
              <a:rPr sz="2400" spc="-5" dirty="0">
                <a:solidFill>
                  <a:srgbClr val="775F55"/>
                </a:solidFill>
                <a:latin typeface="Tw Cen MT"/>
                <a:cs typeface="Tw Cen MT"/>
              </a:rPr>
              <a:t>tanto </a:t>
            </a:r>
            <a:r>
              <a:rPr sz="2400" dirty="0">
                <a:solidFill>
                  <a:srgbClr val="775F55"/>
                </a:solidFill>
                <a:latin typeface="Tw Cen MT"/>
                <a:cs typeface="Tw Cen MT"/>
              </a:rPr>
              <a:t>em sua fase </a:t>
            </a:r>
            <a:r>
              <a:rPr sz="2400" spc="-5" dirty="0">
                <a:solidFill>
                  <a:srgbClr val="775F55"/>
                </a:solidFill>
                <a:latin typeface="Tw Cen MT"/>
                <a:cs typeface="Tw Cen MT"/>
              </a:rPr>
              <a:t>de </a:t>
            </a:r>
            <a:r>
              <a:rPr sz="2400" spc="-10" dirty="0">
                <a:solidFill>
                  <a:srgbClr val="775F55"/>
                </a:solidFill>
                <a:latin typeface="Tw Cen MT"/>
                <a:cs typeface="Tw Cen MT"/>
              </a:rPr>
              <a:t>implantação, </a:t>
            </a:r>
            <a:r>
              <a:rPr sz="2400" spc="-5" dirty="0">
                <a:solidFill>
                  <a:srgbClr val="775F55"/>
                </a:solidFill>
                <a:latin typeface="Tw Cen MT"/>
                <a:cs typeface="Tw Cen MT"/>
              </a:rPr>
              <a:t>como </a:t>
            </a:r>
            <a:r>
              <a:rPr sz="2400" dirty="0">
                <a:solidFill>
                  <a:srgbClr val="775F55"/>
                </a:solidFill>
                <a:latin typeface="Tw Cen MT"/>
                <a:cs typeface="Tw Cen MT"/>
              </a:rPr>
              <a:t>na</a:t>
            </a:r>
            <a:r>
              <a:rPr sz="2400" spc="30" dirty="0">
                <a:solidFill>
                  <a:srgbClr val="775F55"/>
                </a:solidFill>
                <a:latin typeface="Tw Cen MT"/>
                <a:cs typeface="Tw Cen MT"/>
              </a:rPr>
              <a:t> </a:t>
            </a:r>
            <a:r>
              <a:rPr sz="2400" spc="-15" dirty="0">
                <a:solidFill>
                  <a:srgbClr val="775F55"/>
                </a:solidFill>
                <a:latin typeface="Tw Cen MT"/>
                <a:cs typeface="Tw Cen MT"/>
              </a:rPr>
              <a:t>execução;</a:t>
            </a:r>
            <a:endParaRPr sz="2400">
              <a:latin typeface="Tw Cen MT"/>
              <a:cs typeface="Tw Cen MT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342963" y="5506211"/>
            <a:ext cx="8524240" cy="0"/>
          </a:xfrm>
          <a:custGeom>
            <a:avLst/>
            <a:gdLst/>
            <a:ahLst/>
            <a:cxnLst/>
            <a:rect l="l" t="t" r="r" b="b"/>
            <a:pathLst>
              <a:path w="8524240">
                <a:moveTo>
                  <a:pt x="0" y="0"/>
                </a:moveTo>
                <a:lnTo>
                  <a:pt x="8523732" y="0"/>
                </a:lnTo>
              </a:path>
            </a:pathLst>
          </a:custGeom>
          <a:ln w="18287">
            <a:solidFill>
              <a:srgbClr val="775F5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2548257" y="720598"/>
            <a:ext cx="382397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1144270" algn="l"/>
              </a:tabLst>
            </a:pPr>
            <a:r>
              <a:rPr sz="1600" spc="-5" dirty="0">
                <a:latin typeface="Arial"/>
                <a:cs typeface="Arial"/>
              </a:rPr>
              <a:t>0313101	Introdução à Engenharia </a:t>
            </a:r>
            <a:r>
              <a:rPr sz="1600" dirty="0">
                <a:latin typeface="Arial"/>
                <a:cs typeface="Arial"/>
              </a:rPr>
              <a:t>Civil</a:t>
            </a:r>
            <a:endParaRPr sz="1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3999" cy="115252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rgbClr val="94B6D2"/>
          </a:solidFill>
        </p:spPr>
        <p:txBody>
          <a:bodyPr vert="horz" wrap="square" lIns="0" tIns="128270" rIns="0" bIns="0" rtlCol="0">
            <a:spAutoFit/>
          </a:bodyPr>
          <a:lstStyle/>
          <a:p>
            <a:pPr marL="91440">
              <a:lnSpc>
                <a:spcPct val="100000"/>
              </a:lnSpc>
              <a:spcBef>
                <a:spcPts val="1010"/>
              </a:spcBef>
            </a:pPr>
            <a:r>
              <a:rPr dirty="0"/>
              <a:t>Aula</a:t>
            </a:r>
            <a:r>
              <a:rPr spc="-30" dirty="0"/>
              <a:t> </a:t>
            </a:r>
            <a:r>
              <a:rPr dirty="0"/>
              <a:t>S8</a:t>
            </a:r>
          </a:p>
        </p:txBody>
      </p:sp>
      <p:sp>
        <p:nvSpPr>
          <p:cNvPr id="4" name="object 4"/>
          <p:cNvSpPr/>
          <p:nvPr/>
        </p:nvSpPr>
        <p:spPr>
          <a:xfrm>
            <a:off x="152399" y="3421379"/>
            <a:ext cx="569975" cy="60350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330259" y="3489835"/>
            <a:ext cx="6675755" cy="11988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latin typeface="Tw Cen MT"/>
                <a:cs typeface="Tw Cen MT"/>
              </a:rPr>
              <a:t>3. </a:t>
            </a:r>
            <a:r>
              <a:rPr sz="2400" b="1" spc="5" dirty="0">
                <a:latin typeface="Tw Cen MT"/>
                <a:cs typeface="Tw Cen MT"/>
              </a:rPr>
              <a:t>Preparação </a:t>
            </a:r>
            <a:r>
              <a:rPr sz="2400" b="1" spc="-5" dirty="0">
                <a:latin typeface="Tw Cen MT"/>
                <a:cs typeface="Tw Cen MT"/>
              </a:rPr>
              <a:t>da</a:t>
            </a:r>
            <a:r>
              <a:rPr sz="2400" b="1" spc="-50" dirty="0">
                <a:latin typeface="Tw Cen MT"/>
                <a:cs typeface="Tw Cen MT"/>
              </a:rPr>
              <a:t> </a:t>
            </a:r>
            <a:r>
              <a:rPr sz="2400" b="1" dirty="0">
                <a:latin typeface="Tw Cen MT"/>
                <a:cs typeface="Tw Cen MT"/>
              </a:rPr>
              <a:t>Especificação</a:t>
            </a:r>
            <a:endParaRPr sz="2400">
              <a:latin typeface="Tw Cen MT"/>
              <a:cs typeface="Tw Cen MT"/>
            </a:endParaRPr>
          </a:p>
          <a:p>
            <a:pPr>
              <a:lnSpc>
                <a:spcPct val="100000"/>
              </a:lnSpc>
            </a:pPr>
            <a:endParaRPr sz="36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800" spc="-5" dirty="0">
                <a:latin typeface="Arial"/>
                <a:cs typeface="Arial"/>
              </a:rPr>
              <a:t>Especificar a </a:t>
            </a:r>
            <a:r>
              <a:rPr sz="1800" spc="-10" dirty="0">
                <a:latin typeface="Arial"/>
                <a:cs typeface="Arial"/>
              </a:rPr>
              <a:t>solução escolhida, de acordo </a:t>
            </a:r>
            <a:r>
              <a:rPr sz="1800" spc="-5" dirty="0">
                <a:latin typeface="Arial"/>
                <a:cs typeface="Arial"/>
              </a:rPr>
              <a:t>com o roteiro</a:t>
            </a:r>
            <a:r>
              <a:rPr sz="1800" spc="18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exposto.</a:t>
            </a:r>
            <a:endParaRPr sz="18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548257" y="720598"/>
            <a:ext cx="382397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1144270" algn="l"/>
              </a:tabLst>
            </a:pPr>
            <a:r>
              <a:rPr sz="1600" spc="-5" dirty="0">
                <a:latin typeface="Arial"/>
                <a:cs typeface="Arial"/>
              </a:rPr>
              <a:t>0313101	Introdução à Engenharia </a:t>
            </a:r>
            <a:r>
              <a:rPr sz="1600" dirty="0">
                <a:latin typeface="Arial"/>
                <a:cs typeface="Arial"/>
              </a:rPr>
              <a:t>Civil</a:t>
            </a:r>
            <a:endParaRPr sz="1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115618" y="2708922"/>
            <a:ext cx="7560945" cy="3024505"/>
          </a:xfrm>
          <a:custGeom>
            <a:avLst/>
            <a:gdLst/>
            <a:ahLst/>
            <a:cxnLst/>
            <a:rect l="l" t="t" r="r" b="b"/>
            <a:pathLst>
              <a:path w="7560945" h="3024504">
                <a:moveTo>
                  <a:pt x="0" y="0"/>
                </a:moveTo>
                <a:lnTo>
                  <a:pt x="7560843" y="0"/>
                </a:lnTo>
                <a:lnTo>
                  <a:pt x="7560843" y="3024339"/>
                </a:lnTo>
                <a:lnTo>
                  <a:pt x="0" y="3024339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0"/>
            <a:ext cx="9143999" cy="115252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rgbClr val="94B6D2"/>
          </a:solidFill>
        </p:spPr>
        <p:txBody>
          <a:bodyPr vert="horz" wrap="square" lIns="0" tIns="128270" rIns="0" bIns="0" rtlCol="0">
            <a:spAutoFit/>
          </a:bodyPr>
          <a:lstStyle/>
          <a:p>
            <a:pPr marL="91440">
              <a:lnSpc>
                <a:spcPct val="100000"/>
              </a:lnSpc>
              <a:spcBef>
                <a:spcPts val="1010"/>
              </a:spcBef>
            </a:pPr>
            <a:r>
              <a:rPr dirty="0"/>
              <a:t>Aula</a:t>
            </a:r>
            <a:r>
              <a:rPr spc="-30" dirty="0"/>
              <a:t> </a:t>
            </a:r>
            <a:r>
              <a:rPr dirty="0"/>
              <a:t>S8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2548257" y="720598"/>
            <a:ext cx="3653154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973455" algn="l"/>
              </a:tabLst>
            </a:pPr>
            <a:r>
              <a:rPr sz="1600" spc="-5" dirty="0">
                <a:latin typeface="Arial"/>
                <a:cs typeface="Arial"/>
              </a:rPr>
              <a:t>0313101	Introdução à Engenharia </a:t>
            </a:r>
            <a:r>
              <a:rPr sz="1600" dirty="0">
                <a:latin typeface="Arial"/>
                <a:cs typeface="Arial"/>
              </a:rPr>
              <a:t>Civil</a:t>
            </a:r>
            <a:endParaRPr sz="160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009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95"/>
              </a:spcBef>
            </a:pPr>
            <a:r>
              <a:rPr spc="-5" dirty="0"/>
              <a:t>4. </a:t>
            </a:r>
            <a:r>
              <a:rPr spc="5" dirty="0"/>
              <a:t>Preparação para </a:t>
            </a:r>
            <a:r>
              <a:rPr dirty="0"/>
              <a:t>a </a:t>
            </a:r>
            <a:r>
              <a:rPr spc="-15" dirty="0"/>
              <a:t>Aula </a:t>
            </a:r>
            <a:r>
              <a:rPr spc="-5" dirty="0"/>
              <a:t>S9 </a:t>
            </a:r>
            <a:r>
              <a:rPr dirty="0"/>
              <a:t>e </a:t>
            </a:r>
            <a:r>
              <a:rPr spc="-5" dirty="0"/>
              <a:t>Planejamento de</a:t>
            </a:r>
            <a:r>
              <a:rPr spc="-60" dirty="0"/>
              <a:t> </a:t>
            </a:r>
            <a:r>
              <a:rPr spc="-5" dirty="0"/>
              <a:t>Atividades</a:t>
            </a:r>
          </a:p>
          <a:p>
            <a:pPr marL="12700">
              <a:lnSpc>
                <a:spcPct val="100000"/>
              </a:lnSpc>
              <a:spcBef>
                <a:spcPts val="695"/>
              </a:spcBef>
            </a:pPr>
            <a:r>
              <a:rPr b="0" spc="-5" dirty="0">
                <a:latin typeface="Tw Cen MT"/>
                <a:cs typeface="Tw Cen MT"/>
              </a:rPr>
              <a:t>Na </a:t>
            </a:r>
            <a:r>
              <a:rPr b="0" dirty="0">
                <a:latin typeface="Tw Cen MT"/>
                <a:cs typeface="Tw Cen MT"/>
              </a:rPr>
              <a:t>aula</a:t>
            </a:r>
            <a:r>
              <a:rPr b="0" spc="-20" dirty="0">
                <a:latin typeface="Tw Cen MT"/>
                <a:cs typeface="Tw Cen MT"/>
              </a:rPr>
              <a:t> </a:t>
            </a:r>
            <a:r>
              <a:rPr b="0" spc="-5" dirty="0">
                <a:latin typeface="Tw Cen MT"/>
                <a:cs typeface="Tw Cen MT"/>
              </a:rPr>
              <a:t>S9:</a:t>
            </a:r>
          </a:p>
          <a:p>
            <a:pPr marL="12700">
              <a:lnSpc>
                <a:spcPct val="100000"/>
              </a:lnSpc>
              <a:spcBef>
                <a:spcPts val="695"/>
              </a:spcBef>
            </a:pPr>
            <a:r>
              <a:rPr b="0" spc="-10" dirty="0">
                <a:latin typeface="Tw Cen MT"/>
                <a:cs typeface="Tw Cen MT"/>
              </a:rPr>
              <a:t>Entrega </a:t>
            </a:r>
            <a:r>
              <a:rPr b="0" spc="-5" dirty="0">
                <a:latin typeface="Tw Cen MT"/>
                <a:cs typeface="Tw Cen MT"/>
              </a:rPr>
              <a:t>do relatório sobre </a:t>
            </a:r>
            <a:r>
              <a:rPr b="0" dirty="0">
                <a:latin typeface="Tw Cen MT"/>
                <a:cs typeface="Tw Cen MT"/>
              </a:rPr>
              <a:t>a </a:t>
            </a:r>
            <a:r>
              <a:rPr b="0" spc="-5" dirty="0">
                <a:latin typeface="Tw Cen MT"/>
                <a:cs typeface="Tw Cen MT"/>
              </a:rPr>
              <a:t>2</a:t>
            </a:r>
            <a:r>
              <a:rPr sz="2400" b="0" u="sng" spc="-7" baseline="24305" dirty="0">
                <a:uFill>
                  <a:solidFill>
                    <a:srgbClr val="775F55"/>
                  </a:solidFill>
                </a:uFill>
                <a:latin typeface="Tw Cen MT"/>
                <a:cs typeface="Tw Cen MT"/>
              </a:rPr>
              <a:t>a</a:t>
            </a:r>
            <a:r>
              <a:rPr sz="2400" b="0" spc="-7" baseline="24305" dirty="0">
                <a:latin typeface="Tw Cen MT"/>
                <a:cs typeface="Tw Cen MT"/>
              </a:rPr>
              <a:t> </a:t>
            </a:r>
            <a:r>
              <a:rPr sz="2400" b="0" spc="-5" dirty="0">
                <a:latin typeface="Tw Cen MT"/>
                <a:cs typeface="Tw Cen MT"/>
              </a:rPr>
              <a:t>fase do</a:t>
            </a:r>
            <a:r>
              <a:rPr sz="2400" b="0" spc="-210" dirty="0">
                <a:latin typeface="Tw Cen MT"/>
                <a:cs typeface="Tw Cen MT"/>
              </a:rPr>
              <a:t> </a:t>
            </a:r>
            <a:r>
              <a:rPr sz="2400" b="0" spc="-15" dirty="0">
                <a:latin typeface="Tw Cen MT"/>
                <a:cs typeface="Tw Cen MT"/>
              </a:rPr>
              <a:t>projeto.</a:t>
            </a:r>
            <a:endParaRPr sz="2400">
              <a:latin typeface="Tw Cen MT"/>
              <a:cs typeface="Tw Cen MT"/>
            </a:endParaRPr>
          </a:p>
          <a:p>
            <a:pPr marL="12700" marR="5080">
              <a:lnSpc>
                <a:spcPct val="100000"/>
              </a:lnSpc>
              <a:spcBef>
                <a:spcPts val="710"/>
              </a:spcBef>
            </a:pPr>
            <a:r>
              <a:rPr b="0" spc="-5" dirty="0">
                <a:latin typeface="Tw Cen MT"/>
                <a:cs typeface="Tw Cen MT"/>
              </a:rPr>
              <a:t>Competição entre </a:t>
            </a:r>
            <a:r>
              <a:rPr b="0" spc="5" dirty="0">
                <a:latin typeface="Tw Cen MT"/>
                <a:cs typeface="Tw Cen MT"/>
              </a:rPr>
              <a:t>grupo </a:t>
            </a:r>
            <a:r>
              <a:rPr b="0" dirty="0">
                <a:latin typeface="Tw Cen MT"/>
                <a:cs typeface="Tw Cen MT"/>
              </a:rPr>
              <a:t>e </a:t>
            </a:r>
            <a:r>
              <a:rPr b="0" spc="5" dirty="0">
                <a:latin typeface="Tw Cen MT"/>
                <a:cs typeface="Tw Cen MT"/>
              </a:rPr>
              <a:t>grupo </a:t>
            </a:r>
            <a:r>
              <a:rPr b="0" spc="-10" dirty="0">
                <a:latin typeface="Tw Cen MT"/>
                <a:cs typeface="Tw Cen MT"/>
              </a:rPr>
              <a:t>espelho. </a:t>
            </a:r>
            <a:r>
              <a:rPr b="0" spc="-5" dirty="0">
                <a:latin typeface="Tw Cen MT"/>
                <a:cs typeface="Tw Cen MT"/>
              </a:rPr>
              <a:t>Apresentação do trabalho  em, </a:t>
            </a:r>
            <a:r>
              <a:rPr b="0" dirty="0">
                <a:latin typeface="Tw Cen MT"/>
                <a:cs typeface="Tw Cen MT"/>
              </a:rPr>
              <a:t>no </a:t>
            </a:r>
            <a:r>
              <a:rPr b="0" spc="-15" dirty="0">
                <a:latin typeface="Tw Cen MT"/>
                <a:cs typeface="Tw Cen MT"/>
              </a:rPr>
              <a:t>máximo, </a:t>
            </a:r>
            <a:r>
              <a:rPr spc="-5" dirty="0"/>
              <a:t>10 </a:t>
            </a:r>
            <a:r>
              <a:rPr spc="-10" dirty="0"/>
              <a:t>minutos. </a:t>
            </a:r>
            <a:r>
              <a:rPr b="0" spc="-5" dirty="0">
                <a:latin typeface="Tw Cen MT"/>
                <a:cs typeface="Tw Cen MT"/>
              </a:rPr>
              <a:t>Os alunos poderão preparar </a:t>
            </a:r>
            <a:r>
              <a:rPr b="0" dirty="0">
                <a:latin typeface="Tw Cen MT"/>
                <a:cs typeface="Tw Cen MT"/>
              </a:rPr>
              <a:t>a  </a:t>
            </a:r>
            <a:r>
              <a:rPr b="0" spc="-5" dirty="0">
                <a:latin typeface="Tw Cen MT"/>
                <a:cs typeface="Tw Cen MT"/>
              </a:rPr>
              <a:t>apresentação </a:t>
            </a:r>
            <a:r>
              <a:rPr b="0" dirty="0">
                <a:latin typeface="Tw Cen MT"/>
                <a:cs typeface="Tw Cen MT"/>
              </a:rPr>
              <a:t>em</a:t>
            </a:r>
            <a:r>
              <a:rPr b="0" spc="-5" dirty="0">
                <a:latin typeface="Tw Cen MT"/>
                <a:cs typeface="Tw Cen MT"/>
              </a:rPr>
              <a:t> </a:t>
            </a:r>
            <a:r>
              <a:rPr b="0" spc="-35" dirty="0">
                <a:latin typeface="Tw Cen MT"/>
                <a:cs typeface="Tw Cen MT"/>
              </a:rPr>
              <a:t>PowerPoint.</a:t>
            </a:r>
          </a:p>
          <a:p>
            <a:pPr marL="12700" marR="130810">
              <a:lnSpc>
                <a:spcPct val="100000"/>
              </a:lnSpc>
              <a:spcBef>
                <a:spcPts val="695"/>
              </a:spcBef>
            </a:pPr>
            <a:r>
              <a:rPr b="0" spc="-5" dirty="0">
                <a:latin typeface="Tw Cen MT"/>
                <a:cs typeface="Tw Cen MT"/>
              </a:rPr>
              <a:t>Na competição entre grupos, </a:t>
            </a:r>
            <a:r>
              <a:rPr b="0" dirty="0">
                <a:latin typeface="Tw Cen MT"/>
                <a:cs typeface="Tw Cen MT"/>
              </a:rPr>
              <a:t>os </a:t>
            </a:r>
            <a:r>
              <a:rPr b="0" spc="-5" dirty="0">
                <a:latin typeface="Tw Cen MT"/>
                <a:cs typeface="Tw Cen MT"/>
              </a:rPr>
              <a:t>demais alunos da </a:t>
            </a:r>
            <a:r>
              <a:rPr b="0" spc="5" dirty="0">
                <a:latin typeface="Tw Cen MT"/>
                <a:cs typeface="Tw Cen MT"/>
              </a:rPr>
              <a:t>turma </a:t>
            </a:r>
            <a:r>
              <a:rPr b="0" spc="-5" dirty="0">
                <a:latin typeface="Tw Cen MT"/>
                <a:cs typeface="Tw Cen MT"/>
              </a:rPr>
              <a:t>efetuam  uma </a:t>
            </a:r>
            <a:r>
              <a:rPr b="0" spc="-10" dirty="0">
                <a:latin typeface="Tw Cen MT"/>
                <a:cs typeface="Tw Cen MT"/>
              </a:rPr>
              <a:t>avaliação comparativa </a:t>
            </a:r>
            <a:r>
              <a:rPr b="0" spc="-5" dirty="0">
                <a:latin typeface="Tw Cen MT"/>
                <a:cs typeface="Tw Cen MT"/>
              </a:rPr>
              <a:t>dos trabalhos apresentados por cada  par de grupos, adotando uma postura ética </a:t>
            </a:r>
            <a:r>
              <a:rPr b="0" dirty="0">
                <a:latin typeface="Tw Cen MT"/>
                <a:cs typeface="Tw Cen MT"/>
              </a:rPr>
              <a:t>que </a:t>
            </a:r>
            <a:r>
              <a:rPr b="0" spc="-15" dirty="0">
                <a:latin typeface="Tw Cen MT"/>
                <a:cs typeface="Tw Cen MT"/>
              </a:rPr>
              <a:t>envolve </a:t>
            </a:r>
            <a:r>
              <a:rPr b="0" spc="-5" dirty="0">
                <a:latin typeface="Tw Cen MT"/>
                <a:cs typeface="Tw Cen MT"/>
              </a:rPr>
              <a:t>atenção </a:t>
            </a:r>
            <a:r>
              <a:rPr b="0" dirty="0">
                <a:latin typeface="Tw Cen MT"/>
                <a:cs typeface="Tw Cen MT"/>
              </a:rPr>
              <a:t>e  </a:t>
            </a:r>
            <a:r>
              <a:rPr b="0" spc="-5" dirty="0">
                <a:latin typeface="Tw Cen MT"/>
                <a:cs typeface="Tw Cen MT"/>
              </a:rPr>
              <a:t>respeito durante as apresentações, </a:t>
            </a:r>
            <a:r>
              <a:rPr b="0" dirty="0">
                <a:latin typeface="Tw Cen MT"/>
                <a:cs typeface="Tw Cen MT"/>
              </a:rPr>
              <a:t>e </a:t>
            </a:r>
            <a:r>
              <a:rPr b="0" spc="-5" dirty="0">
                <a:latin typeface="Tw Cen MT"/>
                <a:cs typeface="Tw Cen MT"/>
              </a:rPr>
              <a:t>imparcialidade </a:t>
            </a:r>
            <a:r>
              <a:rPr b="0" dirty="0">
                <a:latin typeface="Tw Cen MT"/>
                <a:cs typeface="Tw Cen MT"/>
              </a:rPr>
              <a:t>no</a:t>
            </a:r>
            <a:r>
              <a:rPr b="0" spc="40" dirty="0">
                <a:latin typeface="Tw Cen MT"/>
                <a:cs typeface="Tw Cen MT"/>
              </a:rPr>
              <a:t> </a:t>
            </a:r>
            <a:r>
              <a:rPr b="0" spc="-15" dirty="0">
                <a:latin typeface="Tw Cen MT"/>
                <a:cs typeface="Tw Cen MT"/>
              </a:rPr>
              <a:t>julgamento.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371600" y="1600200"/>
            <a:ext cx="7772400" cy="990600"/>
          </a:xfrm>
          <a:custGeom>
            <a:avLst/>
            <a:gdLst/>
            <a:ahLst/>
            <a:cxnLst/>
            <a:rect l="l" t="t" r="r" b="b"/>
            <a:pathLst>
              <a:path w="7772400" h="990600">
                <a:moveTo>
                  <a:pt x="0" y="990600"/>
                </a:moveTo>
                <a:lnTo>
                  <a:pt x="7772400" y="990600"/>
                </a:lnTo>
                <a:lnTo>
                  <a:pt x="7772400" y="0"/>
                </a:lnTo>
                <a:lnTo>
                  <a:pt x="0" y="0"/>
                </a:lnTo>
                <a:lnTo>
                  <a:pt x="0" y="990600"/>
                </a:lnTo>
                <a:close/>
              </a:path>
            </a:pathLst>
          </a:custGeom>
          <a:solidFill>
            <a:srgbClr val="94B6D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043609" y="2708922"/>
            <a:ext cx="7633334" cy="3312795"/>
          </a:xfrm>
          <a:custGeom>
            <a:avLst/>
            <a:gdLst/>
            <a:ahLst/>
            <a:cxnLst/>
            <a:rect l="l" t="t" r="r" b="b"/>
            <a:pathLst>
              <a:path w="7633334" h="3312795">
                <a:moveTo>
                  <a:pt x="0" y="0"/>
                </a:moveTo>
                <a:lnTo>
                  <a:pt x="7632852" y="0"/>
                </a:lnTo>
                <a:lnTo>
                  <a:pt x="7632852" y="3312363"/>
                </a:lnTo>
                <a:lnTo>
                  <a:pt x="0" y="3312363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0"/>
            <a:ext cx="9143999" cy="115252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1450339" y="1715516"/>
            <a:ext cx="1780539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Aula</a:t>
            </a:r>
            <a:r>
              <a:rPr spc="-110" dirty="0"/>
              <a:t> </a:t>
            </a:r>
            <a:r>
              <a:rPr dirty="0"/>
              <a:t>S8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2548257" y="720598"/>
            <a:ext cx="3653154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973455" algn="l"/>
              </a:tabLst>
            </a:pPr>
            <a:r>
              <a:rPr sz="1600" spc="-5" dirty="0">
                <a:latin typeface="Arial"/>
                <a:cs typeface="Arial"/>
              </a:rPr>
              <a:t>0313101	Introdução à Engenharia </a:t>
            </a:r>
            <a:r>
              <a:rPr sz="1600" dirty="0">
                <a:latin typeface="Arial"/>
                <a:cs typeface="Arial"/>
              </a:rPr>
              <a:t>Civil</a:t>
            </a:r>
            <a:endParaRPr sz="16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02267" y="2725176"/>
            <a:ext cx="8152765" cy="31286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93853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solidFill>
                  <a:srgbClr val="775F55"/>
                </a:solidFill>
                <a:latin typeface="Tw Cen MT"/>
                <a:cs typeface="Tw Cen MT"/>
              </a:rPr>
              <a:t>Na </a:t>
            </a:r>
            <a:r>
              <a:rPr sz="2400" spc="-10" dirty="0">
                <a:solidFill>
                  <a:srgbClr val="775F55"/>
                </a:solidFill>
                <a:latin typeface="Tw Cen MT"/>
                <a:cs typeface="Tw Cen MT"/>
              </a:rPr>
              <a:t>avaliação </a:t>
            </a:r>
            <a:r>
              <a:rPr sz="2400" spc="-5" dirty="0">
                <a:solidFill>
                  <a:srgbClr val="775F55"/>
                </a:solidFill>
                <a:latin typeface="Tw Cen MT"/>
                <a:cs typeface="Tw Cen MT"/>
              </a:rPr>
              <a:t>das apresentações </a:t>
            </a:r>
            <a:r>
              <a:rPr sz="2400" dirty="0">
                <a:solidFill>
                  <a:srgbClr val="775F55"/>
                </a:solidFill>
                <a:latin typeface="Tw Cen MT"/>
                <a:cs typeface="Tw Cen MT"/>
              </a:rPr>
              <a:t>será </a:t>
            </a:r>
            <a:r>
              <a:rPr sz="2400" spc="-5" dirty="0">
                <a:solidFill>
                  <a:srgbClr val="775F55"/>
                </a:solidFill>
                <a:latin typeface="Tw Cen MT"/>
                <a:cs typeface="Tw Cen MT"/>
              </a:rPr>
              <a:t>usado </a:t>
            </a:r>
            <a:r>
              <a:rPr sz="2400" dirty="0">
                <a:solidFill>
                  <a:srgbClr val="775F55"/>
                </a:solidFill>
                <a:latin typeface="Tw Cen MT"/>
                <a:cs typeface="Tw Cen MT"/>
              </a:rPr>
              <a:t>um formulário  </a:t>
            </a:r>
            <a:r>
              <a:rPr sz="2400" spc="-5" dirty="0">
                <a:solidFill>
                  <a:srgbClr val="775F55"/>
                </a:solidFill>
                <a:latin typeface="Tw Cen MT"/>
                <a:cs typeface="Tw Cen MT"/>
              </a:rPr>
              <a:t>individual, igual ao </a:t>
            </a:r>
            <a:r>
              <a:rPr sz="2400" spc="-10" dirty="0">
                <a:solidFill>
                  <a:srgbClr val="775F55"/>
                </a:solidFill>
                <a:latin typeface="Tw Cen MT"/>
                <a:cs typeface="Tw Cen MT"/>
              </a:rPr>
              <a:t>empregado </a:t>
            </a:r>
            <a:r>
              <a:rPr sz="2400" dirty="0">
                <a:solidFill>
                  <a:srgbClr val="775F55"/>
                </a:solidFill>
                <a:latin typeface="Tw Cen MT"/>
                <a:cs typeface="Tw Cen MT"/>
              </a:rPr>
              <a:t>na </a:t>
            </a:r>
            <a:r>
              <a:rPr sz="2400" spc="-10" dirty="0">
                <a:solidFill>
                  <a:srgbClr val="775F55"/>
                </a:solidFill>
                <a:latin typeface="Tw Cen MT"/>
                <a:cs typeface="Tw Cen MT"/>
              </a:rPr>
              <a:t>1</a:t>
            </a:r>
            <a:r>
              <a:rPr sz="2400" spc="-15" baseline="24305" dirty="0">
                <a:solidFill>
                  <a:srgbClr val="775F55"/>
                </a:solidFill>
                <a:latin typeface="Tw Cen MT"/>
                <a:cs typeface="Tw Cen MT"/>
              </a:rPr>
              <a:t>a</a:t>
            </a:r>
            <a:r>
              <a:rPr sz="2400" spc="375" baseline="24305" dirty="0">
                <a:solidFill>
                  <a:srgbClr val="775F55"/>
                </a:solidFill>
                <a:latin typeface="Tw Cen MT"/>
                <a:cs typeface="Tw Cen MT"/>
              </a:rPr>
              <a:t> </a:t>
            </a:r>
            <a:r>
              <a:rPr sz="2400" spc="-10" dirty="0">
                <a:solidFill>
                  <a:srgbClr val="775F55"/>
                </a:solidFill>
                <a:latin typeface="Tw Cen MT"/>
                <a:cs typeface="Tw Cen MT"/>
              </a:rPr>
              <a:t>competição.</a:t>
            </a:r>
            <a:endParaRPr sz="2400">
              <a:latin typeface="Tw Cen MT"/>
              <a:cs typeface="Tw Cen MT"/>
            </a:endParaRPr>
          </a:p>
          <a:p>
            <a:pPr marL="12700" marR="5080" algn="just">
              <a:lnSpc>
                <a:spcPct val="100000"/>
              </a:lnSpc>
              <a:spcBef>
                <a:spcPts val="695"/>
              </a:spcBef>
            </a:pPr>
            <a:r>
              <a:rPr sz="2400" dirty="0">
                <a:solidFill>
                  <a:srgbClr val="775F55"/>
                </a:solidFill>
                <a:latin typeface="Tw Cen MT"/>
                <a:cs typeface="Tw Cen MT"/>
              </a:rPr>
              <a:t>O </a:t>
            </a:r>
            <a:r>
              <a:rPr sz="2400" spc="-5" dirty="0">
                <a:solidFill>
                  <a:srgbClr val="775F55"/>
                </a:solidFill>
                <a:latin typeface="Tw Cen MT"/>
                <a:cs typeface="Tw Cen MT"/>
              </a:rPr>
              <a:t>aluno </a:t>
            </a:r>
            <a:r>
              <a:rPr sz="2400" dirty="0">
                <a:solidFill>
                  <a:srgbClr val="775F55"/>
                </a:solidFill>
                <a:latin typeface="Tw Cen MT"/>
                <a:cs typeface="Tw Cen MT"/>
              </a:rPr>
              <a:t>que </a:t>
            </a:r>
            <a:r>
              <a:rPr sz="2400" spc="-5" dirty="0">
                <a:solidFill>
                  <a:srgbClr val="775F55"/>
                </a:solidFill>
                <a:latin typeface="Tw Cen MT"/>
                <a:cs typeface="Tw Cen MT"/>
              </a:rPr>
              <a:t>faltar </a:t>
            </a:r>
            <a:r>
              <a:rPr sz="2400" dirty="0">
                <a:solidFill>
                  <a:srgbClr val="775F55"/>
                </a:solidFill>
                <a:latin typeface="Tw Cen MT"/>
                <a:cs typeface="Tw Cen MT"/>
              </a:rPr>
              <a:t>à </a:t>
            </a:r>
            <a:r>
              <a:rPr sz="2400" spc="-10" dirty="0">
                <a:solidFill>
                  <a:srgbClr val="775F55"/>
                </a:solidFill>
                <a:latin typeface="Tw Cen MT"/>
                <a:cs typeface="Tw Cen MT"/>
              </a:rPr>
              <a:t>apresentação, </a:t>
            </a:r>
            <a:r>
              <a:rPr sz="2400" b="1" spc="-5" dirty="0">
                <a:solidFill>
                  <a:srgbClr val="775F55"/>
                </a:solidFill>
                <a:latin typeface="Tw Cen MT"/>
                <a:cs typeface="Tw Cen MT"/>
              </a:rPr>
              <a:t>sem </a:t>
            </a:r>
            <a:r>
              <a:rPr sz="2400" b="1" dirty="0">
                <a:solidFill>
                  <a:srgbClr val="775F55"/>
                </a:solidFill>
                <a:latin typeface="Tw Cen MT"/>
                <a:cs typeface="Tw Cen MT"/>
              </a:rPr>
              <a:t>justificativa considerada  </a:t>
            </a:r>
            <a:r>
              <a:rPr sz="2400" b="1" spc="-5" dirty="0">
                <a:solidFill>
                  <a:srgbClr val="775F55"/>
                </a:solidFill>
                <a:latin typeface="Tw Cen MT"/>
                <a:cs typeface="Tw Cen MT"/>
              </a:rPr>
              <a:t>aceitável pela Coordenação</a:t>
            </a:r>
            <a:r>
              <a:rPr sz="2400" spc="-5" dirty="0">
                <a:solidFill>
                  <a:srgbClr val="775F55"/>
                </a:solidFill>
                <a:latin typeface="Tw Cen MT"/>
                <a:cs typeface="Tw Cen MT"/>
              </a:rPr>
              <a:t>, </a:t>
            </a:r>
            <a:r>
              <a:rPr sz="2400" spc="-10" dirty="0">
                <a:solidFill>
                  <a:srgbClr val="775F55"/>
                </a:solidFill>
                <a:latin typeface="Tw Cen MT"/>
                <a:cs typeface="Tw Cen MT"/>
              </a:rPr>
              <a:t>receberá </a:t>
            </a:r>
            <a:r>
              <a:rPr sz="2400" dirty="0">
                <a:solidFill>
                  <a:srgbClr val="775F55"/>
                </a:solidFill>
                <a:latin typeface="Tw Cen MT"/>
                <a:cs typeface="Tw Cen MT"/>
              </a:rPr>
              <a:t>ZERO na </a:t>
            </a:r>
            <a:r>
              <a:rPr sz="2400" spc="-5" dirty="0">
                <a:solidFill>
                  <a:srgbClr val="775F55"/>
                </a:solidFill>
                <a:latin typeface="Tw Cen MT"/>
                <a:cs typeface="Tw Cen MT"/>
              </a:rPr>
              <a:t>nota de fator de  </a:t>
            </a:r>
            <a:r>
              <a:rPr sz="2400" spc="5" dirty="0">
                <a:solidFill>
                  <a:srgbClr val="775F55"/>
                </a:solidFill>
                <a:latin typeface="Tw Cen MT"/>
                <a:cs typeface="Tw Cen MT"/>
              </a:rPr>
              <a:t>grupo </a:t>
            </a:r>
            <a:r>
              <a:rPr sz="2400" spc="-5" dirty="0">
                <a:solidFill>
                  <a:srgbClr val="775F55"/>
                </a:solidFill>
                <a:latin typeface="Tw Cen MT"/>
                <a:cs typeface="Tw Cen MT"/>
              </a:rPr>
              <a:t>referente </a:t>
            </a:r>
            <a:r>
              <a:rPr sz="2400" dirty="0">
                <a:solidFill>
                  <a:srgbClr val="775F55"/>
                </a:solidFill>
                <a:latin typeface="Tw Cen MT"/>
                <a:cs typeface="Tw Cen MT"/>
              </a:rPr>
              <a:t>a </a:t>
            </a:r>
            <a:r>
              <a:rPr sz="2400" spc="-5" dirty="0">
                <a:solidFill>
                  <a:srgbClr val="775F55"/>
                </a:solidFill>
                <a:latin typeface="Tw Cen MT"/>
                <a:cs typeface="Tw Cen MT"/>
              </a:rPr>
              <a:t>esta fase do</a:t>
            </a:r>
            <a:r>
              <a:rPr sz="2400" spc="-25" dirty="0">
                <a:solidFill>
                  <a:srgbClr val="775F55"/>
                </a:solidFill>
                <a:latin typeface="Tw Cen MT"/>
                <a:cs typeface="Tw Cen MT"/>
              </a:rPr>
              <a:t> </a:t>
            </a:r>
            <a:r>
              <a:rPr sz="2400" spc="-15" dirty="0">
                <a:solidFill>
                  <a:srgbClr val="775F55"/>
                </a:solidFill>
                <a:latin typeface="Tw Cen MT"/>
                <a:cs typeface="Tw Cen MT"/>
              </a:rPr>
              <a:t>projeto.</a:t>
            </a:r>
            <a:endParaRPr sz="2400">
              <a:latin typeface="Tw Cen MT"/>
              <a:cs typeface="Tw Cen MT"/>
            </a:endParaRPr>
          </a:p>
          <a:p>
            <a:pPr marL="12700" marR="528320">
              <a:lnSpc>
                <a:spcPct val="100000"/>
              </a:lnSpc>
              <a:spcBef>
                <a:spcPts val="695"/>
              </a:spcBef>
            </a:pPr>
            <a:r>
              <a:rPr sz="2400" dirty="0">
                <a:solidFill>
                  <a:srgbClr val="775F55"/>
                </a:solidFill>
                <a:latin typeface="Tw Cen MT"/>
                <a:cs typeface="Tw Cen MT"/>
              </a:rPr>
              <a:t>Concluir a </a:t>
            </a:r>
            <a:r>
              <a:rPr sz="2400" spc="-5" dirty="0">
                <a:solidFill>
                  <a:srgbClr val="775F55"/>
                </a:solidFill>
                <a:latin typeface="Tw Cen MT"/>
                <a:cs typeface="Tw Cen MT"/>
              </a:rPr>
              <a:t>especificação da solução </a:t>
            </a:r>
            <a:r>
              <a:rPr sz="2400" dirty="0">
                <a:solidFill>
                  <a:srgbClr val="775F55"/>
                </a:solidFill>
                <a:latin typeface="Tw Cen MT"/>
                <a:cs typeface="Tw Cen MT"/>
              </a:rPr>
              <a:t>e </a:t>
            </a:r>
            <a:r>
              <a:rPr sz="2400" spc="-5" dirty="0">
                <a:solidFill>
                  <a:srgbClr val="775F55"/>
                </a:solidFill>
                <a:latin typeface="Tw Cen MT"/>
                <a:cs typeface="Tw Cen MT"/>
              </a:rPr>
              <a:t>completar </a:t>
            </a:r>
            <a:r>
              <a:rPr sz="2400" dirty="0">
                <a:solidFill>
                  <a:srgbClr val="775F55"/>
                </a:solidFill>
                <a:latin typeface="Tw Cen MT"/>
                <a:cs typeface="Tw Cen MT"/>
              </a:rPr>
              <a:t>o </a:t>
            </a:r>
            <a:r>
              <a:rPr sz="2400" spc="-5" dirty="0">
                <a:solidFill>
                  <a:srgbClr val="775F55"/>
                </a:solidFill>
                <a:latin typeface="Tw Cen MT"/>
                <a:cs typeface="Tw Cen MT"/>
              </a:rPr>
              <a:t>relatório  referente </a:t>
            </a:r>
            <a:r>
              <a:rPr sz="2400" dirty="0">
                <a:solidFill>
                  <a:srgbClr val="775F55"/>
                </a:solidFill>
                <a:latin typeface="Tw Cen MT"/>
                <a:cs typeface="Tw Cen MT"/>
              </a:rPr>
              <a:t>à </a:t>
            </a:r>
            <a:r>
              <a:rPr sz="2400" spc="-5" dirty="0">
                <a:solidFill>
                  <a:srgbClr val="775F55"/>
                </a:solidFill>
                <a:latin typeface="Tw Cen MT"/>
                <a:cs typeface="Tw Cen MT"/>
              </a:rPr>
              <a:t>2</a:t>
            </a:r>
            <a:r>
              <a:rPr sz="2400" u="sng" spc="-7" baseline="24305" dirty="0">
                <a:solidFill>
                  <a:srgbClr val="775F55"/>
                </a:solidFill>
                <a:uFill>
                  <a:solidFill>
                    <a:srgbClr val="775F55"/>
                  </a:solidFill>
                </a:uFill>
                <a:latin typeface="Tw Cen MT"/>
                <a:cs typeface="Tw Cen MT"/>
              </a:rPr>
              <a:t>a</a:t>
            </a:r>
            <a:r>
              <a:rPr sz="2400" spc="-7" baseline="24305" dirty="0">
                <a:solidFill>
                  <a:srgbClr val="775F55"/>
                </a:solidFill>
                <a:latin typeface="Tw Cen MT"/>
                <a:cs typeface="Tw Cen MT"/>
              </a:rPr>
              <a:t> </a:t>
            </a:r>
            <a:r>
              <a:rPr sz="2400" spc="-10" dirty="0">
                <a:solidFill>
                  <a:srgbClr val="775F55"/>
                </a:solidFill>
                <a:latin typeface="Tw Cen MT"/>
                <a:cs typeface="Tw Cen MT"/>
              </a:rPr>
              <a:t>Fase </a:t>
            </a:r>
            <a:r>
              <a:rPr sz="2400" spc="-5" dirty="0">
                <a:solidFill>
                  <a:srgbClr val="775F55"/>
                </a:solidFill>
                <a:latin typeface="Tw Cen MT"/>
                <a:cs typeface="Tw Cen MT"/>
              </a:rPr>
              <a:t>do </a:t>
            </a:r>
            <a:r>
              <a:rPr sz="2400" spc="-20" dirty="0">
                <a:solidFill>
                  <a:srgbClr val="775F55"/>
                </a:solidFill>
                <a:latin typeface="Tw Cen MT"/>
                <a:cs typeface="Tw Cen MT"/>
              </a:rPr>
              <a:t>Projeto, </a:t>
            </a:r>
            <a:r>
              <a:rPr sz="2400" spc="-5" dirty="0">
                <a:solidFill>
                  <a:srgbClr val="775F55"/>
                </a:solidFill>
                <a:latin typeface="Tw Cen MT"/>
                <a:cs typeface="Tw Cen MT"/>
              </a:rPr>
              <a:t>documentando </a:t>
            </a:r>
            <a:r>
              <a:rPr sz="2400" dirty="0">
                <a:solidFill>
                  <a:srgbClr val="775F55"/>
                </a:solidFill>
                <a:latin typeface="Tw Cen MT"/>
                <a:cs typeface="Tw Cen MT"/>
              </a:rPr>
              <a:t>os </a:t>
            </a:r>
            <a:r>
              <a:rPr sz="2400" spc="-10" dirty="0">
                <a:solidFill>
                  <a:srgbClr val="775F55"/>
                </a:solidFill>
                <a:latin typeface="Tw Cen MT"/>
                <a:cs typeface="Tw Cen MT"/>
              </a:rPr>
              <a:t>processos </a:t>
            </a:r>
            <a:r>
              <a:rPr sz="2400" spc="-5" dirty="0">
                <a:solidFill>
                  <a:srgbClr val="775F55"/>
                </a:solidFill>
                <a:latin typeface="Tw Cen MT"/>
                <a:cs typeface="Tw Cen MT"/>
              </a:rPr>
              <a:t>de  </a:t>
            </a:r>
            <a:r>
              <a:rPr sz="2400" dirty="0">
                <a:solidFill>
                  <a:srgbClr val="775F55"/>
                </a:solidFill>
                <a:latin typeface="Tw Cen MT"/>
                <a:cs typeface="Tw Cen MT"/>
              </a:rPr>
              <a:t>Escolha </a:t>
            </a:r>
            <a:r>
              <a:rPr sz="2400" spc="-5" dirty="0">
                <a:solidFill>
                  <a:srgbClr val="775F55"/>
                </a:solidFill>
                <a:latin typeface="Tw Cen MT"/>
                <a:cs typeface="Tw Cen MT"/>
              </a:rPr>
              <a:t>da melhor alternativa </a:t>
            </a:r>
            <a:r>
              <a:rPr sz="2400" dirty="0">
                <a:solidFill>
                  <a:srgbClr val="775F55"/>
                </a:solidFill>
                <a:latin typeface="Tw Cen MT"/>
                <a:cs typeface="Tw Cen MT"/>
              </a:rPr>
              <a:t>e </a:t>
            </a:r>
            <a:r>
              <a:rPr sz="2400" spc="-5" dirty="0">
                <a:solidFill>
                  <a:srgbClr val="775F55"/>
                </a:solidFill>
                <a:latin typeface="Tw Cen MT"/>
                <a:cs typeface="Tw Cen MT"/>
              </a:rPr>
              <a:t>Especificação da</a:t>
            </a:r>
            <a:r>
              <a:rPr sz="2400" dirty="0">
                <a:solidFill>
                  <a:srgbClr val="775F55"/>
                </a:solidFill>
                <a:latin typeface="Tw Cen MT"/>
                <a:cs typeface="Tw Cen MT"/>
              </a:rPr>
              <a:t> </a:t>
            </a:r>
            <a:r>
              <a:rPr sz="2400" spc="-10" dirty="0">
                <a:solidFill>
                  <a:srgbClr val="775F55"/>
                </a:solidFill>
                <a:latin typeface="Tw Cen MT"/>
                <a:cs typeface="Tw Cen MT"/>
              </a:rPr>
              <a:t>solução.</a:t>
            </a:r>
            <a:endParaRPr sz="2400">
              <a:latin typeface="Tw Cen MT"/>
              <a:cs typeface="Tw Cen MT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371600" y="1600200"/>
            <a:ext cx="7772400" cy="990600"/>
          </a:xfrm>
          <a:custGeom>
            <a:avLst/>
            <a:gdLst/>
            <a:ahLst/>
            <a:cxnLst/>
            <a:rect l="l" t="t" r="r" b="b"/>
            <a:pathLst>
              <a:path w="7772400" h="990600">
                <a:moveTo>
                  <a:pt x="0" y="990600"/>
                </a:moveTo>
                <a:lnTo>
                  <a:pt x="7772400" y="990600"/>
                </a:lnTo>
                <a:lnTo>
                  <a:pt x="7772400" y="0"/>
                </a:lnTo>
                <a:lnTo>
                  <a:pt x="0" y="0"/>
                </a:lnTo>
                <a:lnTo>
                  <a:pt x="0" y="990600"/>
                </a:lnTo>
                <a:close/>
              </a:path>
            </a:pathLst>
          </a:custGeom>
          <a:solidFill>
            <a:srgbClr val="94B6D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187627" y="2708922"/>
            <a:ext cx="7489190" cy="3816985"/>
          </a:xfrm>
          <a:custGeom>
            <a:avLst/>
            <a:gdLst/>
            <a:ahLst/>
            <a:cxnLst/>
            <a:rect l="l" t="t" r="r" b="b"/>
            <a:pathLst>
              <a:path w="7489190" h="3816984">
                <a:moveTo>
                  <a:pt x="0" y="0"/>
                </a:moveTo>
                <a:lnTo>
                  <a:pt x="7488834" y="0"/>
                </a:lnTo>
                <a:lnTo>
                  <a:pt x="7488834" y="3816426"/>
                </a:lnTo>
                <a:lnTo>
                  <a:pt x="0" y="3816426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0"/>
            <a:ext cx="9143999" cy="115252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1450339" y="1715516"/>
            <a:ext cx="1780539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Aula</a:t>
            </a:r>
            <a:r>
              <a:rPr spc="-110" dirty="0"/>
              <a:t> </a:t>
            </a:r>
            <a:r>
              <a:rPr dirty="0"/>
              <a:t>S8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2548257" y="720598"/>
            <a:ext cx="3767454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1087755" algn="l"/>
              </a:tabLst>
            </a:pPr>
            <a:r>
              <a:rPr sz="1600" spc="-5" dirty="0">
                <a:latin typeface="Arial"/>
                <a:cs typeface="Arial"/>
              </a:rPr>
              <a:t>0313101	Introdução à Engenharia </a:t>
            </a:r>
            <a:r>
              <a:rPr sz="1600" dirty="0">
                <a:latin typeface="Arial"/>
                <a:cs typeface="Arial"/>
              </a:rPr>
              <a:t>Civil</a:t>
            </a:r>
            <a:endParaRPr sz="16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58251" y="2742651"/>
            <a:ext cx="8514080" cy="373634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sz="2000" b="1" spc="-5" dirty="0">
                <a:solidFill>
                  <a:srgbClr val="775F55"/>
                </a:solidFill>
                <a:latin typeface="Tw Cen MT"/>
                <a:cs typeface="Tw Cen MT"/>
              </a:rPr>
              <a:t>Introdução</a:t>
            </a:r>
            <a:r>
              <a:rPr sz="2000" spc="-5" dirty="0">
                <a:solidFill>
                  <a:srgbClr val="775F55"/>
                </a:solidFill>
                <a:latin typeface="Tw Cen MT"/>
                <a:cs typeface="Tw Cen MT"/>
              </a:rPr>
              <a:t>, </a:t>
            </a:r>
            <a:r>
              <a:rPr sz="2000" dirty="0">
                <a:solidFill>
                  <a:srgbClr val="775F55"/>
                </a:solidFill>
                <a:latin typeface="Tw Cen MT"/>
                <a:cs typeface="Tw Cen MT"/>
              </a:rPr>
              <a:t>em </a:t>
            </a:r>
            <a:r>
              <a:rPr sz="2000" spc="-5" dirty="0">
                <a:solidFill>
                  <a:srgbClr val="775F55"/>
                </a:solidFill>
                <a:latin typeface="Tw Cen MT"/>
                <a:cs typeface="Tw Cen MT"/>
              </a:rPr>
              <a:t>que </a:t>
            </a:r>
            <a:r>
              <a:rPr sz="2000" dirty="0">
                <a:solidFill>
                  <a:srgbClr val="775F55"/>
                </a:solidFill>
                <a:latin typeface="Tw Cen MT"/>
                <a:cs typeface="Tw Cen MT"/>
              </a:rPr>
              <a:t>se resume o </a:t>
            </a:r>
            <a:r>
              <a:rPr sz="2000" spc="-5" dirty="0">
                <a:solidFill>
                  <a:srgbClr val="775F55"/>
                </a:solidFill>
                <a:latin typeface="Tw Cen MT"/>
                <a:cs typeface="Tw Cen MT"/>
              </a:rPr>
              <a:t>trabalho desenvolvido na primeira </a:t>
            </a:r>
            <a:r>
              <a:rPr sz="2000" dirty="0">
                <a:solidFill>
                  <a:srgbClr val="775F55"/>
                </a:solidFill>
                <a:latin typeface="Tw Cen MT"/>
                <a:cs typeface="Tw Cen MT"/>
              </a:rPr>
              <a:t>fase </a:t>
            </a:r>
            <a:r>
              <a:rPr sz="2000" spc="-5" dirty="0">
                <a:solidFill>
                  <a:srgbClr val="775F55"/>
                </a:solidFill>
                <a:latin typeface="Tw Cen MT"/>
                <a:cs typeface="Tw Cen MT"/>
              </a:rPr>
              <a:t>do </a:t>
            </a:r>
            <a:r>
              <a:rPr sz="2000" spc="-10" dirty="0">
                <a:solidFill>
                  <a:srgbClr val="775F55"/>
                </a:solidFill>
                <a:latin typeface="Tw Cen MT"/>
                <a:cs typeface="Tw Cen MT"/>
              </a:rPr>
              <a:t>projeto,  </a:t>
            </a:r>
            <a:r>
              <a:rPr sz="2000" dirty="0">
                <a:solidFill>
                  <a:srgbClr val="775F55"/>
                </a:solidFill>
                <a:latin typeface="Tw Cen MT"/>
                <a:cs typeface="Tw Cen MT"/>
              </a:rPr>
              <a:t>com especial ênfase </a:t>
            </a:r>
            <a:r>
              <a:rPr sz="2000" spc="-10" dirty="0">
                <a:solidFill>
                  <a:srgbClr val="775F55"/>
                </a:solidFill>
                <a:latin typeface="Tw Cen MT"/>
                <a:cs typeface="Tw Cen MT"/>
              </a:rPr>
              <a:t>para </a:t>
            </a:r>
            <a:r>
              <a:rPr sz="2000" spc="-5" dirty="0">
                <a:solidFill>
                  <a:srgbClr val="775F55"/>
                </a:solidFill>
                <a:latin typeface="Tw Cen MT"/>
                <a:cs typeface="Tw Cen MT"/>
              </a:rPr>
              <a:t>as </a:t>
            </a:r>
            <a:r>
              <a:rPr sz="2000" dirty="0">
                <a:solidFill>
                  <a:srgbClr val="775F55"/>
                </a:solidFill>
                <a:latin typeface="Tw Cen MT"/>
                <a:cs typeface="Tw Cen MT"/>
              </a:rPr>
              <a:t>soluções </a:t>
            </a:r>
            <a:r>
              <a:rPr sz="2000" spc="-10" dirty="0">
                <a:solidFill>
                  <a:srgbClr val="775F55"/>
                </a:solidFill>
                <a:latin typeface="Tw Cen MT"/>
                <a:cs typeface="Tw Cen MT"/>
              </a:rPr>
              <a:t>propostas; </a:t>
            </a:r>
            <a:r>
              <a:rPr sz="2000" spc="-15" dirty="0">
                <a:solidFill>
                  <a:srgbClr val="775F55"/>
                </a:solidFill>
                <a:latin typeface="Tw Cen MT"/>
                <a:cs typeface="Tw Cen MT"/>
              </a:rPr>
              <a:t>mencionar, </a:t>
            </a:r>
            <a:r>
              <a:rPr sz="2000" dirty="0">
                <a:solidFill>
                  <a:srgbClr val="775F55"/>
                </a:solidFill>
                <a:latin typeface="Tw Cen MT"/>
                <a:cs typeface="Tw Cen MT"/>
              </a:rPr>
              <a:t>se </a:t>
            </a:r>
            <a:r>
              <a:rPr sz="2000" spc="-10" dirty="0">
                <a:solidFill>
                  <a:srgbClr val="775F55"/>
                </a:solidFill>
                <a:latin typeface="Tw Cen MT"/>
                <a:cs typeface="Tw Cen MT"/>
              </a:rPr>
              <a:t>for </a:t>
            </a:r>
            <a:r>
              <a:rPr sz="2000" dirty="0">
                <a:solidFill>
                  <a:srgbClr val="775F55"/>
                </a:solidFill>
                <a:latin typeface="Tw Cen MT"/>
                <a:cs typeface="Tw Cen MT"/>
              </a:rPr>
              <a:t>o </a:t>
            </a:r>
            <a:r>
              <a:rPr sz="2000" spc="-15" dirty="0">
                <a:solidFill>
                  <a:srgbClr val="775F55"/>
                </a:solidFill>
                <a:latin typeface="Tw Cen MT"/>
                <a:cs typeface="Tw Cen MT"/>
              </a:rPr>
              <a:t>caso, </a:t>
            </a:r>
            <a:r>
              <a:rPr sz="2000" spc="-5" dirty="0">
                <a:solidFill>
                  <a:srgbClr val="775F55"/>
                </a:solidFill>
                <a:latin typeface="Tw Cen MT"/>
                <a:cs typeface="Tw Cen MT"/>
              </a:rPr>
              <a:t>outras  </a:t>
            </a:r>
            <a:r>
              <a:rPr sz="2000" dirty="0">
                <a:solidFill>
                  <a:srgbClr val="775F55"/>
                </a:solidFill>
                <a:latin typeface="Tw Cen MT"/>
                <a:cs typeface="Tw Cen MT"/>
              </a:rPr>
              <a:t>soluções </a:t>
            </a:r>
            <a:r>
              <a:rPr sz="2000" spc="-5" dirty="0">
                <a:solidFill>
                  <a:srgbClr val="775F55"/>
                </a:solidFill>
                <a:latin typeface="Tw Cen MT"/>
                <a:cs typeface="Tw Cen MT"/>
              </a:rPr>
              <a:t>que </a:t>
            </a:r>
            <a:r>
              <a:rPr sz="2000" spc="-15" dirty="0">
                <a:solidFill>
                  <a:srgbClr val="775F55"/>
                </a:solidFill>
                <a:latin typeface="Tw Cen MT"/>
                <a:cs typeface="Tw Cen MT"/>
              </a:rPr>
              <a:t>foram </a:t>
            </a:r>
            <a:r>
              <a:rPr sz="2000" spc="-5" dirty="0">
                <a:solidFill>
                  <a:srgbClr val="775F55"/>
                </a:solidFill>
                <a:latin typeface="Tw Cen MT"/>
                <a:cs typeface="Tw Cen MT"/>
              </a:rPr>
              <a:t>incluídas no </a:t>
            </a:r>
            <a:r>
              <a:rPr sz="2000" dirty="0">
                <a:solidFill>
                  <a:srgbClr val="775F55"/>
                </a:solidFill>
                <a:latin typeface="Tw Cen MT"/>
                <a:cs typeface="Tw Cen MT"/>
              </a:rPr>
              <a:t>início </a:t>
            </a:r>
            <a:r>
              <a:rPr sz="2000" spc="-5" dirty="0">
                <a:solidFill>
                  <a:srgbClr val="775F55"/>
                </a:solidFill>
                <a:latin typeface="Tw Cen MT"/>
                <a:cs typeface="Tw Cen MT"/>
              </a:rPr>
              <a:t>da segunda</a:t>
            </a:r>
            <a:r>
              <a:rPr sz="2000" spc="-175" dirty="0">
                <a:solidFill>
                  <a:srgbClr val="775F55"/>
                </a:solidFill>
                <a:latin typeface="Tw Cen MT"/>
                <a:cs typeface="Tw Cen MT"/>
              </a:rPr>
              <a:t> </a:t>
            </a:r>
            <a:r>
              <a:rPr sz="2000" spc="-5" dirty="0">
                <a:solidFill>
                  <a:srgbClr val="775F55"/>
                </a:solidFill>
                <a:latin typeface="Tw Cen MT"/>
                <a:cs typeface="Tw Cen MT"/>
              </a:rPr>
              <a:t>fase.</a:t>
            </a:r>
            <a:endParaRPr sz="2000">
              <a:latin typeface="Tw Cen MT"/>
              <a:cs typeface="Tw Cen MT"/>
            </a:endParaRPr>
          </a:p>
          <a:p>
            <a:pPr marL="12700" marR="146685">
              <a:lnSpc>
                <a:spcPct val="100000"/>
              </a:lnSpc>
              <a:spcBef>
                <a:spcPts val="705"/>
              </a:spcBef>
            </a:pPr>
            <a:r>
              <a:rPr sz="2000" b="1" spc="-5" dirty="0">
                <a:solidFill>
                  <a:srgbClr val="775F55"/>
                </a:solidFill>
                <a:latin typeface="Tw Cen MT"/>
                <a:cs typeface="Tw Cen MT"/>
              </a:rPr>
              <a:t>Definição </a:t>
            </a:r>
            <a:r>
              <a:rPr sz="2000" b="1" dirty="0">
                <a:solidFill>
                  <a:srgbClr val="775F55"/>
                </a:solidFill>
                <a:latin typeface="Tw Cen MT"/>
                <a:cs typeface="Tw Cen MT"/>
              </a:rPr>
              <a:t>de </a:t>
            </a:r>
            <a:r>
              <a:rPr sz="2000" b="1" spc="-5" dirty="0">
                <a:solidFill>
                  <a:srgbClr val="775F55"/>
                </a:solidFill>
                <a:latin typeface="Tw Cen MT"/>
                <a:cs typeface="Tw Cen MT"/>
              </a:rPr>
              <a:t>critérios </a:t>
            </a:r>
            <a:r>
              <a:rPr sz="2000" b="1" dirty="0">
                <a:solidFill>
                  <a:srgbClr val="775F55"/>
                </a:solidFill>
                <a:latin typeface="Tw Cen MT"/>
                <a:cs typeface="Tw Cen MT"/>
              </a:rPr>
              <a:t>de </a:t>
            </a:r>
            <a:r>
              <a:rPr sz="2000" b="1" spc="-5" dirty="0">
                <a:solidFill>
                  <a:srgbClr val="775F55"/>
                </a:solidFill>
                <a:latin typeface="Tw Cen MT"/>
                <a:cs typeface="Tw Cen MT"/>
              </a:rPr>
              <a:t>escolha </a:t>
            </a:r>
            <a:r>
              <a:rPr sz="2000" b="1" dirty="0">
                <a:solidFill>
                  <a:srgbClr val="775F55"/>
                </a:solidFill>
                <a:latin typeface="Tw Cen MT"/>
                <a:cs typeface="Tw Cen MT"/>
              </a:rPr>
              <a:t>ou de mérito</a:t>
            </a:r>
            <a:r>
              <a:rPr sz="2000" dirty="0">
                <a:solidFill>
                  <a:srgbClr val="775F55"/>
                </a:solidFill>
                <a:latin typeface="Tw Cen MT"/>
                <a:cs typeface="Tw Cen MT"/>
              </a:rPr>
              <a:t>, em </a:t>
            </a:r>
            <a:r>
              <a:rPr sz="2000" spc="-5" dirty="0">
                <a:solidFill>
                  <a:srgbClr val="775F55"/>
                </a:solidFill>
                <a:latin typeface="Tw Cen MT"/>
                <a:cs typeface="Tw Cen MT"/>
              </a:rPr>
              <a:t>que </a:t>
            </a:r>
            <a:r>
              <a:rPr sz="2000" dirty="0">
                <a:solidFill>
                  <a:srgbClr val="775F55"/>
                </a:solidFill>
                <a:latin typeface="Tw Cen MT"/>
                <a:cs typeface="Tw Cen MT"/>
              </a:rPr>
              <a:t>são listados os critérios  </a:t>
            </a:r>
            <a:r>
              <a:rPr sz="2000" spc="-5" dirty="0">
                <a:solidFill>
                  <a:srgbClr val="775F55"/>
                </a:solidFill>
                <a:latin typeface="Tw Cen MT"/>
                <a:cs typeface="Tw Cen MT"/>
              </a:rPr>
              <a:t>adotados, </a:t>
            </a:r>
            <a:r>
              <a:rPr sz="2000" dirty="0">
                <a:solidFill>
                  <a:srgbClr val="775F55"/>
                </a:solidFill>
                <a:latin typeface="Tw Cen MT"/>
                <a:cs typeface="Tw Cen MT"/>
              </a:rPr>
              <a:t>os pesos </a:t>
            </a:r>
            <a:r>
              <a:rPr sz="2000" spc="-5" dirty="0">
                <a:solidFill>
                  <a:srgbClr val="775F55"/>
                </a:solidFill>
                <a:latin typeface="Tw Cen MT"/>
                <a:cs typeface="Tw Cen MT"/>
              </a:rPr>
              <a:t>relativos </a:t>
            </a:r>
            <a:r>
              <a:rPr sz="2000" dirty="0">
                <a:solidFill>
                  <a:srgbClr val="775F55"/>
                </a:solidFill>
                <a:latin typeface="Tw Cen MT"/>
                <a:cs typeface="Tw Cen MT"/>
              </a:rPr>
              <a:t>entre </a:t>
            </a:r>
            <a:r>
              <a:rPr sz="2000" spc="-5" dirty="0">
                <a:solidFill>
                  <a:srgbClr val="775F55"/>
                </a:solidFill>
                <a:latin typeface="Tw Cen MT"/>
                <a:cs typeface="Tw Cen MT"/>
              </a:rPr>
              <a:t>eles, </a:t>
            </a:r>
            <a:r>
              <a:rPr sz="2000" dirty="0">
                <a:solidFill>
                  <a:srgbClr val="775F55"/>
                </a:solidFill>
                <a:latin typeface="Tw Cen MT"/>
                <a:cs typeface="Tw Cen MT"/>
              </a:rPr>
              <a:t>o </a:t>
            </a:r>
            <a:r>
              <a:rPr sz="2000" spc="-5" dirty="0">
                <a:solidFill>
                  <a:srgbClr val="775F55"/>
                </a:solidFill>
                <a:latin typeface="Tw Cen MT"/>
                <a:cs typeface="Tw Cen MT"/>
              </a:rPr>
              <a:t>procedimento utilizado na atribuição</a:t>
            </a:r>
            <a:r>
              <a:rPr sz="2000" spc="-270" dirty="0">
                <a:solidFill>
                  <a:srgbClr val="775F55"/>
                </a:solidFill>
                <a:latin typeface="Tw Cen MT"/>
                <a:cs typeface="Tw Cen MT"/>
              </a:rPr>
              <a:t> </a:t>
            </a:r>
            <a:r>
              <a:rPr sz="2000" dirty="0">
                <a:solidFill>
                  <a:srgbClr val="775F55"/>
                </a:solidFill>
                <a:latin typeface="Tw Cen MT"/>
                <a:cs typeface="Tw Cen MT"/>
              </a:rPr>
              <a:t>dos  pesos e </a:t>
            </a:r>
            <a:r>
              <a:rPr sz="2000" spc="-5" dirty="0">
                <a:solidFill>
                  <a:srgbClr val="775F55"/>
                </a:solidFill>
                <a:latin typeface="Tw Cen MT"/>
                <a:cs typeface="Tw Cen MT"/>
              </a:rPr>
              <a:t>as </a:t>
            </a:r>
            <a:r>
              <a:rPr sz="2000" dirty="0">
                <a:solidFill>
                  <a:srgbClr val="775F55"/>
                </a:solidFill>
                <a:latin typeface="Tw Cen MT"/>
                <a:cs typeface="Tw Cen MT"/>
              </a:rPr>
              <a:t>devidas</a:t>
            </a:r>
            <a:r>
              <a:rPr sz="2000" spc="-114" dirty="0">
                <a:solidFill>
                  <a:srgbClr val="775F55"/>
                </a:solidFill>
                <a:latin typeface="Tw Cen MT"/>
                <a:cs typeface="Tw Cen MT"/>
              </a:rPr>
              <a:t> </a:t>
            </a:r>
            <a:r>
              <a:rPr sz="2000" spc="-5" dirty="0">
                <a:solidFill>
                  <a:srgbClr val="775F55"/>
                </a:solidFill>
                <a:latin typeface="Tw Cen MT"/>
                <a:cs typeface="Tw Cen MT"/>
              </a:rPr>
              <a:t>justificativas;</a:t>
            </a:r>
            <a:endParaRPr sz="2000">
              <a:latin typeface="Tw Cen MT"/>
              <a:cs typeface="Tw Cen MT"/>
            </a:endParaRPr>
          </a:p>
          <a:p>
            <a:pPr marL="12700" marR="115570">
              <a:lnSpc>
                <a:spcPct val="100000"/>
              </a:lnSpc>
              <a:spcBef>
                <a:spcPts val="700"/>
              </a:spcBef>
            </a:pPr>
            <a:r>
              <a:rPr sz="2000" b="1" spc="-15" dirty="0">
                <a:solidFill>
                  <a:srgbClr val="775F55"/>
                </a:solidFill>
                <a:latin typeface="Tw Cen MT"/>
                <a:cs typeface="Tw Cen MT"/>
              </a:rPr>
              <a:t>Avaliação </a:t>
            </a:r>
            <a:r>
              <a:rPr sz="2000" b="1" dirty="0">
                <a:solidFill>
                  <a:srgbClr val="775F55"/>
                </a:solidFill>
                <a:latin typeface="Tw Cen MT"/>
                <a:cs typeface="Tw Cen MT"/>
              </a:rPr>
              <a:t>das </a:t>
            </a:r>
            <a:r>
              <a:rPr sz="2000" b="1" spc="-5" dirty="0">
                <a:solidFill>
                  <a:srgbClr val="775F55"/>
                </a:solidFill>
                <a:latin typeface="Tw Cen MT"/>
                <a:cs typeface="Tw Cen MT"/>
              </a:rPr>
              <a:t>soluções</a:t>
            </a:r>
            <a:r>
              <a:rPr sz="2000" spc="-5" dirty="0">
                <a:solidFill>
                  <a:srgbClr val="775F55"/>
                </a:solidFill>
                <a:latin typeface="Tw Cen MT"/>
                <a:cs typeface="Tw Cen MT"/>
              </a:rPr>
              <a:t>, </a:t>
            </a:r>
            <a:r>
              <a:rPr sz="2000" dirty="0">
                <a:solidFill>
                  <a:srgbClr val="775F55"/>
                </a:solidFill>
                <a:latin typeface="Tw Cen MT"/>
                <a:cs typeface="Tw Cen MT"/>
              </a:rPr>
              <a:t>em </a:t>
            </a:r>
            <a:r>
              <a:rPr sz="2000" spc="-5" dirty="0">
                <a:solidFill>
                  <a:srgbClr val="775F55"/>
                </a:solidFill>
                <a:latin typeface="Tw Cen MT"/>
                <a:cs typeface="Tw Cen MT"/>
              </a:rPr>
              <a:t>que </a:t>
            </a:r>
            <a:r>
              <a:rPr sz="2000" dirty="0">
                <a:solidFill>
                  <a:srgbClr val="775F55"/>
                </a:solidFill>
                <a:latin typeface="Tw Cen MT"/>
                <a:cs typeface="Tw Cen MT"/>
              </a:rPr>
              <a:t>são definidas </a:t>
            </a:r>
            <a:r>
              <a:rPr sz="2000" spc="-5" dirty="0">
                <a:solidFill>
                  <a:srgbClr val="775F55"/>
                </a:solidFill>
                <a:latin typeface="Tw Cen MT"/>
                <a:cs typeface="Tw Cen MT"/>
              </a:rPr>
              <a:t>as </a:t>
            </a:r>
            <a:r>
              <a:rPr sz="2000" dirty="0">
                <a:solidFill>
                  <a:srgbClr val="775F55"/>
                </a:solidFill>
                <a:latin typeface="Tw Cen MT"/>
                <a:cs typeface="Tw Cen MT"/>
              </a:rPr>
              <a:t>escalas </a:t>
            </a:r>
            <a:r>
              <a:rPr sz="2000" spc="-5" dirty="0">
                <a:solidFill>
                  <a:srgbClr val="775F55"/>
                </a:solidFill>
                <a:latin typeface="Tw Cen MT"/>
                <a:cs typeface="Tw Cen MT"/>
              </a:rPr>
              <a:t>usadas </a:t>
            </a:r>
            <a:r>
              <a:rPr sz="2000" spc="-10" dirty="0">
                <a:solidFill>
                  <a:srgbClr val="775F55"/>
                </a:solidFill>
                <a:latin typeface="Tw Cen MT"/>
                <a:cs typeface="Tw Cen MT"/>
              </a:rPr>
              <a:t>para avaliação  </a:t>
            </a:r>
            <a:r>
              <a:rPr sz="2000" spc="-5" dirty="0">
                <a:solidFill>
                  <a:srgbClr val="775F55"/>
                </a:solidFill>
                <a:latin typeface="Tw Cen MT"/>
                <a:cs typeface="Tw Cen MT"/>
              </a:rPr>
              <a:t>segundo cada critério, as notas atribuídas às </a:t>
            </a:r>
            <a:r>
              <a:rPr sz="2000" dirty="0">
                <a:solidFill>
                  <a:srgbClr val="775F55"/>
                </a:solidFill>
                <a:latin typeface="Tw Cen MT"/>
                <a:cs typeface="Tw Cen MT"/>
              </a:rPr>
              <a:t>soluções com </a:t>
            </a:r>
            <a:r>
              <a:rPr sz="2000" spc="-5" dirty="0">
                <a:solidFill>
                  <a:srgbClr val="775F55"/>
                </a:solidFill>
                <a:latin typeface="Tw Cen MT"/>
                <a:cs typeface="Tw Cen MT"/>
              </a:rPr>
              <a:t>as devidas</a:t>
            </a:r>
            <a:r>
              <a:rPr sz="2000" spc="-160" dirty="0">
                <a:solidFill>
                  <a:srgbClr val="775F55"/>
                </a:solidFill>
                <a:latin typeface="Tw Cen MT"/>
                <a:cs typeface="Tw Cen MT"/>
              </a:rPr>
              <a:t> </a:t>
            </a:r>
            <a:r>
              <a:rPr sz="2000" spc="-5" dirty="0">
                <a:solidFill>
                  <a:srgbClr val="775F55"/>
                </a:solidFill>
                <a:latin typeface="Tw Cen MT"/>
                <a:cs typeface="Tw Cen MT"/>
              </a:rPr>
              <a:t>justificativas;</a:t>
            </a:r>
            <a:endParaRPr sz="2000">
              <a:latin typeface="Tw Cen MT"/>
              <a:cs typeface="Tw Cen MT"/>
            </a:endParaRPr>
          </a:p>
          <a:p>
            <a:pPr marL="12700">
              <a:lnSpc>
                <a:spcPct val="100000"/>
              </a:lnSpc>
              <a:spcBef>
                <a:spcPts val="695"/>
              </a:spcBef>
            </a:pPr>
            <a:r>
              <a:rPr sz="2000" b="1" spc="-5" dirty="0">
                <a:solidFill>
                  <a:srgbClr val="775F55"/>
                </a:solidFill>
                <a:latin typeface="Tw Cen MT"/>
                <a:cs typeface="Tw Cen MT"/>
              </a:rPr>
              <a:t>Escolha </a:t>
            </a:r>
            <a:r>
              <a:rPr sz="2000" b="1" dirty="0">
                <a:solidFill>
                  <a:srgbClr val="775F55"/>
                </a:solidFill>
                <a:latin typeface="Tw Cen MT"/>
                <a:cs typeface="Tw Cen MT"/>
              </a:rPr>
              <a:t>da </a:t>
            </a:r>
            <a:r>
              <a:rPr sz="2000" b="1" spc="-5" dirty="0">
                <a:solidFill>
                  <a:srgbClr val="775F55"/>
                </a:solidFill>
                <a:latin typeface="Tw Cen MT"/>
                <a:cs typeface="Tw Cen MT"/>
              </a:rPr>
              <a:t>solução final, </a:t>
            </a:r>
            <a:r>
              <a:rPr sz="2000" dirty="0">
                <a:solidFill>
                  <a:srgbClr val="775F55"/>
                </a:solidFill>
                <a:latin typeface="Tw Cen MT"/>
                <a:cs typeface="Tw Cen MT"/>
              </a:rPr>
              <a:t>em </a:t>
            </a:r>
            <a:r>
              <a:rPr sz="2000" spc="-5" dirty="0">
                <a:solidFill>
                  <a:srgbClr val="775F55"/>
                </a:solidFill>
                <a:latin typeface="Tw Cen MT"/>
                <a:cs typeface="Tw Cen MT"/>
              </a:rPr>
              <a:t>que </a:t>
            </a:r>
            <a:r>
              <a:rPr sz="2000" dirty="0">
                <a:solidFill>
                  <a:srgbClr val="775F55"/>
                </a:solidFill>
                <a:latin typeface="Tw Cen MT"/>
                <a:cs typeface="Tw Cen MT"/>
              </a:rPr>
              <a:t>se </a:t>
            </a:r>
            <a:r>
              <a:rPr sz="2000" spc="-5" dirty="0">
                <a:solidFill>
                  <a:srgbClr val="775F55"/>
                </a:solidFill>
                <a:latin typeface="Tw Cen MT"/>
                <a:cs typeface="Tw Cen MT"/>
              </a:rPr>
              <a:t>descreve </a:t>
            </a:r>
            <a:r>
              <a:rPr sz="2000" dirty="0">
                <a:solidFill>
                  <a:srgbClr val="775F55"/>
                </a:solidFill>
                <a:latin typeface="Tw Cen MT"/>
                <a:cs typeface="Tw Cen MT"/>
              </a:rPr>
              <a:t>a seleção </a:t>
            </a:r>
            <a:r>
              <a:rPr sz="2000" spc="-5" dirty="0">
                <a:solidFill>
                  <a:srgbClr val="775F55"/>
                </a:solidFill>
                <a:latin typeface="Tw Cen MT"/>
                <a:cs typeface="Tw Cen MT"/>
              </a:rPr>
              <a:t>da </a:t>
            </a:r>
            <a:r>
              <a:rPr sz="2000" dirty="0">
                <a:solidFill>
                  <a:srgbClr val="775F55"/>
                </a:solidFill>
                <a:latin typeface="Tw Cen MT"/>
                <a:cs typeface="Tw Cen MT"/>
              </a:rPr>
              <a:t>melhor</a:t>
            </a:r>
            <a:r>
              <a:rPr sz="2000" spc="-90" dirty="0">
                <a:solidFill>
                  <a:srgbClr val="775F55"/>
                </a:solidFill>
                <a:latin typeface="Tw Cen MT"/>
                <a:cs typeface="Tw Cen MT"/>
              </a:rPr>
              <a:t> </a:t>
            </a:r>
            <a:r>
              <a:rPr sz="2000" spc="-5" dirty="0">
                <a:solidFill>
                  <a:srgbClr val="775F55"/>
                </a:solidFill>
                <a:latin typeface="Tw Cen MT"/>
                <a:cs typeface="Tw Cen MT"/>
              </a:rPr>
              <a:t>alternativa;</a:t>
            </a:r>
            <a:endParaRPr sz="2000">
              <a:latin typeface="Tw Cen MT"/>
              <a:cs typeface="Tw Cen MT"/>
            </a:endParaRPr>
          </a:p>
          <a:p>
            <a:pPr marL="12700" marR="299720">
              <a:lnSpc>
                <a:spcPct val="100000"/>
              </a:lnSpc>
              <a:spcBef>
                <a:spcPts val="710"/>
              </a:spcBef>
            </a:pPr>
            <a:r>
              <a:rPr sz="2000" b="1" spc="-5" dirty="0">
                <a:solidFill>
                  <a:srgbClr val="775F55"/>
                </a:solidFill>
                <a:latin typeface="Tw Cen MT"/>
                <a:cs typeface="Tw Cen MT"/>
              </a:rPr>
              <a:t>Especificação </a:t>
            </a:r>
            <a:r>
              <a:rPr sz="2000" b="1" dirty="0">
                <a:solidFill>
                  <a:srgbClr val="775F55"/>
                </a:solidFill>
                <a:latin typeface="Tw Cen MT"/>
                <a:cs typeface="Tw Cen MT"/>
              </a:rPr>
              <a:t>da </a:t>
            </a:r>
            <a:r>
              <a:rPr sz="2000" b="1" spc="-5" dirty="0">
                <a:solidFill>
                  <a:srgbClr val="775F55"/>
                </a:solidFill>
                <a:latin typeface="Tw Cen MT"/>
                <a:cs typeface="Tw Cen MT"/>
              </a:rPr>
              <a:t>solução final</a:t>
            </a:r>
            <a:r>
              <a:rPr sz="2000" spc="-5" dirty="0">
                <a:solidFill>
                  <a:srgbClr val="775F55"/>
                </a:solidFill>
                <a:latin typeface="Tw Cen MT"/>
                <a:cs typeface="Tw Cen MT"/>
              </a:rPr>
              <a:t>, </a:t>
            </a:r>
            <a:r>
              <a:rPr sz="2000" dirty="0">
                <a:solidFill>
                  <a:srgbClr val="775F55"/>
                </a:solidFill>
                <a:latin typeface="Tw Cen MT"/>
                <a:cs typeface="Tw Cen MT"/>
              </a:rPr>
              <a:t>em </a:t>
            </a:r>
            <a:r>
              <a:rPr sz="2000" spc="-5" dirty="0">
                <a:solidFill>
                  <a:srgbClr val="775F55"/>
                </a:solidFill>
                <a:latin typeface="Tw Cen MT"/>
                <a:cs typeface="Tw Cen MT"/>
              </a:rPr>
              <a:t>que </a:t>
            </a:r>
            <a:r>
              <a:rPr sz="2000" dirty="0">
                <a:solidFill>
                  <a:srgbClr val="775F55"/>
                </a:solidFill>
                <a:latin typeface="Tw Cen MT"/>
                <a:cs typeface="Tw Cen MT"/>
              </a:rPr>
              <a:t>se </a:t>
            </a:r>
            <a:r>
              <a:rPr sz="2000" spc="-5" dirty="0">
                <a:solidFill>
                  <a:srgbClr val="775F55"/>
                </a:solidFill>
                <a:latin typeface="Tw Cen MT"/>
                <a:cs typeface="Tw Cen MT"/>
              </a:rPr>
              <a:t>procede ao detalhamento da </a:t>
            </a:r>
            <a:r>
              <a:rPr sz="2000" dirty="0">
                <a:solidFill>
                  <a:srgbClr val="775F55"/>
                </a:solidFill>
                <a:latin typeface="Tw Cen MT"/>
                <a:cs typeface="Tw Cen MT"/>
              </a:rPr>
              <a:t>solução  escolhida e se define o </a:t>
            </a:r>
            <a:r>
              <a:rPr sz="2000" spc="-10" dirty="0">
                <a:solidFill>
                  <a:srgbClr val="775F55"/>
                </a:solidFill>
                <a:latin typeface="Tw Cen MT"/>
                <a:cs typeface="Tw Cen MT"/>
              </a:rPr>
              <a:t>roteiro para </a:t>
            </a:r>
            <a:r>
              <a:rPr sz="2000" dirty="0">
                <a:solidFill>
                  <a:srgbClr val="775F55"/>
                </a:solidFill>
                <a:latin typeface="Tw Cen MT"/>
                <a:cs typeface="Tw Cen MT"/>
              </a:rPr>
              <a:t>sua</a:t>
            </a:r>
            <a:r>
              <a:rPr sz="2000" spc="-204" dirty="0">
                <a:solidFill>
                  <a:srgbClr val="775F55"/>
                </a:solidFill>
                <a:latin typeface="Tw Cen MT"/>
                <a:cs typeface="Tw Cen MT"/>
              </a:rPr>
              <a:t> </a:t>
            </a:r>
            <a:r>
              <a:rPr sz="2000" spc="-5" dirty="0">
                <a:solidFill>
                  <a:srgbClr val="775F55"/>
                </a:solidFill>
                <a:latin typeface="Tw Cen MT"/>
                <a:cs typeface="Tw Cen MT"/>
              </a:rPr>
              <a:t>implantação.</a:t>
            </a:r>
            <a:endParaRPr sz="2000">
              <a:latin typeface="Tw Cen MT"/>
              <a:cs typeface="Tw Cen MT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4302686"/>
              </p:ext>
            </p:extLst>
          </p:nvPr>
        </p:nvGraphicFramePr>
        <p:xfrm>
          <a:off x="173037" y="1622450"/>
          <a:ext cx="8425814" cy="522919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5158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376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2722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3861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sz="1400" b="1" spc="-5" dirty="0">
                          <a:latin typeface="Tw Cen MT"/>
                          <a:cs typeface="Tw Cen MT"/>
                        </a:rPr>
                        <a:t>SEMANA </a:t>
                      </a:r>
                      <a:r>
                        <a:rPr sz="1400" b="1" dirty="0">
                          <a:latin typeface="Tw Cen MT"/>
                          <a:cs typeface="Tw Cen MT"/>
                        </a:rPr>
                        <a:t>(OU</a:t>
                      </a:r>
                      <a:r>
                        <a:rPr sz="1400" b="1" spc="-45" dirty="0">
                          <a:latin typeface="Tw Cen MT"/>
                          <a:cs typeface="Tw Cen MT"/>
                        </a:rPr>
                        <a:t> </a:t>
                      </a:r>
                      <a:r>
                        <a:rPr sz="1400" b="1" spc="-10" dirty="0">
                          <a:latin typeface="Tw Cen MT"/>
                          <a:cs typeface="Tw Cen MT"/>
                        </a:rPr>
                        <a:t>DIA)</a:t>
                      </a:r>
                      <a:endParaRPr sz="1400">
                        <a:latin typeface="Tw Cen MT"/>
                        <a:cs typeface="Tw Cen MT"/>
                      </a:endParaRPr>
                    </a:p>
                  </a:txBody>
                  <a:tcPr marL="0" marR="0" marT="25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94B6D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sz="1400" b="1" spc="-20" dirty="0">
                          <a:latin typeface="Tw Cen MT"/>
                          <a:cs typeface="Tw Cen MT"/>
                        </a:rPr>
                        <a:t>AULA</a:t>
                      </a:r>
                      <a:endParaRPr sz="1400">
                        <a:latin typeface="Tw Cen MT"/>
                        <a:cs typeface="Tw Cen MT"/>
                      </a:endParaRPr>
                    </a:p>
                  </a:txBody>
                  <a:tcPr marL="0" marR="0" marT="25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94B6D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sz="1400" b="1" spc="-10" dirty="0">
                          <a:latin typeface="Tw Cen MT"/>
                          <a:cs typeface="Tw Cen MT"/>
                        </a:rPr>
                        <a:t>PROGRAMAÇÃO</a:t>
                      </a:r>
                      <a:endParaRPr sz="1400">
                        <a:latin typeface="Tw Cen MT"/>
                        <a:cs typeface="Tw Cen MT"/>
                      </a:endParaRPr>
                    </a:p>
                  </a:txBody>
                  <a:tcPr marL="0" marR="0" marT="25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94B6D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502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9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600" b="1" dirty="0">
                          <a:solidFill>
                            <a:srgbClr val="FFFFFF"/>
                          </a:solidFill>
                          <a:latin typeface="Tw Cen MT"/>
                          <a:cs typeface="Tw Cen MT"/>
                        </a:rPr>
                        <a:t>9</a:t>
                      </a:r>
                      <a:r>
                        <a:rPr sz="1600" b="1" dirty="0">
                          <a:solidFill>
                            <a:srgbClr val="FFFFFF"/>
                          </a:solidFill>
                          <a:latin typeface="Tw Cen MT"/>
                          <a:cs typeface="Tw Cen MT"/>
                        </a:rPr>
                        <a:t> </a:t>
                      </a:r>
                      <a:r>
                        <a:rPr sz="1600" b="1" spc="-5" dirty="0">
                          <a:solidFill>
                            <a:srgbClr val="FFFFFF"/>
                          </a:solidFill>
                          <a:latin typeface="Tw Cen MT"/>
                          <a:cs typeface="Tw Cen MT"/>
                        </a:rPr>
                        <a:t>a</a:t>
                      </a:r>
                      <a:r>
                        <a:rPr sz="1600" b="1" spc="-25" dirty="0">
                          <a:solidFill>
                            <a:srgbClr val="FFFFFF"/>
                          </a:solidFill>
                          <a:latin typeface="Tw Cen MT"/>
                          <a:cs typeface="Tw Cen MT"/>
                        </a:rPr>
                        <a:t> </a:t>
                      </a:r>
                      <a:r>
                        <a:rPr lang="pt-BR" sz="1600" b="1" spc="-5" dirty="0">
                          <a:solidFill>
                            <a:srgbClr val="FFFFFF"/>
                          </a:solidFill>
                          <a:latin typeface="Tw Cen MT"/>
                          <a:cs typeface="Tw Cen MT"/>
                        </a:rPr>
                        <a:t>15</a:t>
                      </a:r>
                      <a:r>
                        <a:rPr sz="1600" b="1" spc="-5" dirty="0">
                          <a:solidFill>
                            <a:srgbClr val="FFFFFF"/>
                          </a:solidFill>
                          <a:latin typeface="Tw Cen MT"/>
                          <a:cs typeface="Tw Cen MT"/>
                        </a:rPr>
                        <a:t>/mai</a:t>
                      </a:r>
                      <a:endParaRPr sz="1600" dirty="0">
                        <a:latin typeface="Tw Cen MT"/>
                        <a:cs typeface="Tw Cen MT"/>
                      </a:endParaRPr>
                    </a:p>
                  </a:txBody>
                  <a:tcPr marL="0" marR="0" marT="19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94B6D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marL="1045844">
                        <a:lnSpc>
                          <a:spcPct val="100000"/>
                        </a:lnSpc>
                        <a:spcBef>
                          <a:spcPts val="1275"/>
                        </a:spcBef>
                      </a:pPr>
                      <a:r>
                        <a:rPr sz="1600" b="1" spc="-5" dirty="0">
                          <a:solidFill>
                            <a:srgbClr val="A7A8A7"/>
                          </a:solidFill>
                          <a:latin typeface="Arial"/>
                          <a:cs typeface="Arial"/>
                        </a:rPr>
                        <a:t>(2ª Semana de</a:t>
                      </a:r>
                      <a:r>
                        <a:rPr sz="1600" b="1" spc="-60" dirty="0">
                          <a:solidFill>
                            <a:srgbClr val="A7A8A7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spc="-10" dirty="0">
                          <a:solidFill>
                            <a:srgbClr val="A7A8A7"/>
                          </a:solidFill>
                          <a:latin typeface="Arial"/>
                          <a:cs typeface="Arial"/>
                        </a:rPr>
                        <a:t>Provas)</a:t>
                      </a:r>
                      <a:endParaRPr sz="1600">
                        <a:latin typeface="Arial"/>
                        <a:cs typeface="Arial"/>
                      </a:endParaRPr>
                    </a:p>
                    <a:p>
                      <a:pPr marL="1043305">
                        <a:lnSpc>
                          <a:spcPct val="100000"/>
                        </a:lnSpc>
                      </a:pPr>
                      <a:r>
                        <a:rPr sz="1600" spc="-5" dirty="0">
                          <a:solidFill>
                            <a:srgbClr val="A7A8A7"/>
                          </a:solidFill>
                          <a:latin typeface="Arial"/>
                          <a:cs typeface="Arial"/>
                        </a:rPr>
                        <a:t>Visita técnica dia</a:t>
                      </a:r>
                      <a:r>
                        <a:rPr sz="1600" spc="-90" dirty="0">
                          <a:solidFill>
                            <a:srgbClr val="A7A8A7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5" dirty="0">
                          <a:solidFill>
                            <a:srgbClr val="A7A8A7"/>
                          </a:solidFill>
                          <a:latin typeface="Arial"/>
                          <a:cs typeface="Arial"/>
                        </a:rPr>
                        <a:t>18/mai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1619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E5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502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800" b="1" spc="-5" dirty="0">
                          <a:solidFill>
                            <a:srgbClr val="FFFFFF"/>
                          </a:solidFill>
                          <a:latin typeface="Tw Cen MT"/>
                          <a:cs typeface="Tw Cen MT"/>
                        </a:rPr>
                        <a:t>2</a:t>
                      </a:r>
                      <a:r>
                        <a:rPr lang="pt-BR" sz="1800" b="1" spc="-5" dirty="0">
                          <a:solidFill>
                            <a:srgbClr val="FFFFFF"/>
                          </a:solidFill>
                          <a:latin typeface="Tw Cen MT"/>
                          <a:cs typeface="Tw Cen MT"/>
                        </a:rPr>
                        <a:t>2</a:t>
                      </a:r>
                      <a:r>
                        <a:rPr sz="1800" b="1" spc="-5" dirty="0">
                          <a:solidFill>
                            <a:srgbClr val="FFFFFF"/>
                          </a:solidFill>
                          <a:latin typeface="Tw Cen MT"/>
                          <a:cs typeface="Tw Cen MT"/>
                        </a:rPr>
                        <a:t>/</a:t>
                      </a:r>
                      <a:r>
                        <a:rPr sz="1800" b="1" spc="-5" dirty="0" err="1">
                          <a:solidFill>
                            <a:srgbClr val="FFFFFF"/>
                          </a:solidFill>
                          <a:latin typeface="Tw Cen MT"/>
                          <a:cs typeface="Tw Cen MT"/>
                        </a:rPr>
                        <a:t>mai</a:t>
                      </a:r>
                      <a:r>
                        <a:rPr lang="pt-BR" sz="1800" b="1" spc="-5" dirty="0">
                          <a:solidFill>
                            <a:srgbClr val="FFFFFF"/>
                          </a:solidFill>
                          <a:latin typeface="Tw Cen MT"/>
                          <a:cs typeface="Tw Cen MT"/>
                        </a:rPr>
                        <a:t> 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Tw Cen MT"/>
                          <a:cs typeface="Tw Cen MT"/>
                        </a:rPr>
                        <a:t>e</a:t>
                      </a:r>
                      <a:r>
                        <a:rPr sz="1800" b="1" spc="-140" dirty="0">
                          <a:solidFill>
                            <a:srgbClr val="FFFFFF"/>
                          </a:solidFill>
                          <a:latin typeface="Tw Cen MT"/>
                          <a:cs typeface="Tw Cen MT"/>
                        </a:rPr>
                        <a:t> </a:t>
                      </a:r>
                      <a:r>
                        <a:rPr lang="pt-BR" sz="1800" b="1" spc="-5" dirty="0">
                          <a:solidFill>
                            <a:srgbClr val="FFFFFF"/>
                          </a:solidFill>
                          <a:latin typeface="Tw Cen MT"/>
                          <a:cs typeface="Tw Cen MT"/>
                        </a:rPr>
                        <a:t>16</a:t>
                      </a:r>
                      <a:r>
                        <a:rPr sz="1800" b="1" spc="-5" dirty="0">
                          <a:solidFill>
                            <a:srgbClr val="FFFFFF"/>
                          </a:solidFill>
                          <a:latin typeface="Tw Cen MT"/>
                          <a:cs typeface="Tw Cen MT"/>
                        </a:rPr>
                        <a:t>/mai</a:t>
                      </a:r>
                      <a:endParaRPr sz="1800" dirty="0">
                        <a:latin typeface="Tw Cen MT"/>
                        <a:cs typeface="Tw Cen MT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94B6D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600" spc="-5" dirty="0">
                          <a:solidFill>
                            <a:srgbClr val="A7A8A7"/>
                          </a:solidFill>
                          <a:latin typeface="Arial"/>
                          <a:cs typeface="Arial"/>
                        </a:rPr>
                        <a:t>S9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1275"/>
                        </a:spcBef>
                      </a:pPr>
                      <a:r>
                        <a:rPr sz="1600" b="1" spc="-5" dirty="0">
                          <a:solidFill>
                            <a:srgbClr val="A7A8A7"/>
                          </a:solidFill>
                          <a:latin typeface="Arial"/>
                          <a:cs typeface="Arial"/>
                        </a:rPr>
                        <a:t>Competição</a:t>
                      </a:r>
                      <a:r>
                        <a:rPr sz="1600" b="1" spc="10" dirty="0">
                          <a:solidFill>
                            <a:srgbClr val="A7A8A7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spc="-5" dirty="0">
                          <a:solidFill>
                            <a:srgbClr val="A7A8A7"/>
                          </a:solidFill>
                          <a:latin typeface="Arial"/>
                          <a:cs typeface="Arial"/>
                        </a:rPr>
                        <a:t>intergrupos</a:t>
                      </a:r>
                      <a:r>
                        <a:rPr sz="1600" b="1" spc="-5" dirty="0">
                          <a:solidFill>
                            <a:srgbClr val="A7A8A7"/>
                          </a:solidFill>
                          <a:latin typeface="Times New Roman"/>
                          <a:cs typeface="Times New Roman"/>
                        </a:rPr>
                        <a:t>.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600" dirty="0">
                          <a:solidFill>
                            <a:srgbClr val="A7A8A7"/>
                          </a:solidFill>
                          <a:latin typeface="Arial"/>
                          <a:cs typeface="Arial"/>
                        </a:rPr>
                        <a:t>.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1619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FF3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7535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23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lang="pt-BR" sz="1800" b="1" dirty="0">
                          <a:solidFill>
                            <a:srgbClr val="FFFFFF"/>
                          </a:solidFill>
                          <a:latin typeface="Tw Cen MT"/>
                          <a:cs typeface="Tw Cen MT"/>
                        </a:rPr>
                        <a:t>29/</a:t>
                      </a:r>
                      <a:r>
                        <a:rPr lang="pt-BR" sz="1800" b="1" dirty="0" err="1">
                          <a:solidFill>
                            <a:srgbClr val="FFFFFF"/>
                          </a:solidFill>
                          <a:latin typeface="Tw Cen MT"/>
                          <a:cs typeface="Tw Cen MT"/>
                        </a:rPr>
                        <a:t>mai</a:t>
                      </a:r>
                      <a:r>
                        <a:rPr lang="pt-BR" sz="1800" b="1" dirty="0">
                          <a:solidFill>
                            <a:srgbClr val="FFFFFF"/>
                          </a:solidFill>
                          <a:latin typeface="Tw Cen MT"/>
                          <a:cs typeface="Tw Cen MT"/>
                        </a:rPr>
                        <a:t> e 23/</a:t>
                      </a:r>
                      <a:r>
                        <a:rPr lang="pt-BR" sz="1800" b="1" dirty="0" err="1">
                          <a:solidFill>
                            <a:srgbClr val="FFFFFF"/>
                          </a:solidFill>
                          <a:latin typeface="Tw Cen MT"/>
                          <a:cs typeface="Tw Cen MT"/>
                        </a:rPr>
                        <a:t>mai</a:t>
                      </a:r>
                      <a:endParaRPr sz="1800" dirty="0">
                        <a:latin typeface="Tw Cen MT"/>
                        <a:cs typeface="Tw Cen MT"/>
                      </a:endParaRPr>
                    </a:p>
                  </a:txBody>
                  <a:tcPr marL="0" marR="0" marT="19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94B6D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600" spc="-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S10</a:t>
                      </a:r>
                      <a:endParaRPr sz="16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45"/>
                        </a:lnSpc>
                      </a:pPr>
                      <a:r>
                        <a:rPr sz="1600" spc="-10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(SFPT)</a:t>
                      </a:r>
                      <a:endParaRPr sz="1600">
                        <a:latin typeface="Arial"/>
                        <a:cs typeface="Arial"/>
                      </a:endParaRPr>
                    </a:p>
                    <a:p>
                      <a:pPr marL="617855" marR="612140" algn="ctr">
                        <a:lnSpc>
                          <a:spcPts val="1920"/>
                        </a:lnSpc>
                        <a:spcBef>
                          <a:spcPts val="40"/>
                        </a:spcBef>
                      </a:pPr>
                      <a:r>
                        <a:rPr sz="1600" spc="-1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Avaliação </a:t>
                      </a:r>
                      <a:r>
                        <a:rPr sz="1600" spc="-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da </a:t>
                      </a:r>
                      <a:r>
                        <a:rPr sz="1600" spc="-1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competição intergrupos  </a:t>
                      </a:r>
                      <a:r>
                        <a:rPr sz="1600" spc="-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Finalização do</a:t>
                      </a:r>
                      <a:r>
                        <a:rPr sz="1600" spc="-6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1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projeto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E5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9304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1335"/>
                        </a:spcBef>
                      </a:pPr>
                      <a:r>
                        <a:rPr lang="pt-BR" sz="1800" b="1" dirty="0">
                          <a:solidFill>
                            <a:srgbClr val="FFFFFF"/>
                          </a:solidFill>
                          <a:latin typeface="Tw Cen MT"/>
                          <a:cs typeface="Tw Cen MT"/>
                        </a:rPr>
                        <a:t>5/</a:t>
                      </a:r>
                      <a:r>
                        <a:rPr lang="pt-BR" sz="1800" b="1" dirty="0" err="1">
                          <a:solidFill>
                            <a:srgbClr val="FFFFFF"/>
                          </a:solidFill>
                          <a:latin typeface="Tw Cen MT"/>
                          <a:cs typeface="Tw Cen MT"/>
                        </a:rPr>
                        <a:t>jun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Tw Cen MT"/>
                          <a:cs typeface="Tw Cen MT"/>
                        </a:rPr>
                        <a:t> e</a:t>
                      </a:r>
                      <a:r>
                        <a:rPr sz="1800" b="1" spc="-145" dirty="0">
                          <a:solidFill>
                            <a:srgbClr val="FFFFFF"/>
                          </a:solidFill>
                          <a:latin typeface="Tw Cen MT"/>
                          <a:cs typeface="Tw Cen MT"/>
                        </a:rPr>
                        <a:t> </a:t>
                      </a:r>
                      <a:r>
                        <a:rPr lang="pt-BR" sz="1800" b="1" spc="-145" dirty="0">
                          <a:solidFill>
                            <a:srgbClr val="FFFFFF"/>
                          </a:solidFill>
                          <a:latin typeface="Tw Cen MT"/>
                          <a:cs typeface="Tw Cen MT"/>
                        </a:rPr>
                        <a:t>30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Tw Cen MT"/>
                          <a:cs typeface="Tw Cen MT"/>
                        </a:rPr>
                        <a:t>/</a:t>
                      </a:r>
                      <a:r>
                        <a:rPr lang="pt-BR" sz="1800" b="1" dirty="0" err="1">
                          <a:solidFill>
                            <a:srgbClr val="FFFFFF"/>
                          </a:solidFill>
                          <a:latin typeface="Tw Cen MT"/>
                          <a:cs typeface="Tw Cen MT"/>
                        </a:rPr>
                        <a:t>mai</a:t>
                      </a:r>
                      <a:endParaRPr sz="1800" dirty="0">
                        <a:latin typeface="Tw Cen MT"/>
                        <a:cs typeface="Tw Cen MT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94B6D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R="8890" algn="ctr">
                        <a:lnSpc>
                          <a:spcPct val="100000"/>
                        </a:lnSpc>
                        <a:spcBef>
                          <a:spcPts val="1614"/>
                        </a:spcBef>
                      </a:pPr>
                      <a:r>
                        <a:rPr sz="1600" spc="-85" dirty="0">
                          <a:latin typeface="Arial"/>
                          <a:cs typeface="Arial"/>
                        </a:rPr>
                        <a:t>S11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23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600" spc="-5" dirty="0">
                          <a:latin typeface="Calibri"/>
                          <a:cs typeface="Calibri"/>
                        </a:rPr>
                        <a:t>Finalização do</a:t>
                      </a:r>
                      <a:r>
                        <a:rPr sz="1600" spc="-5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15" dirty="0">
                          <a:latin typeface="Calibri"/>
                          <a:cs typeface="Calibri"/>
                        </a:rPr>
                        <a:t>projeto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38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FF3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17212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1335"/>
                        </a:spcBef>
                      </a:pPr>
                      <a:r>
                        <a:rPr lang="pt-BR" sz="1800" b="1" dirty="0">
                          <a:solidFill>
                            <a:srgbClr val="FFFFFF"/>
                          </a:solidFill>
                          <a:latin typeface="Tw Cen MT"/>
                          <a:cs typeface="Tw Cen MT"/>
                        </a:rPr>
                        <a:t>12/</a:t>
                      </a:r>
                      <a:r>
                        <a:rPr lang="pt-BR" sz="1800" b="1" dirty="0" err="1">
                          <a:solidFill>
                            <a:srgbClr val="FFFFFF"/>
                          </a:solidFill>
                          <a:latin typeface="Tw Cen MT"/>
                          <a:cs typeface="Tw Cen MT"/>
                        </a:rPr>
                        <a:t>jun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Tw Cen MT"/>
                          <a:cs typeface="Tw Cen MT"/>
                        </a:rPr>
                        <a:t> e</a:t>
                      </a:r>
                      <a:r>
                        <a:rPr sz="1800" b="1" spc="-145" dirty="0">
                          <a:solidFill>
                            <a:srgbClr val="FFFFFF"/>
                          </a:solidFill>
                          <a:latin typeface="Tw Cen MT"/>
                          <a:cs typeface="Tw Cen MT"/>
                        </a:rPr>
                        <a:t> </a:t>
                      </a:r>
                      <a:r>
                        <a:rPr lang="pt-BR" sz="1800" b="1" spc="-145" dirty="0">
                          <a:solidFill>
                            <a:srgbClr val="FFFFFF"/>
                          </a:solidFill>
                          <a:latin typeface="Tw Cen MT"/>
                          <a:cs typeface="Tw Cen MT"/>
                        </a:rPr>
                        <a:t>6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Tw Cen MT"/>
                          <a:cs typeface="Tw Cen MT"/>
                        </a:rPr>
                        <a:t>/jun</a:t>
                      </a:r>
                      <a:endParaRPr sz="1800" dirty="0">
                        <a:latin typeface="Tw Cen MT"/>
                        <a:cs typeface="Tw Cen MT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94B6D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1614"/>
                        </a:spcBef>
                      </a:pPr>
                      <a:r>
                        <a:rPr sz="1600" spc="-5" dirty="0">
                          <a:latin typeface="Arial"/>
                          <a:cs typeface="Arial"/>
                        </a:rPr>
                        <a:t>S12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600" b="1" spc="-10" dirty="0">
                          <a:latin typeface="Arial"/>
                          <a:cs typeface="Arial"/>
                        </a:rPr>
                        <a:t>Apresentação </a:t>
                      </a:r>
                      <a:r>
                        <a:rPr sz="1600" b="1" spc="-5" dirty="0">
                          <a:latin typeface="Arial"/>
                          <a:cs typeface="Arial"/>
                        </a:rPr>
                        <a:t>do</a:t>
                      </a:r>
                      <a:r>
                        <a:rPr sz="1600" b="1" spc="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spc="-5" dirty="0">
                          <a:latin typeface="Arial"/>
                          <a:cs typeface="Arial"/>
                        </a:rPr>
                        <a:t>projeto</a:t>
                      </a:r>
                      <a:endParaRPr sz="16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DCE5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</TotalTime>
  <Words>764</Words>
  <Application>Microsoft Office PowerPoint</Application>
  <PresentationFormat>Apresentação na tela (4:3)</PresentationFormat>
  <Paragraphs>99</Paragraphs>
  <Slides>10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15" baseType="lpstr">
      <vt:lpstr>Arial</vt:lpstr>
      <vt:lpstr>Calibri</vt:lpstr>
      <vt:lpstr>Times New Roman</vt:lpstr>
      <vt:lpstr>Tw Cen MT</vt:lpstr>
      <vt:lpstr>Office Theme</vt:lpstr>
      <vt:lpstr>Aula S8</vt:lpstr>
      <vt:lpstr>Aula S8</vt:lpstr>
      <vt:lpstr>Aula S8</vt:lpstr>
      <vt:lpstr>Aula S8</vt:lpstr>
      <vt:lpstr>Aula S8</vt:lpstr>
      <vt:lpstr>Aula S8</vt:lpstr>
      <vt:lpstr>Aula S8</vt:lpstr>
      <vt:lpstr>Aula S8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Introdução à Engenharia</dc:title>
  <dc:creator>Bruno</dc:creator>
  <cp:lastModifiedBy>Osvaldo Nakao</cp:lastModifiedBy>
  <cp:revision>2</cp:revision>
  <dcterms:created xsi:type="dcterms:W3CDTF">2018-05-09T02:12:26Z</dcterms:created>
  <dcterms:modified xsi:type="dcterms:W3CDTF">2019-04-08T20:03:13Z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2018-04-22T00:00:00Z</vt:filetime>
  </property>
  <property fmtid="{D5CDD505-2E9C-101B-9397-08002B2CF9AE}" pid="3" name="Creator">
    <vt:lpwstr>Acrobat PDFMaker 10.1 para PowerPoint</vt:lpwstr>
  </property>
  <property fmtid="{D5CDD505-2E9C-101B-9397-08002B2CF9AE}" pid="4" name="LastSaved">
    <vt:filetime>2018-05-09T00:00:00Z</vt:filetime>
  </property>
</Properties>
</file>