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9" r:id="rId2"/>
    <p:sldId id="264" r:id="rId3"/>
    <p:sldId id="261" r:id="rId4"/>
    <p:sldId id="266" r:id="rId5"/>
    <p:sldId id="265" r:id="rId6"/>
    <p:sldId id="267" r:id="rId7"/>
    <p:sldId id="268" r:id="rId8"/>
    <p:sldId id="269" r:id="rId9"/>
    <p:sldId id="270" r:id="rId10"/>
    <p:sldId id="262" r:id="rId11"/>
    <p:sldId id="271" r:id="rId12"/>
    <p:sldId id="263" r:id="rId13"/>
    <p:sldId id="294" r:id="rId14"/>
    <p:sldId id="257" r:id="rId15"/>
    <p:sldId id="272" r:id="rId16"/>
    <p:sldId id="279" r:id="rId17"/>
    <p:sldId id="297" r:id="rId18"/>
    <p:sldId id="280" r:id="rId19"/>
    <p:sldId id="283" r:id="rId20"/>
    <p:sldId id="295" r:id="rId21"/>
    <p:sldId id="296" r:id="rId22"/>
    <p:sldId id="284" r:id="rId23"/>
    <p:sldId id="300" r:id="rId24"/>
    <p:sldId id="298" r:id="rId25"/>
    <p:sldId id="301" r:id="rId26"/>
    <p:sldId id="302" r:id="rId27"/>
    <p:sldId id="303" r:id="rId28"/>
    <p:sldId id="304" r:id="rId29"/>
    <p:sldId id="299" r:id="rId30"/>
    <p:sldId id="290" r:id="rId31"/>
    <p:sldId id="291" r:id="rId32"/>
    <p:sldId id="305" r:id="rId33"/>
    <p:sldId id="293" r:id="rId34"/>
    <p:sldId id="306" r:id="rId35"/>
    <p:sldId id="307" r:id="rId36"/>
    <p:sldId id="277" r:id="rId37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los Mario Rico Franco" initials="CMRF" lastIdx="1" clrIdx="0">
    <p:extLst>
      <p:ext uri="{19B8F6BF-5375-455C-9EA6-DF929625EA0E}">
        <p15:presenceInfo xmlns:p15="http://schemas.microsoft.com/office/powerpoint/2012/main" userId="1a371235860b963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5C30"/>
    <a:srgbClr val="FFFEFC"/>
    <a:srgbClr val="ACC3BD"/>
    <a:srgbClr val="99B3CC"/>
    <a:srgbClr val="007CC2"/>
    <a:srgbClr val="000000"/>
    <a:srgbClr val="48484A"/>
    <a:srgbClr val="5CC7D1"/>
    <a:srgbClr val="A2A2A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366" y="12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0" d="100"/>
        <a:sy n="70" d="100"/>
      </p:scale>
      <p:origin x="0" y="-53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2094FD-6508-4350-88E1-ADABEE5E4614}" type="datetimeFigureOut">
              <a:rPr lang="es-CO" smtClean="0"/>
              <a:t>7/06/2017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ED9EFC-16BD-43A4-A54B-542238C8F64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40544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noProof="0" dirty="0"/>
              <a:t>Publicidade massiva e Homogeneização cultural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ED9EFC-16BD-43A4-A54B-542238C8F648}" type="slidenum">
              <a:rPr lang="es-CO" smtClean="0"/>
              <a:t>16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058054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ED9EFC-16BD-43A4-A54B-542238C8F648}" type="slidenum">
              <a:rPr lang="es-CO" smtClean="0"/>
              <a:t>17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5733811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Hipnose e Monopólio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ED9EFC-16BD-43A4-A54B-542238C8F648}" type="slidenum">
              <a:rPr lang="es-CO" smtClean="0"/>
              <a:t>22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1088631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Hipnose e Monopólio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ED9EFC-16BD-43A4-A54B-542238C8F648}" type="slidenum">
              <a:rPr lang="es-CO" smtClean="0"/>
              <a:t>29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9193238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Hipnose e Monopólio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ED9EFC-16BD-43A4-A54B-542238C8F648}" type="slidenum">
              <a:rPr lang="es-CO" smtClean="0"/>
              <a:t>30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8098989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ED9EFC-16BD-43A4-A54B-542238C8F648}" type="slidenum">
              <a:rPr lang="es-CO" smtClean="0"/>
              <a:t>33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658794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84428-609D-4157-BB23-DDC442D4E8FF}" type="datetimeFigureOut">
              <a:rPr lang="es-CO" smtClean="0"/>
              <a:t>7/06/2017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A0520-DE55-4CDB-93C2-DC17DA2611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70972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84428-609D-4157-BB23-DDC442D4E8FF}" type="datetimeFigureOut">
              <a:rPr lang="es-CO" smtClean="0"/>
              <a:t>7/06/2017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A0520-DE55-4CDB-93C2-DC17DA2611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42983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84428-609D-4157-BB23-DDC442D4E8FF}" type="datetimeFigureOut">
              <a:rPr lang="es-CO" smtClean="0"/>
              <a:t>7/06/2017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A0520-DE55-4CDB-93C2-DC17DA2611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19105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84428-609D-4157-BB23-DDC442D4E8FF}" type="datetimeFigureOut">
              <a:rPr lang="es-CO" smtClean="0"/>
              <a:t>7/06/2017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A0520-DE55-4CDB-93C2-DC17DA2611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37571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84428-609D-4157-BB23-DDC442D4E8FF}" type="datetimeFigureOut">
              <a:rPr lang="es-CO" smtClean="0"/>
              <a:t>7/06/2017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A0520-DE55-4CDB-93C2-DC17DA2611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30769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84428-609D-4157-BB23-DDC442D4E8FF}" type="datetimeFigureOut">
              <a:rPr lang="es-CO" smtClean="0"/>
              <a:t>7/06/2017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A0520-DE55-4CDB-93C2-DC17DA2611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81492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84428-609D-4157-BB23-DDC442D4E8FF}" type="datetimeFigureOut">
              <a:rPr lang="es-CO" smtClean="0"/>
              <a:t>7/06/2017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A0520-DE55-4CDB-93C2-DC17DA2611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02173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84428-609D-4157-BB23-DDC442D4E8FF}" type="datetimeFigureOut">
              <a:rPr lang="es-CO" smtClean="0"/>
              <a:t>7/06/2017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A0520-DE55-4CDB-93C2-DC17DA2611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45054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84428-609D-4157-BB23-DDC442D4E8FF}" type="datetimeFigureOut">
              <a:rPr lang="es-CO" smtClean="0"/>
              <a:t>7/06/2017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A0520-DE55-4CDB-93C2-DC17DA2611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68766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84428-609D-4157-BB23-DDC442D4E8FF}" type="datetimeFigureOut">
              <a:rPr lang="es-CO" smtClean="0"/>
              <a:t>7/06/2017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A0520-DE55-4CDB-93C2-DC17DA2611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37238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84428-609D-4157-BB23-DDC442D4E8FF}" type="datetimeFigureOut">
              <a:rPr lang="es-CO" smtClean="0"/>
              <a:t>7/06/2017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A0520-DE55-4CDB-93C2-DC17DA2611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90416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784428-609D-4157-BB23-DDC442D4E8FF}" type="datetimeFigureOut">
              <a:rPr lang="es-CO" smtClean="0"/>
              <a:t>7/06/2017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0A0520-DE55-4CDB-93C2-DC17DA2611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54799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tmp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jpeg"/><Relationship Id="rId4" Type="http://schemas.openxmlformats.org/officeDocument/2006/relationships/hyperlink" Target="https://www.youtube.com/watch?v=pCVF0CSRTYA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11" Type="http://schemas.openxmlformats.org/officeDocument/2006/relationships/hyperlink" Target="http://https/www.youtube.com/watch?v=4nbhfrQfRRE" TargetMode="External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18" Type="http://schemas.openxmlformats.org/officeDocument/2006/relationships/image" Target="../media/image72.png"/><Relationship Id="rId3" Type="http://schemas.openxmlformats.org/officeDocument/2006/relationships/image" Target="../media/image57.jpeg"/><Relationship Id="rId21" Type="http://schemas.openxmlformats.org/officeDocument/2006/relationships/image" Target="../media/image75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17" Type="http://schemas.openxmlformats.org/officeDocument/2006/relationships/image" Target="../media/image7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70.png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24" Type="http://schemas.openxmlformats.org/officeDocument/2006/relationships/image" Target="../media/image78.png"/><Relationship Id="rId5" Type="http://schemas.openxmlformats.org/officeDocument/2006/relationships/image" Target="../media/image59.png"/><Relationship Id="rId15" Type="http://schemas.openxmlformats.org/officeDocument/2006/relationships/image" Target="../media/image69.png"/><Relationship Id="rId23" Type="http://schemas.openxmlformats.org/officeDocument/2006/relationships/image" Target="../media/image77.png"/><Relationship Id="rId10" Type="http://schemas.openxmlformats.org/officeDocument/2006/relationships/image" Target="../media/image64.png"/><Relationship Id="rId19" Type="http://schemas.openxmlformats.org/officeDocument/2006/relationships/image" Target="../media/image73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68.png"/><Relationship Id="rId22" Type="http://schemas.openxmlformats.org/officeDocument/2006/relationships/image" Target="../media/image7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tmp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3.jp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/>
          <p:cNvGrpSpPr/>
          <p:nvPr/>
        </p:nvGrpSpPr>
        <p:grpSpPr>
          <a:xfrm>
            <a:off x="0" y="-145356"/>
            <a:ext cx="12202510" cy="7003356"/>
            <a:chOff x="0" y="-145356"/>
            <a:chExt cx="12202510" cy="7003356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6332310" y="-4370342"/>
              <a:ext cx="1627318" cy="10077289"/>
            </a:xfrm>
            <a:prstGeom prst="rect">
              <a:avLst/>
            </a:prstGeom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07324" y="1466193"/>
              <a:ext cx="10095186" cy="5391807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-126124"/>
              <a:ext cx="2107324" cy="6984124"/>
            </a:xfrm>
            <a:prstGeom prst="rect">
              <a:avLst/>
            </a:prstGeom>
          </p:spPr>
        </p:pic>
      </p:grpSp>
      <p:grpSp>
        <p:nvGrpSpPr>
          <p:cNvPr id="9" name="Grupo 8"/>
          <p:cNvGrpSpPr/>
          <p:nvPr/>
        </p:nvGrpSpPr>
        <p:grpSpPr>
          <a:xfrm>
            <a:off x="215935" y="1470631"/>
            <a:ext cx="6827002" cy="2777890"/>
            <a:chOff x="215935" y="1470631"/>
            <a:chExt cx="6827002" cy="2777890"/>
          </a:xfrm>
        </p:grpSpPr>
        <p:sp>
          <p:nvSpPr>
            <p:cNvPr id="8" name="CuadroTexto 7"/>
            <p:cNvSpPr txBox="1"/>
            <p:nvPr/>
          </p:nvSpPr>
          <p:spPr>
            <a:xfrm>
              <a:off x="225934" y="1470631"/>
              <a:ext cx="680700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8000" b="1" dirty="0">
                  <a:latin typeface="Century Gothic" panose="020B0502020202020204" pitchFamily="34" charset="0"/>
                </a:rPr>
                <a:t>O poder das</a:t>
              </a:r>
              <a:endParaRPr lang="es-CO" sz="6600" b="1" dirty="0">
                <a:latin typeface="Century Gothic" panose="020B0502020202020204" pitchFamily="34" charset="0"/>
              </a:endParaRPr>
            </a:p>
          </p:txBody>
        </p:sp>
        <p:sp>
          <p:nvSpPr>
            <p:cNvPr id="2" name="Rectángulo 1"/>
            <p:cNvSpPr/>
            <p:nvPr/>
          </p:nvSpPr>
          <p:spPr>
            <a:xfrm>
              <a:off x="215937" y="2366841"/>
              <a:ext cx="682700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BR" sz="7200" b="1" dirty="0">
                  <a:latin typeface="Century Gothic" panose="020B0502020202020204" pitchFamily="34" charset="0"/>
                </a:rPr>
                <a:t>marcas sobre</a:t>
              </a:r>
              <a:endParaRPr lang="es-CO" sz="7200" b="1" dirty="0">
                <a:latin typeface="Century Gothic" panose="020B0502020202020204" pitchFamily="34" charset="0"/>
              </a:endParaRPr>
            </a:p>
          </p:txBody>
        </p:sp>
        <p:sp>
          <p:nvSpPr>
            <p:cNvPr id="3" name="Rectángulo 2"/>
            <p:cNvSpPr/>
            <p:nvPr/>
          </p:nvSpPr>
          <p:spPr>
            <a:xfrm>
              <a:off x="215935" y="3232858"/>
              <a:ext cx="6827002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BR" sz="6000" b="1" dirty="0">
                  <a:latin typeface="Century Gothic" panose="020B0502020202020204" pitchFamily="34" charset="0"/>
                </a:rPr>
                <a:t>mentes e almas</a:t>
              </a:r>
              <a:endParaRPr lang="es-CO" sz="6000" b="1" dirty="0"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087105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Resultado de imagen para walmart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670" y="2543175"/>
            <a:ext cx="6610472" cy="1739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ortar rectángulo de esquina sencilla 3"/>
          <p:cNvSpPr/>
          <p:nvPr/>
        </p:nvSpPr>
        <p:spPr>
          <a:xfrm flipH="1">
            <a:off x="3914774" y="2786063"/>
            <a:ext cx="3757611" cy="1200150"/>
          </a:xfrm>
          <a:prstGeom prst="snip1Rect">
            <a:avLst>
              <a:gd name="adj" fmla="val 44048"/>
            </a:avLst>
          </a:prstGeom>
          <a:solidFill>
            <a:srgbClr val="007C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147393582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2873829" y="1671637"/>
            <a:ext cx="4252686" cy="3568020"/>
            <a:chOff x="2873829" y="1671637"/>
            <a:chExt cx="4252686" cy="3568020"/>
          </a:xfrm>
        </p:grpSpPr>
        <p:pic>
          <p:nvPicPr>
            <p:cNvPr id="2050" name="Picture 2" descr="Resultado de imagen para Rolex Logo 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34371" r="33682" b="40605"/>
            <a:stretch/>
          </p:blipFill>
          <p:spPr bwMode="auto">
            <a:xfrm>
              <a:off x="5109029" y="1671637"/>
              <a:ext cx="2017486" cy="2087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Resultado de imagen para Rolex Logo 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-1024" t="63937" r="79190" b="-1516"/>
            <a:stretch/>
          </p:blipFill>
          <p:spPr bwMode="auto">
            <a:xfrm>
              <a:off x="2873829" y="3918857"/>
              <a:ext cx="1378857" cy="1320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58004894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Resultado de imagen para Nike Logo   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0629" y="2209234"/>
            <a:ext cx="6850742" cy="243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2185859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esultado de imagen para reebok logo 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04"/>
          <a:stretch/>
        </p:blipFill>
        <p:spPr bwMode="auto">
          <a:xfrm>
            <a:off x="2419350" y="2228851"/>
            <a:ext cx="7353300" cy="2290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2886076" y="1414463"/>
            <a:ext cx="814387" cy="9858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499073516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6266079" y="4673623"/>
            <a:ext cx="4363005" cy="1862048"/>
            <a:chOff x="6045620" y="1052928"/>
            <a:chExt cx="4363005" cy="1862048"/>
          </a:xfrm>
        </p:grpSpPr>
        <p:sp>
          <p:nvSpPr>
            <p:cNvPr id="7" name="Rectángulo 6"/>
            <p:cNvSpPr/>
            <p:nvPr/>
          </p:nvSpPr>
          <p:spPr>
            <a:xfrm>
              <a:off x="8114517" y="1532586"/>
              <a:ext cx="2240097" cy="12363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6" name="Rectángulo 5"/>
            <p:cNvSpPr/>
            <p:nvPr/>
          </p:nvSpPr>
          <p:spPr>
            <a:xfrm>
              <a:off x="8088759" y="1052928"/>
              <a:ext cx="2319866" cy="1862048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r>
                <a:rPr lang="pt-BR" sz="11500" dirty="0">
                  <a:latin typeface="Haettenschweiler" panose="020B0706040902060204" pitchFamily="34" charset="0"/>
                </a:rPr>
                <a:t>LOGO</a:t>
              </a:r>
              <a:endParaRPr lang="es-CO" sz="11500" dirty="0">
                <a:latin typeface="Haettenschweiler" panose="020B0706040902060204" pitchFamily="34" charset="0"/>
              </a:endParaRPr>
            </a:p>
          </p:txBody>
        </p:sp>
        <p:sp>
          <p:nvSpPr>
            <p:cNvPr id="4" name="CuadroTexto 3"/>
            <p:cNvSpPr txBox="1"/>
            <p:nvPr/>
          </p:nvSpPr>
          <p:spPr>
            <a:xfrm>
              <a:off x="6045620" y="1052928"/>
              <a:ext cx="221922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1500" dirty="0">
                  <a:solidFill>
                    <a:srgbClr val="FF0000"/>
                  </a:solidFill>
                  <a:latin typeface="Haettenschweiler" panose="020B0706040902060204" pitchFamily="34" charset="0"/>
                </a:rPr>
                <a:t>SEM</a:t>
              </a:r>
              <a:endParaRPr lang="es-CO" sz="11500" dirty="0">
                <a:solidFill>
                  <a:srgbClr val="FF0000"/>
                </a:solidFill>
                <a:latin typeface="Haettenschweiler" panose="020B0706040902060204" pitchFamily="34" charset="0"/>
              </a:endParaRPr>
            </a:p>
          </p:txBody>
        </p:sp>
      </p:grpSp>
      <p:pic>
        <p:nvPicPr>
          <p:cNvPr id="9" name="Imagen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120000">
            <a:off x="845940" y="541927"/>
            <a:ext cx="3553449" cy="50233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chemeClr val="bg1">
                <a:lumMod val="50000"/>
                <a:alpha val="30000"/>
              </a:schemeClr>
            </a:outerShdw>
          </a:effectLst>
        </p:spPr>
      </p:pic>
      <p:sp>
        <p:nvSpPr>
          <p:cNvPr id="3" name="Rectángulo 2"/>
          <p:cNvSpPr/>
          <p:nvPr/>
        </p:nvSpPr>
        <p:spPr>
          <a:xfrm>
            <a:off x="5332085" y="337995"/>
            <a:ext cx="61991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Nascimento:   8 de Maio de 1970  (</a:t>
            </a:r>
            <a:r>
              <a:rPr lang="pt-BR" sz="20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46 anos</a:t>
            </a:r>
            <a:r>
              <a:rPr lang="pt-BR" sz="24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)</a:t>
            </a:r>
            <a:endParaRPr lang="es-CO" sz="2400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5" name="Rectángulo 4"/>
          <p:cNvSpPr/>
          <p:nvPr/>
        </p:nvSpPr>
        <p:spPr>
          <a:xfrm rot="21480000">
            <a:off x="752267" y="5683010"/>
            <a:ext cx="39453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sz="4400" dirty="0">
                <a:solidFill>
                  <a:schemeClr val="bg1"/>
                </a:solidFill>
                <a:latin typeface="Arial Black" panose="020B0A04020102020204" pitchFamily="34" charset="0"/>
              </a:rPr>
              <a:t>Naomi Klein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5332084" y="817653"/>
            <a:ext cx="58673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Jornalista, escritora e ativista canadense</a:t>
            </a:r>
            <a:endParaRPr lang="es-CO" sz="2400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5332083" y="1297311"/>
            <a:ext cx="56813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Formação na Universidade de Toronto</a:t>
            </a:r>
            <a:endParaRPr lang="es-CO" sz="2400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5332083" y="1776969"/>
            <a:ext cx="21339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Publicações:</a:t>
            </a:r>
            <a:endParaRPr lang="es-CO" sz="2400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1026" name="Picture 2" descr="http://images.livrariasaraiva.com.br/imagemnet/imagem.aspx/?pro_id=2576088&amp;qld=90&amp;l=430&amp;a=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9823" y="2581960"/>
            <a:ext cx="1584594" cy="209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3221" y="2544499"/>
            <a:ext cx="1368722" cy="2129124"/>
          </a:xfrm>
          <a:prstGeom prst="rect">
            <a:avLst/>
          </a:prstGeom>
        </p:spPr>
      </p:pic>
      <p:pic>
        <p:nvPicPr>
          <p:cNvPr id="1028" name="Picture 4" descr="http://static.fnac-static.com/multimedia/Images/PT/NR/8d/53/0e/938893/1507-1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50748" y="2576055"/>
            <a:ext cx="1398378" cy="2097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59962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C3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98079" y="307314"/>
            <a:ext cx="3998495" cy="1325563"/>
          </a:xfrm>
          <a:noFill/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pt-BR" sz="6600" dirty="0">
                <a:solidFill>
                  <a:srgbClr val="001C4B"/>
                </a:solidFill>
                <a:latin typeface="Arial Black" panose="020B0A04020102020204" pitchFamily="34" charset="0"/>
              </a:rPr>
              <a:t>Tese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21" t="31926" r="72047" b="44990"/>
          <a:stretch/>
        </p:blipFill>
        <p:spPr>
          <a:xfrm>
            <a:off x="319303" y="1751536"/>
            <a:ext cx="1998737" cy="198608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47" t="56314" r="71772" b="23270"/>
          <a:stretch/>
        </p:blipFill>
        <p:spPr>
          <a:xfrm>
            <a:off x="429578" y="4270946"/>
            <a:ext cx="874059" cy="130436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876" t="62653" r="42395" b="20719"/>
          <a:stretch/>
        </p:blipFill>
        <p:spPr>
          <a:xfrm rot="19940672">
            <a:off x="3414107" y="5553775"/>
            <a:ext cx="1963270" cy="106231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714" t="33122" r="3133" b="48777"/>
          <a:stretch/>
        </p:blipFill>
        <p:spPr>
          <a:xfrm>
            <a:off x="10631905" y="2920187"/>
            <a:ext cx="1443789" cy="112878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714" t="50768" r="3133" b="39340"/>
          <a:stretch/>
        </p:blipFill>
        <p:spPr>
          <a:xfrm rot="942696">
            <a:off x="10199144" y="599027"/>
            <a:ext cx="1880742" cy="80358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345" t="61677" r="11078" b="29904"/>
          <a:stretch/>
        </p:blipFill>
        <p:spPr>
          <a:xfrm>
            <a:off x="1151441" y="5758851"/>
            <a:ext cx="1149095" cy="835705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612" t="63815" r="22444" b="25240"/>
          <a:stretch/>
        </p:blipFill>
        <p:spPr>
          <a:xfrm>
            <a:off x="6687522" y="5575312"/>
            <a:ext cx="1764077" cy="1019244"/>
          </a:xfrm>
          <a:prstGeom prst="rect">
            <a:avLst/>
          </a:prstGeom>
        </p:spPr>
      </p:pic>
      <p:grpSp>
        <p:nvGrpSpPr>
          <p:cNvPr id="3" name="Grupo 2"/>
          <p:cNvGrpSpPr/>
          <p:nvPr/>
        </p:nvGrpSpPr>
        <p:grpSpPr>
          <a:xfrm>
            <a:off x="8823286" y="4030002"/>
            <a:ext cx="3684611" cy="2636432"/>
            <a:chOff x="3271229" y="1237128"/>
            <a:chExt cx="4520217" cy="3234329"/>
          </a:xfrm>
        </p:grpSpPr>
        <p:pic>
          <p:nvPicPr>
            <p:cNvPr id="16" name="Imagen 15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3827" t="12485" r="21870" b="37000"/>
            <a:stretch/>
          </p:blipFill>
          <p:spPr>
            <a:xfrm>
              <a:off x="3751728" y="1237128"/>
              <a:ext cx="3469343" cy="3227295"/>
            </a:xfrm>
            <a:prstGeom prst="rect">
              <a:avLst/>
            </a:prstGeom>
          </p:spPr>
        </p:pic>
        <p:pic>
          <p:nvPicPr>
            <p:cNvPr id="17" name="Imagen 16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7792" t="74229"/>
            <a:stretch/>
          </p:blipFill>
          <p:spPr>
            <a:xfrm>
              <a:off x="3271229" y="2562691"/>
              <a:ext cx="779929" cy="1901732"/>
            </a:xfrm>
            <a:prstGeom prst="rect">
              <a:avLst/>
            </a:prstGeom>
          </p:spPr>
        </p:pic>
        <p:pic>
          <p:nvPicPr>
            <p:cNvPr id="18" name="Imagen 17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7792" t="74229"/>
            <a:stretch/>
          </p:blipFill>
          <p:spPr>
            <a:xfrm>
              <a:off x="7011517" y="2569725"/>
              <a:ext cx="779929" cy="1901732"/>
            </a:xfrm>
            <a:prstGeom prst="rect">
              <a:avLst/>
            </a:prstGeom>
          </p:spPr>
        </p:pic>
      </p:grpSp>
      <p:sp>
        <p:nvSpPr>
          <p:cNvPr id="19" name="Marcador de texto 3"/>
          <p:cNvSpPr txBox="1">
            <a:spLocks/>
          </p:cNvSpPr>
          <p:nvPr/>
        </p:nvSpPr>
        <p:spPr>
          <a:xfrm>
            <a:off x="2679638" y="1473088"/>
            <a:ext cx="7467761" cy="3278692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3600" dirty="0">
                <a:latin typeface="Arial Black" panose="020B0A04020102020204" pitchFamily="34" charset="0"/>
              </a:rPr>
              <a:t>O crescimento exorbitante das marcas alterou as condições de empregos, as possibilidades de opções e o uso dos espaços.  </a:t>
            </a:r>
          </a:p>
        </p:txBody>
      </p:sp>
    </p:spTree>
    <p:extLst>
      <p:ext uri="{BB962C8B-B14F-4D97-AF65-F5344CB8AC3E}">
        <p14:creationId xmlns:p14="http://schemas.microsoft.com/office/powerpoint/2010/main" val="1257318870"/>
      </p:ext>
    </p:extLst>
  </p:cSld>
  <p:clrMapOvr>
    <a:masterClrMapping/>
  </p:clrMapOvr>
  <p:transition spd="slow">
    <p:cover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outsourcemarketing.com/wp-content/uploads/times-squa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95401"/>
            <a:ext cx="12192000" cy="815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redondeado 8"/>
          <p:cNvSpPr/>
          <p:nvPr/>
        </p:nvSpPr>
        <p:spPr>
          <a:xfrm>
            <a:off x="2324100" y="2057402"/>
            <a:ext cx="7543800" cy="2724148"/>
          </a:xfrm>
          <a:prstGeom prst="roundRect">
            <a:avLst>
              <a:gd name="adj" fmla="val 17979"/>
            </a:avLst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 b="1" dirty="0">
              <a:ln>
                <a:solidFill>
                  <a:schemeClr val="bg1"/>
                </a:solidFill>
              </a:ln>
              <a:latin typeface="Gadugi" panose="020B0502040204020203" pitchFamily="34" charset="0"/>
            </a:endParaRPr>
          </a:p>
        </p:txBody>
      </p:sp>
      <p:pic>
        <p:nvPicPr>
          <p:cNvPr id="1028" name="Picture 4" descr="Resultado de imagen para radio white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883" y="3556528"/>
            <a:ext cx="1016374" cy="101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n para tv white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898" y="3482737"/>
            <a:ext cx="1090165" cy="1090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sultado de imagen para internet white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301" y="3513200"/>
            <a:ext cx="1103030" cy="110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sultado de imagen para walking white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176" y="3648957"/>
            <a:ext cx="627718" cy="923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Resultado de imagen para hoarding PNG"/>
          <p:cNvPicPr>
            <a:picLocks noChangeAspect="1" noChangeArrowheads="1"/>
          </p:cNvPicPr>
          <p:nvPr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564" y="3679410"/>
            <a:ext cx="918917" cy="918917"/>
          </a:xfrm>
          <a:prstGeom prst="rect">
            <a:avLst/>
          </a:prstGeom>
          <a:noFill/>
        </p:spPr>
      </p:pic>
      <p:pic>
        <p:nvPicPr>
          <p:cNvPr id="1042" name="Picture 18" descr="Resultado de imagen para House White 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370" y="3653985"/>
            <a:ext cx="970358" cy="91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ángulo redondeado 13"/>
          <p:cNvSpPr/>
          <p:nvPr/>
        </p:nvSpPr>
        <p:spPr>
          <a:xfrm>
            <a:off x="3074894" y="2804834"/>
            <a:ext cx="6042212" cy="1229284"/>
          </a:xfrm>
          <a:prstGeom prst="roundRect">
            <a:avLst>
              <a:gd name="adj" fmla="val 17979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7200" b="1" dirty="0">
                <a:latin typeface="Gadugi" panose="020B0502040204020203" pitchFamily="34" charset="0"/>
              </a:rPr>
              <a:t>Sem Espaço</a:t>
            </a:r>
          </a:p>
        </p:txBody>
      </p:sp>
    </p:spTree>
    <p:extLst>
      <p:ext uri="{BB962C8B-B14F-4D97-AF65-F5344CB8AC3E}">
        <p14:creationId xmlns:p14="http://schemas.microsoft.com/office/powerpoint/2010/main" val="401144342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42" presetClass="path" presetSubtype="0" accel="50000" decel="5000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-1.11111E-6 L -0.00117 -0.1106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/>
      <p:bldP spid="1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Resultado de imagen para Nike Logo   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591" y="1103086"/>
            <a:ext cx="5356672" cy="190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Resultado de imagen para reebok logo 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804"/>
          <a:stretch/>
        </p:blipFill>
        <p:spPr bwMode="auto">
          <a:xfrm>
            <a:off x="306462" y="3762364"/>
            <a:ext cx="5973615" cy="186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 descr="Recorte de pantalla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781" y="666364"/>
            <a:ext cx="5544324" cy="5525271"/>
          </a:xfrm>
          <a:prstGeom prst="rect">
            <a:avLst/>
          </a:prstGeom>
        </p:spPr>
      </p:pic>
      <p:sp>
        <p:nvSpPr>
          <p:cNvPr id="5" name="Recortar rectángulo de esquina sencilla 4"/>
          <p:cNvSpPr/>
          <p:nvPr/>
        </p:nvSpPr>
        <p:spPr>
          <a:xfrm rot="7237386">
            <a:off x="931095" y="3319041"/>
            <a:ext cx="588009" cy="678058"/>
          </a:xfrm>
          <a:prstGeom prst="snip1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944583931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C3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Resultado de imagen para nike  photograph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3" b="10882"/>
          <a:stretch/>
        </p:blipFill>
        <p:spPr bwMode="auto">
          <a:xfrm>
            <a:off x="0" y="-57149"/>
            <a:ext cx="12192000" cy="6991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161323" y="1460396"/>
            <a:ext cx="7500331" cy="22783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b="1" dirty="0">
                <a:solidFill>
                  <a:schemeClr val="bg1"/>
                </a:solidFill>
                <a:latin typeface="Gadugi" panose="020B0502040204020203" pitchFamily="34" charset="0"/>
              </a:rPr>
              <a:t>A marca como experiência, como estilo de vida.</a:t>
            </a:r>
          </a:p>
        </p:txBody>
      </p:sp>
      <p:pic>
        <p:nvPicPr>
          <p:cNvPr id="1032" name="Picture 8" descr="https://mir-s3-cdn-cf.behance.net/project_modules/disp/ed5b6668174.55f72baf71e6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46" y="1792309"/>
            <a:ext cx="3325839" cy="47337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Botón de acción: Hacia delante o Siguiente 6">
            <a:hlinkClick r:id="rId4" highlightClick="1"/>
          </p:cNvPr>
          <p:cNvSpPr/>
          <p:nvPr/>
        </p:nvSpPr>
        <p:spPr>
          <a:xfrm>
            <a:off x="4035972" y="4430109"/>
            <a:ext cx="3625682" cy="2095977"/>
          </a:xfrm>
          <a:prstGeom prst="actionButtonForwardNex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57824098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userscontent2.emaze.com/images/eb55ff0f-6e05-40e4-ba38-19e5dddb4727/a8702d74f21aa27a262d03399945c09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87"/>
          <a:stretch/>
        </p:blipFill>
        <p:spPr bwMode="auto">
          <a:xfrm>
            <a:off x="0" y="0"/>
            <a:ext cx="12192000" cy="6896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redondeado 1"/>
          <p:cNvSpPr/>
          <p:nvPr/>
        </p:nvSpPr>
        <p:spPr>
          <a:xfrm>
            <a:off x="2324100" y="2057402"/>
            <a:ext cx="7543800" cy="2724148"/>
          </a:xfrm>
          <a:prstGeom prst="roundRect">
            <a:avLst>
              <a:gd name="adj" fmla="val 17979"/>
            </a:avLst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7200" b="1" dirty="0">
                <a:ln>
                  <a:solidFill>
                    <a:schemeClr val="bg1"/>
                  </a:solidFill>
                </a:ln>
                <a:latin typeface="Gadugi" panose="020B0502040204020203" pitchFamily="34" charset="0"/>
              </a:rPr>
              <a:t>Uma marca, </a:t>
            </a:r>
          </a:p>
          <a:p>
            <a:pPr algn="ctr"/>
            <a:r>
              <a:rPr lang="pt-BR" sz="7200" b="1" dirty="0">
                <a:ln>
                  <a:solidFill>
                    <a:schemeClr val="bg1"/>
                  </a:solidFill>
                </a:ln>
                <a:latin typeface="Gadugi" panose="020B0502040204020203" pitchFamily="34" charset="0"/>
              </a:rPr>
              <a:t>vários produtos</a:t>
            </a:r>
          </a:p>
        </p:txBody>
      </p:sp>
      <p:pic>
        <p:nvPicPr>
          <p:cNvPr id="3078" name="Picture 6" descr="Resultado de imagen para Home kit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050" y="5103942"/>
            <a:ext cx="1466850" cy="1470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Resultado de imagen para health app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738" y="5005162"/>
            <a:ext cx="1667324" cy="1667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Resultado de imagen para Wallet app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987" y="5005162"/>
            <a:ext cx="1571625" cy="154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Resultado de imagen para ibooks app 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500" y="95907"/>
            <a:ext cx="1674324" cy="1674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Resultado de imagen para carplay app 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300" y="4734962"/>
            <a:ext cx="2083450" cy="208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Resultado de imagen para clock  app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0750" y="139377"/>
            <a:ext cx="1690402" cy="1690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Resultado de imagen para tv app 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538" y="172427"/>
            <a:ext cx="1657352" cy="165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Resultado de imagen para Phone app apple 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912" y="279728"/>
            <a:ext cx="14097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Botón de acción: Hacia delante o Siguiente 13">
            <a:hlinkClick r:id="rId11" highlightClick="1"/>
          </p:cNvPr>
          <p:cNvSpPr/>
          <p:nvPr/>
        </p:nvSpPr>
        <p:spPr>
          <a:xfrm>
            <a:off x="1891862" y="1040524"/>
            <a:ext cx="8387255" cy="4729655"/>
          </a:xfrm>
          <a:prstGeom prst="actionButtonForwardNex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95695905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1000logos.net/wp-content/uploads/2017/03/McDonalds-Logo.pn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377" t="7796" r="19377" b="7796"/>
          <a:stretch/>
        </p:blipFill>
        <p:spPr bwMode="auto">
          <a:xfrm flipH="1">
            <a:off x="3773714" y="1386114"/>
            <a:ext cx="4644572" cy="4085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7987677"/>
      </p:ext>
    </p:extLst>
  </p:cSld>
  <p:clrMapOvr>
    <a:masterClrMapping/>
  </p:clrMapOvr>
  <p:transition spd="med">
    <p:pull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-media-cache-ak0.pinimg.com/originals/46/03/1d/46031d059f4f93ec38479d8da42d4f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08045" cy="815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ítulo 1"/>
          <p:cNvSpPr txBox="1">
            <a:spLocks/>
          </p:cNvSpPr>
          <p:nvPr/>
        </p:nvSpPr>
        <p:spPr>
          <a:xfrm>
            <a:off x="6480557" y="882869"/>
            <a:ext cx="5485472" cy="2885091"/>
          </a:xfrm>
          <a:prstGeom prst="roundRect">
            <a:avLst>
              <a:gd name="adj" fmla="val 30686"/>
            </a:avLst>
          </a:prstGeom>
          <a:solidFill>
            <a:schemeClr val="tx1">
              <a:alpha val="91000"/>
            </a:schemeClr>
          </a:solidFill>
          <a:ln>
            <a:noFill/>
          </a:ln>
          <a:effectLst>
            <a:softEdge rad="63500"/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6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Marketing do </a:t>
            </a:r>
            <a:r>
              <a:rPr lang="pt-BR" sz="6000" i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Cool</a:t>
            </a:r>
          </a:p>
        </p:txBody>
      </p:sp>
    </p:spTree>
    <p:extLst>
      <p:ext uri="{BB962C8B-B14F-4D97-AF65-F5344CB8AC3E}">
        <p14:creationId xmlns:p14="http://schemas.microsoft.com/office/powerpoint/2010/main" val="3857812541"/>
      </p:ext>
    </p:extLst>
  </p:cSld>
  <p:clrMapOvr>
    <a:masterClrMapping/>
  </p:clrMapOvr>
  <p:transition spd="slow"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joinedupthink.files.wordpress.com/2013/11/cok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0200" y="-1999682"/>
            <a:ext cx="13792200" cy="916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ángulo redondeado 7"/>
          <p:cNvSpPr/>
          <p:nvPr/>
        </p:nvSpPr>
        <p:spPr>
          <a:xfrm>
            <a:off x="7743822" y="4014787"/>
            <a:ext cx="4362450" cy="1604962"/>
          </a:xfrm>
          <a:prstGeom prst="roundRect">
            <a:avLst>
              <a:gd name="adj" fmla="val 17979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b="1" i="1" dirty="0">
                <a:solidFill>
                  <a:schemeClr val="tx1"/>
                </a:solidFill>
                <a:latin typeface="Gadugi" panose="020B0502040204020203" pitchFamily="34" charset="0"/>
              </a:rPr>
              <a:t>Branding</a:t>
            </a:r>
            <a:r>
              <a:rPr lang="pt-BR" sz="4400" b="1" dirty="0">
                <a:solidFill>
                  <a:schemeClr val="tx1"/>
                </a:solidFill>
                <a:latin typeface="Gadugi" panose="020B0502040204020203" pitchFamily="34" charset="0"/>
              </a:rPr>
              <a:t> da aprendizagem</a:t>
            </a:r>
          </a:p>
        </p:txBody>
      </p:sp>
    </p:spTree>
    <p:extLst>
      <p:ext uri="{BB962C8B-B14F-4D97-AF65-F5344CB8AC3E}">
        <p14:creationId xmlns:p14="http://schemas.microsoft.com/office/powerpoint/2010/main" val="54861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cocacolaunited.com/wp-content/uploads/2013/05/lots1-e13721111526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33"/>
          <a:stretch/>
        </p:blipFill>
        <p:spPr bwMode="auto">
          <a:xfrm>
            <a:off x="0" y="2671763"/>
            <a:ext cx="12192000" cy="418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redondeado 8"/>
          <p:cNvSpPr/>
          <p:nvPr/>
        </p:nvSpPr>
        <p:spPr>
          <a:xfrm>
            <a:off x="3219450" y="681039"/>
            <a:ext cx="5753100" cy="1304924"/>
          </a:xfrm>
          <a:prstGeom prst="roundRect">
            <a:avLst>
              <a:gd name="adj" fmla="val 17979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7200" b="1" dirty="0">
                <a:solidFill>
                  <a:schemeClr val="tx1"/>
                </a:solidFill>
                <a:latin typeface="Gadugi" panose="020B0502040204020203" pitchFamily="34" charset="0"/>
              </a:rPr>
              <a:t>Sem Opções</a:t>
            </a:r>
          </a:p>
        </p:txBody>
      </p:sp>
    </p:spTree>
    <p:extLst>
      <p:ext uri="{BB962C8B-B14F-4D97-AF65-F5344CB8AC3E}">
        <p14:creationId xmlns:p14="http://schemas.microsoft.com/office/powerpoint/2010/main" val="366762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i.amz.mshcdn.com/fCedQETieuYnD7SLOabVUCPyJhQ=/fit-in/1200x9600/http%3A%2F%2Fmashable.com%2Fwp-content%2Fuploads%2F2012%2F08%2Fgrowth-walmart-GIF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" y="165881"/>
            <a:ext cx="8953500" cy="6233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Resultado de imagen para walmart lgoo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498" y="4051689"/>
            <a:ext cx="3960145" cy="104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8197604" y="2197998"/>
            <a:ext cx="3699039" cy="1592809"/>
          </a:xfrm>
          <a:prstGeom prst="roundRect">
            <a:avLst>
              <a:gd name="adj" fmla="val 30686"/>
            </a:avLst>
          </a:prstGeom>
          <a:solidFill>
            <a:schemeClr val="tx1">
              <a:alpha val="91000"/>
            </a:schemeClr>
          </a:solidFill>
          <a:ln>
            <a:noFill/>
          </a:ln>
          <a:effectLst>
            <a:softEdge rad="63500"/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2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Bombardeio da marca</a:t>
            </a:r>
          </a:p>
        </p:txBody>
      </p:sp>
    </p:spTree>
    <p:extLst>
      <p:ext uri="{BB962C8B-B14F-4D97-AF65-F5344CB8AC3E}">
        <p14:creationId xmlns:p14="http://schemas.microsoft.com/office/powerpoint/2010/main" val="258961503"/>
      </p:ext>
    </p:extLst>
  </p:cSld>
  <p:clrMapOvr>
    <a:masterClrMapping/>
  </p:clrMapOvr>
  <p:transition spd="slow">
    <p:push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images.huffingtonpost.com/2013-07-09-Screenshot20130709at4.38.34P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150"/>
            <a:ext cx="12192000" cy="7011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redondeado 8"/>
          <p:cNvSpPr/>
          <p:nvPr/>
        </p:nvSpPr>
        <p:spPr>
          <a:xfrm>
            <a:off x="10629900" y="3886200"/>
            <a:ext cx="1928813" cy="3068397"/>
          </a:xfrm>
          <a:prstGeom prst="roundRect">
            <a:avLst/>
          </a:prstGeom>
          <a:solidFill>
            <a:srgbClr val="99B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14476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esultado de imagen para twix logo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403" y="2533955"/>
            <a:ext cx="4353936" cy="202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Resultado de imagen para Snickers logo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628" y="2897978"/>
            <a:ext cx="5150757" cy="1300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1864334"/>
      </p:ext>
    </p:extLst>
  </p:cSld>
  <p:clrMapOvr>
    <a:masterClrMapping/>
  </p:clrMapOvr>
  <p:transition spd="slow"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Resultado de imagen para ruffles logo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391" y="2272502"/>
            <a:ext cx="4947981" cy="2238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Resultado de imagen para Lays logo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672" y="1520169"/>
            <a:ext cx="37433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6011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Resultado de imagen para Trident logo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87" y="2790363"/>
            <a:ext cx="5210175" cy="122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Resultado de imagen para Chiclets logo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231" y="2297419"/>
            <a:ext cx="4829741" cy="221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0711026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Resultado de imagen para Pantenelogo 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483" y="2037243"/>
            <a:ext cx="3961946" cy="2531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Resultado de imagen para Head n Shoulders logo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063" y="2072255"/>
            <a:ext cx="4666692" cy="2461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9455096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imagens.mdig.com.br/curiosidade/infografico_10_marcas_controlam_consumo_b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4" y="0"/>
            <a:ext cx="10906125" cy="684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571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esultado de imagen para Apple Logo  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9987" y="1272987"/>
            <a:ext cx="4312026" cy="4312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209556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ssets.bwbx.io/images/users/iqjWHBFdfxIU/iG1qiu9aCOyk/v3/-1x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9523"/>
            <a:ext cx="12192000" cy="691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redondeado 5"/>
          <p:cNvSpPr/>
          <p:nvPr/>
        </p:nvSpPr>
        <p:spPr>
          <a:xfrm>
            <a:off x="1897117" y="3659242"/>
            <a:ext cx="8397766" cy="1304924"/>
          </a:xfrm>
          <a:prstGeom prst="roundRect">
            <a:avLst>
              <a:gd name="adj" fmla="val 17979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 b="1" dirty="0">
              <a:solidFill>
                <a:schemeClr val="bg1"/>
              </a:solidFill>
              <a:latin typeface="Gadugi" panose="020B0502040204020203" pitchFamily="34" charset="0"/>
            </a:endParaRPr>
          </a:p>
        </p:txBody>
      </p:sp>
      <p:sp>
        <p:nvSpPr>
          <p:cNvPr id="9" name="Rectángulo redondeado 8"/>
          <p:cNvSpPr/>
          <p:nvPr/>
        </p:nvSpPr>
        <p:spPr>
          <a:xfrm>
            <a:off x="2847975" y="2795425"/>
            <a:ext cx="6496050" cy="1304924"/>
          </a:xfrm>
          <a:prstGeom prst="roundRect">
            <a:avLst>
              <a:gd name="adj" fmla="val 17979"/>
            </a:avLst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600" b="1" dirty="0">
                <a:solidFill>
                  <a:schemeClr val="bg1"/>
                </a:solidFill>
                <a:latin typeface="Gadugi" panose="020B0502040204020203" pitchFamily="34" charset="0"/>
              </a:rPr>
              <a:t>Sem Empregos</a:t>
            </a:r>
          </a:p>
        </p:txBody>
      </p:sp>
      <p:pic>
        <p:nvPicPr>
          <p:cNvPr id="1028" name="Picture 4" descr="Resultado de imagen para foxconn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3659242"/>
            <a:ext cx="78105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n para Acer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26" y="2795425"/>
            <a:ext cx="1861661" cy="581769"/>
          </a:xfrm>
          <a:prstGeom prst="rect">
            <a:avLst/>
          </a:prstGeom>
          <a:noFill/>
          <a:effectLst>
            <a:glow rad="203200">
              <a:schemeClr val="bg1">
                <a:alpha val="51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sultado de imagen para Amazon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718" y="6050633"/>
            <a:ext cx="3302329" cy="741010"/>
          </a:xfrm>
          <a:prstGeom prst="rect">
            <a:avLst/>
          </a:prstGeom>
          <a:noFill/>
          <a:effectLst>
            <a:glow rad="203200">
              <a:schemeClr val="bg1">
                <a:alpha val="51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sultado de imagen para Ápple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735" y="5102800"/>
            <a:ext cx="1227547" cy="1498217"/>
          </a:xfrm>
          <a:prstGeom prst="rect">
            <a:avLst/>
          </a:prstGeom>
          <a:noFill/>
          <a:effectLst>
            <a:glow rad="203200">
              <a:schemeClr val="bg1">
                <a:alpha val="51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Resultado de imagen para Blackberry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133" y="1267073"/>
            <a:ext cx="3423198" cy="713862"/>
          </a:xfrm>
          <a:prstGeom prst="rect">
            <a:avLst/>
          </a:prstGeom>
          <a:noFill/>
          <a:effectLst>
            <a:glow rad="203200">
              <a:schemeClr val="bg1">
                <a:alpha val="51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Resultado de imagen para Cisco 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526" y="792114"/>
            <a:ext cx="2129385" cy="1127828"/>
          </a:xfrm>
          <a:prstGeom prst="rect">
            <a:avLst/>
          </a:prstGeom>
          <a:noFill/>
          <a:effectLst>
            <a:glow rad="203200">
              <a:schemeClr val="bg1">
                <a:alpha val="51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Resultado de imagen para Dell 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8516" y="4783192"/>
            <a:ext cx="1072221" cy="1072221"/>
          </a:xfrm>
          <a:prstGeom prst="rect">
            <a:avLst/>
          </a:prstGeom>
          <a:noFill/>
          <a:effectLst>
            <a:glow rad="203200">
              <a:schemeClr val="bg1">
                <a:alpha val="51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sultado de imagen para Google 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8109" y="1764604"/>
            <a:ext cx="2197938" cy="916701"/>
          </a:xfrm>
          <a:prstGeom prst="rect">
            <a:avLst/>
          </a:prstGeom>
          <a:noFill/>
          <a:effectLst>
            <a:glow rad="203200">
              <a:schemeClr val="bg1">
                <a:alpha val="51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sultado de imagen para HP 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2" y="3626206"/>
            <a:ext cx="1770070" cy="1770070"/>
          </a:xfrm>
          <a:prstGeom prst="rect">
            <a:avLst/>
          </a:prstGeom>
          <a:noFill/>
          <a:effectLst>
            <a:glow rad="203200">
              <a:schemeClr val="bg1">
                <a:alpha val="51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esultado de imagen para Huawei 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6097" y="118650"/>
            <a:ext cx="1437057" cy="1440723"/>
          </a:xfrm>
          <a:prstGeom prst="rect">
            <a:avLst/>
          </a:prstGeom>
          <a:noFill/>
          <a:effectLst>
            <a:glow rad="203200">
              <a:schemeClr val="bg1">
                <a:alpha val="51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Resultado de imagen para INtel 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283807"/>
            <a:ext cx="1910559" cy="1261752"/>
          </a:xfrm>
          <a:prstGeom prst="rect">
            <a:avLst/>
          </a:prstGeom>
          <a:noFill/>
          <a:effectLst>
            <a:glow rad="203200">
              <a:schemeClr val="bg1">
                <a:alpha val="51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Resultado de imagen para microsoft 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10" y="283152"/>
            <a:ext cx="3533173" cy="883293"/>
          </a:xfrm>
          <a:prstGeom prst="rect">
            <a:avLst/>
          </a:prstGeom>
          <a:noFill/>
          <a:effectLst>
            <a:glow rad="203200">
              <a:schemeClr val="bg1">
                <a:alpha val="51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Resultado de imagen para Motorola 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197" y="244690"/>
            <a:ext cx="1922705" cy="1289459"/>
          </a:xfrm>
          <a:prstGeom prst="rect">
            <a:avLst/>
          </a:prstGeom>
          <a:noFill/>
          <a:effectLst>
            <a:glow rad="203200">
              <a:schemeClr val="bg1">
                <a:alpha val="51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Resultado de imagen para Nintendo 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509" y="61301"/>
            <a:ext cx="2692400" cy="663497"/>
          </a:xfrm>
          <a:prstGeom prst="rect">
            <a:avLst/>
          </a:prstGeom>
          <a:noFill/>
          <a:effectLst>
            <a:glow rad="203200">
              <a:schemeClr val="bg1">
                <a:alpha val="51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Resultado de imagen para Nokia  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64" y="1965995"/>
            <a:ext cx="2601310" cy="513917"/>
          </a:xfrm>
          <a:prstGeom prst="rect">
            <a:avLst/>
          </a:prstGeom>
          <a:noFill/>
          <a:effectLst>
            <a:glow rad="203200">
              <a:schemeClr val="bg1">
                <a:alpha val="51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Resultado de imagen para Sony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9805" y="2878847"/>
            <a:ext cx="2384808" cy="404254"/>
          </a:xfrm>
          <a:prstGeom prst="rect">
            <a:avLst/>
          </a:prstGeom>
          <a:noFill/>
          <a:effectLst>
            <a:glow rad="203200">
              <a:schemeClr val="bg1">
                <a:alpha val="51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Resultado de imagen para Toshiba 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54" y="5360888"/>
            <a:ext cx="3657706" cy="1431858"/>
          </a:xfrm>
          <a:prstGeom prst="rect">
            <a:avLst/>
          </a:prstGeom>
          <a:noFill/>
          <a:effectLst>
            <a:glow rad="203200">
              <a:schemeClr val="bg1">
                <a:alpha val="51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https://logodownload.org/wp-content/uploads/2015/02/Xiaomi-logo-3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636" y="3462693"/>
            <a:ext cx="1010620" cy="1010620"/>
          </a:xfrm>
          <a:prstGeom prst="rect">
            <a:avLst/>
          </a:prstGeom>
          <a:noFill/>
          <a:effectLst>
            <a:glow rad="203200">
              <a:schemeClr val="bg1">
                <a:alpha val="51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193" y="-88745"/>
            <a:ext cx="5691948" cy="37846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848380">
            <a:off x="5614769" y="-190766"/>
            <a:ext cx="6057900" cy="4343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rot="187773">
            <a:off x="2279573" y="3438237"/>
            <a:ext cx="6057900" cy="34194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0403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path" presetSubtype="0" accel="50000" decel="5000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-1.11111E-6 L -0.00117 -0.1106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553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9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9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1666" t="3650" r="1961" b="15209"/>
          <a:stretch/>
        </p:blipFill>
        <p:spPr>
          <a:xfrm>
            <a:off x="0" y="1234621"/>
            <a:ext cx="12192000" cy="562337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/>
          <a:srcRect b="20176"/>
          <a:stretch/>
        </p:blipFill>
        <p:spPr>
          <a:xfrm rot="521059">
            <a:off x="5762739" y="1342736"/>
            <a:ext cx="6090745" cy="32804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044" y="1339724"/>
            <a:ext cx="4508938" cy="32865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11738">
            <a:off x="3233311" y="4279540"/>
            <a:ext cx="4066512" cy="27110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Rectángulo redondeado 7"/>
          <p:cNvSpPr/>
          <p:nvPr/>
        </p:nvSpPr>
        <p:spPr>
          <a:xfrm>
            <a:off x="1140372" y="-7717"/>
            <a:ext cx="9911256" cy="1242338"/>
          </a:xfrm>
          <a:prstGeom prst="roundRect">
            <a:avLst>
              <a:gd name="adj" fmla="val 17979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Gadugi" panose="020B0502040204020203" pitchFamily="34" charset="0"/>
              </a:rPr>
              <a:t>“ Redes de proteção ”</a:t>
            </a:r>
          </a:p>
        </p:txBody>
      </p:sp>
      <p:grpSp>
        <p:nvGrpSpPr>
          <p:cNvPr id="14" name="Grupo 13"/>
          <p:cNvGrpSpPr/>
          <p:nvPr/>
        </p:nvGrpSpPr>
        <p:grpSpPr>
          <a:xfrm>
            <a:off x="328859" y="117887"/>
            <a:ext cx="4197817" cy="6645517"/>
            <a:chOff x="4168151" y="220716"/>
            <a:chExt cx="3855697" cy="6103911"/>
          </a:xfrm>
        </p:grpSpPr>
        <p:pic>
          <p:nvPicPr>
            <p:cNvPr id="12" name="Imagen 1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19" b="60689"/>
            <a:stretch/>
          </p:blipFill>
          <p:spPr>
            <a:xfrm>
              <a:off x="4168151" y="220716"/>
              <a:ext cx="3855697" cy="2475187"/>
            </a:xfrm>
            <a:prstGeom prst="rect">
              <a:avLst/>
            </a:prstGeom>
          </p:spPr>
        </p:pic>
        <p:pic>
          <p:nvPicPr>
            <p:cNvPr id="13" name="Imagen 1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471"/>
            <a:stretch/>
          </p:blipFill>
          <p:spPr>
            <a:xfrm>
              <a:off x="4168151" y="2585027"/>
              <a:ext cx="3855697" cy="3739600"/>
            </a:xfrm>
            <a:prstGeom prst="rect">
              <a:avLst/>
            </a:prstGeom>
          </p:spPr>
        </p:pic>
      </p:grpSp>
      <p:grpSp>
        <p:nvGrpSpPr>
          <p:cNvPr id="18" name="Grupo 17"/>
          <p:cNvGrpSpPr/>
          <p:nvPr/>
        </p:nvGrpSpPr>
        <p:grpSpPr>
          <a:xfrm>
            <a:off x="4735415" y="613452"/>
            <a:ext cx="7330816" cy="5590849"/>
            <a:chOff x="5549992" y="308568"/>
            <a:chExt cx="6154075" cy="4693407"/>
          </a:xfrm>
        </p:grpSpPr>
        <p:pic>
          <p:nvPicPr>
            <p:cNvPr id="15" name="Imagen 14" descr="Recorte de pantalla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7"/>
            <a:stretch/>
          </p:blipFill>
          <p:spPr>
            <a:xfrm>
              <a:off x="5549992" y="308568"/>
              <a:ext cx="6154075" cy="2838846"/>
            </a:xfrm>
            <a:prstGeom prst="rect">
              <a:avLst/>
            </a:prstGeom>
          </p:spPr>
        </p:pic>
        <p:pic>
          <p:nvPicPr>
            <p:cNvPr id="17" name="Imagen 16"/>
            <p:cNvPicPr>
              <a:picLocks noChangeAspect="1"/>
            </p:cNvPicPr>
            <p:nvPr/>
          </p:nvPicPr>
          <p:blipFill rotWithShape="1">
            <a:blip r:embed="rId8"/>
            <a:srcRect l="361" t="32220" r="53231" b="42564"/>
            <a:stretch/>
          </p:blipFill>
          <p:spPr>
            <a:xfrm>
              <a:off x="5549992" y="3122009"/>
              <a:ext cx="6154075" cy="18799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8301565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dcclothesline.com/wp-content/uploads/2013/12/mcdonalds-work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20131"/>
            <a:ext cx="12192000" cy="847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610528" y="539969"/>
            <a:ext cx="6133172" cy="2546131"/>
          </a:xfrm>
          <a:prstGeom prst="roundRect">
            <a:avLst>
              <a:gd name="adj" fmla="val 30686"/>
            </a:avLst>
          </a:prstGeom>
          <a:solidFill>
            <a:schemeClr val="tx1">
              <a:alpha val="91000"/>
            </a:schemeClr>
          </a:solidFill>
          <a:ln>
            <a:noFill/>
          </a:ln>
          <a:effectLst>
            <a:softEdge rad="63500"/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6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Trabalhos Temporários</a:t>
            </a:r>
            <a:endParaRPr lang="pt-BR" sz="6000" i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803510"/>
      </p:ext>
    </p:extLst>
  </p:cSld>
  <p:clrMapOvr>
    <a:masterClrMapping/>
  </p:clrMapOvr>
  <p:transition spd="slow">
    <p:fade thruBlk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6136840" y="400050"/>
            <a:ext cx="3950136" cy="2043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600" dirty="0"/>
          </a:p>
        </p:txBody>
      </p:sp>
      <p:sp>
        <p:nvSpPr>
          <p:cNvPr id="4" name="CuadroTexto 3"/>
          <p:cNvSpPr txBox="1"/>
          <p:nvPr/>
        </p:nvSpPr>
        <p:spPr>
          <a:xfrm>
            <a:off x="1732912" y="-426472"/>
            <a:ext cx="9097664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9900" dirty="0">
                <a:solidFill>
                  <a:srgbClr val="FF0000"/>
                </a:solidFill>
                <a:latin typeface="Haettenschweiler" panose="020B0706040902060204" pitchFamily="34" charset="0"/>
              </a:rPr>
              <a:t>SEM</a:t>
            </a:r>
            <a:r>
              <a:rPr lang="pt-BR" sz="19900" dirty="0">
                <a:solidFill>
                  <a:srgbClr val="C00000"/>
                </a:solidFill>
                <a:latin typeface="Haettenschweiler" panose="020B0706040902060204" pitchFamily="34" charset="0"/>
              </a:rPr>
              <a:t> </a:t>
            </a:r>
            <a:r>
              <a:rPr lang="pt-BR" sz="19900" dirty="0">
                <a:latin typeface="Haettenschweiler" panose="020B0706040902060204" pitchFamily="34" charset="0"/>
              </a:rPr>
              <a:t>LOGO</a:t>
            </a:r>
            <a:endParaRPr lang="es-CO" sz="19900" dirty="0">
              <a:latin typeface="Haettenschweiler" panose="020B0706040902060204" pitchFamily="34" charset="0"/>
            </a:endParaRPr>
          </a:p>
        </p:txBody>
      </p:sp>
      <p:sp>
        <p:nvSpPr>
          <p:cNvPr id="16" name="Rectángulo redondeado 15"/>
          <p:cNvSpPr/>
          <p:nvPr/>
        </p:nvSpPr>
        <p:spPr>
          <a:xfrm>
            <a:off x="1666876" y="3024193"/>
            <a:ext cx="3705224" cy="1304924"/>
          </a:xfrm>
          <a:prstGeom prst="roundRect">
            <a:avLst>
              <a:gd name="adj" fmla="val 17979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b="1" dirty="0">
                <a:solidFill>
                  <a:schemeClr val="tx1"/>
                </a:solidFill>
                <a:latin typeface="Gadugi" panose="020B0502040204020203" pitchFamily="34" charset="0"/>
              </a:rPr>
              <a:t>Diversidade no mercado</a:t>
            </a:r>
          </a:p>
        </p:txBody>
      </p:sp>
      <p:sp>
        <p:nvSpPr>
          <p:cNvPr id="17" name="Rectángulo redondeado 16"/>
          <p:cNvSpPr/>
          <p:nvPr/>
        </p:nvSpPr>
        <p:spPr>
          <a:xfrm>
            <a:off x="7125352" y="3024193"/>
            <a:ext cx="3705224" cy="1304924"/>
          </a:xfrm>
          <a:prstGeom prst="roundRect">
            <a:avLst>
              <a:gd name="adj" fmla="val 17979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>
                <a:solidFill>
                  <a:schemeClr val="tx1"/>
                </a:solidFill>
                <a:latin typeface="Gadugi" panose="020B0502040204020203" pitchFamily="34" charset="0"/>
              </a:rPr>
              <a:t>Recuperar espaço publico</a:t>
            </a:r>
          </a:p>
        </p:txBody>
      </p:sp>
      <p:sp>
        <p:nvSpPr>
          <p:cNvPr id="18" name="Rectángulo redondeado 17"/>
          <p:cNvSpPr/>
          <p:nvPr/>
        </p:nvSpPr>
        <p:spPr>
          <a:xfrm>
            <a:off x="1666876" y="4976818"/>
            <a:ext cx="3705224" cy="1304924"/>
          </a:xfrm>
          <a:prstGeom prst="roundRect">
            <a:avLst>
              <a:gd name="adj" fmla="val 17979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b="1" dirty="0">
                <a:solidFill>
                  <a:schemeClr val="tx1"/>
                </a:solidFill>
                <a:latin typeface="Gadugi" panose="020B0502040204020203" pitchFamily="34" charset="0"/>
              </a:rPr>
              <a:t>Proteção aos trabalhadores</a:t>
            </a:r>
          </a:p>
        </p:txBody>
      </p:sp>
      <p:sp>
        <p:nvSpPr>
          <p:cNvPr id="19" name="Rectángulo redondeado 18"/>
          <p:cNvSpPr/>
          <p:nvPr/>
        </p:nvSpPr>
        <p:spPr>
          <a:xfrm>
            <a:off x="7125352" y="4976818"/>
            <a:ext cx="3705224" cy="1304924"/>
          </a:xfrm>
          <a:prstGeom prst="roundRect">
            <a:avLst>
              <a:gd name="adj" fmla="val 17979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b="1" dirty="0">
                <a:solidFill>
                  <a:schemeClr val="tx1"/>
                </a:solidFill>
                <a:latin typeface="Gadugi" panose="020B0502040204020203" pitchFamily="34" charset="0"/>
              </a:rPr>
              <a:t>Nova economia</a:t>
            </a:r>
          </a:p>
        </p:txBody>
      </p:sp>
    </p:spTree>
    <p:extLst>
      <p:ext uri="{BB962C8B-B14F-4D97-AF65-F5344CB8AC3E}">
        <p14:creationId xmlns:p14="http://schemas.microsoft.com/office/powerpoint/2010/main" val="225469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80000" fill="hold" grpId="0" nodeType="withEffect" p14:presetBounceEnd="2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accel="80000" fill="hold" grpId="0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accel="80000" fill="hold" grpId="0" nodeType="withEffect" p14:presetBounceEnd="2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accel="80000" fill="hold" grpId="0" nodeType="withEffect" p14:presetBounceEnd="2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7" grpId="0" animBg="1"/>
          <p:bldP spid="18" grpId="0" animBg="1"/>
          <p:bldP spid="1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8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accel="8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accel="8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accel="8000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7" grpId="0" animBg="1"/>
          <p:bldP spid="18" grpId="0" animBg="1"/>
          <p:bldP spid="19" grpId="0" animBg="1"/>
        </p:bldLst>
      </p:timing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C3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98079" y="307314"/>
            <a:ext cx="6976688" cy="1325563"/>
          </a:xfrm>
          <a:noFill/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pt-BR" sz="6600" dirty="0">
                <a:solidFill>
                  <a:srgbClr val="001C4B"/>
                </a:solidFill>
                <a:latin typeface="Arial Black" panose="020B0A04020102020204" pitchFamily="34" charset="0"/>
              </a:rPr>
              <a:t>Pontos Fortes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21" t="31926" r="72047" b="44990"/>
          <a:stretch/>
        </p:blipFill>
        <p:spPr>
          <a:xfrm>
            <a:off x="319303" y="1751536"/>
            <a:ext cx="1998737" cy="198608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47" t="56314" r="71772" b="23270"/>
          <a:stretch/>
        </p:blipFill>
        <p:spPr>
          <a:xfrm>
            <a:off x="429578" y="4270946"/>
            <a:ext cx="874059" cy="130436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876" t="62653" r="42395" b="20719"/>
          <a:stretch/>
        </p:blipFill>
        <p:spPr>
          <a:xfrm rot="19940672">
            <a:off x="3414107" y="5553775"/>
            <a:ext cx="1963270" cy="1062317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714" t="50768" r="3133" b="39340"/>
          <a:stretch/>
        </p:blipFill>
        <p:spPr>
          <a:xfrm rot="942696">
            <a:off x="10235611" y="389322"/>
            <a:ext cx="1880742" cy="80358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345" t="61677" r="11078" b="29904"/>
          <a:stretch/>
        </p:blipFill>
        <p:spPr>
          <a:xfrm>
            <a:off x="1151441" y="5758851"/>
            <a:ext cx="1149095" cy="835705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612" t="63815" r="22444" b="25240"/>
          <a:stretch/>
        </p:blipFill>
        <p:spPr>
          <a:xfrm>
            <a:off x="6687522" y="5575312"/>
            <a:ext cx="1764077" cy="1019244"/>
          </a:xfrm>
          <a:prstGeom prst="rect">
            <a:avLst/>
          </a:prstGeom>
        </p:spPr>
      </p:pic>
      <p:grpSp>
        <p:nvGrpSpPr>
          <p:cNvPr id="3" name="Grupo 2"/>
          <p:cNvGrpSpPr/>
          <p:nvPr/>
        </p:nvGrpSpPr>
        <p:grpSpPr>
          <a:xfrm>
            <a:off x="8823286" y="4030002"/>
            <a:ext cx="3684611" cy="2636432"/>
            <a:chOff x="3271229" y="1237128"/>
            <a:chExt cx="4520217" cy="3234329"/>
          </a:xfrm>
        </p:grpSpPr>
        <p:pic>
          <p:nvPicPr>
            <p:cNvPr id="16" name="Imagen 15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3827" t="12485" r="21870" b="37000"/>
            <a:stretch/>
          </p:blipFill>
          <p:spPr>
            <a:xfrm>
              <a:off x="3751728" y="1237128"/>
              <a:ext cx="3469343" cy="3227295"/>
            </a:xfrm>
            <a:prstGeom prst="rect">
              <a:avLst/>
            </a:prstGeom>
          </p:spPr>
        </p:pic>
        <p:pic>
          <p:nvPicPr>
            <p:cNvPr id="17" name="Imagen 16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7792" t="74229"/>
            <a:stretch/>
          </p:blipFill>
          <p:spPr>
            <a:xfrm>
              <a:off x="3271229" y="2562691"/>
              <a:ext cx="779929" cy="1901732"/>
            </a:xfrm>
            <a:prstGeom prst="rect">
              <a:avLst/>
            </a:prstGeom>
          </p:spPr>
        </p:pic>
        <p:pic>
          <p:nvPicPr>
            <p:cNvPr id="18" name="Imagen 17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7792" t="74229"/>
            <a:stretch/>
          </p:blipFill>
          <p:spPr>
            <a:xfrm>
              <a:off x="7011517" y="2569725"/>
              <a:ext cx="779929" cy="1901732"/>
            </a:xfrm>
            <a:prstGeom prst="rect">
              <a:avLst/>
            </a:prstGeom>
          </p:spPr>
        </p:pic>
      </p:grpSp>
      <p:sp>
        <p:nvSpPr>
          <p:cNvPr id="20" name="Marcador de contenido 3"/>
          <p:cNvSpPr txBox="1">
            <a:spLocks/>
          </p:cNvSpPr>
          <p:nvPr/>
        </p:nvSpPr>
        <p:spPr>
          <a:xfrm>
            <a:off x="2546462" y="2138455"/>
            <a:ext cx="6351840" cy="369078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solidFill>
                  <a:schemeClr val="bg1"/>
                </a:solidFill>
                <a:latin typeface="Arial Black" panose="020B0A04020102020204" pitchFamily="34" charset="0"/>
              </a:rPr>
              <a:t> Evidencia histórica</a:t>
            </a:r>
          </a:p>
          <a:p>
            <a:endParaRPr lang="pt-BR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r>
              <a:rPr lang="pt-BR" dirty="0">
                <a:solidFill>
                  <a:schemeClr val="bg1"/>
                </a:solidFill>
                <a:latin typeface="Arial Black" panose="020B0A04020102020204" pitchFamily="34" charset="0"/>
              </a:rPr>
              <a:t> Debate pontos com teorias econômicas consolidadas</a:t>
            </a:r>
          </a:p>
          <a:p>
            <a:endParaRPr lang="pt-BR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r>
              <a:rPr lang="pt-BR" dirty="0">
                <a:solidFill>
                  <a:schemeClr val="bg1"/>
                </a:solidFill>
                <a:latin typeface="Arial Black" panose="020B0A04020102020204" pitchFamily="34" charset="0"/>
              </a:rPr>
              <a:t> Bem exemplificado </a:t>
            </a:r>
          </a:p>
          <a:p>
            <a:endParaRPr lang="pt-BR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endParaRPr lang="pt-BR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pt-BR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endParaRPr lang="pt-BR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6386" name="Picture 2" descr="Resultado de imagen para Naomi kle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1915">
            <a:off x="8632789" y="1406166"/>
            <a:ext cx="3679230" cy="22965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074060836"/>
      </p:ext>
    </p:extLst>
  </p:cSld>
  <p:clrMapOvr>
    <a:masterClrMapping/>
  </p:clrMapOvr>
  <p:transition spd="slow">
    <p:cover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C3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95742" y="301580"/>
            <a:ext cx="6976688" cy="1325563"/>
          </a:xfrm>
          <a:noFill/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pt-BR" sz="6600" dirty="0">
                <a:solidFill>
                  <a:srgbClr val="FF0000"/>
                </a:solidFill>
                <a:latin typeface="Arial Black" panose="020B0A04020102020204" pitchFamily="34" charset="0"/>
              </a:rPr>
              <a:t>Pontos Fracos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47" t="56314" r="71772" b="23270"/>
          <a:stretch/>
        </p:blipFill>
        <p:spPr>
          <a:xfrm>
            <a:off x="10163890" y="5323658"/>
            <a:ext cx="874059" cy="130436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876" t="62653" r="42395" b="20719"/>
          <a:stretch/>
        </p:blipFill>
        <p:spPr>
          <a:xfrm rot="19940672">
            <a:off x="3530091" y="5300144"/>
            <a:ext cx="1963270" cy="1062317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714" t="50768" r="3133" b="39340"/>
          <a:stretch/>
        </p:blipFill>
        <p:spPr>
          <a:xfrm rot="942696">
            <a:off x="572898" y="239635"/>
            <a:ext cx="1880742" cy="80358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345" t="61677" r="11078" b="29904"/>
          <a:stretch/>
        </p:blipFill>
        <p:spPr>
          <a:xfrm>
            <a:off x="11037949" y="2012612"/>
            <a:ext cx="1149095" cy="835705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612" t="63815" r="22444" b="25240"/>
          <a:stretch/>
        </p:blipFill>
        <p:spPr>
          <a:xfrm>
            <a:off x="6687522" y="5575312"/>
            <a:ext cx="1764077" cy="1019244"/>
          </a:xfrm>
          <a:prstGeom prst="rect">
            <a:avLst/>
          </a:prstGeom>
        </p:spPr>
      </p:pic>
      <p:grpSp>
        <p:nvGrpSpPr>
          <p:cNvPr id="3" name="Grupo 2"/>
          <p:cNvGrpSpPr/>
          <p:nvPr/>
        </p:nvGrpSpPr>
        <p:grpSpPr>
          <a:xfrm>
            <a:off x="367951" y="4425301"/>
            <a:ext cx="2791844" cy="1997635"/>
            <a:chOff x="3271229" y="1237128"/>
            <a:chExt cx="4520217" cy="3234329"/>
          </a:xfrm>
        </p:grpSpPr>
        <p:pic>
          <p:nvPicPr>
            <p:cNvPr id="16" name="Imagen 15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3827" t="12485" r="21870" b="37000"/>
            <a:stretch/>
          </p:blipFill>
          <p:spPr>
            <a:xfrm>
              <a:off x="3751728" y="1237128"/>
              <a:ext cx="3469343" cy="3227295"/>
            </a:xfrm>
            <a:prstGeom prst="rect">
              <a:avLst/>
            </a:prstGeom>
          </p:spPr>
        </p:pic>
        <p:pic>
          <p:nvPicPr>
            <p:cNvPr id="17" name="Imagen 16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7792" t="74229"/>
            <a:stretch/>
          </p:blipFill>
          <p:spPr>
            <a:xfrm>
              <a:off x="3271229" y="2562691"/>
              <a:ext cx="779929" cy="1901732"/>
            </a:xfrm>
            <a:prstGeom prst="rect">
              <a:avLst/>
            </a:prstGeom>
          </p:spPr>
        </p:pic>
        <p:pic>
          <p:nvPicPr>
            <p:cNvPr id="18" name="Imagen 17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7792" t="74229"/>
            <a:stretch/>
          </p:blipFill>
          <p:spPr>
            <a:xfrm>
              <a:off x="7011517" y="2569725"/>
              <a:ext cx="779929" cy="1901732"/>
            </a:xfrm>
            <a:prstGeom prst="rect">
              <a:avLst/>
            </a:prstGeom>
          </p:spPr>
        </p:pic>
      </p:grpSp>
      <p:sp>
        <p:nvSpPr>
          <p:cNvPr id="20" name="Marcador de contenido 3"/>
          <p:cNvSpPr txBox="1">
            <a:spLocks/>
          </p:cNvSpPr>
          <p:nvPr/>
        </p:nvSpPr>
        <p:spPr>
          <a:xfrm>
            <a:off x="4997870" y="1731165"/>
            <a:ext cx="7194130" cy="369078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latin typeface="Arial Black" panose="020B0A04020102020204" pitchFamily="34" charset="0"/>
              </a:rPr>
              <a:t> Solução pouco pragmática</a:t>
            </a:r>
            <a:br>
              <a:rPr lang="pt-BR" dirty="0">
                <a:latin typeface="Arial Black" panose="020B0A04020102020204" pitchFamily="34" charset="0"/>
              </a:rPr>
            </a:br>
            <a:r>
              <a:rPr lang="pt-BR" dirty="0">
                <a:latin typeface="Arial Black" panose="020B0A04020102020204" pitchFamily="34" charset="0"/>
              </a:rPr>
              <a:t>para o mundo dos negócios</a:t>
            </a:r>
          </a:p>
          <a:p>
            <a:endParaRPr lang="pt-BR" dirty="0">
              <a:latin typeface="Arial Black" panose="020B0A04020102020204" pitchFamily="34" charset="0"/>
            </a:endParaRPr>
          </a:p>
          <a:p>
            <a:r>
              <a:rPr lang="pt-BR" sz="2400" dirty="0">
                <a:latin typeface="Arial Black" panose="020B0A04020102020204" pitchFamily="34" charset="0"/>
              </a:rPr>
              <a:t>Não apresenta soluções para </a:t>
            </a:r>
            <a:br>
              <a:rPr lang="pt-BR" sz="2400" dirty="0">
                <a:latin typeface="Arial Black" panose="020B0A04020102020204" pitchFamily="34" charset="0"/>
              </a:rPr>
            </a:br>
            <a:r>
              <a:rPr lang="pt-BR" sz="2400" dirty="0">
                <a:latin typeface="Arial Black" panose="020B0A04020102020204" pitchFamily="34" charset="0"/>
              </a:rPr>
              <a:t>monetizar eventos, manutenção </a:t>
            </a:r>
            <a:br>
              <a:rPr lang="pt-BR" sz="2400" dirty="0">
                <a:latin typeface="Arial Black" panose="020B0A04020102020204" pitchFamily="34" charset="0"/>
              </a:rPr>
            </a:br>
            <a:r>
              <a:rPr lang="pt-BR" sz="2400" dirty="0">
                <a:latin typeface="Arial Black" panose="020B0A04020102020204" pitchFamily="34" charset="0"/>
              </a:rPr>
              <a:t>de espaços públicos sem o </a:t>
            </a:r>
            <a:br>
              <a:rPr lang="pt-BR" sz="2400" dirty="0">
                <a:latin typeface="Arial Black" panose="020B0A04020102020204" pitchFamily="34" charset="0"/>
              </a:rPr>
            </a:br>
            <a:r>
              <a:rPr lang="pt-BR" sz="2400" dirty="0">
                <a:latin typeface="Arial Black" panose="020B0A04020102020204" pitchFamily="34" charset="0"/>
              </a:rPr>
              <a:t>uso de patrocínios </a:t>
            </a:r>
          </a:p>
          <a:p>
            <a:pPr marL="0" indent="0">
              <a:buNone/>
            </a:pPr>
            <a:endParaRPr lang="pt-BR" dirty="0">
              <a:latin typeface="Arial Black" panose="020B0A04020102020204" pitchFamily="34" charset="0"/>
            </a:endParaRPr>
          </a:p>
          <a:p>
            <a:endParaRPr lang="pt-BR" dirty="0">
              <a:latin typeface="Arial Black" panose="020B0A04020102020204" pitchFamily="34" charset="0"/>
            </a:endParaRPr>
          </a:p>
          <a:p>
            <a:endParaRPr lang="pt-BR" dirty="0">
              <a:latin typeface="Arial Black" panose="020B0A040201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pt-BR" dirty="0">
              <a:latin typeface="Arial Black" panose="020B0A04020102020204" pitchFamily="34" charset="0"/>
            </a:endParaRPr>
          </a:p>
          <a:p>
            <a:endParaRPr lang="pt-BR" dirty="0">
              <a:latin typeface="Arial Black" panose="020B0A04020102020204" pitchFamily="34" charset="0"/>
            </a:endParaRPr>
          </a:p>
        </p:txBody>
      </p:sp>
      <p:pic>
        <p:nvPicPr>
          <p:cNvPr id="17410" name="Picture 2" descr="Resultado de imagen para Naomi klei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10" y="1373158"/>
            <a:ext cx="3816458" cy="23870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51847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/>
          <p:cNvGrpSpPr/>
          <p:nvPr/>
        </p:nvGrpSpPr>
        <p:grpSpPr>
          <a:xfrm>
            <a:off x="0" y="-145356"/>
            <a:ext cx="12202510" cy="7003356"/>
            <a:chOff x="0" y="-145356"/>
            <a:chExt cx="12202510" cy="7003356"/>
          </a:xfrm>
        </p:grpSpPr>
        <p:pic>
          <p:nvPicPr>
            <p:cNvPr id="8" name="Imagen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6332310" y="-4370342"/>
              <a:ext cx="1627318" cy="10077289"/>
            </a:xfrm>
            <a:prstGeom prst="rect">
              <a:avLst/>
            </a:prstGeom>
          </p:spPr>
        </p:pic>
        <p:pic>
          <p:nvPicPr>
            <p:cNvPr id="9" name="Imagen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07324" y="1466193"/>
              <a:ext cx="10095186" cy="5391807"/>
            </a:xfrm>
            <a:prstGeom prst="rect">
              <a:avLst/>
            </a:prstGeom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-126124"/>
              <a:ext cx="2107324" cy="6984124"/>
            </a:xfrm>
            <a:prstGeom prst="rect">
              <a:avLst/>
            </a:prstGeom>
          </p:spPr>
        </p:pic>
      </p:grpSp>
      <p:sp>
        <p:nvSpPr>
          <p:cNvPr id="6" name="Marcador de contenido 3"/>
          <p:cNvSpPr txBox="1">
            <a:spLocks/>
          </p:cNvSpPr>
          <p:nvPr/>
        </p:nvSpPr>
        <p:spPr>
          <a:xfrm>
            <a:off x="474708" y="1750748"/>
            <a:ext cx="7194130" cy="25407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dirty="0">
                <a:latin typeface="Arial Black" panose="020B0A04020102020204" pitchFamily="34" charset="0"/>
              </a:rPr>
              <a:t>Segundo as ideias propostas e a sua respetiva argumentação, o grupo considerou que a autora conseguiu defender sua tese. No entanto acredita que a solução proposta é pouco factível.</a:t>
            </a:r>
          </a:p>
          <a:p>
            <a:pPr marL="0" indent="0">
              <a:buNone/>
            </a:pPr>
            <a:endParaRPr lang="pt-BR" dirty="0">
              <a:latin typeface="Arial Black" panose="020B0A04020102020204" pitchFamily="34" charset="0"/>
            </a:endParaRPr>
          </a:p>
          <a:p>
            <a:endParaRPr lang="pt-BR" dirty="0">
              <a:latin typeface="Arial Black" panose="020B0A04020102020204" pitchFamily="34" charset="0"/>
            </a:endParaRPr>
          </a:p>
          <a:p>
            <a:endParaRPr lang="pt-BR" dirty="0">
              <a:latin typeface="Arial Black" panose="020B0A040201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pt-BR" dirty="0">
              <a:latin typeface="Arial Black" panose="020B0A04020102020204" pitchFamily="34" charset="0"/>
            </a:endParaRPr>
          </a:p>
          <a:p>
            <a:endParaRPr lang="pt-BR" dirty="0">
              <a:latin typeface="Arial Black" panose="020B0A04020102020204" pitchFamily="34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140618" y="301601"/>
            <a:ext cx="81480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>
                <a:ln>
                  <a:solidFill>
                    <a:srgbClr val="EB5C30"/>
                  </a:solidFill>
                </a:ln>
                <a:solidFill>
                  <a:srgbClr val="FFFEFC"/>
                </a:solidFill>
                <a:latin typeface="Century Gothic" panose="020B0502020202020204" pitchFamily="34" charset="0"/>
              </a:rPr>
              <a:t>Opinião do grupo</a:t>
            </a:r>
            <a:endParaRPr lang="es-CO" sz="5400" b="1" dirty="0">
              <a:ln>
                <a:solidFill>
                  <a:srgbClr val="EB5C30"/>
                </a:solidFill>
              </a:ln>
              <a:solidFill>
                <a:srgbClr val="FFFEFC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16" name="Tabla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2403676"/>
              </p:ext>
            </p:extLst>
          </p:nvPr>
        </p:nvGraphicFramePr>
        <p:xfrm>
          <a:off x="735835" y="5395555"/>
          <a:ext cx="4729165" cy="12470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718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73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2800">
                <a:tc>
                  <a:txBody>
                    <a:bodyPr/>
                    <a:lstStyle/>
                    <a:p>
                      <a:r>
                        <a:rPr lang="es-CO" sz="2000" b="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Amanda</a:t>
                      </a:r>
                      <a:r>
                        <a:rPr lang="es-CO" sz="2000" b="0" baseline="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 M.  </a:t>
                      </a:r>
                      <a:r>
                        <a:rPr lang="es-CO" sz="2000" b="0" baseline="0" dirty="0" err="1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Darcie</a:t>
                      </a:r>
                      <a:endParaRPr lang="es-CO" sz="2000" b="0" baseline="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000" b="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9305802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45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000" b="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Carlos Mario Rico Franco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000" b="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9413511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63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000" b="0" baseline="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Laura F. </a:t>
                      </a:r>
                      <a:r>
                        <a:rPr lang="es-CO" sz="2000" b="0" baseline="0" dirty="0" err="1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Malagutti</a:t>
                      </a:r>
                      <a:endParaRPr lang="es-CO" sz="2000" b="0" baseline="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000" b="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9895221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CuadroTexto 10"/>
          <p:cNvSpPr txBox="1"/>
          <p:nvPr/>
        </p:nvSpPr>
        <p:spPr>
          <a:xfrm>
            <a:off x="508087" y="4560332"/>
            <a:ext cx="4979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ln>
                  <a:solidFill>
                    <a:srgbClr val="EB5C30"/>
                  </a:solidFill>
                </a:ln>
                <a:latin typeface="Century Gothic" panose="020B0502020202020204" pitchFamily="34" charset="0"/>
              </a:rPr>
              <a:t>Obrigado !</a:t>
            </a:r>
            <a:endParaRPr lang="es-CO" sz="4000" b="1" dirty="0">
              <a:ln>
                <a:solidFill>
                  <a:srgbClr val="EB5C30"/>
                </a:solidFill>
              </a:ln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560921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3666564" y="1865253"/>
            <a:ext cx="4831978" cy="3115837"/>
            <a:chOff x="3666564" y="1865253"/>
            <a:chExt cx="4831978" cy="3115837"/>
          </a:xfrm>
        </p:grpSpPr>
        <p:sp>
          <p:nvSpPr>
            <p:cNvPr id="2" name="Rectángulo 1"/>
            <p:cNvSpPr/>
            <p:nvPr/>
          </p:nvSpPr>
          <p:spPr>
            <a:xfrm>
              <a:off x="3666564" y="1865253"/>
              <a:ext cx="4831978" cy="783817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6" name="Rectángulo 5"/>
            <p:cNvSpPr/>
            <p:nvPr/>
          </p:nvSpPr>
          <p:spPr>
            <a:xfrm>
              <a:off x="3666564" y="4197273"/>
              <a:ext cx="4831978" cy="783817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7" name="Rectángulo 6"/>
            <p:cNvSpPr/>
            <p:nvPr/>
          </p:nvSpPr>
          <p:spPr>
            <a:xfrm>
              <a:off x="3666564" y="2643240"/>
              <a:ext cx="2415600" cy="15637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9" name="Rectángulo 8"/>
            <p:cNvSpPr/>
            <p:nvPr/>
          </p:nvSpPr>
          <p:spPr>
            <a:xfrm>
              <a:off x="6082942" y="2641298"/>
              <a:ext cx="2415600" cy="1563747"/>
            </a:xfrm>
            <a:prstGeom prst="rect">
              <a:avLst/>
            </a:prstGeom>
            <a:solidFill>
              <a:srgbClr val="D200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</p:grpSp>
    </p:spTree>
    <p:extLst>
      <p:ext uri="{BB962C8B-B14F-4D97-AF65-F5344CB8AC3E}">
        <p14:creationId xmlns:p14="http://schemas.microsoft.com/office/powerpoint/2010/main" val="1504155472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2190750" y="2147887"/>
            <a:ext cx="3469821" cy="2562226"/>
            <a:chOff x="2190750" y="2147887"/>
            <a:chExt cx="3469821" cy="2562226"/>
          </a:xfrm>
        </p:grpSpPr>
        <p:pic>
          <p:nvPicPr>
            <p:cNvPr id="8198" name="Picture 6" descr="Resultado de imagen para Coca Cola Logo  png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55575"/>
            <a:stretch/>
          </p:blipFill>
          <p:spPr bwMode="auto">
            <a:xfrm>
              <a:off x="2190750" y="2147887"/>
              <a:ext cx="3469821" cy="25622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ortar rectángulo de esquina sencilla 2"/>
            <p:cNvSpPr/>
            <p:nvPr/>
          </p:nvSpPr>
          <p:spPr>
            <a:xfrm flipH="1">
              <a:off x="2975428" y="2728687"/>
              <a:ext cx="2685140" cy="1349828"/>
            </a:xfrm>
            <a:prstGeom prst="snip1Rect">
              <a:avLst>
                <a:gd name="adj" fmla="val 40323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</p:grpSp>
    </p:spTree>
    <p:extLst>
      <p:ext uri="{BB962C8B-B14F-4D97-AF65-F5344CB8AC3E}">
        <p14:creationId xmlns:p14="http://schemas.microsoft.com/office/powerpoint/2010/main" val="2631978297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4078514" y="1446306"/>
            <a:ext cx="4034972" cy="3965388"/>
            <a:chOff x="1563460" y="2394856"/>
            <a:chExt cx="1919969" cy="1886858"/>
          </a:xfrm>
        </p:grpSpPr>
        <p:pic>
          <p:nvPicPr>
            <p:cNvPr id="6148" name="Picture 4" descr="Resultado de imagen para disney logo d black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2" r="59686" b="24695"/>
            <a:stretch/>
          </p:blipFill>
          <p:spPr bwMode="auto">
            <a:xfrm>
              <a:off x="1563460" y="2394857"/>
              <a:ext cx="1919969" cy="18868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riángulo rectángulo 1"/>
            <p:cNvSpPr/>
            <p:nvPr/>
          </p:nvSpPr>
          <p:spPr>
            <a:xfrm rot="10800000">
              <a:off x="3062514" y="2394856"/>
              <a:ext cx="420914" cy="1103086"/>
            </a:xfrm>
            <a:prstGeom prst="rt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</p:grpSp>
    </p:spTree>
    <p:extLst>
      <p:ext uri="{BB962C8B-B14F-4D97-AF65-F5344CB8AC3E}">
        <p14:creationId xmlns:p14="http://schemas.microsoft.com/office/powerpoint/2010/main" val="2973377676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upload.wikimedia.org/wikipedia/en/thumb/e/e8/Shell_logo.svg/829px-Shell_logo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400" y="981635"/>
            <a:ext cx="5283200" cy="4894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295880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carlogos.org/logo/Chevrolet-logo-2011-1366x768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0" t="22465" r="14610" b="34510"/>
          <a:stretch/>
        </p:blipFill>
        <p:spPr bwMode="auto">
          <a:xfrm>
            <a:off x="2320551" y="2138082"/>
            <a:ext cx="7550898" cy="258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7109602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2426195" y="2460170"/>
            <a:ext cx="7339610" cy="1937660"/>
            <a:chOff x="2426195" y="2460170"/>
            <a:chExt cx="7339610" cy="1937660"/>
          </a:xfrm>
        </p:grpSpPr>
        <p:pic>
          <p:nvPicPr>
            <p:cNvPr id="5" name="Picture 2" descr="Resultado de imagen para Colgate Logo 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6195" y="2460170"/>
              <a:ext cx="7339610" cy="1937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Paralelogramo 2"/>
            <p:cNvSpPr/>
            <p:nvPr/>
          </p:nvSpPr>
          <p:spPr>
            <a:xfrm>
              <a:off x="3497943" y="2627086"/>
              <a:ext cx="4760686" cy="1523999"/>
            </a:xfrm>
            <a:prstGeom prst="parallelogram">
              <a:avLst>
                <a:gd name="adj" fmla="val 38333"/>
              </a:avLst>
            </a:prstGeom>
            <a:solidFill>
              <a:srgbClr val="ED1C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</p:grpSp>
    </p:spTree>
    <p:extLst>
      <p:ext uri="{BB962C8B-B14F-4D97-AF65-F5344CB8AC3E}">
        <p14:creationId xmlns:p14="http://schemas.microsoft.com/office/powerpoint/2010/main" val="1277889752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1707</TotalTime>
  <Words>201</Words>
  <Application>Microsoft Office PowerPoint</Application>
  <PresentationFormat>Widescreen</PresentationFormat>
  <Paragraphs>65</Paragraphs>
  <Slides>36</Slides>
  <Notes>6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36</vt:i4>
      </vt:variant>
    </vt:vector>
  </HeadingPairs>
  <TitlesOfParts>
    <vt:vector size="45" baseType="lpstr">
      <vt:lpstr>Arial</vt:lpstr>
      <vt:lpstr>Arial Black</vt:lpstr>
      <vt:lpstr>Calibri</vt:lpstr>
      <vt:lpstr>Calibri Light</vt:lpstr>
      <vt:lpstr>Century Gothic</vt:lpstr>
      <vt:lpstr>Ebrima</vt:lpstr>
      <vt:lpstr>Gadugi</vt:lpstr>
      <vt:lpstr>Haettenschweiler</vt:lpstr>
      <vt:lpstr>Tema de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Tese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Pontos Fortes</vt:lpstr>
      <vt:lpstr>Pontos Fracos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Carlos Mario Rico Franco</dc:creator>
  <cp:lastModifiedBy>Valquiria Padilha</cp:lastModifiedBy>
  <cp:revision>100</cp:revision>
  <dcterms:created xsi:type="dcterms:W3CDTF">2017-04-26T13:49:50Z</dcterms:created>
  <dcterms:modified xsi:type="dcterms:W3CDTF">2017-06-07T10:47:28Z</dcterms:modified>
</cp:coreProperties>
</file>