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84" r:id="rId3"/>
    <p:sldId id="286" r:id="rId4"/>
    <p:sldId id="288" r:id="rId5"/>
    <p:sldId id="285" r:id="rId6"/>
    <p:sldId id="257" r:id="rId7"/>
    <p:sldId id="258" r:id="rId8"/>
    <p:sldId id="259" r:id="rId9"/>
    <p:sldId id="260" r:id="rId10"/>
    <p:sldId id="263" r:id="rId11"/>
    <p:sldId id="266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04/04/2020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PTC3566-Tópicos de Controle Avançado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de 15/04/2020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2081439"/>
            <a:ext cx="9393011" cy="4145189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 (necessário para simplificar o problema)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788921-F72D-41C5-A8FB-565316ED3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64" y="2384248"/>
            <a:ext cx="8079129" cy="15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7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A98004-E36F-4749-B053-00233F9E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8C07446-726F-481E-803A-E319E47DC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28" y="2549324"/>
            <a:ext cx="8032830" cy="17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Ponto de equilíbrio: (0,0)</a:t>
            </a:r>
          </a:p>
          <a:p>
            <a:r>
              <a:rPr lang="pt-BR" dirty="0"/>
              <a:t>Autovalores da matriz Jacobiana no ponto de equilíbrio: 0 e -1</a:t>
            </a:r>
          </a:p>
          <a:p>
            <a:r>
              <a:rPr lang="pt-BR" dirty="0"/>
              <a:t>Subespaço estável e subespaço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E6BC70-182E-4FE1-8CBD-45B15AD08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0" y="2463478"/>
            <a:ext cx="4988489" cy="143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Forma de acordo com o teorema da variedade central: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A14106-1F39-46BA-B2DA-E01E6B66F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8" y="2161020"/>
            <a:ext cx="6900441" cy="129383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2FCD5D-50EC-4158-87FF-9DEF28FA1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6" y="4402560"/>
            <a:ext cx="7215616" cy="11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Escrito como EDO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Como Es e </a:t>
            </a:r>
            <a:r>
              <a:rPr lang="pt-BR" dirty="0" err="1"/>
              <a:t>Ec</a:t>
            </a:r>
            <a:r>
              <a:rPr lang="pt-BR" dirty="0"/>
              <a:t> são unidimensionais, h é uma função real de variável real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723B827-D5FE-4DAE-96E0-5A2FEDDD1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01" y="2016125"/>
            <a:ext cx="7810570" cy="172914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3990524-968A-4C7B-9DDC-ABEE13295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0" y="4321491"/>
            <a:ext cx="9508709" cy="9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2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h(x) expressa em série de Taylor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4E6F32-67BF-4DA4-A076-185436C2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47" y="2427513"/>
            <a:ext cx="9578525" cy="13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1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6597B00-7FDF-4B30-8D70-6D68D2AF1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86" y="2016125"/>
            <a:ext cx="8009681" cy="17555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F490A9-5D99-49AF-95EF-035FF5F6D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86" y="3853264"/>
            <a:ext cx="8009681" cy="99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&gt;0)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27818A5-3419-4087-BAD5-8E63F16E9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67" y="2096119"/>
            <a:ext cx="4083503" cy="35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12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AD8B5C-3426-4B50-AF1A-A7F868842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55" y="2379424"/>
            <a:ext cx="4144702" cy="189274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FBC92A-5391-4EFE-A302-20E6E7728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555" y="4635469"/>
            <a:ext cx="4215935" cy="64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82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896633-AE5E-46DC-AC93-C8F673BAA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405" y="2301157"/>
            <a:ext cx="7215024" cy="254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2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Enunciado do Teorema da Variedade Central</a:t>
            </a:r>
          </a:p>
          <a:p>
            <a:pPr>
              <a:buFontTx/>
              <a:buChar char="-"/>
            </a:pPr>
            <a:r>
              <a:rPr lang="pt-BR" dirty="0"/>
              <a:t>Algoritmo</a:t>
            </a:r>
          </a:p>
          <a:p>
            <a:pPr>
              <a:buFontTx/>
              <a:buChar char="-"/>
            </a:pPr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  <a:p>
            <a:pPr>
              <a:buFontTx/>
              <a:buChar char="-"/>
            </a:pPr>
            <a:r>
              <a:rPr lang="pt-BR" dirty="0"/>
              <a:t>Cálculo da Variedade Central </a:t>
            </a:r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&lt;0)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5B8D67D-23D6-4138-81E2-148423EE8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34" y="2182378"/>
            <a:ext cx="4228480" cy="365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62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3: Equação de </a:t>
            </a:r>
            <a:r>
              <a:rPr lang="pt-BR" dirty="0" err="1"/>
              <a:t>Duffing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Variedade central dependente de parâmetro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δ &gt; 0  e  </a:t>
            </a:r>
            <a:r>
              <a:rPr lang="el-GR" dirty="0"/>
              <a:t>β</a:t>
            </a:r>
            <a:r>
              <a:rPr lang="pt-BR" dirty="0"/>
              <a:t>: variável.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D0B221-E05B-45FB-BB76-C30F76B8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76" y="3061504"/>
            <a:ext cx="3607597" cy="12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24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</a:t>
            </a:r>
            <a:r>
              <a:rPr lang="el-GR" dirty="0"/>
              <a:t>β </a:t>
            </a:r>
            <a:r>
              <a:rPr lang="pt-BR" dirty="0"/>
              <a:t>= 0, o sistema tem autovalores –δ e 0, para (0,0).</a:t>
            </a:r>
          </a:p>
          <a:p>
            <a:r>
              <a:rPr lang="pt-BR" dirty="0"/>
              <a:t>Usando a transformação: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Resulta: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DBC2B50-7DDB-448C-A0F3-F45EC04FD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89" y="3313999"/>
            <a:ext cx="6465839" cy="114834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C828A05-1F0C-4172-8B50-2FD3DAFED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5178046"/>
            <a:ext cx="8970129" cy="92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como EDO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267733-C9FA-4D16-841D-374A63A3C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50" y="2340614"/>
            <a:ext cx="5537094" cy="244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0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Procurando 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6C3E58-A469-4FCF-8F6E-6A6D5D5B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09" y="2215174"/>
            <a:ext cx="7326361" cy="12936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79A4B17-8605-415D-97EF-3AF2A3A62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77" y="3889870"/>
            <a:ext cx="9579017" cy="92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1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a equação do núcleo com y=h(x)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83D544-1A6C-444F-ACD0-92668B10A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48" y="2139898"/>
            <a:ext cx="7176304" cy="199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38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43CB5-BEC5-44A3-AA58-1140307C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Calculando...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2CB4C97-8A59-49CD-AAA4-D5D00DC9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821" y="2214420"/>
            <a:ext cx="7082054" cy="26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84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AE37B-A08F-4157-86F7-BBD65E23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Dinâmica do sistema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40D8D87-C150-4D0A-BA44-2A3442B25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635" y="2439364"/>
            <a:ext cx="8521737" cy="23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87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4EF9A-AEB5-492A-90AB-48549213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E70B64A-6BC9-4477-88F6-5BD37C6B0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944" y="2349875"/>
            <a:ext cx="6226838" cy="313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19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FD747-0B75-4804-94C8-EDB496C9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Famílias de variedades centrais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6C23C01-CBB1-4993-B97E-97AA2A5E1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035" y="2330719"/>
            <a:ext cx="5557815" cy="31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3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Revendo o enunciado do teorema 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477BD1AB-D712-4ECF-9D0E-EE16144CE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831" y="2336800"/>
            <a:ext cx="7982313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Ilustração</a:t>
            </a:r>
          </a:p>
        </p:txBody>
      </p:sp>
      <p:pic>
        <p:nvPicPr>
          <p:cNvPr id="6" name="Espaço Reservado para Conteúdo 6">
            <a:extLst>
              <a:ext uri="{FF2B5EF4-FFF2-40B4-BE49-F238E27FC236}">
                <a16:creationId xmlns:a16="http://schemas.microsoft.com/office/drawing/2014/main" id="{57152B4B-82BB-462E-87AE-A42A555E0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207" y="2336800"/>
            <a:ext cx="4665561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dinâmica do sistema descrito por: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Restrita à variedade central y=h(x), é descrita por: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7B73ECD-6365-4C5C-8CF0-1CB3144F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65CBD98-8F0D-4A5D-82FA-7D256BC17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442" y="4610627"/>
            <a:ext cx="7327388" cy="12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8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Figuras ilustrativas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2E9BE978-5350-418D-BF75-49CBE4F8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99344"/>
            <a:ext cx="5236029" cy="33292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B1192C0-11E5-4E79-9E56-B1AD30E08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030" y="1999344"/>
            <a:ext cx="5597640" cy="332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06AE-80EA-4E1C-9AF0-60CCD9B4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variedade central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7F66BB-FE96-49CD-9F91-646380735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25987"/>
            <a:ext cx="9613861" cy="3599316"/>
          </a:xfrm>
        </p:spPr>
        <p:txBody>
          <a:bodyPr/>
          <a:lstStyle/>
          <a:p>
            <a:r>
              <a:rPr lang="pt-BR" dirty="0"/>
              <a:t>Como y = h(x),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Retomando as equações dinâmicas: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0EE4C85-B706-45C2-87F7-BDE25377E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10" y="2913816"/>
            <a:ext cx="1505921" cy="5151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D87AB66-E890-478B-A4CF-652B378E3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10" y="438359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7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24FED-FD0A-4232-9623-596BF70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a ser resolvida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F29572B-79EA-4641-8DA5-0EAF65AB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forma de equação diferencial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Na forma de núcleo de uma transformação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8D33B59-79AB-47A5-9FBC-5FDCE1A76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54" y="4352219"/>
            <a:ext cx="7049926" cy="57901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762F741-44F6-459B-A15F-5CFBA03F4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53" y="2846835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5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DA225-E596-41DE-A921-9D1924F1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870892-C341-4D75-9643-00C27677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Transformamos uma equação diferencial ordinária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Em uma equação a derivadas parciais, com condições de contorno:</a:t>
            </a:r>
          </a:p>
          <a:p>
            <a:pPr marL="0" indent="0">
              <a:buNone/>
            </a:pPr>
            <a:r>
              <a:rPr lang="pt-BR" dirty="0"/>
              <a:t>h(0) = 0 e </a:t>
            </a:r>
            <a:r>
              <a:rPr lang="pt-BR" dirty="0" err="1"/>
              <a:t>Dh</a:t>
            </a:r>
            <a:r>
              <a:rPr lang="pt-BR" dirty="0"/>
              <a:t>(0)=0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A659E9-F0FA-478C-9A7B-0BF7CF20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770774-BA78-41AD-8F92-7A100543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10" y="5120782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491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396</TotalTime>
  <Words>316</Words>
  <Application>Microsoft Office PowerPoint</Application>
  <PresentationFormat>Widescreen</PresentationFormat>
  <Paragraphs>109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Arial Black</vt:lpstr>
      <vt:lpstr>Trebuchet MS</vt:lpstr>
      <vt:lpstr>Berlim</vt:lpstr>
      <vt:lpstr>PTC3566-Tópicos de Controle Avançado Aula de 15/04/2020</vt:lpstr>
      <vt:lpstr>Teorema da Variedade Central</vt:lpstr>
      <vt:lpstr>Revendo o enunciado do teorema </vt:lpstr>
      <vt:lpstr>Ilustração</vt:lpstr>
      <vt:lpstr>Teorema de Henry-Carr (I)</vt:lpstr>
      <vt:lpstr>Figuras ilustrativas</vt:lpstr>
      <vt:lpstr>Cálculo da variedade central</vt:lpstr>
      <vt:lpstr>Equação a ser resolvida</vt:lpstr>
      <vt:lpstr>Problema </vt:lpstr>
      <vt:lpstr>Consequência</vt:lpstr>
      <vt:lpstr>Teorema de Henry-Carr II</vt:lpstr>
      <vt:lpstr>Exemplo 1</vt:lpstr>
      <vt:lpstr>Transformação</vt:lpstr>
      <vt:lpstr>Escrito como EDO </vt:lpstr>
      <vt:lpstr>h(x) expressa em série de Taylor</vt:lpstr>
      <vt:lpstr>Expressão da dinâmica</vt:lpstr>
      <vt:lpstr>Retrato de fase (α&gt;0)</vt:lpstr>
      <vt:lpstr>Exemplo 2</vt:lpstr>
      <vt:lpstr>Expressão da dinâmica</vt:lpstr>
      <vt:lpstr>Retrato de fase (α&lt;0)</vt:lpstr>
      <vt:lpstr>Exemplo 3: Equação de Duffing</vt:lpstr>
      <vt:lpstr>Transformação</vt:lpstr>
      <vt:lpstr>Escrevendo como EDO</vt:lpstr>
      <vt:lpstr>Procurando a variedade central</vt:lpstr>
      <vt:lpstr>Escrevendo a equação do núcleo com y=h(x)</vt:lpstr>
      <vt:lpstr>Calculando...</vt:lpstr>
      <vt:lpstr>Dinâmica do sistema</vt:lpstr>
      <vt:lpstr>Diagrama de bifurcações</vt:lpstr>
      <vt:lpstr>Famílias de variedades centrais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47</cp:revision>
  <dcterms:created xsi:type="dcterms:W3CDTF">2019-06-28T19:51:26Z</dcterms:created>
  <dcterms:modified xsi:type="dcterms:W3CDTF">2020-04-05T00:17:09Z</dcterms:modified>
</cp:coreProperties>
</file>