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70" r:id="rId6"/>
    <p:sldId id="271" r:id="rId7"/>
    <p:sldId id="261" r:id="rId8"/>
    <p:sldId id="256" r:id="rId9"/>
    <p:sldId id="262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5968-7645-468F-9B9D-CC10CD741716}" type="datetimeFigureOut">
              <a:rPr lang="pt-BR" smtClean="0"/>
              <a:t>27/04/2015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2832-17EB-4329-BFC6-8B7D360A3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97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5968-7645-468F-9B9D-CC10CD741716}" type="datetimeFigureOut">
              <a:rPr lang="pt-BR" smtClean="0"/>
              <a:t>27/04/2015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2832-17EB-4329-BFC6-8B7D360A3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0301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5968-7645-468F-9B9D-CC10CD741716}" type="datetimeFigureOut">
              <a:rPr lang="pt-BR" smtClean="0"/>
              <a:t>27/04/2015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2832-17EB-4329-BFC6-8B7D360A3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2462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5968-7645-468F-9B9D-CC10CD741716}" type="datetimeFigureOut">
              <a:rPr lang="pt-BR" smtClean="0"/>
              <a:t>27/04/2015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2832-17EB-4329-BFC6-8B7D360A3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887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5968-7645-468F-9B9D-CC10CD741716}" type="datetimeFigureOut">
              <a:rPr lang="pt-BR" smtClean="0"/>
              <a:t>27/04/2015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2832-17EB-4329-BFC6-8B7D360A3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650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5968-7645-468F-9B9D-CC10CD741716}" type="datetimeFigureOut">
              <a:rPr lang="pt-BR" smtClean="0"/>
              <a:t>27/04/2015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2832-17EB-4329-BFC6-8B7D360A3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069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5968-7645-468F-9B9D-CC10CD741716}" type="datetimeFigureOut">
              <a:rPr lang="pt-BR" smtClean="0"/>
              <a:t>27/04/2015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2832-17EB-4329-BFC6-8B7D360A3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0826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5968-7645-468F-9B9D-CC10CD741716}" type="datetimeFigureOut">
              <a:rPr lang="pt-BR" smtClean="0"/>
              <a:t>27/04/2015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2832-17EB-4329-BFC6-8B7D360A3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529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5968-7645-468F-9B9D-CC10CD741716}" type="datetimeFigureOut">
              <a:rPr lang="pt-BR" smtClean="0"/>
              <a:t>27/04/2015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2832-17EB-4329-BFC6-8B7D360A3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939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5968-7645-468F-9B9D-CC10CD741716}" type="datetimeFigureOut">
              <a:rPr lang="pt-BR" smtClean="0"/>
              <a:t>27/04/2015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2832-17EB-4329-BFC6-8B7D360A3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65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5968-7645-468F-9B9D-CC10CD741716}" type="datetimeFigureOut">
              <a:rPr lang="pt-BR" smtClean="0"/>
              <a:t>27/04/2015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2832-17EB-4329-BFC6-8B7D360A3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0457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D5968-7645-468F-9B9D-CC10CD741716}" type="datetimeFigureOut">
              <a:rPr lang="pt-BR" smtClean="0"/>
              <a:t>27/04/2015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A2832-17EB-4329-BFC6-8B7D360A3C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536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476414" y="92594"/>
            <a:ext cx="3116723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pt-BR" sz="4000" dirty="0" smtClean="0"/>
              <a:t>Fluxograma</a:t>
            </a:r>
            <a:endParaRPr lang="pt-BR" sz="4000" dirty="0"/>
          </a:p>
        </p:txBody>
      </p:sp>
      <p:sp>
        <p:nvSpPr>
          <p:cNvPr id="3" name="Elipse 2"/>
          <p:cNvSpPr/>
          <p:nvPr/>
        </p:nvSpPr>
        <p:spPr>
          <a:xfrm>
            <a:off x="1271751" y="1471448"/>
            <a:ext cx="651642" cy="557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3110069" y="3132082"/>
            <a:ext cx="2732690" cy="1093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Losango 4"/>
          <p:cNvSpPr/>
          <p:nvPr/>
        </p:nvSpPr>
        <p:spPr>
          <a:xfrm>
            <a:off x="8187558" y="4897821"/>
            <a:ext cx="2480442" cy="16764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209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www.passeionaweb.com.br/blog/wp-content/uploads/2010/01/fluxogram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779" y="-1"/>
            <a:ext cx="5715000" cy="7231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08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512279" y="2897087"/>
            <a:ext cx="64611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200" b="0" i="0" dirty="0" smtClean="0">
                <a:effectLst/>
                <a:latin typeface="PT Sans"/>
              </a:rPr>
              <a:t>S (</a:t>
            </a:r>
            <a:r>
              <a:rPr lang="pt-BR" sz="3200" b="0" i="0" dirty="0" err="1" smtClean="0">
                <a:effectLst/>
                <a:latin typeface="PT Sans"/>
              </a:rPr>
              <a:t>supplier</a:t>
            </a:r>
            <a:r>
              <a:rPr lang="pt-BR" sz="3200" b="0" i="0" dirty="0" smtClean="0">
                <a:effectLst/>
                <a:latin typeface="PT Sans"/>
              </a:rPr>
              <a:t> – fornecedor), </a:t>
            </a:r>
          </a:p>
          <a:p>
            <a:pPr algn="ctr">
              <a:lnSpc>
                <a:spcPct val="150000"/>
              </a:lnSpc>
            </a:pPr>
            <a:r>
              <a:rPr lang="pt-BR" sz="3200" b="0" i="0" dirty="0" smtClean="0">
                <a:effectLst/>
                <a:latin typeface="PT Sans"/>
              </a:rPr>
              <a:t>I (input – entrada), </a:t>
            </a:r>
          </a:p>
          <a:p>
            <a:pPr algn="ctr">
              <a:lnSpc>
                <a:spcPct val="150000"/>
              </a:lnSpc>
            </a:pPr>
            <a:r>
              <a:rPr lang="pt-BR" sz="3200" b="0" i="0" dirty="0" smtClean="0">
                <a:effectLst/>
                <a:latin typeface="PT Sans"/>
              </a:rPr>
              <a:t>P (</a:t>
            </a:r>
            <a:r>
              <a:rPr lang="pt-BR" sz="3200" b="0" i="0" dirty="0" err="1" smtClean="0">
                <a:effectLst/>
                <a:latin typeface="PT Sans"/>
              </a:rPr>
              <a:t>process</a:t>
            </a:r>
            <a:r>
              <a:rPr lang="pt-BR" sz="3200" b="0" i="0" dirty="0" smtClean="0">
                <a:effectLst/>
                <a:latin typeface="PT Sans"/>
              </a:rPr>
              <a:t> – processo), </a:t>
            </a:r>
          </a:p>
          <a:p>
            <a:pPr algn="ctr">
              <a:lnSpc>
                <a:spcPct val="150000"/>
              </a:lnSpc>
            </a:pPr>
            <a:r>
              <a:rPr lang="pt-BR" sz="3200" b="0" i="0" dirty="0" smtClean="0">
                <a:effectLst/>
                <a:latin typeface="PT Sans"/>
              </a:rPr>
              <a:t>O (output – saída), </a:t>
            </a:r>
          </a:p>
          <a:p>
            <a:pPr algn="ctr">
              <a:lnSpc>
                <a:spcPct val="150000"/>
              </a:lnSpc>
            </a:pPr>
            <a:r>
              <a:rPr lang="pt-BR" sz="3200" b="0" i="0" dirty="0" smtClean="0">
                <a:effectLst/>
                <a:latin typeface="PT Sans"/>
              </a:rPr>
              <a:t>C (</a:t>
            </a:r>
            <a:r>
              <a:rPr lang="pt-BR" sz="3200" b="0" i="0" dirty="0" err="1" smtClean="0">
                <a:effectLst/>
                <a:latin typeface="PT Sans"/>
              </a:rPr>
              <a:t>custumer</a:t>
            </a:r>
            <a:r>
              <a:rPr lang="pt-BR" sz="3200" b="0" i="0" dirty="0" smtClean="0">
                <a:effectLst/>
                <a:latin typeface="PT Sans"/>
              </a:rPr>
              <a:t> – cliente)</a:t>
            </a:r>
            <a:endParaRPr lang="pt-BR" sz="32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336430" y="17258"/>
            <a:ext cx="1163703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dirty="0" smtClean="0"/>
              <a:t>Matriz </a:t>
            </a:r>
          </a:p>
          <a:p>
            <a:pPr algn="r"/>
            <a:r>
              <a:rPr lang="pt-BR" sz="8000" dirty="0" smtClean="0"/>
              <a:t>SIPOC</a:t>
            </a:r>
          </a:p>
          <a:p>
            <a:r>
              <a:rPr lang="pt-BR" sz="8000" dirty="0" smtClean="0"/>
              <a:t>Fluxograma</a:t>
            </a:r>
            <a:endParaRPr lang="pt-BR" sz="8000" dirty="0"/>
          </a:p>
        </p:txBody>
      </p:sp>
    </p:spTree>
    <p:extLst>
      <p:ext uri="{BB962C8B-B14F-4D97-AF65-F5344CB8AC3E}">
        <p14:creationId xmlns:p14="http://schemas.microsoft.com/office/powerpoint/2010/main" val="14235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6120" y="105807"/>
            <a:ext cx="11929242" cy="6141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BR" sz="3200" b="0" i="0" dirty="0" smtClean="0">
                <a:solidFill>
                  <a:srgbClr val="555555"/>
                </a:solidFill>
                <a:effectLst/>
                <a:latin typeface="verdana" panose="020B0604030504040204" pitchFamily="34" charset="0"/>
              </a:rPr>
              <a:t>Para criar um SIPOC do processo você deve seguir alguns passos. São eles:</a:t>
            </a:r>
            <a:endParaRPr lang="pt-BR" sz="3200" b="0" i="0" dirty="0" smtClean="0">
              <a:solidFill>
                <a:srgbClr val="555555"/>
              </a:solidFill>
              <a:effectLst/>
              <a:latin typeface="PT Sans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3200" b="0" i="0" dirty="0" smtClean="0">
                <a:solidFill>
                  <a:srgbClr val="444444"/>
                </a:solidFill>
                <a:effectLst/>
                <a:latin typeface="PT Sans"/>
              </a:rPr>
              <a:t>Concordar com o nome do processo. use verbo no infinitivo mais complemento (</a:t>
            </a:r>
            <a:r>
              <a:rPr lang="pt-BR" sz="3200" b="0" i="0" dirty="0" err="1" smtClean="0">
                <a:solidFill>
                  <a:srgbClr val="444444"/>
                </a:solidFill>
                <a:effectLst/>
                <a:latin typeface="PT Sans"/>
              </a:rPr>
              <a:t>Ex</a:t>
            </a:r>
            <a:r>
              <a:rPr lang="pt-BR" sz="3200" b="0" i="0" dirty="0" smtClean="0">
                <a:solidFill>
                  <a:srgbClr val="444444"/>
                </a:solidFill>
                <a:effectLst/>
                <a:latin typeface="PT Sans"/>
              </a:rPr>
              <a:t>: Realizar Planejamento Estratégico da Área Comercial);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endParaRPr lang="pt-BR" sz="3200" b="0" i="0" dirty="0" smtClean="0">
              <a:solidFill>
                <a:srgbClr val="444444"/>
              </a:solidFill>
              <a:effectLst/>
              <a:latin typeface="PT Sans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3200" b="0" i="0" dirty="0" smtClean="0">
                <a:solidFill>
                  <a:srgbClr val="444444"/>
                </a:solidFill>
                <a:effectLst/>
                <a:latin typeface="PT Sans"/>
              </a:rPr>
              <a:t>Defina as saídas do processo. Use saídas tangíveis que o processo produz (</a:t>
            </a:r>
            <a:r>
              <a:rPr lang="pt-BR" sz="3200" b="0" i="0" dirty="0" err="1" smtClean="0">
                <a:solidFill>
                  <a:srgbClr val="444444"/>
                </a:solidFill>
                <a:effectLst/>
                <a:latin typeface="PT Sans"/>
              </a:rPr>
              <a:t>Ex</a:t>
            </a:r>
            <a:r>
              <a:rPr lang="pt-BR" sz="3200" b="0" i="0" dirty="0" smtClean="0">
                <a:solidFill>
                  <a:srgbClr val="444444"/>
                </a:solidFill>
                <a:effectLst/>
                <a:latin typeface="PT Sans"/>
              </a:rPr>
              <a:t>: um relatório, uma carta, um produto, </a:t>
            </a:r>
            <a:r>
              <a:rPr lang="pt-BR" sz="3200" b="0" i="0" dirty="0" err="1" smtClean="0">
                <a:solidFill>
                  <a:srgbClr val="444444"/>
                </a:solidFill>
                <a:effectLst/>
                <a:latin typeface="PT Sans"/>
              </a:rPr>
              <a:t>etc</a:t>
            </a:r>
            <a:r>
              <a:rPr lang="pt-BR" sz="3200" b="0" i="0" dirty="0" smtClean="0">
                <a:solidFill>
                  <a:srgbClr val="444444"/>
                </a:solidFill>
                <a:effectLst/>
                <a:latin typeface="PT Sans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27126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6120" y="45425"/>
            <a:ext cx="11929242" cy="6435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0" i="0" dirty="0" smtClean="0">
                <a:solidFill>
                  <a:srgbClr val="555555"/>
                </a:solidFill>
                <a:effectLst/>
                <a:latin typeface="verdana" panose="020B0604030504040204" pitchFamily="34" charset="0"/>
              </a:rPr>
              <a:t>Para criar um SIPOC do processo você deve seguir alguns passos. São eles:</a:t>
            </a:r>
          </a:p>
          <a:p>
            <a:endParaRPr lang="pt-BR" sz="3600" b="0" i="0" dirty="0" smtClean="0">
              <a:solidFill>
                <a:srgbClr val="555555"/>
              </a:solidFill>
              <a:effectLst/>
              <a:latin typeface="PT Sans"/>
            </a:endParaRPr>
          </a:p>
          <a:p>
            <a:pPr marL="514350" indent="-51435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3"/>
            </a:pPr>
            <a:r>
              <a:rPr lang="pt-BR" sz="3600" b="0" i="0" dirty="0" smtClean="0">
                <a:solidFill>
                  <a:srgbClr val="444444"/>
                </a:solidFill>
                <a:effectLst/>
                <a:latin typeface="PT Sans"/>
              </a:rPr>
              <a:t>Defina os clientes do processo. Toda saída deverá possuir um cliente;</a:t>
            </a:r>
          </a:p>
          <a:p>
            <a:pPr algn="just">
              <a:buFont typeface="+mj-lt"/>
              <a:buAutoNum type="arabicPeriod" startAt="3"/>
            </a:pPr>
            <a:endParaRPr lang="pt-BR" sz="3600" b="0" i="0" dirty="0" smtClean="0">
              <a:solidFill>
                <a:srgbClr val="444444"/>
              </a:solidFill>
              <a:effectLst/>
              <a:latin typeface="PT Sans"/>
            </a:endParaRPr>
          </a:p>
          <a:p>
            <a:pPr marL="514350" indent="-51435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3"/>
            </a:pPr>
            <a:r>
              <a:rPr lang="pt-BR" sz="3600" b="0" i="0" dirty="0" smtClean="0">
                <a:solidFill>
                  <a:srgbClr val="444444"/>
                </a:solidFill>
                <a:effectLst/>
                <a:latin typeface="verdana" panose="020B0604030504040204" pitchFamily="34" charset="0"/>
              </a:rPr>
              <a:t>Defina as entradas do processo. Coisas necessárias para iniciar o processo, geralmente tangíveis (</a:t>
            </a:r>
            <a:r>
              <a:rPr lang="pt-BR" sz="3600" b="0" i="0" dirty="0" err="1" smtClean="0">
                <a:solidFill>
                  <a:srgbClr val="444444"/>
                </a:solidFill>
                <a:effectLst/>
                <a:latin typeface="verdana" panose="020B0604030504040204" pitchFamily="34" charset="0"/>
              </a:rPr>
              <a:t>Ex</a:t>
            </a:r>
            <a:r>
              <a:rPr lang="pt-BR" sz="3600" b="0" i="0" dirty="0" smtClean="0">
                <a:solidFill>
                  <a:srgbClr val="444444"/>
                </a:solidFill>
                <a:effectLst/>
                <a:latin typeface="verdana" panose="020B0604030504040204" pitchFamily="34" charset="0"/>
              </a:rPr>
              <a:t>: Requisição do cliente);</a:t>
            </a:r>
            <a:endParaRPr lang="pt-BR" sz="3600" dirty="0">
              <a:solidFill>
                <a:srgbClr val="444444"/>
              </a:solidFill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258628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6120" y="-9803"/>
            <a:ext cx="11929242" cy="598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BR" sz="3600" b="0" i="0" dirty="0" smtClean="0">
                <a:solidFill>
                  <a:srgbClr val="555555"/>
                </a:solidFill>
                <a:effectLst/>
                <a:latin typeface="verdana" panose="020B0604030504040204" pitchFamily="34" charset="0"/>
              </a:rPr>
              <a:t>Para criar um SIPOC do processo você deve seguir alguns passos. São eles:</a:t>
            </a:r>
            <a:endParaRPr lang="pt-BR" sz="3600" b="0" i="0" dirty="0" smtClean="0">
              <a:solidFill>
                <a:srgbClr val="555555"/>
              </a:solidFill>
              <a:effectLst/>
              <a:latin typeface="PT Sans"/>
            </a:endParaRPr>
          </a:p>
          <a:p>
            <a:pPr marL="742950" indent="-74295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5"/>
            </a:pPr>
            <a:r>
              <a:rPr lang="pt-BR" sz="3600" b="0" i="0" dirty="0" smtClean="0">
                <a:solidFill>
                  <a:srgbClr val="444444"/>
                </a:solidFill>
                <a:effectLst/>
                <a:latin typeface="verdana" panose="020B0604030504040204" pitchFamily="34" charset="0"/>
              </a:rPr>
              <a:t>Defina os fornecedores do processo. Pessoas ou outros processos que fornecem as entradas. Toda entrada deve possuir um fornecedor. Em alguns processos o fornecedor e o cliente poderão ser a mesma pessoa ou processo;</a:t>
            </a:r>
            <a:endParaRPr lang="pt-BR" sz="4000" dirty="0">
              <a:solidFill>
                <a:srgbClr val="444444"/>
              </a:solidFill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191834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6120" y="-9803"/>
            <a:ext cx="11929242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t-BR" sz="3200" b="0" i="0" dirty="0" smtClean="0">
                <a:solidFill>
                  <a:srgbClr val="555555"/>
                </a:solidFill>
                <a:effectLst/>
                <a:latin typeface="verdana" panose="020B0604030504040204" pitchFamily="34" charset="0"/>
              </a:rPr>
              <a:t>Para criar um SIPOC do processo você deve seguir alguns passos. São eles:</a:t>
            </a:r>
            <a:endParaRPr lang="pt-BR" sz="3200" b="0" i="0" dirty="0" smtClean="0">
              <a:solidFill>
                <a:srgbClr val="555555"/>
              </a:solidFill>
              <a:effectLst/>
              <a:latin typeface="PT Sans"/>
            </a:endParaRPr>
          </a:p>
          <a:p>
            <a:pPr marL="514350" indent="-51435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6"/>
            </a:pPr>
            <a:r>
              <a:rPr lang="pt-BR" sz="3200" b="0" i="0" dirty="0" smtClean="0">
                <a:solidFill>
                  <a:srgbClr val="444444"/>
                </a:solidFill>
                <a:effectLst/>
                <a:latin typeface="verdana" panose="020B0604030504040204" pitchFamily="34" charset="0"/>
              </a:rPr>
              <a:t>Defina os </a:t>
            </a:r>
            <a:r>
              <a:rPr lang="pt-BR" sz="3200" b="0" i="0" dirty="0" err="1" smtClean="0">
                <a:solidFill>
                  <a:srgbClr val="444444"/>
                </a:solidFill>
                <a:effectLst/>
                <a:latin typeface="verdana" panose="020B0604030504040204" pitchFamily="34" charset="0"/>
              </a:rPr>
              <a:t>sub-processos</a:t>
            </a:r>
            <a:r>
              <a:rPr lang="pt-BR" sz="3200" b="0" i="0" dirty="0" smtClean="0">
                <a:solidFill>
                  <a:srgbClr val="444444"/>
                </a:solidFill>
                <a:effectLst/>
                <a:latin typeface="verdana" panose="020B0604030504040204" pitchFamily="34" charset="0"/>
              </a:rPr>
              <a:t> que fazem parte do processo mapeado. Estas são as atividades que são feitas para converter as entradas em saídas. Elas serão a base para o mapa do processo a ser criado a após a elaboração do SIPOC.</a:t>
            </a:r>
            <a:endParaRPr lang="pt-BR" sz="3200" dirty="0">
              <a:solidFill>
                <a:srgbClr val="444444"/>
              </a:solidFill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301728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GmvV_qdTrNY/T2T31GOYfoI/AAAAAAAABTs/LtYkYIE05HQ/s1600/SIPO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4999"/>
            <a:ext cx="12191603" cy="5900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768416" y="51759"/>
            <a:ext cx="8315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Fluxograma SIPOC ou Matriz SIPOC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99105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productivate.files.wordpress.com/2013/08/ejemplosipo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49" y="0"/>
            <a:ext cx="10037383" cy="688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667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265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PT Sans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humberto felipe da silva</dc:creator>
  <cp:lastModifiedBy>humberto felipe da silva</cp:lastModifiedBy>
  <cp:revision>13</cp:revision>
  <dcterms:created xsi:type="dcterms:W3CDTF">2015-04-24T19:32:16Z</dcterms:created>
  <dcterms:modified xsi:type="dcterms:W3CDTF">2015-04-27T17:48:07Z</dcterms:modified>
</cp:coreProperties>
</file>