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5199975" cx="39600175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XeHOMERKm7Ci9XN+Klil9wW7P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4950024" y="4124164"/>
            <a:ext cx="29700142" cy="87733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88"/>
              <a:buFont typeface="Calibri"/>
              <a:buNone/>
              <a:defRPr sz="194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950024" y="13235822"/>
            <a:ext cx="29700142" cy="6084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7795"/>
              <a:buNone/>
              <a:defRPr sz="7794"/>
            </a:lvl1pPr>
            <a:lvl2pPr lvl="1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None/>
              <a:defRPr sz="6496"/>
            </a:lvl2pPr>
            <a:lvl3pPr lvl="2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None/>
              <a:defRPr sz="5846"/>
            </a:lvl3pPr>
            <a:lvl4pPr lvl="3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4pPr>
            <a:lvl5pPr lvl="4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5pPr>
            <a:lvl6pPr lvl="5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6pPr>
            <a:lvl7pPr lvl="6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7pPr>
            <a:lvl8pPr lvl="7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8pPr>
            <a:lvl9pPr lvl="8" algn="ctr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722513" y="1341667"/>
            <a:ext cx="34155161" cy="4870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1805518" y="-2374678"/>
            <a:ext cx="15989153" cy="34155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1930373" y="7750177"/>
            <a:ext cx="21355814" cy="85387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4605290" y="-541113"/>
            <a:ext cx="21355814" cy="25121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722513" y="1341667"/>
            <a:ext cx="34155161" cy="4870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722513" y="6708326"/>
            <a:ext cx="34155161" cy="15989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701888" y="6282497"/>
            <a:ext cx="34155161" cy="1048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88"/>
              <a:buFont typeface="Calibri"/>
              <a:buNone/>
              <a:defRPr sz="194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701888" y="16864153"/>
            <a:ext cx="34155161" cy="55124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rgbClr val="888888"/>
              </a:buClr>
              <a:buSzPts val="7795"/>
              <a:buNone/>
              <a:defRPr sz="7794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6496"/>
              <a:buNone/>
              <a:defRPr sz="649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5846"/>
              <a:buNone/>
              <a:defRPr sz="5846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5197"/>
              <a:buNone/>
              <a:defRPr sz="5197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5197"/>
              <a:buNone/>
              <a:defRPr sz="5197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5197"/>
              <a:buNone/>
              <a:defRPr sz="5197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5197"/>
              <a:buNone/>
              <a:defRPr sz="5197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5197"/>
              <a:buNone/>
              <a:defRPr sz="5197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5197"/>
              <a:buNone/>
              <a:defRPr sz="519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722513" y="1341667"/>
            <a:ext cx="34155161" cy="4870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722513" y="6708326"/>
            <a:ext cx="16830081" cy="15989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0047595" y="6708326"/>
            <a:ext cx="16830081" cy="15989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727671" y="1341667"/>
            <a:ext cx="34155161" cy="4870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727673" y="6177496"/>
            <a:ext cx="16752734" cy="30274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7795"/>
              <a:buNone/>
              <a:defRPr b="1" sz="7794"/>
            </a:lvl1pPr>
            <a:lvl2pPr indent="-2286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None/>
              <a:defRPr b="1" sz="6496"/>
            </a:lvl2pPr>
            <a:lvl3pPr indent="-2286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None/>
              <a:defRPr b="1" sz="5846"/>
            </a:lvl3pPr>
            <a:lvl4pPr indent="-2286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4pPr>
            <a:lvl5pPr indent="-2286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5pPr>
            <a:lvl6pPr indent="-2286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6pPr>
            <a:lvl7pPr indent="-2286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7pPr>
            <a:lvl8pPr indent="-2286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8pPr>
            <a:lvl9pPr indent="-2286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727673" y="9204991"/>
            <a:ext cx="16752734" cy="135391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0047595" y="6177496"/>
            <a:ext cx="16835238" cy="30274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7795"/>
              <a:buNone/>
              <a:defRPr b="1" sz="7794"/>
            </a:lvl1pPr>
            <a:lvl2pPr indent="-2286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None/>
              <a:defRPr b="1" sz="6496"/>
            </a:lvl2pPr>
            <a:lvl3pPr indent="-2286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None/>
              <a:defRPr b="1" sz="5846"/>
            </a:lvl3pPr>
            <a:lvl4pPr indent="-2286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4pPr>
            <a:lvl5pPr indent="-2286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5pPr>
            <a:lvl6pPr indent="-2286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6pPr>
            <a:lvl7pPr indent="-2286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7pPr>
            <a:lvl8pPr indent="-2286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8pPr>
            <a:lvl9pPr indent="-2286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b="1" sz="5197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0047595" y="9204991"/>
            <a:ext cx="16835238" cy="135391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722513" y="1341667"/>
            <a:ext cx="34155161" cy="4870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727673" y="1679998"/>
            <a:ext cx="12772090" cy="58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94"/>
              <a:buFont typeface="Calibri"/>
              <a:buNone/>
              <a:defRPr sz="1039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6835238" y="3628331"/>
            <a:ext cx="20047596" cy="17908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88619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0394"/>
              <a:buChar char="•"/>
              <a:defRPr sz="10394"/>
            </a:lvl1pPr>
            <a:lvl2pPr indent="-806069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9094"/>
              <a:buChar char="•"/>
              <a:defRPr sz="9094"/>
            </a:lvl2pPr>
            <a:lvl3pPr indent="-723582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7795"/>
              <a:buChar char="•"/>
              <a:defRPr sz="7794"/>
            </a:lvl3pPr>
            <a:lvl4pPr indent="-641095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Char char="•"/>
              <a:defRPr sz="6496"/>
            </a:lvl4pPr>
            <a:lvl5pPr indent="-641095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Char char="•"/>
              <a:defRPr sz="6496"/>
            </a:lvl5pPr>
            <a:lvl6pPr indent="-641095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Char char="•"/>
              <a:defRPr sz="6496"/>
            </a:lvl6pPr>
            <a:lvl7pPr indent="-641095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Char char="•"/>
              <a:defRPr sz="6496"/>
            </a:lvl7pPr>
            <a:lvl8pPr indent="-641095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Char char="•"/>
              <a:defRPr sz="6496"/>
            </a:lvl8pPr>
            <a:lvl9pPr indent="-641096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Char char="•"/>
              <a:defRPr sz="6496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727673" y="7559993"/>
            <a:ext cx="12772090" cy="14005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1pPr>
            <a:lvl2pPr indent="-2286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4547"/>
              <a:buNone/>
              <a:defRPr sz="4547"/>
            </a:lvl2pPr>
            <a:lvl3pPr indent="-2286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898"/>
              <a:buNone/>
              <a:defRPr sz="3898"/>
            </a:lvl3pPr>
            <a:lvl4pPr indent="-2286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4pPr>
            <a:lvl5pPr indent="-2286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5pPr>
            <a:lvl6pPr indent="-2286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6pPr>
            <a:lvl7pPr indent="-2286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7pPr>
            <a:lvl8pPr indent="-2286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8pPr>
            <a:lvl9pPr indent="-2286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727673" y="1679998"/>
            <a:ext cx="12772090" cy="58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94"/>
              <a:buFont typeface="Calibri"/>
              <a:buNone/>
              <a:defRPr sz="1039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6835238" y="3628331"/>
            <a:ext cx="20047596" cy="17908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10394"/>
              <a:buFont typeface="Arial"/>
              <a:buNone/>
              <a:defRPr b="0" i="0" sz="10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9094"/>
              <a:buFont typeface="Arial"/>
              <a:buNone/>
              <a:defRPr b="0" i="0" sz="90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None/>
              <a:defRPr b="0" i="0" sz="77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Font typeface="Arial"/>
              <a:buNone/>
              <a:defRPr b="0" i="0" sz="64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Font typeface="Arial"/>
              <a:buNone/>
              <a:defRPr b="0" i="0" sz="64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Font typeface="Arial"/>
              <a:buNone/>
              <a:defRPr b="0" i="0" sz="64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Font typeface="Arial"/>
              <a:buNone/>
              <a:defRPr b="0" i="0" sz="64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Font typeface="Arial"/>
              <a:buNone/>
              <a:defRPr b="0" i="0" sz="64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Font typeface="Arial"/>
              <a:buNone/>
              <a:defRPr b="0" i="0" sz="64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727673" y="7559993"/>
            <a:ext cx="12772090" cy="14005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5197"/>
            </a:lvl1pPr>
            <a:lvl2pPr indent="-228600" lvl="1" marL="914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4547"/>
              <a:buNone/>
              <a:defRPr sz="4547"/>
            </a:lvl2pPr>
            <a:lvl3pPr indent="-228600" lvl="2" marL="1371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898"/>
              <a:buNone/>
              <a:defRPr sz="3898"/>
            </a:lvl3pPr>
            <a:lvl4pPr indent="-228600" lvl="3" marL="1828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4pPr>
            <a:lvl5pPr indent="-228600" lvl="4" marL="22860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5pPr>
            <a:lvl6pPr indent="-228600" lvl="5" marL="27432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6pPr>
            <a:lvl7pPr indent="-228600" lvl="6" marL="32004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7pPr>
            <a:lvl8pPr indent="-228600" lvl="7" marL="36576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8pPr>
            <a:lvl9pPr indent="-228600" lvl="8" marL="411480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3248"/>
              <a:buNone/>
              <a:defRPr sz="3248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722513" y="1341667"/>
            <a:ext cx="34155161" cy="4870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91"/>
              <a:buFont typeface="Calibri"/>
              <a:buNone/>
              <a:defRPr b="0" i="0" sz="142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722513" y="6708326"/>
            <a:ext cx="34155161" cy="15989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06069" lvl="0" marL="457200" marR="0" rtl="0" algn="l">
              <a:lnSpc>
                <a:spcPct val="90000"/>
              </a:lnSpc>
              <a:spcBef>
                <a:spcPts val="3248"/>
              </a:spcBef>
              <a:spcAft>
                <a:spcPts val="0"/>
              </a:spcAft>
              <a:buClr>
                <a:schemeClr val="dk1"/>
              </a:buClr>
              <a:buSzPts val="9094"/>
              <a:buFont typeface="Arial"/>
              <a:buChar char="•"/>
              <a:defRPr b="0" i="0" sz="90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23582" lvl="1" marL="9144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Char char="•"/>
              <a:defRPr b="0" i="0" sz="77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41096" lvl="2" marL="13716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6496"/>
              <a:buFont typeface="Arial"/>
              <a:buChar char="•"/>
              <a:defRPr b="0" i="0" sz="64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99820" lvl="3" marL="18288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Font typeface="Arial"/>
              <a:buChar char="•"/>
              <a:defRPr b="0" i="0" sz="5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99820" lvl="4" marL="22860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Font typeface="Arial"/>
              <a:buChar char="•"/>
              <a:defRPr b="0" i="0" sz="5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99820" lvl="5" marL="27432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Font typeface="Arial"/>
              <a:buChar char="•"/>
              <a:defRPr b="0" i="0" sz="5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99820" lvl="6" marL="32004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Font typeface="Arial"/>
              <a:buChar char="•"/>
              <a:defRPr b="0" i="0" sz="5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99820" lvl="7" marL="36576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Font typeface="Arial"/>
              <a:buChar char="•"/>
              <a:defRPr b="0" i="0" sz="5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99821" lvl="8" marL="4114800" marR="0" rtl="0" algn="l">
              <a:lnSpc>
                <a:spcPct val="90000"/>
              </a:lnSpc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5846"/>
              <a:buFont typeface="Arial"/>
              <a:buChar char="•"/>
              <a:defRPr b="0" i="0" sz="5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722513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3117563" y="23356645"/>
            <a:ext cx="13365063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7967634" y="23356645"/>
            <a:ext cx="8910042" cy="134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89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8215" y="928711"/>
            <a:ext cx="4579441" cy="1764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812006" y="812837"/>
            <a:ext cx="3024723" cy="210301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7775282" y="23683014"/>
            <a:ext cx="25199999" cy="909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PRÁTICAS EM ENSINO DE FÍSICA – 2020 - </a:t>
            </a:r>
            <a:r>
              <a:rPr b="1" i="1" lang="en-US" sz="4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Profa. Cristina Leite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b="1" i="1" lang="en-US" sz="4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Educador(a) e/ou monitor(a):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87" name="Google Shape;87;p1"/>
          <p:cNvGrpSpPr/>
          <p:nvPr/>
        </p:nvGrpSpPr>
        <p:grpSpPr>
          <a:xfrm>
            <a:off x="7979549" y="689865"/>
            <a:ext cx="25203149" cy="2518657"/>
            <a:chOff x="7198520" y="3663799"/>
            <a:chExt cx="25203149" cy="2518657"/>
          </a:xfrm>
        </p:grpSpPr>
        <p:sp>
          <p:nvSpPr>
            <p:cNvPr id="88" name="Google Shape;88;p1"/>
            <p:cNvSpPr txBox="1"/>
            <p:nvPr/>
          </p:nvSpPr>
          <p:spPr>
            <a:xfrm>
              <a:off x="7198520" y="3663799"/>
              <a:ext cx="25203149" cy="11955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TÍTULO DA SEQUÊNCIA DE AULAS</a:t>
              </a:r>
              <a:endParaRPr b="0" i="0" sz="6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89" name="Google Shape;89;p1"/>
            <p:cNvGrpSpPr/>
            <p:nvPr/>
          </p:nvGrpSpPr>
          <p:grpSpPr>
            <a:xfrm>
              <a:off x="7895544" y="4859057"/>
              <a:ext cx="23760000" cy="1323399"/>
              <a:chOff x="7895544" y="4854407"/>
              <a:chExt cx="23760000" cy="1323399"/>
            </a:xfrm>
          </p:grpSpPr>
          <p:sp>
            <p:nvSpPr>
              <p:cNvPr id="90" name="Google Shape;90;p1"/>
              <p:cNvSpPr txBox="1"/>
              <p:nvPr/>
            </p:nvSpPr>
            <p:spPr>
              <a:xfrm>
                <a:off x="7895544" y="4854407"/>
                <a:ext cx="23760000" cy="13233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40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NOME DA ESCOLA EM QUE FOI REALIZADO O ESTÁGIO – Prof(a) supervisor(a): </a:t>
                </a:r>
                <a:endParaRPr b="0" i="0" sz="4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1"/>
              <p:cNvSpPr txBox="1"/>
              <p:nvPr/>
            </p:nvSpPr>
            <p:spPr>
              <a:xfrm>
                <a:off x="13860094" y="5593071"/>
                <a:ext cx="11880000" cy="584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Nome do(a) estagiário(a) 1, Nome do(a) estagiário(a) 2</a:t>
                </a:r>
                <a:endParaRPr b="0" i="0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2" name="Google Shape;92;p1"/>
          <p:cNvSpPr txBox="1"/>
          <p:nvPr/>
        </p:nvSpPr>
        <p:spPr>
          <a:xfrm>
            <a:off x="958875" y="4201928"/>
            <a:ext cx="11880000" cy="719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38572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TÍTULO 1 (INTRODUÇÃO)</a:t>
            </a:r>
            <a:endParaRPr b="1" i="0" sz="4800" u="none" cap="none" strike="noStrike">
              <a:solidFill>
                <a:srgbClr val="38572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258519" y="5119087"/>
            <a:ext cx="11880000" cy="3785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introdução deve apresentar a experiência do estágio como um todo, incluindo informações sobre a escola, perfil das turmas acompanhadas durante o estágio e outras informações contextuais que o grupo julgar relevantes para a compreensão da proposta no contexto do atual ensino remoto.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258528" y="9801189"/>
            <a:ext cx="118800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38572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TÍTULO 2 (PLANEJAMENTO DAS AULAS)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258519" y="10764689"/>
            <a:ext cx="11880000" cy="3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Apresenta-se o planejamento para a sequência de aulas, especificando brevemente as estratégias e recursos utilizados, assim como os conteúdos e discussões centrais em cada etapa. O plano de aula do grupo pode ser tomado como base para o desenvolvimento desse tópico.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3880125" y="4201134"/>
            <a:ext cx="118800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38572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TÍTULO 3 (RESULTADOS OBTIDOS)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4029956" y="5066205"/>
            <a:ext cx="11880000" cy="6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Nesse tópico, o grupo deve realizar um balanço sobre as aulas com base em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dados obtidos durante a regência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Nesse sentido, pode ser apresentada uma análise das respostas dadas pela turma ou de situações vivenciadas durante a sequência.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devem ser feitas considerações baseadas apenas nas opiniões pessoais do grupo, como: “a aula foi legal/boa”, etc. Sendo possível, também é recomendável inserir a avaliação do(a) prof(a) supervisor(a) e/ou do(a)s estudantes sobre a experiência da regência.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6801382" y="4345594"/>
            <a:ext cx="118800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38572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TÍTULO 4 (CONSIDERAÇÕES FINAIS)</a:t>
            </a:r>
            <a:endParaRPr b="1" i="0" sz="4800" u="none" cap="none" strike="noStrike">
              <a:solidFill>
                <a:srgbClr val="38572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6801371" y="5119069"/>
            <a:ext cx="11880000" cy="15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grupo deve apresentar ainda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sobre a experiência, buscando avaliá-la como um todo e pontuando aspectos desafiadores, motivadores, dificuldades enfrentadas, entre outros.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168229" y="14519733"/>
            <a:ext cx="37303800" cy="70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ATENÇÃO - OUTROS ASPECTOS GERAIS PARA O PÔSTER</a:t>
            </a:r>
            <a:endParaRPr b="0" i="0" sz="5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APARÊNCIA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geral, um pôster deve privilegiar uma comunicação visual. O desafio, nesse sentido, consiste em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 menos textos e mais esquemas, imagens ou figuras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Cores e estilos (tipo de fonte, organização do texto em colunas, entre outros)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 ser alterados livremente no corpo do pôster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respeitando o tamanho médio das fontes indicadas nesse modelo. As informações presentes no cabeçalho também devem ser mantidas pelo grupo.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CONTEÚDO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 parênteses (“Introdução”, “Planejamento das aulas”, “Resultados obtidos”, “Considerações finais”) indicam apenas o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conteúdo das discussões 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prevista e podem ser alterados pelo grupo. Outros títulos também podem ser criados, além dos quatro tópicos apresentados como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obrigatórios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Sendo feitas citações, deve ser incluído um item “Referências bibliográficas”.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IMPORTANTE: Não esqueçam de remover estas orientações da versão final do pôster.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Google Shape;101;p1"/>
          <p:cNvCxnSpPr/>
          <p:nvPr/>
        </p:nvCxnSpPr>
        <p:spPr>
          <a:xfrm>
            <a:off x="1800094" y="3630736"/>
            <a:ext cx="36000000" cy="0"/>
          </a:xfrm>
          <a:prstGeom prst="straightConnector1">
            <a:avLst/>
          </a:prstGeom>
          <a:noFill/>
          <a:ln cap="sq" cmpd="sng" w="1270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2020-11-09T21:37:11Z</dcterms:created>
  <dc:creator>Marta Souza</dc:creator>
</cp:coreProperties>
</file>