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5"/>
  </p:handoutMasterIdLst>
  <p:sldIdLst>
    <p:sldId id="256" r:id="rId2"/>
    <p:sldId id="257" r:id="rId3"/>
    <p:sldId id="309" r:id="rId4"/>
    <p:sldId id="261" r:id="rId5"/>
    <p:sldId id="258" r:id="rId6"/>
    <p:sldId id="259" r:id="rId7"/>
    <p:sldId id="305" r:id="rId8"/>
    <p:sldId id="262" r:id="rId9"/>
    <p:sldId id="263" r:id="rId10"/>
    <p:sldId id="264" r:id="rId11"/>
    <p:sldId id="265" r:id="rId12"/>
    <p:sldId id="266" r:id="rId13"/>
    <p:sldId id="301" r:id="rId14"/>
    <p:sldId id="267" r:id="rId15"/>
    <p:sldId id="268" r:id="rId16"/>
    <p:sldId id="269" r:id="rId17"/>
    <p:sldId id="270" r:id="rId18"/>
    <p:sldId id="302" r:id="rId19"/>
    <p:sldId id="303" r:id="rId20"/>
    <p:sldId id="304"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310" r:id="rId34"/>
    <p:sldId id="31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306" r:id="rId48"/>
    <p:sldId id="307" r:id="rId49"/>
    <p:sldId id="295" r:id="rId50"/>
    <p:sldId id="296" r:id="rId51"/>
    <p:sldId id="297" r:id="rId52"/>
    <p:sldId id="298" r:id="rId53"/>
    <p:sldId id="300" r:id="rId54"/>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6" autoAdjust="0"/>
    <p:restoredTop sz="94660"/>
  </p:normalViewPr>
  <p:slideViewPr>
    <p:cSldViewPr>
      <p:cViewPr varScale="1">
        <p:scale>
          <a:sx n="78" d="100"/>
          <a:sy n="78" d="100"/>
        </p:scale>
        <p:origin x="1074" y="54"/>
      </p:cViewPr>
      <p:guideLst>
        <p:guide orient="horz" pos="2160"/>
        <p:guide pos="2880"/>
      </p:guideLst>
    </p:cSldViewPr>
  </p:slideViewPr>
  <p:notesTextViewPr>
    <p:cViewPr>
      <p:scale>
        <a:sx n="100" d="100"/>
        <a:sy n="100" d="100"/>
      </p:scale>
      <p:origin x="0" y="0"/>
    </p:cViewPr>
  </p:notesTextViewPr>
  <p:notesViewPr>
    <p:cSldViewPr>
      <p:cViewPr varScale="1">
        <p:scale>
          <a:sx n="56" d="100"/>
          <a:sy n="56" d="100"/>
        </p:scale>
        <p:origin x="-186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69560DC-55F7-49FD-B427-8129453A6CC5}" type="datetimeFigureOut">
              <a:rPr lang="pt-BR" smtClean="0"/>
              <a:pPr/>
              <a:t>03/11/2016</a:t>
            </a:fld>
            <a:endParaRPr lang="pt-BR"/>
          </a:p>
        </p:txBody>
      </p:sp>
      <p:sp>
        <p:nvSpPr>
          <p:cNvPr id="4" name="Espaço Reservado para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A95D182-1838-4893-80EC-27124BD920B9}" type="slidenum">
              <a:rPr lang="pt-BR" smtClean="0"/>
              <a:pPr/>
              <a:t>‹nº›</a:t>
            </a:fld>
            <a:endParaRPr lang="pt-BR"/>
          </a:p>
        </p:txBody>
      </p:sp>
    </p:spTree>
    <p:extLst>
      <p:ext uri="{BB962C8B-B14F-4D97-AF65-F5344CB8AC3E}">
        <p14:creationId xmlns:p14="http://schemas.microsoft.com/office/powerpoint/2010/main" val="215648972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E7687D03-F396-4C43-A186-030272A80007}" type="datetimeFigureOut">
              <a:rPr lang="pt-BR" smtClean="0"/>
              <a:pPr/>
              <a:t>03/11/2016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951DC23-C594-4311-B850-0A8771864513}"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E7687D03-F396-4C43-A186-030272A80007}" type="datetimeFigureOut">
              <a:rPr lang="pt-BR" smtClean="0"/>
              <a:pPr/>
              <a:t>03/11/2016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951DC23-C594-4311-B850-0A8771864513}"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E7687D03-F396-4C43-A186-030272A80007}" type="datetimeFigureOut">
              <a:rPr lang="pt-BR" smtClean="0"/>
              <a:pPr/>
              <a:t>03/11/2016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951DC23-C594-4311-B850-0A8771864513}"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E7687D03-F396-4C43-A186-030272A80007}" type="datetimeFigureOut">
              <a:rPr lang="pt-BR" smtClean="0"/>
              <a:pPr/>
              <a:t>03/11/2016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951DC23-C594-4311-B850-0A8771864513}"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E7687D03-F396-4C43-A186-030272A80007}" type="datetimeFigureOut">
              <a:rPr lang="pt-BR" smtClean="0"/>
              <a:pPr/>
              <a:t>03/11/2016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951DC23-C594-4311-B850-0A8771864513}"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E7687D03-F396-4C43-A186-030272A80007}" type="datetimeFigureOut">
              <a:rPr lang="pt-BR" smtClean="0"/>
              <a:pPr/>
              <a:t>03/11/2016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951DC23-C594-4311-B850-0A8771864513}"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E7687D03-F396-4C43-A186-030272A80007}" type="datetimeFigureOut">
              <a:rPr lang="pt-BR" smtClean="0"/>
              <a:pPr/>
              <a:t>03/11/2016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2951DC23-C594-4311-B850-0A8771864513}"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E7687D03-F396-4C43-A186-030272A80007}" type="datetimeFigureOut">
              <a:rPr lang="pt-BR" smtClean="0"/>
              <a:pPr/>
              <a:t>03/11/2016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2951DC23-C594-4311-B850-0A8771864513}"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E7687D03-F396-4C43-A186-030272A80007}" type="datetimeFigureOut">
              <a:rPr lang="pt-BR" smtClean="0"/>
              <a:pPr/>
              <a:t>03/11/2016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2951DC23-C594-4311-B850-0A8771864513}"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E7687D03-F396-4C43-A186-030272A80007}" type="datetimeFigureOut">
              <a:rPr lang="pt-BR" smtClean="0"/>
              <a:pPr/>
              <a:t>03/11/2016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951DC23-C594-4311-B850-0A8771864513}"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E7687D03-F396-4C43-A186-030272A80007}" type="datetimeFigureOut">
              <a:rPr lang="pt-BR" smtClean="0"/>
              <a:pPr/>
              <a:t>03/11/2016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951DC23-C594-4311-B850-0A8771864513}"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687D03-F396-4C43-A186-030272A80007}" type="datetimeFigureOut">
              <a:rPr lang="pt-BR" smtClean="0"/>
              <a:pPr/>
              <a:t>03/11/2016</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51DC23-C594-4311-B850-0A8771864513}"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000240"/>
            <a:ext cx="7772400" cy="2000264"/>
          </a:xfrm>
        </p:spPr>
        <p:txBody>
          <a:bodyPr>
            <a:normAutofit/>
          </a:bodyPr>
          <a:lstStyle/>
          <a:p>
            <a:r>
              <a:rPr lang="en-US" sz="4000" b="1" dirty="0" smtClean="0"/>
              <a:t>Use of winter cultures for forage conservation</a:t>
            </a:r>
            <a:endParaRPr lang="pt-BR" sz="4000" b="1" dirty="0"/>
          </a:p>
        </p:txBody>
      </p:sp>
      <p:sp>
        <p:nvSpPr>
          <p:cNvPr id="3" name="Subtítulo 2"/>
          <p:cNvSpPr>
            <a:spLocks noGrp="1"/>
          </p:cNvSpPr>
          <p:nvPr>
            <p:ph type="subTitle" idx="1"/>
          </p:nvPr>
        </p:nvSpPr>
        <p:spPr>
          <a:xfrm>
            <a:off x="0" y="4071942"/>
            <a:ext cx="9144000" cy="1857388"/>
          </a:xfrm>
        </p:spPr>
        <p:txBody>
          <a:bodyPr>
            <a:normAutofit/>
          </a:bodyPr>
          <a:lstStyle/>
          <a:p>
            <a:r>
              <a:rPr lang="en-US" sz="2800" dirty="0" smtClean="0">
                <a:solidFill>
                  <a:schemeClr val="tx1"/>
                </a:solidFill>
                <a:latin typeface="Arial Rounded MT Bold" pitchFamily="34" charset="0"/>
              </a:rPr>
              <a:t>Prof. Dr. </a:t>
            </a:r>
            <a:r>
              <a:rPr lang="en-US" sz="2800" dirty="0" err="1" smtClean="0">
                <a:solidFill>
                  <a:schemeClr val="tx1"/>
                </a:solidFill>
                <a:latin typeface="Arial Rounded MT Bold" pitchFamily="34" charset="0"/>
              </a:rPr>
              <a:t>Valter</a:t>
            </a:r>
            <a:r>
              <a:rPr lang="en-US" sz="2800" dirty="0" smtClean="0">
                <a:solidFill>
                  <a:schemeClr val="tx1"/>
                </a:solidFill>
                <a:latin typeface="Arial Rounded MT Bold" pitchFamily="34" charset="0"/>
              </a:rPr>
              <a:t> Harry </a:t>
            </a:r>
            <a:r>
              <a:rPr lang="en-US" sz="2800" dirty="0" err="1" smtClean="0">
                <a:solidFill>
                  <a:schemeClr val="tx1"/>
                </a:solidFill>
                <a:latin typeface="Arial Rounded MT Bold" pitchFamily="34" charset="0"/>
              </a:rPr>
              <a:t>Bumbieris</a:t>
            </a:r>
            <a:r>
              <a:rPr lang="en-US" sz="2800" dirty="0" smtClean="0">
                <a:solidFill>
                  <a:schemeClr val="tx1"/>
                </a:solidFill>
                <a:latin typeface="Arial Rounded MT Bold" pitchFamily="34" charset="0"/>
              </a:rPr>
              <a:t> Junior</a:t>
            </a:r>
          </a:p>
          <a:p>
            <a:r>
              <a:rPr lang="en-US" sz="2800" dirty="0" smtClean="0">
                <a:solidFill>
                  <a:schemeClr val="tx1"/>
                </a:solidFill>
                <a:latin typeface="Arial Rounded MT Bold" pitchFamily="34" charset="0"/>
              </a:rPr>
              <a:t>Parana State University in Londrina </a:t>
            </a:r>
          </a:p>
          <a:p>
            <a:r>
              <a:rPr lang="en-US" sz="2800" dirty="0" smtClean="0">
                <a:solidFill>
                  <a:schemeClr val="tx1"/>
                </a:solidFill>
                <a:latin typeface="Arial Rounded MT Bold" pitchFamily="34" charset="0"/>
              </a:rPr>
              <a:t>Department  of Animal Science</a:t>
            </a:r>
          </a:p>
          <a:p>
            <a:endParaRPr lang="en-US" dirty="0" smtClean="0">
              <a:solidFill>
                <a:schemeClr val="tx1"/>
              </a:solidFill>
              <a:latin typeface="Arial Rounded MT Bold" pitchFamily="34" charset="0"/>
            </a:endParaRPr>
          </a:p>
          <a:p>
            <a:endParaRPr lang="pt-BR" dirty="0" smtClean="0">
              <a:solidFill>
                <a:schemeClr val="tx1"/>
              </a:solidFill>
              <a:latin typeface="Arial Rounded MT Bold" pitchFamily="34" charset="0"/>
            </a:endParaRPr>
          </a:p>
          <a:p>
            <a:endParaRPr lang="pt-BR"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pic>
        <p:nvPicPr>
          <p:cNvPr id="1027" name="Picture 3"/>
          <p:cNvPicPr>
            <a:picLocks noChangeAspect="1" noChangeArrowheads="1"/>
          </p:cNvPicPr>
          <p:nvPr/>
        </p:nvPicPr>
        <p:blipFill>
          <a:blip r:embed="rId3" cstate="print"/>
          <a:srcRect/>
          <a:stretch>
            <a:fillRect/>
          </a:stretch>
        </p:blipFill>
        <p:spPr bwMode="auto">
          <a:xfrm>
            <a:off x="7715272" y="5143512"/>
            <a:ext cx="1428728" cy="1278712"/>
          </a:xfrm>
          <a:prstGeom prst="rect">
            <a:avLst/>
          </a:prstGeom>
          <a:noFill/>
        </p:spPr>
      </p:pic>
      <p:sp>
        <p:nvSpPr>
          <p:cNvPr id="6" name="CaixaDeTexto 5"/>
          <p:cNvSpPr txBox="1"/>
          <p:nvPr/>
        </p:nvSpPr>
        <p:spPr>
          <a:xfrm>
            <a:off x="7858148" y="6396335"/>
            <a:ext cx="1000132" cy="461665"/>
          </a:xfrm>
          <a:prstGeom prst="rect">
            <a:avLst/>
          </a:prstGeom>
          <a:noFill/>
        </p:spPr>
        <p:txBody>
          <a:bodyPr wrap="square" rtlCol="0">
            <a:spAutoFit/>
          </a:bodyPr>
          <a:lstStyle/>
          <a:p>
            <a:pPr algn="ctr"/>
            <a:r>
              <a:rPr lang="en-US" sz="2400" b="1" dirty="0" smtClean="0"/>
              <a:t>   UEL</a:t>
            </a:r>
            <a:endParaRPr lang="pt-BR" sz="2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42910" y="2071678"/>
            <a:ext cx="7772400" cy="655633"/>
          </a:xfrm>
        </p:spPr>
        <p:txBody>
          <a:bodyPr>
            <a:normAutofit/>
          </a:bodyPr>
          <a:lstStyle/>
          <a:p>
            <a:r>
              <a:rPr lang="en-US" sz="3200" u="sng" dirty="0" smtClean="0"/>
              <a:t>Nutritional potential of winter cereal silages</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357158" y="3071810"/>
            <a:ext cx="8501122" cy="3571900"/>
          </a:xfrm>
        </p:spPr>
        <p:txBody>
          <a:bodyPr>
            <a:normAutofit fontScale="92500" lnSpcReduction="10000"/>
          </a:bodyPr>
          <a:lstStyle/>
          <a:p>
            <a:pPr algn="l"/>
            <a:r>
              <a:rPr lang="pt-BR" dirty="0" smtClean="0">
                <a:solidFill>
                  <a:schemeClr val="tx1"/>
                </a:solidFill>
              </a:rPr>
              <a:t>• </a:t>
            </a:r>
            <a:r>
              <a:rPr lang="en-US" dirty="0" smtClean="0">
                <a:solidFill>
                  <a:schemeClr val="tx1"/>
                </a:solidFill>
              </a:rPr>
              <a:t>The aim of improving the nutritional value of </a:t>
            </a:r>
          </a:p>
          <a:p>
            <a:pPr algn="l"/>
            <a:r>
              <a:rPr lang="en-US" dirty="0" smtClean="0">
                <a:solidFill>
                  <a:schemeClr val="tx1"/>
                </a:solidFill>
              </a:rPr>
              <a:t>    Silages            winter cereals + legumes</a:t>
            </a:r>
            <a:r>
              <a:rPr lang="en-US" dirty="0" smtClean="0"/>
              <a:t/>
            </a:r>
            <a:br>
              <a:rPr lang="en-US" dirty="0" smtClean="0"/>
            </a:br>
            <a:r>
              <a:rPr lang="pt-BR" dirty="0" smtClean="0">
                <a:solidFill>
                  <a:schemeClr val="tx1"/>
                </a:solidFill>
              </a:rPr>
              <a:t>                                     </a:t>
            </a:r>
          </a:p>
          <a:p>
            <a:pPr algn="l"/>
            <a:r>
              <a:rPr lang="pt-BR" dirty="0" smtClean="0">
                <a:solidFill>
                  <a:schemeClr val="tx1"/>
                </a:solidFill>
              </a:rPr>
              <a:t>                                        </a:t>
            </a:r>
            <a:r>
              <a:rPr lang="pt-BR" dirty="0" err="1" smtClean="0">
                <a:solidFill>
                  <a:schemeClr val="tx1"/>
                </a:solidFill>
              </a:rPr>
              <a:t>Agronomic</a:t>
            </a:r>
            <a:endParaRPr lang="pt-BR" dirty="0" smtClean="0">
              <a:solidFill>
                <a:schemeClr val="tx1"/>
              </a:solidFill>
            </a:endParaRPr>
          </a:p>
          <a:p>
            <a:pPr algn="l"/>
            <a:r>
              <a:rPr lang="pt-BR" dirty="0" smtClean="0">
                <a:solidFill>
                  <a:schemeClr val="tx1"/>
                </a:solidFill>
              </a:rPr>
              <a:t>    </a:t>
            </a:r>
            <a:r>
              <a:rPr lang="pt-BR" dirty="0" err="1" smtClean="0">
                <a:solidFill>
                  <a:schemeClr val="tx1"/>
                </a:solidFill>
              </a:rPr>
              <a:t>Advantages</a:t>
            </a:r>
            <a:r>
              <a:rPr lang="pt-BR" dirty="0" smtClean="0">
                <a:solidFill>
                  <a:schemeClr val="tx1"/>
                </a:solidFill>
              </a:rPr>
              <a:t>                                              = </a:t>
            </a:r>
            <a:r>
              <a:rPr lang="pt-BR" dirty="0" err="1" smtClean="0">
                <a:solidFill>
                  <a:schemeClr val="tx1"/>
                </a:solidFill>
              </a:rPr>
              <a:t>Sustainable</a:t>
            </a:r>
            <a:endParaRPr lang="pt-BR" dirty="0" smtClean="0">
              <a:solidFill>
                <a:schemeClr val="tx1"/>
              </a:solidFill>
            </a:endParaRPr>
          </a:p>
          <a:p>
            <a:pPr algn="l"/>
            <a:r>
              <a:rPr lang="pt-BR" dirty="0" smtClean="0">
                <a:solidFill>
                  <a:schemeClr val="tx1"/>
                </a:solidFill>
              </a:rPr>
              <a:t>                                    </a:t>
            </a:r>
          </a:p>
          <a:p>
            <a:pPr algn="l"/>
            <a:r>
              <a:rPr lang="pt-BR" dirty="0" smtClean="0">
                <a:solidFill>
                  <a:schemeClr val="tx1"/>
                </a:solidFill>
              </a:rPr>
              <a:t>                                        </a:t>
            </a:r>
            <a:r>
              <a:rPr lang="pt-BR" dirty="0" err="1" smtClean="0">
                <a:solidFill>
                  <a:schemeClr val="tx1"/>
                </a:solidFill>
              </a:rPr>
              <a:t>Zootechnical</a:t>
            </a:r>
            <a:endParaRPr lang="pt-BR" dirty="0" smtClean="0">
              <a:solidFill>
                <a:schemeClr val="tx1"/>
              </a:solidFill>
            </a:endParaRPr>
          </a:p>
        </p:txBody>
      </p:sp>
      <p:sp>
        <p:nvSpPr>
          <p:cNvPr id="5" name="Seta para a direita listrada 4"/>
          <p:cNvSpPr/>
          <p:nvPr/>
        </p:nvSpPr>
        <p:spPr>
          <a:xfrm>
            <a:off x="2000232" y="3714752"/>
            <a:ext cx="642942" cy="21431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have esquerda 5"/>
          <p:cNvSpPr/>
          <p:nvPr/>
        </p:nvSpPr>
        <p:spPr>
          <a:xfrm>
            <a:off x="3143240" y="4572008"/>
            <a:ext cx="428628" cy="1857388"/>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143000"/>
          </a:xfrm>
        </p:spPr>
        <p:txBody>
          <a:bodyPr>
            <a:normAutofit/>
          </a:bodyPr>
          <a:lstStyle/>
          <a:p>
            <a:pPr algn="just"/>
            <a:r>
              <a:rPr lang="en-US" sz="2400" b="1" dirty="0" smtClean="0"/>
              <a:t>Table 2 - Chemical composition and fermentation characteristics of winter cereals silages with legumes</a:t>
            </a:r>
            <a:endParaRPr lang="pt-BR" sz="2400" b="1" dirty="0"/>
          </a:p>
        </p:txBody>
      </p:sp>
      <p:graphicFrame>
        <p:nvGraphicFramePr>
          <p:cNvPr id="4" name="Espaço Reservado para Conteúdo 3"/>
          <p:cNvGraphicFramePr>
            <a:graphicFrameLocks noGrp="1"/>
          </p:cNvGraphicFramePr>
          <p:nvPr>
            <p:ph idx="1"/>
          </p:nvPr>
        </p:nvGraphicFramePr>
        <p:xfrm>
          <a:off x="214282" y="1285859"/>
          <a:ext cx="8715441" cy="5448268"/>
        </p:xfrm>
        <a:graphic>
          <a:graphicData uri="http://schemas.openxmlformats.org/drawingml/2006/table">
            <a:tbl>
              <a:tblPr firstRow="1" bandRow="1">
                <a:tableStyleId>{5C22544A-7EE6-4342-B048-85BDC9FD1C3A}</a:tableStyleId>
              </a:tblPr>
              <a:tblGrid>
                <a:gridCol w="1245063"/>
                <a:gridCol w="1245063"/>
                <a:gridCol w="1245063"/>
                <a:gridCol w="1245063"/>
                <a:gridCol w="1245063"/>
                <a:gridCol w="1245063"/>
                <a:gridCol w="1245063"/>
              </a:tblGrid>
              <a:tr h="466004">
                <a:tc>
                  <a:txBody>
                    <a:bodyPr/>
                    <a:lstStyle/>
                    <a:p>
                      <a:pPr algn="ctr">
                        <a:lnSpc>
                          <a:spcPct val="115000"/>
                        </a:lnSpc>
                        <a:spcAft>
                          <a:spcPts val="0"/>
                        </a:spcAft>
                      </a:pPr>
                      <a:r>
                        <a:rPr lang="pt-BR" sz="1400" b="1" dirty="0" smtClean="0">
                          <a:solidFill>
                            <a:schemeClr val="bg1"/>
                          </a:solidFill>
                          <a:latin typeface="+mn-lt"/>
                          <a:ea typeface="Times New Roman"/>
                          <a:cs typeface="Times New Roman"/>
                        </a:rPr>
                        <a:t>Parameters </a:t>
                      </a:r>
                      <a:r>
                        <a:rPr lang="pt-BR" sz="1400" b="1" dirty="0">
                          <a:solidFill>
                            <a:schemeClr val="bg1"/>
                          </a:solidFill>
                          <a:latin typeface="+mn-lt"/>
                          <a:ea typeface="Times New Roman"/>
                          <a:cs typeface="Times New Roman"/>
                        </a:rPr>
                        <a:t>(%)</a:t>
                      </a:r>
                      <a:endParaRPr lang="pt-BR" sz="1400" dirty="0">
                        <a:solidFill>
                          <a:schemeClr val="bg1"/>
                        </a:solidFill>
                        <a:latin typeface="+mn-lt"/>
                        <a:ea typeface="Calibri"/>
                        <a:cs typeface="Times New Roman"/>
                      </a:endParaRPr>
                    </a:p>
                  </a:txBody>
                  <a:tcPr marL="44450" marR="44450" marT="0" marB="0" anchor="ctr"/>
                </a:tc>
                <a:tc gridSpan="2">
                  <a:txBody>
                    <a:bodyPr/>
                    <a:lstStyle/>
                    <a:p>
                      <a:pPr algn="ctr">
                        <a:lnSpc>
                          <a:spcPct val="115000"/>
                        </a:lnSpc>
                        <a:spcAft>
                          <a:spcPts val="0"/>
                        </a:spcAft>
                      </a:pPr>
                      <a:r>
                        <a:rPr lang="pt-BR" sz="1400" b="1" kern="1200" dirty="0" smtClean="0">
                          <a:solidFill>
                            <a:schemeClr val="bg1"/>
                          </a:solidFill>
                          <a:latin typeface="+mn-lt"/>
                          <a:ea typeface="Times New Roman"/>
                          <a:cs typeface="Times New Roman"/>
                        </a:rPr>
                        <a:t>Dias, (2007)</a:t>
                      </a:r>
                    </a:p>
                  </a:txBody>
                  <a:tcPr marL="44450" marR="44450" marT="0" marB="0" anchor="ctr"/>
                </a:tc>
                <a:tc hMerge="1">
                  <a:txBody>
                    <a:bodyPr/>
                    <a:lstStyle/>
                    <a:p>
                      <a:pPr algn="ctr">
                        <a:lnSpc>
                          <a:spcPct val="115000"/>
                        </a:lnSpc>
                        <a:spcAft>
                          <a:spcPts val="0"/>
                        </a:spcAft>
                      </a:pPr>
                      <a:endParaRPr lang="pt-BR" sz="1400" dirty="0">
                        <a:solidFill>
                          <a:schemeClr val="bg1"/>
                        </a:solidFill>
                        <a:latin typeface="+mn-lt"/>
                        <a:ea typeface="Calibri"/>
                        <a:cs typeface="Times New Roman"/>
                      </a:endParaRPr>
                    </a:p>
                  </a:txBody>
                  <a:tcPr marL="44450" marR="44450" marT="0" marB="0" anchor="ctr"/>
                </a:tc>
                <a:tc gridSpan="2">
                  <a:txBody>
                    <a:bodyPr/>
                    <a:lstStyle/>
                    <a:p>
                      <a:pPr marL="0" algn="ctr" defTabSz="914400" rtl="0" eaLnBrk="1" latinLnBrk="0" hangingPunct="1">
                        <a:lnSpc>
                          <a:spcPct val="115000"/>
                        </a:lnSpc>
                        <a:spcAft>
                          <a:spcPts val="0"/>
                        </a:spcAft>
                      </a:pPr>
                      <a:r>
                        <a:rPr lang="pt-BR" sz="1400" b="1" kern="1200" dirty="0" smtClean="0">
                          <a:solidFill>
                            <a:schemeClr val="bg1"/>
                          </a:solidFill>
                          <a:latin typeface="+mn-lt"/>
                          <a:ea typeface="Times New Roman"/>
                          <a:cs typeface="Times New Roman"/>
                        </a:rPr>
                        <a:t>Bumbieris Jr, (2009) </a:t>
                      </a:r>
                      <a:endParaRPr lang="pt-BR" sz="1400" b="1" kern="1200" dirty="0">
                        <a:solidFill>
                          <a:schemeClr val="bg1"/>
                        </a:solidFill>
                        <a:latin typeface="+mn-lt"/>
                        <a:ea typeface="Times New Roman"/>
                        <a:cs typeface="Times New Roman"/>
                      </a:endParaRPr>
                    </a:p>
                  </a:txBody>
                  <a:tcPr marL="44450" marR="44450" marT="0" marB="0" anchor="ctr"/>
                </a:tc>
                <a:tc hMerge="1">
                  <a:txBody>
                    <a:bodyPr/>
                    <a:lstStyle/>
                    <a:p>
                      <a:pPr marL="0" algn="ctr" defTabSz="914400" rtl="0" eaLnBrk="1" latinLnBrk="0" hangingPunct="1">
                        <a:lnSpc>
                          <a:spcPct val="115000"/>
                        </a:lnSpc>
                        <a:spcAft>
                          <a:spcPts val="0"/>
                        </a:spcAft>
                      </a:pPr>
                      <a:endParaRPr lang="pt-BR" sz="1400" b="1" kern="1200" dirty="0" smtClean="0">
                        <a:solidFill>
                          <a:schemeClr val="bg1"/>
                        </a:solidFill>
                        <a:latin typeface="+mn-lt"/>
                        <a:ea typeface="Times New Roman"/>
                        <a:cs typeface="Times New Roman"/>
                      </a:endParaRPr>
                    </a:p>
                  </a:txBody>
                  <a:tcPr marL="44450" marR="44450" marT="0" marB="0" anchor="ctr"/>
                </a:tc>
                <a:tc gridSpan="2">
                  <a:txBody>
                    <a:bodyPr/>
                    <a:lstStyle/>
                    <a:p>
                      <a:pPr marL="0" algn="ctr" defTabSz="914400" rtl="0" eaLnBrk="1" latinLnBrk="0" hangingPunct="1">
                        <a:lnSpc>
                          <a:spcPct val="115000"/>
                        </a:lnSpc>
                        <a:spcAft>
                          <a:spcPts val="0"/>
                        </a:spcAft>
                      </a:pPr>
                      <a:r>
                        <a:rPr lang="pt-BR" sz="1400" b="1" kern="1200" dirty="0" err="1" smtClean="0">
                          <a:solidFill>
                            <a:schemeClr val="bg1"/>
                          </a:solidFill>
                          <a:latin typeface="+mn-lt"/>
                          <a:ea typeface="Times New Roman"/>
                          <a:cs typeface="Times New Roman"/>
                        </a:rPr>
                        <a:t>Huuskonen</a:t>
                      </a:r>
                      <a:r>
                        <a:rPr lang="pt-BR" sz="1400" b="1" kern="1200" dirty="0" smtClean="0">
                          <a:solidFill>
                            <a:schemeClr val="bg1"/>
                          </a:solidFill>
                          <a:latin typeface="+mn-lt"/>
                          <a:ea typeface="Times New Roman"/>
                          <a:cs typeface="Times New Roman"/>
                        </a:rPr>
                        <a:t> et al. (2010)</a:t>
                      </a:r>
                    </a:p>
                  </a:txBody>
                  <a:tcPr marL="44450" marR="44450" marT="0" marB="0" anchor="ctr"/>
                </a:tc>
                <a:tc hMerge="1">
                  <a:txBody>
                    <a:bodyPr/>
                    <a:lstStyle/>
                    <a:p>
                      <a:pPr marL="0" algn="ctr" defTabSz="914400" rtl="0" eaLnBrk="1" latinLnBrk="0" hangingPunct="1">
                        <a:lnSpc>
                          <a:spcPct val="115000"/>
                        </a:lnSpc>
                        <a:spcAft>
                          <a:spcPts val="0"/>
                        </a:spcAft>
                      </a:pPr>
                      <a:endParaRPr lang="pt-BR" sz="1400" b="1" kern="1200" dirty="0" smtClean="0">
                        <a:solidFill>
                          <a:schemeClr val="bg1"/>
                        </a:solidFill>
                        <a:latin typeface="+mn-lt"/>
                        <a:ea typeface="Times New Roman"/>
                        <a:cs typeface="Times New Roman"/>
                      </a:endParaRPr>
                    </a:p>
                  </a:txBody>
                  <a:tcPr marL="44450" marR="44450" marT="0" marB="0" anchor="ctr"/>
                </a:tc>
              </a:tr>
              <a:tr h="407235">
                <a:tc>
                  <a:txBody>
                    <a:bodyPr/>
                    <a:lstStyle/>
                    <a:p>
                      <a:pPr algn="ctr">
                        <a:lnSpc>
                          <a:spcPct val="115000"/>
                        </a:lnSpc>
                        <a:spcAft>
                          <a:spcPts val="0"/>
                        </a:spcAft>
                      </a:pP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b="1" dirty="0" smtClean="0">
                          <a:latin typeface="+mn-lt"/>
                          <a:ea typeface="Calibri"/>
                          <a:cs typeface="Times New Roman"/>
                        </a:rPr>
                        <a:t>TFPS</a:t>
                      </a:r>
                      <a:endParaRPr lang="pt-BR" sz="1400" b="1" dirty="0">
                        <a:latin typeface="+mn-lt"/>
                        <a:ea typeface="Calibri"/>
                        <a:cs typeface="Times New Roman"/>
                      </a:endParaRPr>
                    </a:p>
                  </a:txBody>
                  <a:tcPr marL="44450" marR="4445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pt-BR" sz="1400" b="1" dirty="0" smtClean="0">
                          <a:latin typeface="+mn-lt"/>
                          <a:ea typeface="Calibri"/>
                          <a:cs typeface="Times New Roman"/>
                        </a:rPr>
                        <a:t>TOFPS</a:t>
                      </a:r>
                      <a:endParaRPr lang="pt-BR" sz="1400" b="1"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b="1" dirty="0" smtClean="0">
                          <a:latin typeface="+mn-lt"/>
                          <a:ea typeface="Calibri"/>
                          <a:cs typeface="Times New Roman"/>
                        </a:rPr>
                        <a:t>TFPS</a:t>
                      </a:r>
                      <a:endParaRPr lang="pt-BR" sz="1400" b="1" dirty="0">
                        <a:latin typeface="+mn-lt"/>
                        <a:ea typeface="Calibri"/>
                        <a:cs typeface="Times New Roman"/>
                      </a:endParaRPr>
                    </a:p>
                  </a:txBody>
                  <a:tcPr marL="44450" marR="4445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pt-BR" sz="1400" b="1" dirty="0" smtClean="0">
                          <a:latin typeface="+mn-lt"/>
                          <a:ea typeface="Calibri"/>
                          <a:cs typeface="Times New Roman"/>
                        </a:rPr>
                        <a:t>TOFPS</a:t>
                      </a:r>
                      <a:endParaRPr lang="pt-BR" sz="1400" b="1"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b="1" dirty="0" smtClean="0">
                          <a:latin typeface="+mn-lt"/>
                          <a:ea typeface="Calibri"/>
                          <a:cs typeface="Times New Roman"/>
                        </a:rPr>
                        <a:t>BFPS</a:t>
                      </a:r>
                      <a:endParaRPr lang="pt-BR" sz="1400" b="1"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b="1" dirty="0" smtClean="0">
                          <a:latin typeface="+mn-lt"/>
                          <a:ea typeface="Calibri"/>
                          <a:cs typeface="Times New Roman"/>
                        </a:rPr>
                        <a:t>WVS</a:t>
                      </a:r>
                      <a:endParaRPr lang="pt-BR" sz="1400" b="1" dirty="0">
                        <a:latin typeface="+mn-lt"/>
                        <a:ea typeface="Calibri"/>
                        <a:cs typeface="Times New Roman"/>
                      </a:endParaRPr>
                    </a:p>
                  </a:txBody>
                  <a:tcPr marL="44450" marR="44450" marT="0" marB="0" anchor="ctr"/>
                </a:tc>
              </a:tr>
              <a:tr h="407235">
                <a:tc>
                  <a:txBody>
                    <a:bodyPr/>
                    <a:lstStyle/>
                    <a:p>
                      <a:pPr>
                        <a:lnSpc>
                          <a:spcPct val="115000"/>
                        </a:lnSpc>
                        <a:spcAft>
                          <a:spcPts val="0"/>
                        </a:spcAft>
                      </a:pPr>
                      <a:r>
                        <a:rPr lang="pt-BR" sz="1400" dirty="0" smtClean="0">
                          <a:solidFill>
                            <a:srgbClr val="000000"/>
                          </a:solidFill>
                          <a:latin typeface="+mn-lt"/>
                          <a:ea typeface="Calibri"/>
                          <a:cs typeface="Times New Roman"/>
                        </a:rPr>
                        <a:t>DM</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25,28</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24,46</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23,44</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22,57</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26,80</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31,50</a:t>
                      </a:r>
                      <a:endParaRPr lang="pt-BR" sz="1400" dirty="0">
                        <a:latin typeface="+mn-lt"/>
                        <a:ea typeface="Calibri"/>
                        <a:cs typeface="Times New Roman"/>
                      </a:endParaRPr>
                    </a:p>
                  </a:txBody>
                  <a:tcPr marL="44450" marR="44450" marT="0" marB="0" anchor="ctr"/>
                </a:tc>
              </a:tr>
              <a:tr h="407235">
                <a:tc>
                  <a:txBody>
                    <a:bodyPr/>
                    <a:lstStyle/>
                    <a:p>
                      <a:pPr>
                        <a:lnSpc>
                          <a:spcPct val="115000"/>
                        </a:lnSpc>
                        <a:spcAft>
                          <a:spcPts val="0"/>
                        </a:spcAft>
                      </a:pPr>
                      <a:r>
                        <a:rPr lang="pt-BR" sz="1400" dirty="0" smtClean="0">
                          <a:solidFill>
                            <a:srgbClr val="000000"/>
                          </a:solidFill>
                          <a:latin typeface="+mn-lt"/>
                          <a:ea typeface="Calibri"/>
                          <a:cs typeface="Times New Roman"/>
                        </a:rPr>
                        <a:t>CP</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10,27</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9,50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11,63</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13,06</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10,60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13,30</a:t>
                      </a:r>
                      <a:endParaRPr lang="pt-BR" sz="1400" dirty="0">
                        <a:latin typeface="+mn-lt"/>
                        <a:ea typeface="Calibri"/>
                        <a:cs typeface="Times New Roman"/>
                      </a:endParaRPr>
                    </a:p>
                  </a:txBody>
                  <a:tcPr marL="44450" marR="44450" marT="0" marB="0" anchor="ctr"/>
                </a:tc>
              </a:tr>
              <a:tr h="407235">
                <a:tc>
                  <a:txBody>
                    <a:bodyPr/>
                    <a:lstStyle/>
                    <a:p>
                      <a:pPr>
                        <a:lnSpc>
                          <a:spcPct val="115000"/>
                        </a:lnSpc>
                        <a:spcAft>
                          <a:spcPts val="0"/>
                        </a:spcAft>
                      </a:pPr>
                      <a:r>
                        <a:rPr lang="pt-BR" sz="1400" dirty="0" smtClean="0">
                          <a:solidFill>
                            <a:srgbClr val="000000"/>
                          </a:solidFill>
                          <a:latin typeface="+mn-lt"/>
                          <a:ea typeface="Times New Roman"/>
                          <a:cs typeface="Times New Roman"/>
                        </a:rPr>
                        <a:t>NDF </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56,85</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56,90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58,52</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56,39</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54,00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54,70</a:t>
                      </a:r>
                      <a:endParaRPr lang="pt-BR" sz="1400" dirty="0">
                        <a:latin typeface="+mn-lt"/>
                        <a:ea typeface="Calibri"/>
                        <a:cs typeface="Times New Roman"/>
                      </a:endParaRPr>
                    </a:p>
                  </a:txBody>
                  <a:tcPr marL="44450" marR="44450" marT="0" marB="0" anchor="ctr"/>
                </a:tc>
              </a:tr>
              <a:tr h="407235">
                <a:tc>
                  <a:txBody>
                    <a:bodyPr/>
                    <a:lstStyle/>
                    <a:p>
                      <a:pPr>
                        <a:lnSpc>
                          <a:spcPct val="115000"/>
                        </a:lnSpc>
                        <a:spcAft>
                          <a:spcPts val="0"/>
                        </a:spcAft>
                      </a:pPr>
                      <a:r>
                        <a:rPr lang="pt-BR" sz="1400" dirty="0" smtClean="0">
                          <a:solidFill>
                            <a:srgbClr val="000000"/>
                          </a:solidFill>
                          <a:latin typeface="+mn-lt"/>
                          <a:ea typeface="Times New Roman"/>
                          <a:cs typeface="Times New Roman"/>
                        </a:rPr>
                        <a:t>ADF </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36,35</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36,02</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37,48</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36,11</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a:t>
                      </a:r>
                      <a:endParaRPr lang="pt-BR" sz="1400" dirty="0">
                        <a:latin typeface="+mn-lt"/>
                        <a:ea typeface="Calibri"/>
                        <a:cs typeface="Times New Roman"/>
                      </a:endParaRPr>
                    </a:p>
                  </a:txBody>
                  <a:tcPr marL="44450" marR="44450" marT="0" marB="0" anchor="ctr"/>
                </a:tc>
              </a:tr>
              <a:tr h="407235">
                <a:tc>
                  <a:txBody>
                    <a:bodyPr/>
                    <a:lstStyle/>
                    <a:p>
                      <a:pPr>
                        <a:lnSpc>
                          <a:spcPct val="115000"/>
                        </a:lnSpc>
                        <a:spcAft>
                          <a:spcPts val="0"/>
                        </a:spcAft>
                      </a:pPr>
                      <a:r>
                        <a:rPr lang="pt-BR" sz="1400" dirty="0">
                          <a:solidFill>
                            <a:srgbClr val="000000"/>
                          </a:solidFill>
                          <a:latin typeface="+mn-lt"/>
                          <a:ea typeface="Times New Roman"/>
                          <a:cs typeface="Times New Roman"/>
                        </a:rPr>
                        <a:t>pH</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3,44</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3,80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3,83</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4,20</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3,98</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3,85</a:t>
                      </a:r>
                      <a:endParaRPr lang="pt-BR" sz="1400" dirty="0">
                        <a:latin typeface="+mn-lt"/>
                        <a:ea typeface="Calibri"/>
                        <a:cs typeface="Times New Roman"/>
                      </a:endParaRPr>
                    </a:p>
                  </a:txBody>
                  <a:tcPr marL="44450" marR="44450" marT="0" marB="0" anchor="ctr"/>
                </a:tc>
              </a:tr>
              <a:tr h="502679">
                <a:tc>
                  <a:txBody>
                    <a:bodyPr/>
                    <a:lstStyle/>
                    <a:p>
                      <a:pPr>
                        <a:lnSpc>
                          <a:spcPct val="115000"/>
                        </a:lnSpc>
                        <a:spcAft>
                          <a:spcPts val="0"/>
                        </a:spcAft>
                      </a:pPr>
                      <a:r>
                        <a:rPr lang="pt-BR" sz="1400" dirty="0">
                          <a:solidFill>
                            <a:srgbClr val="000000"/>
                          </a:solidFill>
                          <a:latin typeface="+mn-lt"/>
                          <a:ea typeface="Times New Roman"/>
                          <a:cs typeface="Times New Roman"/>
                        </a:rPr>
                        <a:t>N-NH3 (% N total)</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12,80</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13,70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11,40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14,80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7,10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8,30</a:t>
                      </a:r>
                      <a:endParaRPr lang="pt-BR" sz="1400" dirty="0">
                        <a:latin typeface="+mn-lt"/>
                        <a:ea typeface="Calibri"/>
                        <a:cs typeface="Times New Roman"/>
                      </a:endParaRPr>
                    </a:p>
                  </a:txBody>
                  <a:tcPr marL="44450" marR="44450" marT="0" marB="0" anchor="ctr"/>
                </a:tc>
              </a:tr>
              <a:tr h="407235">
                <a:tc>
                  <a:txBody>
                    <a:bodyPr/>
                    <a:lstStyle/>
                    <a:p>
                      <a:pPr>
                        <a:lnSpc>
                          <a:spcPct val="115000"/>
                        </a:lnSpc>
                        <a:spcAft>
                          <a:spcPts val="0"/>
                        </a:spcAft>
                      </a:pPr>
                      <a:r>
                        <a:rPr lang="pt-BR" sz="1400" dirty="0" smtClean="0">
                          <a:solidFill>
                            <a:srgbClr val="000000"/>
                          </a:solidFill>
                          <a:latin typeface="+mn-lt"/>
                          <a:ea typeface="Times New Roman"/>
                          <a:cs typeface="Times New Roman"/>
                        </a:rPr>
                        <a:t> Acetic </a:t>
                      </a:r>
                      <a:r>
                        <a:rPr lang="pt-BR" sz="1400" dirty="0" err="1" smtClean="0">
                          <a:solidFill>
                            <a:srgbClr val="000000"/>
                          </a:solidFill>
                          <a:latin typeface="+mn-lt"/>
                          <a:ea typeface="Times New Roman"/>
                          <a:cs typeface="Times New Roman"/>
                        </a:rPr>
                        <a:t>acid</a:t>
                      </a:r>
                      <a:r>
                        <a:rPr lang="pt-BR" sz="1400" dirty="0" smtClean="0">
                          <a:solidFill>
                            <a:srgbClr val="000000"/>
                          </a:solidFill>
                          <a:latin typeface="+mn-lt"/>
                          <a:ea typeface="Times New Roman"/>
                          <a:cs typeface="Times New Roman"/>
                        </a:rPr>
                        <a:t> </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1,90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2,95</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2,79</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4,70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a:t>
                      </a:r>
                      <a:endParaRPr lang="pt-BR" sz="1400" dirty="0">
                        <a:latin typeface="+mn-lt"/>
                        <a:ea typeface="Calibri"/>
                        <a:cs typeface="Times New Roman"/>
                      </a:endParaRPr>
                    </a:p>
                  </a:txBody>
                  <a:tcPr marL="44450" marR="44450" marT="0" marB="0" anchor="ctr"/>
                </a:tc>
              </a:tr>
              <a:tr h="407235">
                <a:tc>
                  <a:txBody>
                    <a:bodyPr/>
                    <a:lstStyle/>
                    <a:p>
                      <a:pPr>
                        <a:lnSpc>
                          <a:spcPct val="115000"/>
                        </a:lnSpc>
                        <a:spcAft>
                          <a:spcPts val="0"/>
                        </a:spcAft>
                      </a:pPr>
                      <a:r>
                        <a:rPr lang="pt-BR" sz="1400" dirty="0" err="1" smtClean="0">
                          <a:solidFill>
                            <a:srgbClr val="000000"/>
                          </a:solidFill>
                          <a:latin typeface="+mn-lt"/>
                          <a:ea typeface="Times New Roman"/>
                          <a:cs typeface="Times New Roman"/>
                        </a:rPr>
                        <a:t>Propionic</a:t>
                      </a:r>
                      <a:r>
                        <a:rPr lang="pt-BR" sz="1400" dirty="0" smtClean="0">
                          <a:solidFill>
                            <a:srgbClr val="000000"/>
                          </a:solidFill>
                          <a:latin typeface="+mn-lt"/>
                          <a:ea typeface="Times New Roman"/>
                          <a:cs typeface="Times New Roman"/>
                        </a:rPr>
                        <a:t> </a:t>
                      </a:r>
                      <a:r>
                        <a:rPr lang="pt-BR" sz="1400" dirty="0" err="1" smtClean="0">
                          <a:solidFill>
                            <a:srgbClr val="000000"/>
                          </a:solidFill>
                          <a:latin typeface="+mn-lt"/>
                          <a:ea typeface="Times New Roman"/>
                          <a:cs typeface="Times New Roman"/>
                        </a:rPr>
                        <a:t>acid</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0,03</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0,03</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0,13</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0,13</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a:t>
                      </a:r>
                      <a:endParaRPr lang="pt-BR" sz="1400" dirty="0">
                        <a:latin typeface="+mn-lt"/>
                        <a:ea typeface="Calibri"/>
                        <a:cs typeface="Times New Roman"/>
                      </a:endParaRPr>
                    </a:p>
                  </a:txBody>
                  <a:tcPr marL="44450" marR="44450" marT="0" marB="0" anchor="ctr"/>
                </a:tc>
              </a:tr>
              <a:tr h="407235">
                <a:tc>
                  <a:txBody>
                    <a:bodyPr/>
                    <a:lstStyle/>
                    <a:p>
                      <a:pPr>
                        <a:lnSpc>
                          <a:spcPct val="115000"/>
                        </a:lnSpc>
                        <a:spcAft>
                          <a:spcPts val="0"/>
                        </a:spcAft>
                      </a:pPr>
                      <a:r>
                        <a:rPr lang="pt-BR" sz="1400" dirty="0" err="1" smtClean="0">
                          <a:solidFill>
                            <a:srgbClr val="000000"/>
                          </a:solidFill>
                          <a:latin typeface="+mn-lt"/>
                          <a:ea typeface="Times New Roman"/>
                          <a:cs typeface="Times New Roman"/>
                        </a:rPr>
                        <a:t>Butyric</a:t>
                      </a:r>
                      <a:r>
                        <a:rPr lang="pt-BR" sz="1400" baseline="0" dirty="0" smtClean="0">
                          <a:solidFill>
                            <a:srgbClr val="000000"/>
                          </a:solidFill>
                          <a:latin typeface="+mn-lt"/>
                          <a:ea typeface="Times New Roman"/>
                          <a:cs typeface="Times New Roman"/>
                        </a:rPr>
                        <a:t> </a:t>
                      </a:r>
                      <a:r>
                        <a:rPr lang="pt-BR" sz="1400" baseline="0" dirty="0" err="1" smtClean="0">
                          <a:solidFill>
                            <a:srgbClr val="000000"/>
                          </a:solidFill>
                          <a:latin typeface="+mn-lt"/>
                          <a:ea typeface="Times New Roman"/>
                          <a:cs typeface="Times New Roman"/>
                        </a:rPr>
                        <a:t>acid</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0,06</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0,06</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0,08</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&lt; 0,05</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a:t>
                      </a:r>
                      <a:endParaRPr lang="pt-BR" sz="1400" dirty="0">
                        <a:latin typeface="+mn-lt"/>
                        <a:ea typeface="Calibri"/>
                        <a:cs typeface="Times New Roman"/>
                      </a:endParaRPr>
                    </a:p>
                  </a:txBody>
                  <a:tcPr marL="44450" marR="44450" marT="0" marB="0" anchor="ctr"/>
                </a:tc>
              </a:tr>
              <a:tr h="407235">
                <a:tc>
                  <a:txBody>
                    <a:bodyPr/>
                    <a:lstStyle/>
                    <a:p>
                      <a:pPr>
                        <a:lnSpc>
                          <a:spcPct val="115000"/>
                        </a:lnSpc>
                        <a:spcAft>
                          <a:spcPts val="0"/>
                        </a:spcAft>
                      </a:pPr>
                      <a:r>
                        <a:rPr lang="pt-BR" sz="1400" dirty="0" err="1" smtClean="0">
                          <a:solidFill>
                            <a:srgbClr val="000000"/>
                          </a:solidFill>
                          <a:latin typeface="+mn-lt"/>
                          <a:ea typeface="Times New Roman"/>
                          <a:cs typeface="Times New Roman"/>
                        </a:rPr>
                        <a:t>Lactic</a:t>
                      </a:r>
                      <a:r>
                        <a:rPr lang="pt-BR" sz="1400" baseline="0" dirty="0" smtClean="0">
                          <a:solidFill>
                            <a:srgbClr val="000000"/>
                          </a:solidFill>
                          <a:latin typeface="+mn-lt"/>
                          <a:ea typeface="Times New Roman"/>
                          <a:cs typeface="Times New Roman"/>
                        </a:rPr>
                        <a:t> </a:t>
                      </a:r>
                      <a:r>
                        <a:rPr lang="pt-BR" sz="1400" baseline="0" dirty="0" err="1" smtClean="0">
                          <a:solidFill>
                            <a:srgbClr val="000000"/>
                          </a:solidFill>
                          <a:latin typeface="+mn-lt"/>
                          <a:ea typeface="Times New Roman"/>
                          <a:cs typeface="Times New Roman"/>
                        </a:rPr>
                        <a:t>acid</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10,55</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2,86</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8,24</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7,28</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4,50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6,30</a:t>
                      </a:r>
                      <a:endParaRPr lang="pt-BR" sz="1400" dirty="0">
                        <a:latin typeface="+mn-lt"/>
                        <a:ea typeface="Calibri"/>
                        <a:cs typeface="Times New Roman"/>
                      </a:endParaRPr>
                    </a:p>
                  </a:txBody>
                  <a:tcPr marL="44450" marR="44450" marT="0" marB="0" anchor="ctr"/>
                </a:tc>
              </a:tr>
              <a:tr h="407235">
                <a:tc>
                  <a:txBody>
                    <a:bodyPr/>
                    <a:lstStyle/>
                    <a:p>
                      <a:pPr>
                        <a:lnSpc>
                          <a:spcPct val="115000"/>
                        </a:lnSpc>
                        <a:spcAft>
                          <a:spcPts val="0"/>
                        </a:spcAft>
                      </a:pPr>
                      <a:r>
                        <a:rPr lang="pt-BR" sz="1400" dirty="0" smtClean="0">
                          <a:solidFill>
                            <a:srgbClr val="000000"/>
                          </a:solidFill>
                          <a:latin typeface="+mn-lt"/>
                          <a:ea typeface="Calibri"/>
                          <a:cs typeface="Times New Roman"/>
                        </a:rPr>
                        <a:t>IVOMD</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60,94</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61,03</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59,70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60,28</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68,5</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57,80</a:t>
                      </a:r>
                      <a:endParaRPr lang="pt-BR" sz="1400" dirty="0">
                        <a:latin typeface="+mn-lt"/>
                        <a:ea typeface="Calibri"/>
                        <a:cs typeface="Times New Roman"/>
                      </a:endParaRPr>
                    </a:p>
                  </a:txBody>
                  <a:tcPr marL="44450" marR="44450" marT="0" marB="0" anchor="ctr"/>
                </a:tc>
              </a:tr>
            </a:tbl>
          </a:graphicData>
        </a:graphic>
      </p:graphicFrame>
      <p:sp>
        <p:nvSpPr>
          <p:cNvPr id="5" name="Retângulo 4"/>
          <p:cNvSpPr/>
          <p:nvPr/>
        </p:nvSpPr>
        <p:spPr>
          <a:xfrm>
            <a:off x="1714480" y="2214554"/>
            <a:ext cx="6929486" cy="7143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1785918" y="3857628"/>
            <a:ext cx="6929486" cy="7143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785918" y="6357958"/>
            <a:ext cx="6929486"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42910" y="2071678"/>
            <a:ext cx="7772400" cy="655633"/>
          </a:xfrm>
        </p:spPr>
        <p:txBody>
          <a:bodyPr>
            <a:normAutofit/>
          </a:bodyPr>
          <a:lstStyle/>
          <a:p>
            <a:r>
              <a:rPr lang="en-US" sz="3200" u="sng" dirty="0" smtClean="0"/>
              <a:t>Nutritional potential of winter cereal silages</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357158" y="3071810"/>
            <a:ext cx="8501122" cy="3571900"/>
          </a:xfrm>
        </p:spPr>
        <p:txBody>
          <a:bodyPr>
            <a:normAutofit/>
          </a:bodyPr>
          <a:lstStyle/>
          <a:p>
            <a:pPr algn="l"/>
            <a:r>
              <a:rPr lang="pt-BR" dirty="0" smtClean="0">
                <a:solidFill>
                  <a:schemeClr val="tx1"/>
                </a:solidFill>
              </a:rPr>
              <a:t>• </a:t>
            </a:r>
            <a:r>
              <a:rPr lang="en-US" dirty="0" smtClean="0">
                <a:solidFill>
                  <a:schemeClr val="tx1"/>
                </a:solidFill>
              </a:rPr>
              <a:t>In Brazil, these results are timid for winter cereals + legumes silages</a:t>
            </a:r>
            <a:endParaRPr lang="pt-BR" dirty="0" smtClean="0">
              <a:solidFill>
                <a:schemeClr val="tx1"/>
              </a:solidFill>
            </a:endParaRPr>
          </a:p>
          <a:p>
            <a:pPr algn="l"/>
            <a:endParaRPr lang="pt-BR" dirty="0" smtClean="0">
              <a:solidFill>
                <a:schemeClr val="tx1"/>
              </a:solidFill>
            </a:endParaRPr>
          </a:p>
          <a:p>
            <a:pPr algn="l"/>
            <a:r>
              <a:rPr lang="pt-BR" dirty="0" smtClean="0">
                <a:solidFill>
                  <a:schemeClr val="tx1"/>
                </a:solidFill>
              </a:rPr>
              <a:t>• </a:t>
            </a:r>
            <a:r>
              <a:rPr lang="pt-BR" dirty="0" err="1" smtClean="0">
                <a:solidFill>
                  <a:schemeClr val="tx1"/>
                </a:solidFill>
              </a:rPr>
              <a:t>Tomm</a:t>
            </a:r>
            <a:r>
              <a:rPr lang="pt-BR" dirty="0" smtClean="0">
                <a:solidFill>
                  <a:schemeClr val="tx1"/>
                </a:solidFill>
              </a:rPr>
              <a:t> et al. (2003) – Triticale + Forage </a:t>
            </a:r>
            <a:r>
              <a:rPr lang="pt-BR" dirty="0" err="1" smtClean="0">
                <a:solidFill>
                  <a:schemeClr val="tx1"/>
                </a:solidFill>
              </a:rPr>
              <a:t>pea</a:t>
            </a:r>
            <a:endParaRPr lang="pt-BR" dirty="0" smtClean="0">
              <a:solidFill>
                <a:schemeClr val="tx1"/>
              </a:solidFill>
            </a:endParaRPr>
          </a:p>
          <a:p>
            <a:pPr algn="l"/>
            <a:endParaRPr lang="pt-BR" dirty="0" smtClean="0">
              <a:solidFill>
                <a:schemeClr val="tx1"/>
              </a:solidFill>
            </a:endParaRPr>
          </a:p>
          <a:p>
            <a:pPr algn="l"/>
            <a:r>
              <a:rPr lang="pt-BR" dirty="0" smtClean="0">
                <a:solidFill>
                  <a:schemeClr val="tx1"/>
                </a:solidFill>
              </a:rPr>
              <a:t>• </a:t>
            </a:r>
            <a:r>
              <a:rPr lang="pt-BR" dirty="0" err="1" smtClean="0">
                <a:solidFill>
                  <a:schemeClr val="tx1"/>
                </a:solidFill>
              </a:rPr>
              <a:t>Fontaneli</a:t>
            </a:r>
            <a:r>
              <a:rPr lang="pt-BR" dirty="0" smtClean="0">
                <a:solidFill>
                  <a:schemeClr val="tx1"/>
                </a:solidFill>
              </a:rPr>
              <a:t> et al. (2009) – </a:t>
            </a:r>
            <a:r>
              <a:rPr lang="pt-BR" dirty="0" err="1" smtClean="0">
                <a:solidFill>
                  <a:schemeClr val="tx1"/>
                </a:solidFill>
              </a:rPr>
              <a:t>Oat</a:t>
            </a:r>
            <a:r>
              <a:rPr lang="pt-BR" dirty="0" smtClean="0">
                <a:solidFill>
                  <a:schemeClr val="tx1"/>
                </a:solidFill>
              </a:rPr>
              <a:t> + </a:t>
            </a:r>
            <a:r>
              <a:rPr lang="pt-BR" dirty="0" err="1" smtClean="0">
                <a:solidFill>
                  <a:schemeClr val="tx1"/>
                </a:solidFill>
              </a:rPr>
              <a:t>Vetch</a:t>
            </a:r>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7">
                                            <p:txEl>
                                              <p:pRg st="0" end="0"/>
                                            </p:txEl>
                                          </p:spTgt>
                                        </p:tgtEl>
                                        <p:attrNameLst>
                                          <p:attrName>style.opacity</p:attrName>
                                        </p:attrNameLst>
                                      </p:cBhvr>
                                      <p:to>
                                        <p:strVal val="0.5"/>
                                      </p:to>
                                    </p:set>
                                    <p:animEffect filter="image" prLst="opacity: 0.5">
                                      <p:cBhvr rctx="IE">
                                        <p:cTn id="11" dur="indefinite"/>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rctx="PPT">
                                        <p:cTn id="19" dur="indefinite"/>
                                        <p:tgtEl>
                                          <p:spTgt spid="7">
                                            <p:txEl>
                                              <p:pRg st="2" end="2"/>
                                            </p:txEl>
                                          </p:spTgt>
                                        </p:tgtEl>
                                        <p:attrNameLst>
                                          <p:attrName>style.opacity</p:attrName>
                                        </p:attrNameLst>
                                      </p:cBhvr>
                                      <p:to>
                                        <p:strVal val="0.5"/>
                                      </p:to>
                                    </p:set>
                                    <p:animEffect filter="image" prLst="opacity: 0.5">
                                      <p:cBhvr rctx="IE">
                                        <p:cTn id="20" dur="indefinite"/>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descr="P1280009.JPG"/>
          <p:cNvPicPr>
            <a:picLocks noGrp="1" noChangeAspect="1"/>
          </p:cNvPicPr>
          <p:nvPr>
            <p:ph idx="1"/>
          </p:nvPr>
        </p:nvPicPr>
        <p:blipFill>
          <a:blip r:embed="rId2" cstate="print"/>
          <a:srcRect/>
          <a:stretch>
            <a:fillRect/>
          </a:stretch>
        </p:blipFill>
        <p:spPr>
          <a:xfrm>
            <a:off x="0" y="0"/>
            <a:ext cx="9144000" cy="6858000"/>
          </a:xfrm>
        </p:spPr>
      </p:pic>
      <p:sp>
        <p:nvSpPr>
          <p:cNvPr id="5" name="Texto explicativo em elipse 4"/>
          <p:cNvSpPr/>
          <p:nvPr/>
        </p:nvSpPr>
        <p:spPr>
          <a:xfrm>
            <a:off x="5786446" y="428604"/>
            <a:ext cx="2143125" cy="928675"/>
          </a:xfrm>
          <a:prstGeom prst="wedgeEllipseCallout">
            <a:avLst>
              <a:gd name="adj1" fmla="val -46045"/>
              <a:gd name="adj2" fmla="val 65484"/>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6" name="CaixaDeTexto 5"/>
          <p:cNvSpPr txBox="1"/>
          <p:nvPr/>
        </p:nvSpPr>
        <p:spPr>
          <a:xfrm>
            <a:off x="6000760" y="642918"/>
            <a:ext cx="1785950" cy="646331"/>
          </a:xfrm>
          <a:prstGeom prst="rect">
            <a:avLst/>
          </a:prstGeom>
          <a:noFill/>
        </p:spPr>
        <p:txBody>
          <a:bodyPr wrap="square" rtlCol="0">
            <a:spAutoFit/>
          </a:bodyPr>
          <a:lstStyle/>
          <a:p>
            <a:r>
              <a:rPr lang="pt-BR" dirty="0" smtClean="0"/>
              <a:t>We can advance more !!!</a:t>
            </a:r>
            <a:endParaRPr lang="pt-B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42910" y="2071678"/>
            <a:ext cx="7772400" cy="655633"/>
          </a:xfrm>
        </p:spPr>
        <p:txBody>
          <a:bodyPr>
            <a:normAutofit/>
          </a:bodyPr>
          <a:lstStyle/>
          <a:p>
            <a:r>
              <a:rPr lang="en-US" sz="3200" u="sng" dirty="0" smtClean="0"/>
              <a:t>Wilted winter cereals silages</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357158" y="3071810"/>
            <a:ext cx="8501122" cy="3571900"/>
          </a:xfrm>
        </p:spPr>
        <p:txBody>
          <a:bodyPr>
            <a:normAutofit lnSpcReduction="10000"/>
          </a:bodyPr>
          <a:lstStyle/>
          <a:p>
            <a:pPr algn="l"/>
            <a:r>
              <a:rPr lang="pt-BR" dirty="0" smtClean="0">
                <a:solidFill>
                  <a:schemeClr val="tx1"/>
                </a:solidFill>
              </a:rPr>
              <a:t>•</a:t>
            </a:r>
            <a:r>
              <a:rPr lang="en-US" dirty="0" smtClean="0"/>
              <a:t> </a:t>
            </a:r>
            <a:r>
              <a:rPr lang="en-US" dirty="0" smtClean="0">
                <a:solidFill>
                  <a:schemeClr val="tx1"/>
                </a:solidFill>
              </a:rPr>
              <a:t>The wilting of winter cereals before ensiling is a technique widely adopted in order to raise the dry matter content of forage.</a:t>
            </a:r>
            <a:endParaRPr lang="pt-BR" dirty="0" smtClean="0">
              <a:solidFill>
                <a:schemeClr val="tx1"/>
              </a:solidFill>
            </a:endParaRPr>
          </a:p>
          <a:p>
            <a:pPr algn="l"/>
            <a:endParaRPr lang="pt-BR" dirty="0" smtClean="0">
              <a:solidFill>
                <a:schemeClr val="tx1"/>
              </a:solidFill>
            </a:endParaRPr>
          </a:p>
          <a:p>
            <a:pPr algn="l"/>
            <a:r>
              <a:rPr lang="pt-BR" dirty="0" smtClean="0">
                <a:solidFill>
                  <a:schemeClr val="tx1"/>
                </a:solidFill>
              </a:rPr>
              <a:t>•</a:t>
            </a:r>
            <a:r>
              <a:rPr lang="en-US" u="sng" dirty="0" smtClean="0">
                <a:solidFill>
                  <a:schemeClr val="tx1"/>
                </a:solidFill>
              </a:rPr>
              <a:t>The wilting is also a management strategy to reduce environmental pollution (Lorenz et al. 2010; </a:t>
            </a:r>
            <a:r>
              <a:rPr lang="en-US" u="sng" dirty="0" err="1" smtClean="0">
                <a:solidFill>
                  <a:schemeClr val="tx1"/>
                </a:solidFill>
              </a:rPr>
              <a:t>Schimdt</a:t>
            </a:r>
            <a:r>
              <a:rPr lang="en-US" u="sng" dirty="0" smtClean="0">
                <a:solidFill>
                  <a:schemeClr val="tx1"/>
                </a:solidFill>
              </a:rPr>
              <a:t> et al. 2011).</a:t>
            </a:r>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7">
                                            <p:txEl>
                                              <p:pRg st="0" end="0"/>
                                            </p:txEl>
                                          </p:spTgt>
                                        </p:tgtEl>
                                        <p:attrNameLst>
                                          <p:attrName>style.opacity</p:attrName>
                                        </p:attrNameLst>
                                      </p:cBhvr>
                                      <p:to>
                                        <p:strVal val="0.5"/>
                                      </p:to>
                                    </p:set>
                                    <p:animEffect filter="image" prLst="opacity: 0.5">
                                      <p:cBhvr rctx="IE">
                                        <p:cTn id="11" dur="indefinite"/>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rctx="PPT">
                                        <p:cTn id="19" dur="indefinite"/>
                                        <p:tgtEl>
                                          <p:spTgt spid="7">
                                            <p:txEl>
                                              <p:pRg st="2" end="2"/>
                                            </p:txEl>
                                          </p:spTgt>
                                        </p:tgtEl>
                                        <p:attrNameLst>
                                          <p:attrName>style.opacity</p:attrName>
                                        </p:attrNameLst>
                                      </p:cBhvr>
                                      <p:to>
                                        <p:strVal val="0.5"/>
                                      </p:to>
                                    </p:set>
                                    <p:animEffect filter="image" prLst="opacity: 0.5">
                                      <p:cBhvr rctx="IE">
                                        <p:cTn id="20" dur="indefinite"/>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Picture 2" descr="F:\Tese\Doutorado Lusignan-France\Valter Harry\Photos\Silagem Pré-secada\035.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Picture 2" descr="F:\Tese\Valter final\Photos\Ensilage\048.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Picture 2" descr="F:\Tese\Valter final\Photos\Ensilage\049.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ítulo 1"/>
          <p:cNvSpPr>
            <a:spLocks noGrp="1"/>
          </p:cNvSpPr>
          <p:nvPr>
            <p:ph type="title"/>
          </p:nvPr>
        </p:nvSpPr>
        <p:spPr/>
        <p:txBody>
          <a:bodyPr/>
          <a:lstStyle/>
          <a:p>
            <a:endParaRPr lang="pt-BR" smtClean="0"/>
          </a:p>
        </p:txBody>
      </p:sp>
      <p:pic>
        <p:nvPicPr>
          <p:cNvPr id="53251" name="Picture 2" descr="D:\Tese\Valter final\Photos\Enrubanage\022.JPG"/>
          <p:cNvPicPr>
            <a:picLocks noGrp="1" noChangeAspect="1" noChangeArrowheads="1"/>
          </p:cNvPicPr>
          <p:nvPr>
            <p:ph idx="1"/>
          </p:nvPr>
        </p:nvPicPr>
        <p:blipFill>
          <a:blip r:embed="rId2" cstate="print"/>
          <a:srcRect/>
          <a:stretch>
            <a:fillRect/>
          </a:stretch>
        </p:blipFill>
        <p:spPr>
          <a:xfrm>
            <a:off x="4476750" y="0"/>
            <a:ext cx="4667250" cy="3500438"/>
          </a:xfrm>
        </p:spPr>
      </p:pic>
      <p:pic>
        <p:nvPicPr>
          <p:cNvPr id="53252" name="Picture 3" descr="D:\Tese\Valter final\Photos\Enrubanage\024.JPG"/>
          <p:cNvPicPr>
            <a:picLocks noChangeAspect="1" noChangeArrowheads="1"/>
          </p:cNvPicPr>
          <p:nvPr/>
        </p:nvPicPr>
        <p:blipFill>
          <a:blip r:embed="rId3" cstate="print"/>
          <a:srcRect/>
          <a:stretch>
            <a:fillRect/>
          </a:stretch>
        </p:blipFill>
        <p:spPr bwMode="auto">
          <a:xfrm>
            <a:off x="0" y="1928813"/>
            <a:ext cx="4356100" cy="3267075"/>
          </a:xfrm>
          <a:prstGeom prst="rect">
            <a:avLst/>
          </a:prstGeom>
          <a:noFill/>
          <a:ln w="9525">
            <a:noFill/>
            <a:miter lim="800000"/>
            <a:headEnd/>
            <a:tailEnd/>
          </a:ln>
        </p:spPr>
      </p:pic>
      <p:pic>
        <p:nvPicPr>
          <p:cNvPr id="53253" name="Picture 4" descr="D:\Tese\Valter final\Photos\Enrubanage\026.JPG"/>
          <p:cNvPicPr>
            <a:picLocks noChangeAspect="1" noChangeArrowheads="1"/>
          </p:cNvPicPr>
          <p:nvPr/>
        </p:nvPicPr>
        <p:blipFill>
          <a:blip r:embed="rId4" cstate="print"/>
          <a:srcRect/>
          <a:stretch>
            <a:fillRect/>
          </a:stretch>
        </p:blipFill>
        <p:spPr bwMode="auto">
          <a:xfrm>
            <a:off x="4572000" y="3749675"/>
            <a:ext cx="4143375" cy="3108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ítulo 1"/>
          <p:cNvSpPr>
            <a:spLocks noGrp="1"/>
          </p:cNvSpPr>
          <p:nvPr>
            <p:ph type="title"/>
          </p:nvPr>
        </p:nvSpPr>
        <p:spPr/>
        <p:txBody>
          <a:bodyPr/>
          <a:lstStyle/>
          <a:p>
            <a:endParaRPr lang="pt-BR" smtClean="0"/>
          </a:p>
        </p:txBody>
      </p:sp>
      <p:pic>
        <p:nvPicPr>
          <p:cNvPr id="54275" name="Picture 2" descr="D:\Tese\Valter final\Photos\Enrubanage\040.JPG"/>
          <p:cNvPicPr>
            <a:picLocks noGrp="1" noChangeAspect="1" noChangeArrowheads="1"/>
          </p:cNvPicPr>
          <p:nvPr>
            <p:ph idx="1"/>
          </p:nvPr>
        </p:nvPicPr>
        <p:blipFill>
          <a:blip r:embed="rId2" cstate="print"/>
          <a:srcRect/>
          <a:stretch>
            <a:fillRect/>
          </a:stretch>
        </p:blipFill>
        <p:spPr>
          <a:xfrm>
            <a:off x="0" y="0"/>
            <a:ext cx="4191000" cy="3143250"/>
          </a:xfrm>
        </p:spPr>
      </p:pic>
      <p:pic>
        <p:nvPicPr>
          <p:cNvPr id="54277" name="Picture 4" descr="D:\Tese\Valter final\Photos\Enrubanage\038.JPG"/>
          <p:cNvPicPr>
            <a:picLocks noChangeAspect="1" noChangeArrowheads="1"/>
          </p:cNvPicPr>
          <p:nvPr/>
        </p:nvPicPr>
        <p:blipFill>
          <a:blip r:embed="rId3" cstate="print"/>
          <a:srcRect/>
          <a:stretch>
            <a:fillRect/>
          </a:stretch>
        </p:blipFill>
        <p:spPr bwMode="auto">
          <a:xfrm>
            <a:off x="1785938" y="3144838"/>
            <a:ext cx="4951412" cy="3713162"/>
          </a:xfrm>
          <a:prstGeom prst="rect">
            <a:avLst/>
          </a:prstGeom>
          <a:noFill/>
          <a:ln w="9525">
            <a:noFill/>
            <a:miter lim="800000"/>
            <a:headEnd/>
            <a:tailEnd/>
          </a:ln>
        </p:spPr>
      </p:pic>
      <p:pic>
        <p:nvPicPr>
          <p:cNvPr id="6" name="Picture 2" descr="F:\Tese\Doutorado Lusignan-France\Valter Harry\Photos\Silagem Pré-secada\037.JPG"/>
          <p:cNvPicPr>
            <a:picLocks noChangeAspect="1" noChangeArrowheads="1"/>
          </p:cNvPicPr>
          <p:nvPr/>
        </p:nvPicPr>
        <p:blipFill>
          <a:blip r:embed="rId4" cstate="print"/>
          <a:srcRect/>
          <a:stretch>
            <a:fillRect/>
          </a:stretch>
        </p:blipFill>
        <p:spPr bwMode="auto">
          <a:xfrm>
            <a:off x="4929190" y="-1"/>
            <a:ext cx="4214810" cy="3161107"/>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655633"/>
          </a:xfrm>
        </p:spPr>
        <p:txBody>
          <a:bodyPr>
            <a:normAutofit fontScale="90000"/>
          </a:bodyPr>
          <a:lstStyle/>
          <a:p>
            <a:r>
              <a:rPr lang="pt-BR" u="sng" dirty="0" smtClean="0"/>
              <a:t>Introduction</a:t>
            </a:r>
            <a:endParaRPr lang="pt-BR"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357158" y="3143248"/>
            <a:ext cx="8501122" cy="3357586"/>
          </a:xfrm>
        </p:spPr>
        <p:txBody>
          <a:bodyPr>
            <a:normAutofit lnSpcReduction="10000"/>
          </a:bodyPr>
          <a:lstStyle/>
          <a:p>
            <a:pPr algn="l"/>
            <a:r>
              <a:rPr lang="pt-BR" dirty="0" smtClean="0">
                <a:solidFill>
                  <a:schemeClr val="tx1"/>
                </a:solidFill>
              </a:rPr>
              <a:t>• </a:t>
            </a:r>
            <a:r>
              <a:rPr lang="pt-BR" dirty="0" err="1" smtClean="0">
                <a:solidFill>
                  <a:schemeClr val="tx1"/>
                </a:solidFill>
              </a:rPr>
              <a:t>Seasonality</a:t>
            </a:r>
            <a:r>
              <a:rPr lang="pt-BR" dirty="0" smtClean="0">
                <a:solidFill>
                  <a:schemeClr val="tx1"/>
                </a:solidFill>
              </a:rPr>
              <a:t> of forage production</a:t>
            </a:r>
          </a:p>
          <a:p>
            <a:pPr algn="l"/>
            <a:endParaRPr lang="pt-BR" dirty="0" smtClean="0">
              <a:solidFill>
                <a:schemeClr val="tx1"/>
              </a:solidFill>
            </a:endParaRPr>
          </a:p>
          <a:p>
            <a:pPr algn="l"/>
            <a:r>
              <a:rPr lang="pt-BR" dirty="0" smtClean="0">
                <a:solidFill>
                  <a:schemeClr val="tx1"/>
                </a:solidFill>
              </a:rPr>
              <a:t>• </a:t>
            </a:r>
            <a:r>
              <a:rPr lang="en-US" dirty="0" smtClean="0">
                <a:solidFill>
                  <a:schemeClr val="tx1"/>
                </a:solidFill>
              </a:rPr>
              <a:t>Fostering in forage production in south Brazil</a:t>
            </a:r>
          </a:p>
          <a:p>
            <a:pPr algn="l"/>
            <a:endParaRPr lang="en-US" dirty="0" smtClean="0">
              <a:solidFill>
                <a:schemeClr val="tx1"/>
              </a:solidFill>
            </a:endParaRPr>
          </a:p>
          <a:p>
            <a:pPr algn="l"/>
            <a:r>
              <a:rPr lang="pt-BR" dirty="0" smtClean="0">
                <a:solidFill>
                  <a:schemeClr val="tx1"/>
                </a:solidFill>
              </a:rPr>
              <a:t>•</a:t>
            </a:r>
            <a:r>
              <a:rPr lang="en-US" dirty="0" smtClean="0"/>
              <a:t> </a:t>
            </a:r>
            <a:r>
              <a:rPr lang="en-US" dirty="0" smtClean="0">
                <a:solidFill>
                  <a:schemeClr val="tx1"/>
                </a:solidFill>
              </a:rPr>
              <a:t>Use of irrigation for the production of summer crops (Europe)</a:t>
            </a:r>
          </a:p>
          <a:p>
            <a:pPr algn="l"/>
            <a:endParaRPr lang="pt-BR"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7">
                                            <p:txEl>
                                              <p:pRg st="0" end="0"/>
                                            </p:txEl>
                                          </p:spTgt>
                                        </p:tgtEl>
                                        <p:attrNameLst>
                                          <p:attrName>style.opacity</p:attrName>
                                        </p:attrNameLst>
                                      </p:cBhvr>
                                      <p:to>
                                        <p:strVal val="0.5"/>
                                      </p:to>
                                    </p:set>
                                    <p:animEffect filter="image" prLst="opacity: 0.5">
                                      <p:cBhvr rctx="IE">
                                        <p:cTn id="11" dur="indefinite"/>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rctx="PPT">
                                        <p:cTn id="19" dur="indefinite"/>
                                        <p:tgtEl>
                                          <p:spTgt spid="7">
                                            <p:txEl>
                                              <p:pRg st="2" end="2"/>
                                            </p:txEl>
                                          </p:spTgt>
                                        </p:tgtEl>
                                        <p:attrNameLst>
                                          <p:attrName>style.opacity</p:attrName>
                                        </p:attrNameLst>
                                      </p:cBhvr>
                                      <p:to>
                                        <p:strVal val="0.5"/>
                                      </p:to>
                                    </p:set>
                                    <p:animEffect filter="image" prLst="opacity: 0.5">
                                      <p:cBhvr rctx="IE">
                                        <p:cTn id="20" dur="indefinite"/>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Picture 2" descr="F:\Tese\Doutorado Lusignan-France\Valter Harry\Photos\Fotos Silagem\132.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1026" name="Picture 2"/>
          <p:cNvPicPr>
            <a:picLocks noGrp="1" noChangeAspect="1" noChangeArrowheads="1"/>
          </p:cNvPicPr>
          <p:nvPr>
            <p:ph idx="1"/>
          </p:nvPr>
        </p:nvPicPr>
        <p:blipFill>
          <a:blip r:embed="rId2" cstate="print"/>
          <a:srcRect l="5015" t="24623" r="14486" b="9084"/>
          <a:stretch>
            <a:fillRect/>
          </a:stretch>
        </p:blipFill>
        <p:spPr bwMode="auto">
          <a:xfrm>
            <a:off x="0" y="-1"/>
            <a:ext cx="9144000" cy="5647765"/>
          </a:xfrm>
          <a:prstGeom prst="rect">
            <a:avLst/>
          </a:prstGeom>
          <a:noFill/>
          <a:ln w="9525">
            <a:noFill/>
            <a:miter lim="800000"/>
            <a:headEnd/>
            <a:tailEnd/>
          </a:ln>
        </p:spPr>
      </p:pic>
      <p:sp>
        <p:nvSpPr>
          <p:cNvPr id="5" name="CaixaDeTexto 4"/>
          <p:cNvSpPr txBox="1"/>
          <p:nvPr/>
        </p:nvSpPr>
        <p:spPr>
          <a:xfrm>
            <a:off x="0" y="5786454"/>
            <a:ext cx="9144000" cy="923330"/>
          </a:xfrm>
          <a:prstGeom prst="rect">
            <a:avLst/>
          </a:prstGeom>
          <a:noFill/>
        </p:spPr>
        <p:txBody>
          <a:bodyPr wrap="square" rtlCol="0">
            <a:spAutoFit/>
          </a:bodyPr>
          <a:lstStyle/>
          <a:p>
            <a:r>
              <a:rPr lang="pt-BR" dirty="0" smtClean="0"/>
              <a:t>Figure1. </a:t>
            </a:r>
            <a:r>
              <a:rPr lang="pt-BR" dirty="0" err="1" smtClean="0"/>
              <a:t>Effects</a:t>
            </a:r>
            <a:r>
              <a:rPr lang="pt-BR" dirty="0" smtClean="0"/>
              <a:t> </a:t>
            </a:r>
            <a:r>
              <a:rPr lang="pt-BR" dirty="0" err="1" smtClean="0"/>
              <a:t>of</a:t>
            </a:r>
            <a:r>
              <a:rPr lang="pt-BR" dirty="0" smtClean="0"/>
              <a:t> </a:t>
            </a:r>
            <a:r>
              <a:rPr lang="pt-BR" dirty="0" err="1" smtClean="0"/>
              <a:t>duration</a:t>
            </a:r>
            <a:r>
              <a:rPr lang="pt-BR" dirty="0" smtClean="0"/>
              <a:t> </a:t>
            </a:r>
            <a:r>
              <a:rPr lang="pt-BR" dirty="0" err="1" smtClean="0"/>
              <a:t>of</a:t>
            </a:r>
            <a:r>
              <a:rPr lang="pt-BR" dirty="0" smtClean="0"/>
              <a:t> </a:t>
            </a:r>
            <a:r>
              <a:rPr lang="pt-BR" dirty="0" err="1" smtClean="0"/>
              <a:t>wilting</a:t>
            </a:r>
            <a:r>
              <a:rPr lang="pt-BR" dirty="0" smtClean="0"/>
              <a:t> </a:t>
            </a:r>
            <a:r>
              <a:rPr lang="pt-BR" dirty="0" err="1" smtClean="0"/>
              <a:t>and</a:t>
            </a:r>
            <a:r>
              <a:rPr lang="pt-BR" dirty="0" smtClean="0"/>
              <a:t> ensiling </a:t>
            </a:r>
            <a:r>
              <a:rPr lang="pt-BR" dirty="0" err="1" smtClean="0"/>
              <a:t>on</a:t>
            </a:r>
            <a:r>
              <a:rPr lang="pt-BR" dirty="0" smtClean="0"/>
              <a:t> (</a:t>
            </a:r>
            <a:r>
              <a:rPr lang="pt-BR" b="1" dirty="0" smtClean="0"/>
              <a:t>a</a:t>
            </a:r>
            <a:r>
              <a:rPr lang="pt-BR" dirty="0" smtClean="0"/>
              <a:t>) pH, (</a:t>
            </a:r>
            <a:r>
              <a:rPr lang="pt-BR" b="1" dirty="0" smtClean="0"/>
              <a:t>b</a:t>
            </a:r>
            <a:r>
              <a:rPr lang="pt-BR" dirty="0" smtClean="0"/>
              <a:t>) </a:t>
            </a:r>
            <a:r>
              <a:rPr lang="pt-BR" dirty="0" err="1" smtClean="0"/>
              <a:t>lactic</a:t>
            </a:r>
            <a:r>
              <a:rPr lang="pt-BR" dirty="0" smtClean="0"/>
              <a:t> </a:t>
            </a:r>
            <a:r>
              <a:rPr lang="pt-BR" dirty="0" err="1" smtClean="0"/>
              <a:t>acid</a:t>
            </a:r>
            <a:r>
              <a:rPr lang="pt-BR" dirty="0" smtClean="0"/>
              <a:t>, (</a:t>
            </a:r>
            <a:r>
              <a:rPr lang="pt-BR" b="1" dirty="0" smtClean="0"/>
              <a:t>c</a:t>
            </a:r>
            <a:r>
              <a:rPr lang="pt-BR" dirty="0" smtClean="0"/>
              <a:t>) </a:t>
            </a:r>
            <a:r>
              <a:rPr lang="pt-BR" dirty="0" err="1" smtClean="0"/>
              <a:t>acetic</a:t>
            </a:r>
            <a:r>
              <a:rPr lang="pt-BR" dirty="0" smtClean="0"/>
              <a:t> </a:t>
            </a:r>
            <a:r>
              <a:rPr lang="pt-BR" dirty="0" err="1" smtClean="0"/>
              <a:t>acid</a:t>
            </a:r>
            <a:r>
              <a:rPr lang="pt-BR" dirty="0" smtClean="0"/>
              <a:t>, (</a:t>
            </a:r>
            <a:r>
              <a:rPr lang="pt-BR" b="1" dirty="0" smtClean="0"/>
              <a:t>d</a:t>
            </a:r>
            <a:r>
              <a:rPr lang="pt-BR" dirty="0" smtClean="0"/>
              <a:t>) </a:t>
            </a:r>
            <a:r>
              <a:rPr lang="pt-BR" dirty="0" err="1" smtClean="0"/>
              <a:t>ethanol</a:t>
            </a:r>
            <a:r>
              <a:rPr lang="pt-BR" dirty="0" smtClean="0"/>
              <a:t>, </a:t>
            </a:r>
            <a:r>
              <a:rPr lang="pt-BR" dirty="0" err="1" smtClean="0"/>
              <a:t>of</a:t>
            </a:r>
            <a:r>
              <a:rPr lang="pt-BR" dirty="0" smtClean="0"/>
              <a:t> </a:t>
            </a:r>
            <a:r>
              <a:rPr lang="pt-BR" dirty="0" err="1" smtClean="0"/>
              <a:t>silage</a:t>
            </a:r>
            <a:r>
              <a:rPr lang="pt-BR" dirty="0" smtClean="0"/>
              <a:t> fermentation </a:t>
            </a:r>
            <a:r>
              <a:rPr lang="pt-BR" dirty="0" err="1" smtClean="0"/>
              <a:t>along</a:t>
            </a:r>
            <a:r>
              <a:rPr lang="pt-BR" dirty="0" smtClean="0"/>
              <a:t> </a:t>
            </a:r>
            <a:r>
              <a:rPr lang="pt-BR" dirty="0" err="1" smtClean="0"/>
              <a:t>the</a:t>
            </a:r>
            <a:r>
              <a:rPr lang="pt-BR" dirty="0" smtClean="0"/>
              <a:t> 0-h (- ● -), 24 (- ○ -), </a:t>
            </a:r>
            <a:r>
              <a:rPr lang="pt-BR" dirty="0" err="1" smtClean="0"/>
              <a:t>and</a:t>
            </a:r>
            <a:r>
              <a:rPr lang="pt-BR" dirty="0" smtClean="0"/>
              <a:t> 48h (- ▼ -) </a:t>
            </a:r>
            <a:r>
              <a:rPr lang="pt-BR" dirty="0" err="1" smtClean="0"/>
              <a:t>wilting</a:t>
            </a:r>
            <a:r>
              <a:rPr lang="pt-BR" dirty="0" smtClean="0"/>
              <a:t>.</a:t>
            </a:r>
            <a:br>
              <a:rPr lang="pt-BR" dirty="0" smtClean="0"/>
            </a:br>
            <a:r>
              <a:rPr lang="pt-BR" dirty="0" smtClean="0"/>
              <a:t>Source: </a:t>
            </a:r>
            <a:r>
              <a:rPr lang="pt-BR" dirty="0" err="1" smtClean="0"/>
              <a:t>McEniry</a:t>
            </a:r>
            <a:r>
              <a:rPr lang="pt-BR" dirty="0" smtClean="0"/>
              <a:t> et al. (2008).</a:t>
            </a:r>
            <a:endParaRPr lang="pt-B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5" name="CaixaDeTexto 4"/>
          <p:cNvSpPr txBox="1"/>
          <p:nvPr/>
        </p:nvSpPr>
        <p:spPr>
          <a:xfrm>
            <a:off x="0" y="5572140"/>
            <a:ext cx="9144000" cy="1077218"/>
          </a:xfrm>
          <a:prstGeom prst="rect">
            <a:avLst/>
          </a:prstGeom>
          <a:noFill/>
        </p:spPr>
        <p:txBody>
          <a:bodyPr wrap="square" rtlCol="0">
            <a:spAutoFit/>
          </a:bodyPr>
          <a:lstStyle/>
          <a:p>
            <a:r>
              <a:rPr lang="pt-BR" sz="1600" dirty="0" smtClean="0"/>
              <a:t>Figure1. </a:t>
            </a:r>
            <a:r>
              <a:rPr lang="pt-BR" sz="1600" dirty="0" err="1" smtClean="0"/>
              <a:t>Effects</a:t>
            </a:r>
            <a:r>
              <a:rPr lang="pt-BR" sz="1600" dirty="0" smtClean="0"/>
              <a:t> </a:t>
            </a:r>
            <a:r>
              <a:rPr lang="pt-BR" sz="1600" dirty="0" err="1" smtClean="0"/>
              <a:t>of</a:t>
            </a:r>
            <a:r>
              <a:rPr lang="pt-BR" sz="1600" dirty="0" smtClean="0"/>
              <a:t> </a:t>
            </a:r>
            <a:r>
              <a:rPr lang="pt-BR" sz="1600" dirty="0" err="1" smtClean="0"/>
              <a:t>duration</a:t>
            </a:r>
            <a:r>
              <a:rPr lang="pt-BR" sz="1600" dirty="0" smtClean="0"/>
              <a:t> </a:t>
            </a:r>
            <a:r>
              <a:rPr lang="pt-BR" sz="1600" dirty="0" err="1" smtClean="0"/>
              <a:t>of</a:t>
            </a:r>
            <a:r>
              <a:rPr lang="pt-BR" sz="1600" dirty="0" smtClean="0"/>
              <a:t> </a:t>
            </a:r>
            <a:r>
              <a:rPr lang="pt-BR" sz="1600" dirty="0" err="1" smtClean="0"/>
              <a:t>wilting</a:t>
            </a:r>
            <a:r>
              <a:rPr lang="pt-BR" sz="1600" dirty="0" smtClean="0"/>
              <a:t> </a:t>
            </a:r>
            <a:r>
              <a:rPr lang="pt-BR" sz="1600" dirty="0" err="1" smtClean="0"/>
              <a:t>and</a:t>
            </a:r>
            <a:r>
              <a:rPr lang="pt-BR" sz="1600" dirty="0" smtClean="0"/>
              <a:t> ensiling </a:t>
            </a:r>
            <a:r>
              <a:rPr lang="pt-BR" sz="1600" dirty="0" err="1" smtClean="0"/>
              <a:t>on</a:t>
            </a:r>
            <a:r>
              <a:rPr lang="pt-BR" sz="1600" dirty="0" smtClean="0"/>
              <a:t> (</a:t>
            </a:r>
            <a:r>
              <a:rPr lang="pt-BR" sz="1600" b="1" dirty="0" smtClean="0"/>
              <a:t>e</a:t>
            </a:r>
            <a:r>
              <a:rPr lang="pt-BR" sz="1600" dirty="0" smtClean="0"/>
              <a:t>) </a:t>
            </a:r>
            <a:r>
              <a:rPr lang="pt-BR" sz="1600" dirty="0" err="1" smtClean="0"/>
              <a:t>butyric</a:t>
            </a:r>
            <a:r>
              <a:rPr lang="pt-BR" sz="1600" dirty="0" smtClean="0"/>
              <a:t> </a:t>
            </a:r>
            <a:r>
              <a:rPr lang="pt-BR" sz="1600" dirty="0" err="1" smtClean="0"/>
              <a:t>acid</a:t>
            </a:r>
            <a:r>
              <a:rPr lang="pt-BR" sz="1600" dirty="0" smtClean="0"/>
              <a:t>, (</a:t>
            </a:r>
            <a:r>
              <a:rPr lang="pt-BR" sz="1600" b="1" dirty="0" smtClean="0"/>
              <a:t>f</a:t>
            </a:r>
            <a:r>
              <a:rPr lang="pt-BR" sz="1600" dirty="0" smtClean="0"/>
              <a:t>) </a:t>
            </a:r>
            <a:r>
              <a:rPr lang="pt-BR" sz="1600" dirty="0" err="1" smtClean="0"/>
              <a:t>proportion</a:t>
            </a:r>
            <a:r>
              <a:rPr lang="pt-BR" sz="1600" dirty="0" smtClean="0"/>
              <a:t> </a:t>
            </a:r>
            <a:r>
              <a:rPr lang="pt-BR" sz="1600" dirty="0" err="1" smtClean="0"/>
              <a:t>of</a:t>
            </a:r>
            <a:r>
              <a:rPr lang="pt-BR" sz="1600" dirty="0" smtClean="0"/>
              <a:t> </a:t>
            </a:r>
            <a:r>
              <a:rPr lang="pt-BR" sz="1600" dirty="0" err="1" smtClean="0"/>
              <a:t>lactic</a:t>
            </a:r>
            <a:r>
              <a:rPr lang="pt-BR" sz="1600" dirty="0" smtClean="0"/>
              <a:t> </a:t>
            </a:r>
            <a:r>
              <a:rPr lang="pt-BR" sz="1600" dirty="0" err="1" smtClean="0"/>
              <a:t>acid</a:t>
            </a:r>
            <a:r>
              <a:rPr lang="pt-BR" sz="1600" dirty="0" smtClean="0"/>
              <a:t> (L):  </a:t>
            </a:r>
            <a:r>
              <a:rPr lang="pt-BR" sz="1600" dirty="0" err="1" smtClean="0"/>
              <a:t>products</a:t>
            </a:r>
            <a:r>
              <a:rPr lang="pt-BR" sz="1600" dirty="0" smtClean="0"/>
              <a:t> total fermentation (AF), (</a:t>
            </a:r>
            <a:r>
              <a:rPr lang="pt-BR" sz="1600" b="1" dirty="0" smtClean="0"/>
              <a:t>g</a:t>
            </a:r>
            <a:r>
              <a:rPr lang="pt-BR" sz="1600" dirty="0" smtClean="0"/>
              <a:t>) </a:t>
            </a:r>
            <a:r>
              <a:rPr lang="pt-BR" sz="1600" dirty="0" err="1" smtClean="0"/>
              <a:t>concentration</a:t>
            </a:r>
            <a:r>
              <a:rPr lang="pt-BR" sz="1600" dirty="0" smtClean="0"/>
              <a:t> </a:t>
            </a:r>
            <a:r>
              <a:rPr lang="pt-BR" sz="1600" dirty="0" err="1" smtClean="0"/>
              <a:t>of</a:t>
            </a:r>
            <a:r>
              <a:rPr lang="pt-BR" sz="1600" dirty="0" smtClean="0"/>
              <a:t> </a:t>
            </a:r>
            <a:r>
              <a:rPr lang="pt-BR" sz="1600" dirty="0" err="1" smtClean="0"/>
              <a:t>ammonia</a:t>
            </a:r>
            <a:r>
              <a:rPr lang="pt-BR" sz="1600" dirty="0" smtClean="0"/>
              <a:t>-N </a:t>
            </a:r>
            <a:r>
              <a:rPr lang="pt-BR" sz="1600" dirty="0" err="1" smtClean="0"/>
              <a:t>and</a:t>
            </a:r>
            <a:r>
              <a:rPr lang="pt-BR" sz="1600" dirty="0" smtClean="0"/>
              <a:t> (</a:t>
            </a:r>
            <a:r>
              <a:rPr lang="pt-BR" sz="1600" b="1" dirty="0" smtClean="0"/>
              <a:t>h</a:t>
            </a:r>
            <a:r>
              <a:rPr lang="pt-BR" sz="1600" dirty="0" smtClean="0"/>
              <a:t>) </a:t>
            </a:r>
            <a:r>
              <a:rPr lang="pt-BR" sz="1600" dirty="0" err="1" smtClean="0"/>
              <a:t>buffering</a:t>
            </a:r>
            <a:r>
              <a:rPr lang="pt-BR" sz="1600" dirty="0" smtClean="0"/>
              <a:t> </a:t>
            </a:r>
            <a:r>
              <a:rPr lang="pt-BR" sz="1600" dirty="0" err="1" smtClean="0"/>
              <a:t>capacity</a:t>
            </a:r>
            <a:r>
              <a:rPr lang="pt-BR" sz="1600" dirty="0" smtClean="0"/>
              <a:t> (BC) </a:t>
            </a:r>
            <a:r>
              <a:rPr lang="pt-BR" sz="1600" dirty="0" err="1" smtClean="0"/>
              <a:t>of</a:t>
            </a:r>
            <a:r>
              <a:rPr lang="pt-BR" sz="1600" dirty="0" smtClean="0"/>
              <a:t> </a:t>
            </a:r>
            <a:r>
              <a:rPr lang="pt-BR" sz="1600" dirty="0" err="1" smtClean="0"/>
              <a:t>silage</a:t>
            </a:r>
            <a:r>
              <a:rPr lang="pt-BR" sz="1600" dirty="0" smtClean="0"/>
              <a:t> fermentation </a:t>
            </a:r>
            <a:r>
              <a:rPr lang="pt-BR" sz="1600" dirty="0" err="1" smtClean="0"/>
              <a:t>along</a:t>
            </a:r>
            <a:r>
              <a:rPr lang="pt-BR" sz="1600" dirty="0" smtClean="0"/>
              <a:t> </a:t>
            </a:r>
            <a:r>
              <a:rPr lang="pt-BR" sz="1600" dirty="0" err="1" smtClean="0"/>
              <a:t>the</a:t>
            </a:r>
            <a:r>
              <a:rPr lang="pt-BR" sz="1600" dirty="0" smtClean="0"/>
              <a:t> 0-h (- ● -), 24 (- ○ -), </a:t>
            </a:r>
            <a:r>
              <a:rPr lang="pt-BR" sz="1600" dirty="0" err="1" smtClean="0"/>
              <a:t>and</a:t>
            </a:r>
            <a:r>
              <a:rPr lang="pt-BR" sz="1600" dirty="0" smtClean="0"/>
              <a:t> 48h (- ▼ -) </a:t>
            </a:r>
            <a:r>
              <a:rPr lang="pt-BR" sz="1600" dirty="0" err="1" smtClean="0"/>
              <a:t>wilting</a:t>
            </a:r>
            <a:r>
              <a:rPr lang="pt-BR" sz="1600" dirty="0" smtClean="0"/>
              <a:t>.</a:t>
            </a:r>
            <a:br>
              <a:rPr lang="pt-BR" sz="1600" dirty="0" smtClean="0"/>
            </a:br>
            <a:r>
              <a:rPr lang="pt-BR" sz="1600" dirty="0" smtClean="0"/>
              <a:t>Source: </a:t>
            </a:r>
            <a:r>
              <a:rPr lang="pt-BR" sz="1600" dirty="0" err="1" smtClean="0"/>
              <a:t>McEniry</a:t>
            </a:r>
            <a:r>
              <a:rPr lang="pt-BR" sz="1600" dirty="0" smtClean="0"/>
              <a:t> et al. (2008).</a:t>
            </a:r>
            <a:endParaRPr lang="pt-BR" sz="1600" dirty="0"/>
          </a:p>
        </p:txBody>
      </p:sp>
      <p:sp>
        <p:nvSpPr>
          <p:cNvPr id="6" name="Espaço Reservado para Conteúdo 5"/>
          <p:cNvSpPr>
            <a:spLocks noGrp="1"/>
          </p:cNvSpPr>
          <p:nvPr>
            <p:ph idx="1"/>
          </p:nvPr>
        </p:nvSpPr>
        <p:spPr>
          <a:xfrm>
            <a:off x="457200" y="1600201"/>
            <a:ext cx="8229600" cy="3971940"/>
          </a:xfrm>
        </p:spPr>
        <p:txBody>
          <a:bodyPr/>
          <a:lstStyle/>
          <a:p>
            <a:endParaRPr lang="pt-BR" dirty="0"/>
          </a:p>
        </p:txBody>
      </p:sp>
      <p:pic>
        <p:nvPicPr>
          <p:cNvPr id="2051" name="Picture 3"/>
          <p:cNvPicPr>
            <a:picLocks noChangeAspect="1" noChangeArrowheads="1"/>
          </p:cNvPicPr>
          <p:nvPr/>
        </p:nvPicPr>
        <p:blipFill>
          <a:blip r:embed="rId2" cstate="print"/>
          <a:srcRect l="5127" t="26367" r="16504" b="10156"/>
          <a:stretch>
            <a:fillRect/>
          </a:stretch>
        </p:blipFill>
        <p:spPr bwMode="auto">
          <a:xfrm>
            <a:off x="0" y="0"/>
            <a:ext cx="9144000" cy="55547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42910" y="2071678"/>
            <a:ext cx="7772400" cy="655633"/>
          </a:xfrm>
        </p:spPr>
        <p:txBody>
          <a:bodyPr>
            <a:normAutofit/>
          </a:bodyPr>
          <a:lstStyle/>
          <a:p>
            <a:r>
              <a:rPr lang="en-US" sz="3200" u="sng" dirty="0" smtClean="0"/>
              <a:t>Wilted winter cereals silages</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357158" y="3071810"/>
            <a:ext cx="8501122" cy="3571900"/>
          </a:xfrm>
        </p:spPr>
        <p:txBody>
          <a:bodyPr>
            <a:normAutofit/>
          </a:bodyPr>
          <a:lstStyle/>
          <a:p>
            <a:endParaRPr lang="en-US" dirty="0" smtClean="0">
              <a:solidFill>
                <a:schemeClr val="tx1"/>
              </a:solidFill>
            </a:endParaRPr>
          </a:p>
          <a:p>
            <a:r>
              <a:rPr lang="en-US" dirty="0" smtClean="0">
                <a:solidFill>
                  <a:schemeClr val="tx1"/>
                </a:solidFill>
              </a:rPr>
              <a:t>The benefits of reduced moisture content to give the best when they reach at least 30% of DM (</a:t>
            </a:r>
            <a:r>
              <a:rPr lang="en-US" dirty="0" err="1" smtClean="0">
                <a:solidFill>
                  <a:schemeClr val="tx1"/>
                </a:solidFill>
              </a:rPr>
              <a:t>Woolford</a:t>
            </a:r>
            <a:r>
              <a:rPr lang="en-US" dirty="0" smtClean="0">
                <a:solidFill>
                  <a:schemeClr val="tx1"/>
                </a:solidFill>
              </a:rPr>
              <a:t>, 1984)</a:t>
            </a:r>
            <a:endParaRPr lang="pt-BR" dirty="0" smtClean="0">
              <a:solidFill>
                <a:schemeClr val="tx1"/>
              </a:solidFill>
            </a:endParaRPr>
          </a:p>
          <a:p>
            <a:pPr algn="l"/>
            <a:endParaRPr lang="pt-BR" dirty="0" smtClean="0">
              <a:solidFill>
                <a:schemeClr val="tx1"/>
              </a:solidFill>
            </a:endParaRP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en-US" sz="3200" u="sng" dirty="0" smtClean="0"/>
              <a:t>Maturity stage x Quality of winter cereals silages</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428596" y="3071810"/>
            <a:ext cx="8286808" cy="3571900"/>
          </a:xfrm>
        </p:spPr>
        <p:txBody>
          <a:bodyPr>
            <a:normAutofit lnSpcReduction="10000"/>
          </a:bodyPr>
          <a:lstStyle/>
          <a:p>
            <a:pPr algn="just"/>
            <a:r>
              <a:rPr lang="pt-BR" dirty="0" smtClean="0">
                <a:solidFill>
                  <a:schemeClr val="tx1"/>
                </a:solidFill>
              </a:rPr>
              <a:t>• </a:t>
            </a:r>
            <a:r>
              <a:rPr lang="en-US" dirty="0" smtClean="0">
                <a:solidFill>
                  <a:schemeClr val="tx1"/>
                </a:solidFill>
              </a:rPr>
              <a:t>It is recognized that changes in chemical composition of forages are due to the developmental stage of plants</a:t>
            </a:r>
            <a:endParaRPr lang="pt-BR" dirty="0" smtClean="0">
              <a:solidFill>
                <a:schemeClr val="tx1"/>
              </a:solidFill>
            </a:endParaRPr>
          </a:p>
          <a:p>
            <a:pPr algn="l"/>
            <a:endParaRPr lang="pt-BR" dirty="0" smtClean="0">
              <a:solidFill>
                <a:schemeClr val="tx1"/>
              </a:solidFill>
            </a:endParaRPr>
          </a:p>
          <a:p>
            <a:pPr algn="l"/>
            <a:r>
              <a:rPr lang="pt-BR" dirty="0" smtClean="0">
                <a:solidFill>
                  <a:schemeClr val="tx1"/>
                </a:solidFill>
              </a:rPr>
              <a:t>• </a:t>
            </a:r>
            <a:r>
              <a:rPr lang="en-US" dirty="0" smtClean="0">
                <a:solidFill>
                  <a:schemeClr val="tx1"/>
                </a:solidFill>
              </a:rPr>
              <a:t>Beck et al. (2009) reported that DM production increased because of the advance in the maturity stage of wheat</a:t>
            </a:r>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7">
                                            <p:txEl>
                                              <p:pRg st="0" end="0"/>
                                            </p:txEl>
                                          </p:spTgt>
                                        </p:tgtEl>
                                        <p:attrNameLst>
                                          <p:attrName>style.opacity</p:attrName>
                                        </p:attrNameLst>
                                      </p:cBhvr>
                                      <p:to>
                                        <p:strVal val="0.5"/>
                                      </p:to>
                                    </p:set>
                                    <p:animEffect filter="image" prLst="opacity: 0.5">
                                      <p:cBhvr rctx="IE">
                                        <p:cTn id="11" dur="indefinite"/>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en-US" sz="3200" u="sng" dirty="0" smtClean="0"/>
              <a:t>Maturity stage x Quality of winter cereals silages</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428596" y="2714620"/>
            <a:ext cx="8501122" cy="3929090"/>
          </a:xfrm>
        </p:spPr>
        <p:txBody>
          <a:bodyPr>
            <a:normAutofit fontScale="92500" lnSpcReduction="20000"/>
          </a:bodyPr>
          <a:lstStyle/>
          <a:p>
            <a:pPr algn="l"/>
            <a:r>
              <a:rPr lang="pt-BR" sz="2400" dirty="0" smtClean="0">
                <a:solidFill>
                  <a:schemeClr val="tx1"/>
                </a:solidFill>
              </a:rPr>
              <a:t> </a:t>
            </a:r>
          </a:p>
          <a:p>
            <a:pPr algn="l"/>
            <a:r>
              <a:rPr lang="en-US" sz="2400" dirty="0" smtClean="0">
                <a:solidFill>
                  <a:schemeClr val="tx1"/>
                </a:solidFill>
              </a:rPr>
              <a:t>Beck et al. (2009) - </a:t>
            </a:r>
            <a:r>
              <a:rPr lang="en-US" sz="2400" b="1" dirty="0" smtClean="0">
                <a:solidFill>
                  <a:schemeClr val="tx1"/>
                </a:solidFill>
              </a:rPr>
              <a:t>Wheat</a:t>
            </a:r>
            <a:r>
              <a:rPr lang="pt-BR" sz="2400" b="1" dirty="0" smtClean="0">
                <a:solidFill>
                  <a:schemeClr val="tx1"/>
                </a:solidFill>
              </a:rPr>
              <a:t> </a:t>
            </a:r>
            <a:r>
              <a:rPr lang="pt-BR" sz="2400" dirty="0" smtClean="0">
                <a:solidFill>
                  <a:schemeClr val="tx1"/>
                </a:solidFill>
              </a:rPr>
              <a:t>       2781 kg DM/ha - flowering  (21,5% DM)  </a:t>
            </a:r>
          </a:p>
          <a:p>
            <a:pPr algn="l"/>
            <a:r>
              <a:rPr lang="en-US" sz="2400" dirty="0" smtClean="0">
                <a:solidFill>
                  <a:schemeClr val="tx1"/>
                </a:solidFill>
              </a:rPr>
              <a:t>			           6261</a:t>
            </a:r>
            <a:r>
              <a:rPr lang="pt-BR" sz="2400" dirty="0" smtClean="0">
                <a:solidFill>
                  <a:schemeClr val="tx1"/>
                </a:solidFill>
              </a:rPr>
              <a:t> kg DM/ha - </a:t>
            </a:r>
            <a:r>
              <a:rPr lang="pt-BR" sz="2400" dirty="0" err="1" smtClean="0">
                <a:solidFill>
                  <a:schemeClr val="tx1"/>
                </a:solidFill>
              </a:rPr>
              <a:t>flours</a:t>
            </a:r>
            <a:r>
              <a:rPr lang="pt-BR" sz="2400" dirty="0" smtClean="0">
                <a:solidFill>
                  <a:schemeClr val="tx1"/>
                </a:solidFill>
              </a:rPr>
              <a:t> </a:t>
            </a:r>
            <a:r>
              <a:rPr lang="pt-BR" sz="2400" dirty="0" err="1" smtClean="0">
                <a:solidFill>
                  <a:schemeClr val="tx1"/>
                </a:solidFill>
              </a:rPr>
              <a:t>grains</a:t>
            </a:r>
            <a:r>
              <a:rPr lang="pt-BR" sz="2400" dirty="0" smtClean="0">
                <a:solidFill>
                  <a:schemeClr val="tx1"/>
                </a:solidFill>
              </a:rPr>
              <a:t> (46,7% DM)</a:t>
            </a:r>
          </a:p>
          <a:p>
            <a:pPr algn="l"/>
            <a:endParaRPr lang="pt-BR" sz="2400" dirty="0" smtClean="0">
              <a:solidFill>
                <a:schemeClr val="tx1"/>
              </a:solidFill>
            </a:endParaRPr>
          </a:p>
          <a:p>
            <a:pPr algn="l"/>
            <a:endParaRPr lang="pt-BR" sz="2400" dirty="0" smtClean="0">
              <a:solidFill>
                <a:schemeClr val="tx1"/>
              </a:solidFill>
            </a:endParaRPr>
          </a:p>
          <a:p>
            <a:pPr algn="l"/>
            <a:endParaRPr lang="pt-BR" sz="2400" dirty="0" smtClean="0">
              <a:solidFill>
                <a:schemeClr val="tx1"/>
              </a:solidFill>
            </a:endParaRPr>
          </a:p>
          <a:p>
            <a:pPr algn="l"/>
            <a:r>
              <a:rPr lang="en-US" sz="2400" dirty="0" smtClean="0">
                <a:solidFill>
                  <a:schemeClr val="tx1"/>
                </a:solidFill>
              </a:rPr>
              <a:t>David et al. (2010) - </a:t>
            </a:r>
            <a:r>
              <a:rPr lang="en-US" sz="2400" b="1" dirty="0" smtClean="0">
                <a:solidFill>
                  <a:schemeClr val="tx1"/>
                </a:solidFill>
              </a:rPr>
              <a:t>Oat</a:t>
            </a:r>
            <a:r>
              <a:rPr lang="pt-BR" sz="2400" dirty="0" smtClean="0">
                <a:solidFill>
                  <a:schemeClr val="tx1"/>
                </a:solidFill>
              </a:rPr>
              <a:t>         3547 kg DM/ha - flowering  </a:t>
            </a:r>
          </a:p>
          <a:p>
            <a:pPr algn="l"/>
            <a:r>
              <a:rPr lang="en-US" sz="2400" dirty="0" smtClean="0">
                <a:solidFill>
                  <a:schemeClr val="tx1"/>
                </a:solidFill>
              </a:rPr>
              <a:t>		                       9170</a:t>
            </a:r>
            <a:r>
              <a:rPr lang="pt-BR" sz="2400" dirty="0" smtClean="0">
                <a:solidFill>
                  <a:schemeClr val="tx1"/>
                </a:solidFill>
              </a:rPr>
              <a:t> kg DM/ha - </a:t>
            </a:r>
            <a:r>
              <a:rPr lang="pt-BR" sz="2400" dirty="0" err="1" smtClean="0">
                <a:solidFill>
                  <a:schemeClr val="tx1"/>
                </a:solidFill>
              </a:rPr>
              <a:t>dough</a:t>
            </a:r>
            <a:r>
              <a:rPr lang="pt-BR" sz="2400" dirty="0" smtClean="0">
                <a:solidFill>
                  <a:schemeClr val="tx1"/>
                </a:solidFill>
              </a:rPr>
              <a:t> </a:t>
            </a:r>
            <a:r>
              <a:rPr lang="pt-BR" sz="2400" dirty="0" err="1" smtClean="0">
                <a:solidFill>
                  <a:schemeClr val="tx1"/>
                </a:solidFill>
              </a:rPr>
              <a:t>grains</a:t>
            </a:r>
            <a:endParaRPr lang="pt-BR" sz="2400" dirty="0" smtClean="0">
              <a:solidFill>
                <a:schemeClr val="tx1"/>
              </a:solidFill>
            </a:endParaRPr>
          </a:p>
          <a:p>
            <a:pPr algn="l"/>
            <a:endParaRPr lang="pt-BR" sz="2400" dirty="0" smtClean="0">
              <a:solidFill>
                <a:schemeClr val="tx1"/>
              </a:solidFill>
            </a:endParaRPr>
          </a:p>
          <a:p>
            <a:pPr algn="l"/>
            <a:endParaRPr lang="pt-BR" sz="2400" dirty="0" smtClean="0">
              <a:solidFill>
                <a:schemeClr val="tx1"/>
              </a:solidFill>
            </a:endParaRPr>
          </a:p>
          <a:p>
            <a:pPr algn="l"/>
            <a:r>
              <a:rPr lang="pt-BR" dirty="0" smtClean="0">
                <a:solidFill>
                  <a:schemeClr val="tx1"/>
                </a:solidFill>
              </a:rPr>
              <a:t>    </a:t>
            </a:r>
            <a:r>
              <a:rPr lang="pt-BR" sz="2400" dirty="0" smtClean="0">
                <a:solidFill>
                  <a:schemeClr val="tx1"/>
                </a:solidFill>
              </a:rPr>
              <a:t> </a:t>
            </a: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
        <p:nvSpPr>
          <p:cNvPr id="5" name="Chave esquerda 4"/>
          <p:cNvSpPr/>
          <p:nvPr/>
        </p:nvSpPr>
        <p:spPr>
          <a:xfrm>
            <a:off x="3714744" y="2857496"/>
            <a:ext cx="214314" cy="92869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6" name="Chave esquerda 5"/>
          <p:cNvSpPr/>
          <p:nvPr/>
        </p:nvSpPr>
        <p:spPr>
          <a:xfrm>
            <a:off x="3500430" y="4500570"/>
            <a:ext cx="142876" cy="107157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en-US" sz="3200" u="sng" dirty="0" smtClean="0"/>
              <a:t>Maturity stage x Quality of winter cereals silages</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2714620"/>
            <a:ext cx="8715436" cy="3929090"/>
          </a:xfrm>
        </p:spPr>
        <p:txBody>
          <a:bodyPr>
            <a:normAutofit fontScale="32500" lnSpcReduction="20000"/>
          </a:bodyPr>
          <a:lstStyle/>
          <a:p>
            <a:pPr algn="l"/>
            <a:r>
              <a:rPr lang="pt-BR" sz="2400" dirty="0" smtClean="0">
                <a:solidFill>
                  <a:schemeClr val="tx1"/>
                </a:solidFill>
              </a:rPr>
              <a:t> </a:t>
            </a:r>
          </a:p>
          <a:p>
            <a:pPr algn="just"/>
            <a:r>
              <a:rPr lang="pt-BR" sz="7400" dirty="0" smtClean="0">
                <a:solidFill>
                  <a:schemeClr val="tx1"/>
                </a:solidFill>
              </a:rPr>
              <a:t>•</a:t>
            </a:r>
            <a:r>
              <a:rPr lang="pt-BR" sz="4400" dirty="0" smtClean="0">
                <a:solidFill>
                  <a:schemeClr val="tx1"/>
                </a:solidFill>
              </a:rPr>
              <a:t> </a:t>
            </a:r>
            <a:r>
              <a:rPr lang="en-US" sz="7400" dirty="0" smtClean="0">
                <a:solidFill>
                  <a:schemeClr val="tx1"/>
                </a:solidFill>
              </a:rPr>
              <a:t>There is a reduction in crude protein (CP) as it advances the maturity stage of winter cereals </a:t>
            </a:r>
            <a:r>
              <a:rPr lang="pt-BR" sz="7400" dirty="0" smtClean="0">
                <a:solidFill>
                  <a:schemeClr val="tx1"/>
                </a:solidFill>
              </a:rPr>
              <a:t>(</a:t>
            </a:r>
            <a:r>
              <a:rPr lang="pt-BR" sz="7400" dirty="0" err="1" smtClean="0">
                <a:solidFill>
                  <a:schemeClr val="tx1"/>
                </a:solidFill>
              </a:rPr>
              <a:t>Fontaneli</a:t>
            </a:r>
            <a:r>
              <a:rPr lang="pt-BR" sz="7400" dirty="0" smtClean="0">
                <a:solidFill>
                  <a:schemeClr val="tx1"/>
                </a:solidFill>
              </a:rPr>
              <a:t> &amp; </a:t>
            </a:r>
            <a:r>
              <a:rPr lang="pt-BR" sz="7400" dirty="0" err="1" smtClean="0">
                <a:solidFill>
                  <a:schemeClr val="tx1"/>
                </a:solidFill>
              </a:rPr>
              <a:t>Fontaneli</a:t>
            </a:r>
            <a:r>
              <a:rPr lang="pt-BR" sz="7400" dirty="0" smtClean="0">
                <a:solidFill>
                  <a:schemeClr val="tx1"/>
                </a:solidFill>
              </a:rPr>
              <a:t>, 2009; Coblentz &amp; </a:t>
            </a:r>
            <a:r>
              <a:rPr lang="pt-BR" sz="7400" dirty="0" err="1" smtClean="0">
                <a:solidFill>
                  <a:schemeClr val="tx1"/>
                </a:solidFill>
              </a:rPr>
              <a:t>Walgenbach</a:t>
            </a:r>
            <a:r>
              <a:rPr lang="pt-BR" sz="7400" dirty="0" smtClean="0">
                <a:solidFill>
                  <a:schemeClr val="tx1"/>
                </a:solidFill>
              </a:rPr>
              <a:t>, 2010). </a:t>
            </a:r>
          </a:p>
          <a:p>
            <a:pPr algn="just"/>
            <a:endParaRPr lang="pt-BR" sz="7400" dirty="0" smtClean="0">
              <a:solidFill>
                <a:schemeClr val="tx1"/>
              </a:solidFill>
            </a:endParaRPr>
          </a:p>
          <a:p>
            <a:pPr algn="just"/>
            <a:endParaRPr lang="pt-BR" sz="7400" dirty="0" smtClean="0">
              <a:solidFill>
                <a:schemeClr val="tx1"/>
              </a:solidFill>
            </a:endParaRPr>
          </a:p>
          <a:p>
            <a:pPr algn="just"/>
            <a:r>
              <a:rPr lang="pt-BR" sz="7400" dirty="0" smtClean="0">
                <a:solidFill>
                  <a:schemeClr val="tx1"/>
                </a:solidFill>
              </a:rPr>
              <a:t>• </a:t>
            </a:r>
            <a:r>
              <a:rPr lang="pt-BR" sz="7400" dirty="0" err="1" smtClean="0">
                <a:solidFill>
                  <a:schemeClr val="tx1"/>
                </a:solidFill>
              </a:rPr>
              <a:t>Fontaneli</a:t>
            </a:r>
            <a:r>
              <a:rPr lang="pt-BR" sz="7400" dirty="0" smtClean="0">
                <a:solidFill>
                  <a:schemeClr val="tx1"/>
                </a:solidFill>
              </a:rPr>
              <a:t> &amp; </a:t>
            </a:r>
            <a:r>
              <a:rPr lang="pt-BR" sz="7400" dirty="0" err="1" smtClean="0">
                <a:solidFill>
                  <a:schemeClr val="tx1"/>
                </a:solidFill>
              </a:rPr>
              <a:t>Fontaneli</a:t>
            </a:r>
            <a:r>
              <a:rPr lang="pt-BR" sz="7400" dirty="0" smtClean="0">
                <a:solidFill>
                  <a:schemeClr val="tx1"/>
                </a:solidFill>
              </a:rPr>
              <a:t>, (2009)  </a:t>
            </a:r>
            <a:r>
              <a:rPr lang="en-US" sz="7400" dirty="0" smtClean="0">
                <a:solidFill>
                  <a:schemeClr val="tx1"/>
                </a:solidFill>
              </a:rPr>
              <a:t>evaluating the nutritional composition, based on the CP of wheat, oats and rye silages into three maturity stages, had average levels of CP around 17.7, 13.0 and 10.2% , respectively, in the </a:t>
            </a:r>
            <a:r>
              <a:rPr lang="pt-BR" sz="7400" dirty="0" smtClean="0">
                <a:solidFill>
                  <a:schemeClr val="tx1"/>
                </a:solidFill>
              </a:rPr>
              <a:t>flowering, </a:t>
            </a:r>
            <a:r>
              <a:rPr lang="pt-BR" sz="7400" dirty="0" err="1" smtClean="0">
                <a:solidFill>
                  <a:schemeClr val="tx1"/>
                </a:solidFill>
              </a:rPr>
              <a:t>dough</a:t>
            </a:r>
            <a:r>
              <a:rPr lang="pt-BR" sz="7400" dirty="0" smtClean="0">
                <a:solidFill>
                  <a:schemeClr val="tx1"/>
                </a:solidFill>
              </a:rPr>
              <a:t> </a:t>
            </a:r>
            <a:r>
              <a:rPr lang="pt-BR" sz="7400" dirty="0" err="1" smtClean="0">
                <a:solidFill>
                  <a:schemeClr val="tx1"/>
                </a:solidFill>
              </a:rPr>
              <a:t>grains</a:t>
            </a:r>
            <a:r>
              <a:rPr lang="pt-BR" sz="7400" dirty="0" smtClean="0">
                <a:solidFill>
                  <a:schemeClr val="tx1"/>
                </a:solidFill>
              </a:rPr>
              <a:t> </a:t>
            </a:r>
            <a:r>
              <a:rPr lang="pt-BR" sz="7400" dirty="0" err="1" smtClean="0">
                <a:solidFill>
                  <a:schemeClr val="tx1"/>
                </a:solidFill>
              </a:rPr>
              <a:t>and</a:t>
            </a:r>
            <a:r>
              <a:rPr lang="pt-BR" sz="7400" dirty="0" smtClean="0">
                <a:solidFill>
                  <a:schemeClr val="tx1"/>
                </a:solidFill>
              </a:rPr>
              <a:t> </a:t>
            </a:r>
            <a:r>
              <a:rPr lang="pt-BR" sz="7400" dirty="0" err="1" smtClean="0">
                <a:solidFill>
                  <a:schemeClr val="tx1"/>
                </a:solidFill>
              </a:rPr>
              <a:t>flours</a:t>
            </a:r>
            <a:r>
              <a:rPr lang="pt-BR" sz="7400" dirty="0" smtClean="0">
                <a:solidFill>
                  <a:schemeClr val="tx1"/>
                </a:solidFill>
              </a:rPr>
              <a:t> </a:t>
            </a:r>
            <a:r>
              <a:rPr lang="pt-BR" sz="7400" dirty="0" err="1" smtClean="0">
                <a:solidFill>
                  <a:schemeClr val="tx1"/>
                </a:solidFill>
              </a:rPr>
              <a:t>grains</a:t>
            </a:r>
            <a:r>
              <a:rPr lang="pt-BR" sz="7400" dirty="0" smtClean="0">
                <a:solidFill>
                  <a:schemeClr val="tx1"/>
                </a:solidFill>
              </a:rPr>
              <a:t> </a:t>
            </a:r>
            <a:r>
              <a:rPr lang="en-US" sz="7400" dirty="0" smtClean="0">
                <a:solidFill>
                  <a:schemeClr val="tx1"/>
                </a:solidFill>
              </a:rPr>
              <a:t>stages.</a:t>
            </a:r>
            <a:endParaRPr lang="pt-BR" sz="7400" dirty="0" err="1" smtClean="0">
              <a:solidFill>
                <a:schemeClr val="tx1"/>
              </a:solidFill>
            </a:endParaRPr>
          </a:p>
          <a:p>
            <a:pPr algn="just"/>
            <a:endParaRPr lang="pt-BR" sz="4400" dirty="0" smtClean="0">
              <a:solidFill>
                <a:schemeClr val="tx1"/>
              </a:solidFill>
            </a:endParaRPr>
          </a:p>
          <a:p>
            <a:pPr algn="l"/>
            <a:endParaRPr lang="pt-BR" sz="2400" dirty="0" smtClean="0">
              <a:solidFill>
                <a:schemeClr val="tx1"/>
              </a:solidFill>
            </a:endParaRPr>
          </a:p>
          <a:p>
            <a:pPr algn="l"/>
            <a:r>
              <a:rPr lang="pt-BR" dirty="0" smtClean="0">
                <a:solidFill>
                  <a:schemeClr val="tx1"/>
                </a:solidFill>
              </a:rPr>
              <a:t>    </a:t>
            </a:r>
            <a:r>
              <a:rPr lang="pt-BR" sz="2400" dirty="0" smtClean="0">
                <a:solidFill>
                  <a:schemeClr val="tx1"/>
                </a:solidFill>
              </a:rPr>
              <a:t> </a:t>
            </a: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7">
                                            <p:txEl>
                                              <p:pRg st="1" end="1"/>
                                            </p:txEl>
                                          </p:spTgt>
                                        </p:tgtEl>
                                        <p:attrNameLst>
                                          <p:attrName>style.opacity</p:attrName>
                                        </p:attrNameLst>
                                      </p:cBhvr>
                                      <p:to>
                                        <p:strVal val="0.5"/>
                                      </p:to>
                                    </p:set>
                                    <p:animEffect filter="image" prLst="opacity: 0.5">
                                      <p:cBhvr rctx="IE">
                                        <p:cTn id="11" dur="indefinite"/>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rctx="PPT">
                                        <p:cTn id="19" dur="indefinite"/>
                                        <p:tgtEl>
                                          <p:spTgt spid="7">
                                            <p:txEl>
                                              <p:pRg st="4" end="4"/>
                                            </p:txEl>
                                          </p:spTgt>
                                        </p:tgtEl>
                                        <p:attrNameLst>
                                          <p:attrName>style.opacity</p:attrName>
                                        </p:attrNameLst>
                                      </p:cBhvr>
                                      <p:to>
                                        <p:strVal val="0.5"/>
                                      </p:to>
                                    </p:set>
                                    <p:animEffect filter="image" prLst="opacity: 0.5">
                                      <p:cBhvr rctx="IE">
                                        <p:cTn id="20" dur="indefinite"/>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en-US" sz="3200" u="sng" dirty="0" smtClean="0"/>
              <a:t>Maturity stage x Quality of winter cereals silages</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2714620"/>
            <a:ext cx="8715436" cy="3929090"/>
          </a:xfrm>
        </p:spPr>
        <p:txBody>
          <a:bodyPr>
            <a:normAutofit fontScale="55000" lnSpcReduction="20000"/>
          </a:bodyPr>
          <a:lstStyle/>
          <a:p>
            <a:pPr algn="l"/>
            <a:r>
              <a:rPr lang="pt-BR" sz="2400" dirty="0" smtClean="0">
                <a:solidFill>
                  <a:schemeClr val="tx1"/>
                </a:solidFill>
              </a:rPr>
              <a:t> </a:t>
            </a:r>
          </a:p>
          <a:p>
            <a:pPr algn="just"/>
            <a:r>
              <a:rPr lang="pt-BR" sz="4400" dirty="0" smtClean="0">
                <a:solidFill>
                  <a:schemeClr val="tx1"/>
                </a:solidFill>
              </a:rPr>
              <a:t>•</a:t>
            </a:r>
            <a:r>
              <a:rPr lang="en-US" sz="4000" dirty="0" smtClean="0"/>
              <a:t> </a:t>
            </a:r>
            <a:r>
              <a:rPr lang="en-US" sz="4400" dirty="0" smtClean="0">
                <a:solidFill>
                  <a:schemeClr val="tx1"/>
                </a:solidFill>
              </a:rPr>
              <a:t>Coblentz &amp; </a:t>
            </a:r>
            <a:r>
              <a:rPr lang="en-US" sz="4400" dirty="0" err="1" smtClean="0">
                <a:solidFill>
                  <a:schemeClr val="tx1"/>
                </a:solidFill>
              </a:rPr>
              <a:t>Walgenbach</a:t>
            </a:r>
            <a:r>
              <a:rPr lang="en-US" sz="4400" dirty="0" smtClean="0">
                <a:solidFill>
                  <a:schemeClr val="tx1"/>
                </a:solidFill>
              </a:rPr>
              <a:t> (2010) found that reductions in digestible crude protein content with the advance of maturity, were offset by increases in levels of digestible non-fiber carbohydrates.</a:t>
            </a:r>
            <a:endParaRPr lang="pt-BR" sz="4400" dirty="0" smtClean="0">
              <a:solidFill>
                <a:schemeClr val="tx1"/>
              </a:solidFill>
            </a:endParaRPr>
          </a:p>
          <a:p>
            <a:pPr algn="just"/>
            <a:endParaRPr lang="pt-BR" sz="4400" dirty="0" smtClean="0">
              <a:solidFill>
                <a:schemeClr val="tx1"/>
              </a:solidFill>
            </a:endParaRPr>
          </a:p>
          <a:p>
            <a:pPr algn="just"/>
            <a:endParaRPr lang="pt-BR" sz="4400" dirty="0" smtClean="0">
              <a:solidFill>
                <a:schemeClr val="tx1"/>
              </a:solidFill>
            </a:endParaRPr>
          </a:p>
          <a:p>
            <a:pPr algn="just"/>
            <a:r>
              <a:rPr lang="pt-BR" sz="4400" dirty="0" smtClean="0">
                <a:solidFill>
                  <a:schemeClr val="tx1"/>
                </a:solidFill>
              </a:rPr>
              <a:t>•</a:t>
            </a:r>
            <a:r>
              <a:rPr lang="en-US" sz="4400" dirty="0" smtClean="0"/>
              <a:t> </a:t>
            </a:r>
            <a:r>
              <a:rPr lang="en-US" sz="4400" dirty="0" err="1" smtClean="0">
                <a:solidFill>
                  <a:schemeClr val="tx1"/>
                </a:solidFill>
              </a:rPr>
              <a:t>Wallsten</a:t>
            </a:r>
            <a:r>
              <a:rPr lang="en-US" sz="4400" dirty="0" smtClean="0">
                <a:solidFill>
                  <a:schemeClr val="tx1"/>
                </a:solidFill>
              </a:rPr>
              <a:t> &amp; </a:t>
            </a:r>
            <a:r>
              <a:rPr lang="en-US" sz="4400" dirty="0" err="1" smtClean="0">
                <a:solidFill>
                  <a:schemeClr val="tx1"/>
                </a:solidFill>
              </a:rPr>
              <a:t>Martinsson</a:t>
            </a:r>
            <a:r>
              <a:rPr lang="en-US" sz="4400" dirty="0" smtClean="0">
                <a:solidFill>
                  <a:schemeClr val="tx1"/>
                </a:solidFill>
              </a:rPr>
              <a:t> (2009) observed that the advance of the maturity of barley, provides a reduction in NDF and DM digestibility, while an starch accumulation.</a:t>
            </a:r>
            <a:endParaRPr lang="pt-BR" sz="4400" dirty="0" smtClean="0">
              <a:solidFill>
                <a:schemeClr val="tx1"/>
              </a:solidFill>
            </a:endParaRPr>
          </a:p>
          <a:p>
            <a:pPr algn="just"/>
            <a:endParaRPr lang="pt-BR" sz="4400" dirty="0" smtClean="0">
              <a:solidFill>
                <a:schemeClr val="tx1"/>
              </a:solidFill>
            </a:endParaRPr>
          </a:p>
          <a:p>
            <a:pPr algn="l"/>
            <a:endParaRPr lang="pt-BR" sz="2400" dirty="0" smtClean="0">
              <a:solidFill>
                <a:schemeClr val="tx1"/>
              </a:solidFill>
            </a:endParaRPr>
          </a:p>
          <a:p>
            <a:pPr algn="l"/>
            <a:r>
              <a:rPr lang="pt-BR" dirty="0" smtClean="0">
                <a:solidFill>
                  <a:schemeClr val="tx1"/>
                </a:solidFill>
              </a:rPr>
              <a:t>    </a:t>
            </a:r>
            <a:r>
              <a:rPr lang="pt-BR" sz="2400" dirty="0" smtClean="0">
                <a:solidFill>
                  <a:schemeClr val="tx1"/>
                </a:solidFill>
              </a:rPr>
              <a:t> </a:t>
            </a: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7">
                                            <p:txEl>
                                              <p:pRg st="1" end="1"/>
                                            </p:txEl>
                                          </p:spTgt>
                                        </p:tgtEl>
                                        <p:attrNameLst>
                                          <p:attrName>style.opacity</p:attrName>
                                        </p:attrNameLst>
                                      </p:cBhvr>
                                      <p:to>
                                        <p:strVal val="0.5"/>
                                      </p:to>
                                    </p:set>
                                    <p:animEffect filter="image" prLst="opacity: 0.5">
                                      <p:cBhvr rctx="IE">
                                        <p:cTn id="11" dur="indefinite"/>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en-US" sz="3200" u="sng" dirty="0" smtClean="0"/>
              <a:t>Maturity stage x Quality of winter cereals silages</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3000372"/>
            <a:ext cx="8715436" cy="3643338"/>
          </a:xfrm>
        </p:spPr>
        <p:txBody>
          <a:bodyPr>
            <a:normAutofit fontScale="55000" lnSpcReduction="20000"/>
          </a:bodyPr>
          <a:lstStyle/>
          <a:p>
            <a:pPr algn="l"/>
            <a:r>
              <a:rPr lang="pt-BR" sz="2400" dirty="0" smtClean="0">
                <a:solidFill>
                  <a:schemeClr val="tx1"/>
                </a:solidFill>
              </a:rPr>
              <a:t> </a:t>
            </a:r>
          </a:p>
          <a:p>
            <a:pPr algn="just"/>
            <a:r>
              <a:rPr lang="pt-BR" sz="4400" dirty="0" smtClean="0">
                <a:solidFill>
                  <a:schemeClr val="tx1"/>
                </a:solidFill>
              </a:rPr>
              <a:t>•</a:t>
            </a:r>
            <a:r>
              <a:rPr lang="en-US" sz="4000" dirty="0" smtClean="0"/>
              <a:t> </a:t>
            </a:r>
            <a:r>
              <a:rPr lang="en-US" sz="4500" dirty="0" smtClean="0">
                <a:solidFill>
                  <a:schemeClr val="tx1"/>
                </a:solidFill>
              </a:rPr>
              <a:t>Beck et al. (2009) found no effect of the maturity of the wheat silages on the performance of steers</a:t>
            </a:r>
            <a:endParaRPr lang="pt-BR" sz="4500" dirty="0" smtClean="0">
              <a:solidFill>
                <a:schemeClr val="tx1"/>
              </a:solidFill>
            </a:endParaRPr>
          </a:p>
          <a:p>
            <a:pPr algn="just"/>
            <a:endParaRPr lang="pt-BR" sz="4400" dirty="0" smtClean="0">
              <a:solidFill>
                <a:schemeClr val="tx1"/>
              </a:solidFill>
            </a:endParaRPr>
          </a:p>
          <a:p>
            <a:pPr algn="just"/>
            <a:endParaRPr lang="pt-BR" sz="4400" dirty="0" smtClean="0">
              <a:solidFill>
                <a:schemeClr val="tx1"/>
              </a:solidFill>
            </a:endParaRPr>
          </a:p>
          <a:p>
            <a:pPr algn="just"/>
            <a:r>
              <a:rPr lang="pt-BR" sz="4400" dirty="0" smtClean="0">
                <a:solidFill>
                  <a:schemeClr val="tx1"/>
                </a:solidFill>
              </a:rPr>
              <a:t>•</a:t>
            </a:r>
            <a:r>
              <a:rPr lang="en-US" sz="4400" dirty="0" smtClean="0"/>
              <a:t> </a:t>
            </a:r>
            <a:r>
              <a:rPr lang="en-US" sz="4400" dirty="0" smtClean="0">
                <a:solidFill>
                  <a:schemeClr val="tx1"/>
                </a:solidFill>
              </a:rPr>
              <a:t>Coblentz &amp; </a:t>
            </a:r>
            <a:r>
              <a:rPr lang="en-US" sz="4400" dirty="0" err="1" smtClean="0">
                <a:solidFill>
                  <a:schemeClr val="tx1"/>
                </a:solidFill>
              </a:rPr>
              <a:t>Walgenbach</a:t>
            </a:r>
            <a:r>
              <a:rPr lang="en-US" sz="4400" dirty="0" smtClean="0">
                <a:solidFill>
                  <a:schemeClr val="tx1"/>
                </a:solidFill>
              </a:rPr>
              <a:t> (2010) suggested a large window cut, according to the almost constant energy density at different times in court.</a:t>
            </a:r>
            <a:endParaRPr lang="pt-BR" sz="4400" dirty="0" smtClean="0">
              <a:solidFill>
                <a:schemeClr val="tx1"/>
              </a:solidFill>
            </a:endParaRPr>
          </a:p>
          <a:p>
            <a:pPr algn="just"/>
            <a:endParaRPr lang="pt-BR" sz="4400" dirty="0" smtClean="0">
              <a:solidFill>
                <a:schemeClr val="tx1"/>
              </a:solidFill>
            </a:endParaRPr>
          </a:p>
          <a:p>
            <a:pPr algn="l"/>
            <a:endParaRPr lang="pt-BR" sz="2400" dirty="0" smtClean="0">
              <a:solidFill>
                <a:schemeClr val="tx1"/>
              </a:solidFill>
            </a:endParaRPr>
          </a:p>
          <a:p>
            <a:pPr algn="l"/>
            <a:r>
              <a:rPr lang="pt-BR" dirty="0" smtClean="0">
                <a:solidFill>
                  <a:schemeClr val="tx1"/>
                </a:solidFill>
              </a:rPr>
              <a:t>    </a:t>
            </a:r>
            <a:r>
              <a:rPr lang="pt-BR" sz="2400" dirty="0" smtClean="0">
                <a:solidFill>
                  <a:schemeClr val="tx1"/>
                </a:solidFill>
              </a:rPr>
              <a:t> </a:t>
            </a: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7">
                                            <p:txEl>
                                              <p:pRg st="1" end="1"/>
                                            </p:txEl>
                                          </p:spTgt>
                                        </p:tgtEl>
                                        <p:attrNameLst>
                                          <p:attrName>style.opacity</p:attrName>
                                        </p:attrNameLst>
                                      </p:cBhvr>
                                      <p:to>
                                        <p:strVal val="0.5"/>
                                      </p:to>
                                    </p:set>
                                    <p:animEffect filter="image" prLst="opacity: 0.5">
                                      <p:cBhvr rctx="IE">
                                        <p:cTn id="11" dur="indefinite"/>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en-US" sz="3200" u="sng" dirty="0" smtClean="0"/>
              <a:t>Maturity stage x Quality of winter cereals silages</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3000372"/>
            <a:ext cx="8715436" cy="3643338"/>
          </a:xfrm>
        </p:spPr>
        <p:txBody>
          <a:bodyPr>
            <a:normAutofit fontScale="47500" lnSpcReduction="20000"/>
          </a:bodyPr>
          <a:lstStyle/>
          <a:p>
            <a:pPr algn="l"/>
            <a:r>
              <a:rPr lang="pt-BR" sz="2400" dirty="0" smtClean="0">
                <a:solidFill>
                  <a:schemeClr val="tx1"/>
                </a:solidFill>
              </a:rPr>
              <a:t> </a:t>
            </a:r>
          </a:p>
          <a:p>
            <a:pPr algn="just"/>
            <a:r>
              <a:rPr lang="pt-BR" sz="4400" dirty="0" smtClean="0">
                <a:solidFill>
                  <a:schemeClr val="tx1"/>
                </a:solidFill>
              </a:rPr>
              <a:t>•</a:t>
            </a:r>
            <a:r>
              <a:rPr lang="en-US" sz="4000" dirty="0" smtClean="0"/>
              <a:t> </a:t>
            </a:r>
            <a:r>
              <a:rPr lang="en-US" sz="5100" dirty="0" err="1" smtClean="0">
                <a:solidFill>
                  <a:schemeClr val="tx1"/>
                </a:solidFill>
              </a:rPr>
              <a:t>Ashbell</a:t>
            </a:r>
            <a:r>
              <a:rPr lang="en-US" sz="5100" dirty="0" smtClean="0">
                <a:solidFill>
                  <a:schemeClr val="tx1"/>
                </a:solidFill>
              </a:rPr>
              <a:t> &amp; Weinberg (2000), recommended the use of late cultivars for silage production, seeking to extend the cropping window, and in warm climates is a fast drying rate, which hinders the correct control of the stadium ensiling.</a:t>
            </a:r>
            <a:endParaRPr lang="pt-BR" sz="5100" dirty="0" smtClean="0">
              <a:solidFill>
                <a:schemeClr val="tx1"/>
              </a:solidFill>
            </a:endParaRPr>
          </a:p>
          <a:p>
            <a:pPr algn="just"/>
            <a:endParaRPr lang="pt-BR" sz="5100" dirty="0" smtClean="0">
              <a:solidFill>
                <a:schemeClr val="tx1"/>
              </a:solidFill>
            </a:endParaRPr>
          </a:p>
          <a:p>
            <a:pPr algn="just"/>
            <a:endParaRPr lang="pt-BR" sz="5100" dirty="0" smtClean="0">
              <a:solidFill>
                <a:schemeClr val="tx1"/>
              </a:solidFill>
            </a:endParaRPr>
          </a:p>
          <a:p>
            <a:pPr algn="just"/>
            <a:r>
              <a:rPr lang="pt-BR" sz="5100" dirty="0" smtClean="0">
                <a:solidFill>
                  <a:schemeClr val="tx1"/>
                </a:solidFill>
              </a:rPr>
              <a:t>•</a:t>
            </a:r>
            <a:r>
              <a:rPr lang="en-US" sz="5100" dirty="0" smtClean="0"/>
              <a:t> </a:t>
            </a:r>
            <a:r>
              <a:rPr lang="en-US" sz="5100" dirty="0" smtClean="0">
                <a:solidFill>
                  <a:schemeClr val="tx1"/>
                </a:solidFill>
              </a:rPr>
              <a:t>The effects reported in the literature as to the maturity stage of winter cereals are inconsistent.</a:t>
            </a:r>
            <a:endParaRPr lang="pt-BR" sz="5100" dirty="0" smtClean="0">
              <a:solidFill>
                <a:schemeClr val="tx1"/>
              </a:solidFill>
            </a:endParaRPr>
          </a:p>
          <a:p>
            <a:pPr algn="just"/>
            <a:endParaRPr lang="pt-BR" sz="4400" dirty="0" smtClean="0">
              <a:solidFill>
                <a:schemeClr val="tx1"/>
              </a:solidFill>
            </a:endParaRPr>
          </a:p>
          <a:p>
            <a:pPr algn="l"/>
            <a:endParaRPr lang="pt-BR" sz="2400" dirty="0" smtClean="0">
              <a:solidFill>
                <a:schemeClr val="tx1"/>
              </a:solidFill>
            </a:endParaRPr>
          </a:p>
          <a:p>
            <a:pPr algn="l"/>
            <a:r>
              <a:rPr lang="pt-BR" dirty="0" smtClean="0">
                <a:solidFill>
                  <a:schemeClr val="tx1"/>
                </a:solidFill>
              </a:rPr>
              <a:t>    </a:t>
            </a:r>
            <a:r>
              <a:rPr lang="pt-BR" sz="2400" dirty="0" smtClean="0">
                <a:solidFill>
                  <a:schemeClr val="tx1"/>
                </a:solidFill>
              </a:rPr>
              <a:t> </a:t>
            </a: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7">
                                            <p:txEl>
                                              <p:pRg st="1" end="1"/>
                                            </p:txEl>
                                          </p:spTgt>
                                        </p:tgtEl>
                                        <p:attrNameLst>
                                          <p:attrName>style.opacity</p:attrName>
                                        </p:attrNameLst>
                                      </p:cBhvr>
                                      <p:to>
                                        <p:strVal val="0.5"/>
                                      </p:to>
                                    </p:set>
                                    <p:animEffect filter="image" prLst="opacity: 0.5">
                                      <p:cBhvr rctx="IE">
                                        <p:cTn id="11" dur="indefinite"/>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5436096" y="5229200"/>
            <a:ext cx="360040"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pPr>
              <a:buNone/>
            </a:pPr>
            <a:r>
              <a:rPr lang="en-US" dirty="0" smtClean="0"/>
              <a:t>                                                                   BRASIL</a:t>
            </a:r>
            <a:endParaRPr lang="pt-BR" dirty="0"/>
          </a:p>
        </p:txBody>
      </p:sp>
      <p:pic>
        <p:nvPicPr>
          <p:cNvPr id="1026" name="Picture 2" descr="C:\Users\VALTER\Desktop\untitled.bmp"/>
          <p:cNvPicPr>
            <a:picLocks noChangeAspect="1" noChangeArrowheads="1"/>
          </p:cNvPicPr>
          <p:nvPr/>
        </p:nvPicPr>
        <p:blipFill>
          <a:blip r:embed="rId2" cstate="print"/>
          <a:srcRect/>
          <a:stretch>
            <a:fillRect/>
          </a:stretch>
        </p:blipFill>
        <p:spPr bwMode="auto">
          <a:xfrm>
            <a:off x="2195736" y="-28372"/>
            <a:ext cx="4355976" cy="6886372"/>
          </a:xfrm>
          <a:prstGeom prst="rect">
            <a:avLst/>
          </a:prstGeom>
          <a:noFill/>
        </p:spPr>
      </p:pic>
      <p:sp>
        <p:nvSpPr>
          <p:cNvPr id="9" name="Elipse 8"/>
          <p:cNvSpPr/>
          <p:nvPr/>
        </p:nvSpPr>
        <p:spPr>
          <a:xfrm flipV="1">
            <a:off x="5436096" y="5085184"/>
            <a:ext cx="432048" cy="5760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1" name="Conector angulado 10"/>
          <p:cNvCxnSpPr/>
          <p:nvPr/>
        </p:nvCxnSpPr>
        <p:spPr>
          <a:xfrm>
            <a:off x="5580112" y="4437112"/>
            <a:ext cx="1080120" cy="43204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en-US" sz="3200" u="sng" dirty="0" smtClean="0"/>
              <a:t>Maturity stage x Quality of winter cereals silages</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2857496"/>
            <a:ext cx="8715436" cy="4000504"/>
          </a:xfrm>
        </p:spPr>
        <p:txBody>
          <a:bodyPr>
            <a:normAutofit fontScale="25000" lnSpcReduction="20000"/>
          </a:bodyPr>
          <a:lstStyle/>
          <a:p>
            <a:pPr algn="l"/>
            <a:r>
              <a:rPr lang="pt-BR" sz="9600" dirty="0" smtClean="0">
                <a:solidFill>
                  <a:schemeClr val="tx1"/>
                </a:solidFill>
              </a:rPr>
              <a:t> </a:t>
            </a:r>
            <a:r>
              <a:rPr lang="en-US" sz="9600" b="1" dirty="0" smtClean="0">
                <a:solidFill>
                  <a:schemeClr val="tx1"/>
                </a:solidFill>
              </a:rPr>
              <a:t>Such responses can be justified due to differences in;</a:t>
            </a:r>
          </a:p>
          <a:p>
            <a:pPr algn="l"/>
            <a:endParaRPr lang="en-US" sz="9600" b="1" dirty="0" smtClean="0">
              <a:solidFill>
                <a:schemeClr val="tx1"/>
              </a:solidFill>
            </a:endParaRPr>
          </a:p>
          <a:p>
            <a:pPr algn="l">
              <a:buFontTx/>
              <a:buChar char="-"/>
            </a:pPr>
            <a:r>
              <a:rPr lang="en-US" sz="9600" dirty="0" smtClean="0">
                <a:solidFill>
                  <a:schemeClr val="tx1"/>
                </a:solidFill>
              </a:rPr>
              <a:t> participation of the plant constituents </a:t>
            </a:r>
          </a:p>
          <a:p>
            <a:pPr algn="l">
              <a:buFontTx/>
              <a:buChar char="-"/>
            </a:pPr>
            <a:r>
              <a:rPr lang="en-US" sz="9600" dirty="0" smtClean="0">
                <a:solidFill>
                  <a:schemeClr val="tx1"/>
                </a:solidFill>
              </a:rPr>
              <a:t> nutrients translocation </a:t>
            </a:r>
          </a:p>
          <a:p>
            <a:pPr algn="l">
              <a:buFontTx/>
              <a:buChar char="-"/>
            </a:pPr>
            <a:r>
              <a:rPr lang="en-US" sz="9600" dirty="0" smtClean="0">
                <a:solidFill>
                  <a:schemeClr val="tx1"/>
                </a:solidFill>
              </a:rPr>
              <a:t> soil types</a:t>
            </a:r>
          </a:p>
          <a:p>
            <a:pPr algn="l">
              <a:buFontTx/>
              <a:buChar char="-"/>
            </a:pPr>
            <a:r>
              <a:rPr lang="en-US" sz="9600" dirty="0" smtClean="0">
                <a:solidFill>
                  <a:schemeClr val="tx1"/>
                </a:solidFill>
              </a:rPr>
              <a:t> water availability</a:t>
            </a:r>
          </a:p>
          <a:p>
            <a:pPr algn="l">
              <a:buFontTx/>
              <a:buChar char="-"/>
            </a:pPr>
            <a:r>
              <a:rPr lang="en-US" sz="9600" dirty="0" smtClean="0">
                <a:solidFill>
                  <a:schemeClr val="tx1"/>
                </a:solidFill>
              </a:rPr>
              <a:t> growing season</a:t>
            </a:r>
          </a:p>
          <a:p>
            <a:pPr algn="l">
              <a:buFontTx/>
              <a:buChar char="-"/>
            </a:pPr>
            <a:r>
              <a:rPr lang="en-US" sz="9600" dirty="0" smtClean="0">
                <a:solidFill>
                  <a:schemeClr val="tx1"/>
                </a:solidFill>
              </a:rPr>
              <a:t>fertilization program </a:t>
            </a:r>
          </a:p>
          <a:p>
            <a:pPr algn="l">
              <a:buFontTx/>
              <a:buChar char="-"/>
            </a:pPr>
            <a:r>
              <a:rPr lang="en-US" sz="9600" dirty="0" smtClean="0">
                <a:solidFill>
                  <a:schemeClr val="tx1"/>
                </a:solidFill>
              </a:rPr>
              <a:t>drying rates between different regions of warm and temperate climates.</a:t>
            </a:r>
            <a:endParaRPr lang="pt-BR" sz="9600" dirty="0" smtClean="0">
              <a:solidFill>
                <a:schemeClr val="tx1"/>
              </a:solidFill>
            </a:endParaRPr>
          </a:p>
          <a:p>
            <a:pPr algn="l"/>
            <a:endParaRPr lang="en-US" sz="5500" dirty="0" smtClean="0">
              <a:solidFill>
                <a:schemeClr val="tx1"/>
              </a:solidFill>
            </a:endParaRPr>
          </a:p>
          <a:p>
            <a:pPr algn="l"/>
            <a:endParaRPr lang="pt-BR" sz="2400" dirty="0" smtClean="0">
              <a:solidFill>
                <a:schemeClr val="tx1"/>
              </a:solidFill>
            </a:endParaRPr>
          </a:p>
          <a:p>
            <a:pPr algn="l"/>
            <a:r>
              <a:rPr lang="pt-BR" dirty="0" smtClean="0">
                <a:solidFill>
                  <a:schemeClr val="tx1"/>
                </a:solidFill>
              </a:rPr>
              <a:t>    </a:t>
            </a:r>
            <a:r>
              <a:rPr lang="pt-BR" sz="2400" dirty="0" smtClean="0">
                <a:solidFill>
                  <a:schemeClr val="tx1"/>
                </a:solidFill>
              </a:rPr>
              <a:t> </a:t>
            </a: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pt-BR" sz="3200" u="sng" dirty="0" smtClean="0"/>
              <a:t>Winter cereals </a:t>
            </a:r>
            <a:r>
              <a:rPr lang="pt-BR" sz="3200" u="sng" dirty="0" err="1" smtClean="0"/>
              <a:t>silages</a:t>
            </a:r>
            <a:r>
              <a:rPr lang="pt-BR" sz="3200" u="sng" dirty="0" smtClean="0"/>
              <a:t> x Corn Silages</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3000372"/>
            <a:ext cx="8715436" cy="3643338"/>
          </a:xfrm>
        </p:spPr>
        <p:txBody>
          <a:bodyPr>
            <a:normAutofit fontScale="47500" lnSpcReduction="20000"/>
          </a:bodyPr>
          <a:lstStyle/>
          <a:p>
            <a:pPr algn="l"/>
            <a:r>
              <a:rPr lang="pt-BR" sz="2400" dirty="0" smtClean="0">
                <a:solidFill>
                  <a:schemeClr val="tx1"/>
                </a:solidFill>
              </a:rPr>
              <a:t> </a:t>
            </a:r>
          </a:p>
          <a:p>
            <a:pPr algn="just"/>
            <a:r>
              <a:rPr lang="pt-BR" sz="4400" dirty="0" smtClean="0">
                <a:solidFill>
                  <a:schemeClr val="tx1"/>
                </a:solidFill>
              </a:rPr>
              <a:t>•</a:t>
            </a:r>
            <a:r>
              <a:rPr lang="en-US" sz="4000" dirty="0" smtClean="0"/>
              <a:t> </a:t>
            </a:r>
            <a:r>
              <a:rPr lang="en-US" sz="5100" dirty="0" smtClean="0">
                <a:solidFill>
                  <a:schemeClr val="tx1"/>
                </a:solidFill>
              </a:rPr>
              <a:t>According to </a:t>
            </a:r>
            <a:r>
              <a:rPr lang="en-US" sz="5100" dirty="0" err="1" smtClean="0">
                <a:solidFill>
                  <a:schemeClr val="tx1"/>
                </a:solidFill>
              </a:rPr>
              <a:t>Jobim</a:t>
            </a:r>
            <a:r>
              <a:rPr lang="en-US" sz="5100" dirty="0" smtClean="0">
                <a:solidFill>
                  <a:schemeClr val="tx1"/>
                </a:solidFill>
              </a:rPr>
              <a:t> et al. (2007) the quality of forage is a reference to the nutritive value of forage mass in interaction with the consumption made ​​by the animal and the animal's performance potential.</a:t>
            </a:r>
            <a:endParaRPr lang="pt-BR" sz="5100" dirty="0" smtClean="0">
              <a:solidFill>
                <a:schemeClr val="tx1"/>
              </a:solidFill>
            </a:endParaRPr>
          </a:p>
          <a:p>
            <a:pPr algn="just"/>
            <a:endParaRPr lang="pt-BR" sz="5100" dirty="0" smtClean="0">
              <a:solidFill>
                <a:schemeClr val="tx1"/>
              </a:solidFill>
            </a:endParaRPr>
          </a:p>
          <a:p>
            <a:pPr algn="just"/>
            <a:endParaRPr lang="pt-BR" sz="5100" dirty="0" smtClean="0">
              <a:solidFill>
                <a:schemeClr val="tx1"/>
              </a:solidFill>
            </a:endParaRPr>
          </a:p>
          <a:p>
            <a:pPr algn="just"/>
            <a:r>
              <a:rPr lang="pt-BR" sz="5100" dirty="0" smtClean="0">
                <a:solidFill>
                  <a:schemeClr val="tx1"/>
                </a:solidFill>
              </a:rPr>
              <a:t>•</a:t>
            </a:r>
            <a:r>
              <a:rPr lang="en-US" sz="5100" dirty="0" smtClean="0"/>
              <a:t> </a:t>
            </a:r>
            <a:r>
              <a:rPr lang="en-US" sz="5100" dirty="0" smtClean="0">
                <a:solidFill>
                  <a:schemeClr val="tx1"/>
                </a:solidFill>
              </a:rPr>
              <a:t>An important factor to consider when it comes to winter cereal silage is its lower productivity compared to tropical grass silages</a:t>
            </a:r>
            <a:endParaRPr lang="pt-BR" sz="5100" dirty="0" smtClean="0">
              <a:solidFill>
                <a:schemeClr val="tx1"/>
              </a:solidFill>
            </a:endParaRPr>
          </a:p>
          <a:p>
            <a:pPr algn="just"/>
            <a:endParaRPr lang="pt-BR" sz="4400" dirty="0" smtClean="0">
              <a:solidFill>
                <a:schemeClr val="tx1"/>
              </a:solidFill>
            </a:endParaRPr>
          </a:p>
          <a:p>
            <a:pPr algn="l"/>
            <a:endParaRPr lang="pt-BR" sz="2400" dirty="0" smtClean="0">
              <a:solidFill>
                <a:schemeClr val="tx1"/>
              </a:solidFill>
            </a:endParaRPr>
          </a:p>
          <a:p>
            <a:pPr algn="l"/>
            <a:r>
              <a:rPr lang="pt-BR" dirty="0" smtClean="0">
                <a:solidFill>
                  <a:schemeClr val="tx1"/>
                </a:solidFill>
              </a:rPr>
              <a:t>    </a:t>
            </a:r>
            <a:r>
              <a:rPr lang="pt-BR" sz="2400" dirty="0" smtClean="0">
                <a:solidFill>
                  <a:schemeClr val="tx1"/>
                </a:solidFill>
              </a:rPr>
              <a:t> </a:t>
            </a: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7">
                                            <p:txEl>
                                              <p:pRg st="1" end="1"/>
                                            </p:txEl>
                                          </p:spTgt>
                                        </p:tgtEl>
                                        <p:attrNameLst>
                                          <p:attrName>style.opacity</p:attrName>
                                        </p:attrNameLst>
                                      </p:cBhvr>
                                      <p:to>
                                        <p:strVal val="0.5"/>
                                      </p:to>
                                    </p:set>
                                    <p:animEffect filter="image" prLst="opacity: 0.5">
                                      <p:cBhvr rctx="IE">
                                        <p:cTn id="11" dur="indefinite"/>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001156" cy="571480"/>
          </a:xfrm>
        </p:spPr>
        <p:txBody>
          <a:bodyPr>
            <a:normAutofit fontScale="90000"/>
          </a:bodyPr>
          <a:lstStyle/>
          <a:p>
            <a:r>
              <a:rPr lang="en-US" sz="2000" dirty="0" smtClean="0"/>
              <a:t/>
            </a:r>
            <a:br>
              <a:rPr lang="en-US" sz="2000" dirty="0" smtClean="0"/>
            </a:br>
            <a:r>
              <a:rPr lang="en-US" sz="2000" dirty="0" smtClean="0"/>
              <a:t/>
            </a:r>
            <a:br>
              <a:rPr lang="en-US" sz="2000" dirty="0" smtClean="0"/>
            </a:br>
            <a:r>
              <a:rPr lang="en-US" sz="2000" dirty="0" smtClean="0"/>
              <a:t>Table 3. Cutting height, dry matter content and production (kg DM / ha) of winter cereals</a:t>
            </a:r>
            <a:endParaRPr lang="pt-BR" dirty="0"/>
          </a:p>
        </p:txBody>
      </p:sp>
      <p:graphicFrame>
        <p:nvGraphicFramePr>
          <p:cNvPr id="4" name="Espaço Reservado para Conteúdo 3"/>
          <p:cNvGraphicFramePr>
            <a:graphicFrameLocks noGrp="1"/>
          </p:cNvGraphicFramePr>
          <p:nvPr>
            <p:ph idx="1"/>
          </p:nvPr>
        </p:nvGraphicFramePr>
        <p:xfrm>
          <a:off x="457200" y="785800"/>
          <a:ext cx="8229600" cy="5929344"/>
        </p:xfrm>
        <a:graphic>
          <a:graphicData uri="http://schemas.openxmlformats.org/drawingml/2006/table">
            <a:tbl>
              <a:tblPr firstRow="1" bandRow="1">
                <a:tableStyleId>{5C22544A-7EE6-4342-B048-85BDC9FD1C3A}</a:tableStyleId>
              </a:tblPr>
              <a:tblGrid>
                <a:gridCol w="2057400"/>
                <a:gridCol w="2057400"/>
                <a:gridCol w="2057400"/>
                <a:gridCol w="2057400"/>
              </a:tblGrid>
              <a:tr h="370584">
                <a:tc>
                  <a:txBody>
                    <a:bodyPr/>
                    <a:lstStyle/>
                    <a:p>
                      <a:pPr algn="just">
                        <a:lnSpc>
                          <a:spcPct val="150000"/>
                        </a:lnSpc>
                        <a:spcAft>
                          <a:spcPts val="0"/>
                        </a:spcAft>
                      </a:pPr>
                      <a:r>
                        <a:rPr lang="pt-BR" sz="1200" b="1" dirty="0" smtClean="0">
                          <a:latin typeface="Times New Roman"/>
                          <a:ea typeface="Calibri"/>
                          <a:cs typeface="Times New Roman"/>
                        </a:rPr>
                        <a:t>Winter</a:t>
                      </a:r>
                      <a:r>
                        <a:rPr lang="pt-BR" sz="1200" b="1" baseline="0" dirty="0" smtClean="0">
                          <a:latin typeface="Times New Roman"/>
                          <a:ea typeface="Calibri"/>
                          <a:cs typeface="Times New Roman"/>
                        </a:rPr>
                        <a:t> cereals</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en-US" sz="1200" dirty="0" smtClean="0"/>
                        <a:t>Cutting height</a:t>
                      </a:r>
                      <a:r>
                        <a:rPr lang="pt-BR" sz="1200" b="1" dirty="0" smtClean="0">
                          <a:latin typeface="Times New Roman"/>
                          <a:ea typeface="Calibri"/>
                          <a:cs typeface="Times New Roman"/>
                        </a:rPr>
                        <a:t>(cm</a:t>
                      </a:r>
                      <a:r>
                        <a:rPr lang="pt-BR" sz="1200" b="1" dirty="0">
                          <a:latin typeface="Times New Roman"/>
                          <a:ea typeface="Calibri"/>
                          <a:cs typeface="Times New Roman"/>
                        </a:rPr>
                        <a:t>)</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pt-BR" sz="1200" b="1" dirty="0" smtClean="0">
                          <a:latin typeface="Times New Roman"/>
                          <a:ea typeface="Calibri"/>
                          <a:cs typeface="Times New Roman"/>
                        </a:rPr>
                        <a:t>DM</a:t>
                      </a:r>
                      <a:r>
                        <a:rPr lang="pt-BR" sz="1200" b="1" baseline="0" dirty="0" smtClean="0">
                          <a:latin typeface="Times New Roman"/>
                          <a:ea typeface="Calibri"/>
                          <a:cs typeface="Times New Roman"/>
                        </a:rPr>
                        <a:t> </a:t>
                      </a:r>
                      <a:r>
                        <a:rPr lang="pt-BR" sz="1200" b="1" dirty="0" smtClean="0">
                          <a:latin typeface="Times New Roman"/>
                          <a:ea typeface="Calibri"/>
                          <a:cs typeface="Times New Roman"/>
                        </a:rPr>
                        <a:t> </a:t>
                      </a:r>
                      <a:r>
                        <a:rPr lang="pt-BR" sz="1200" b="1" dirty="0">
                          <a:latin typeface="Times New Roman"/>
                          <a:ea typeface="Calibri"/>
                          <a:cs typeface="Times New Roman"/>
                        </a:rPr>
                        <a:t>(%)</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pt-BR" sz="1200" b="1" dirty="0" smtClean="0">
                          <a:latin typeface="Times New Roman"/>
                          <a:ea typeface="Calibri"/>
                          <a:cs typeface="Times New Roman"/>
                        </a:rPr>
                        <a:t> DM production kg/ha </a:t>
                      </a:r>
                      <a:endParaRPr lang="pt-BR" sz="1100" dirty="0">
                        <a:latin typeface="Calibri"/>
                        <a:ea typeface="Calibri"/>
                        <a:cs typeface="Times New Roman"/>
                      </a:endParaRPr>
                    </a:p>
                  </a:txBody>
                  <a:tcPr marL="68580" marR="68580" marT="0" marB="0"/>
                </a:tc>
              </a:tr>
              <a:tr h="370584">
                <a:tc>
                  <a:txBody>
                    <a:bodyPr/>
                    <a:lstStyle/>
                    <a:p>
                      <a:pPr algn="just">
                        <a:lnSpc>
                          <a:spcPct val="150000"/>
                        </a:lnSpc>
                        <a:spcAft>
                          <a:spcPts val="0"/>
                        </a:spcAft>
                      </a:pPr>
                      <a:r>
                        <a:rPr lang="pt-BR" sz="1200" dirty="0" smtClean="0">
                          <a:latin typeface="Times New Roman"/>
                          <a:ea typeface="Calibri"/>
                          <a:cs typeface="Times New Roman"/>
                        </a:rPr>
                        <a:t>White</a:t>
                      </a:r>
                      <a:r>
                        <a:rPr lang="pt-BR" sz="1200" baseline="0" dirty="0" smtClean="0">
                          <a:latin typeface="Times New Roman"/>
                          <a:ea typeface="Calibri"/>
                          <a:cs typeface="Times New Roman"/>
                        </a:rPr>
                        <a:t> </a:t>
                      </a:r>
                      <a:r>
                        <a:rPr lang="pt-BR" sz="1200" baseline="0" dirty="0" err="1" smtClean="0">
                          <a:latin typeface="Times New Roman"/>
                          <a:ea typeface="Calibri"/>
                          <a:cs typeface="Times New Roman"/>
                        </a:rPr>
                        <a:t>Oat</a:t>
                      </a:r>
                      <a:r>
                        <a:rPr lang="pt-BR" sz="1200" baseline="0" dirty="0" smtClean="0">
                          <a:latin typeface="Times New Roman"/>
                          <a:ea typeface="Calibri"/>
                          <a:cs typeface="Times New Roman"/>
                        </a:rPr>
                        <a:t> </a:t>
                      </a:r>
                      <a:r>
                        <a:rPr lang="pt-BR" sz="1200" dirty="0" smtClean="0">
                          <a:latin typeface="Times New Roman"/>
                          <a:ea typeface="Calibri"/>
                          <a:cs typeface="Times New Roman"/>
                        </a:rPr>
                        <a:t> </a:t>
                      </a:r>
                      <a:r>
                        <a:rPr lang="pt-BR" sz="1200" dirty="0">
                          <a:latin typeface="Times New Roman"/>
                          <a:ea typeface="Calibri"/>
                          <a:cs typeface="Times New Roman"/>
                        </a:rPr>
                        <a:t>UPF 18</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111b</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29,5ef</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6.159bc</a:t>
                      </a:r>
                      <a:endParaRPr lang="pt-BR" sz="1100">
                        <a:latin typeface="Calibri"/>
                        <a:ea typeface="Calibri"/>
                        <a:cs typeface="Times New Roman"/>
                      </a:endParaRPr>
                    </a:p>
                  </a:txBody>
                  <a:tcPr marL="68580" marR="68580" marT="0" marB="0"/>
                </a:tc>
              </a:tr>
              <a:tr h="370584">
                <a:tc>
                  <a:txBody>
                    <a:bodyPr/>
                    <a:lstStyle/>
                    <a:p>
                      <a:pPr algn="just">
                        <a:lnSpc>
                          <a:spcPct val="150000"/>
                        </a:lnSpc>
                        <a:spcAft>
                          <a:spcPts val="0"/>
                        </a:spcAft>
                      </a:pPr>
                      <a:r>
                        <a:rPr lang="pt-BR" sz="1200" dirty="0" smtClean="0">
                          <a:latin typeface="Times New Roman"/>
                          <a:ea typeface="Calibri"/>
                          <a:cs typeface="Times New Roman"/>
                        </a:rPr>
                        <a:t>Black</a:t>
                      </a:r>
                      <a:r>
                        <a:rPr lang="pt-BR" sz="1200" baseline="0" dirty="0" smtClean="0">
                          <a:latin typeface="Times New Roman"/>
                          <a:ea typeface="Calibri"/>
                          <a:cs typeface="Times New Roman"/>
                        </a:rPr>
                        <a:t> </a:t>
                      </a:r>
                      <a:r>
                        <a:rPr lang="pt-BR" sz="1200" baseline="0" dirty="0" err="1" smtClean="0">
                          <a:latin typeface="Times New Roman"/>
                          <a:ea typeface="Calibri"/>
                          <a:cs typeface="Times New Roman"/>
                        </a:rPr>
                        <a:t>Oat</a:t>
                      </a:r>
                      <a:r>
                        <a:rPr lang="pt-BR" sz="1200" baseline="0" dirty="0" smtClean="0">
                          <a:latin typeface="Times New Roman"/>
                          <a:ea typeface="Calibri"/>
                          <a:cs typeface="Times New Roman"/>
                        </a:rPr>
                        <a:t>  I</a:t>
                      </a:r>
                      <a:r>
                        <a:rPr lang="pt-BR" sz="1200" dirty="0" smtClean="0">
                          <a:latin typeface="Times New Roman"/>
                          <a:ea typeface="Calibri"/>
                          <a:cs typeface="Times New Roman"/>
                        </a:rPr>
                        <a:t>PFA </a:t>
                      </a:r>
                      <a:r>
                        <a:rPr lang="pt-BR" sz="1200" dirty="0">
                          <a:latin typeface="Times New Roman"/>
                          <a:ea typeface="Calibri"/>
                          <a:cs typeface="Times New Roman"/>
                        </a:rPr>
                        <a:t>99009</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117b</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28,5fg</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6.455bc</a:t>
                      </a:r>
                      <a:endParaRPr lang="pt-BR" sz="1100">
                        <a:latin typeface="Calibri"/>
                        <a:ea typeface="Calibri"/>
                        <a:cs typeface="Times New Roman"/>
                      </a:endParaRPr>
                    </a:p>
                  </a:txBody>
                  <a:tcPr marL="68580" marR="68580" marT="0" marB="0"/>
                </a:tc>
              </a:tr>
              <a:tr h="370584">
                <a:tc>
                  <a:txBody>
                    <a:bodyPr/>
                    <a:lstStyle/>
                    <a:p>
                      <a:pPr algn="just">
                        <a:lnSpc>
                          <a:spcPct val="150000"/>
                        </a:lnSpc>
                        <a:spcAft>
                          <a:spcPts val="0"/>
                        </a:spcAft>
                      </a:pPr>
                      <a:r>
                        <a:rPr lang="pt-BR" sz="1200" dirty="0" smtClean="0">
                          <a:latin typeface="Times New Roman"/>
                          <a:ea typeface="Calibri"/>
                          <a:cs typeface="Times New Roman"/>
                        </a:rPr>
                        <a:t>Black</a:t>
                      </a:r>
                      <a:r>
                        <a:rPr lang="pt-BR" sz="1200" baseline="0" dirty="0" smtClean="0">
                          <a:latin typeface="Times New Roman"/>
                          <a:ea typeface="Calibri"/>
                          <a:cs typeface="Times New Roman"/>
                        </a:rPr>
                        <a:t> </a:t>
                      </a:r>
                      <a:r>
                        <a:rPr lang="pt-BR" sz="1200" baseline="0" dirty="0" err="1" smtClean="0">
                          <a:latin typeface="Times New Roman"/>
                          <a:ea typeface="Calibri"/>
                          <a:cs typeface="Times New Roman"/>
                        </a:rPr>
                        <a:t>Oat</a:t>
                      </a:r>
                      <a:r>
                        <a:rPr lang="pt-BR" sz="1200" baseline="0" dirty="0" smtClean="0">
                          <a:latin typeface="Times New Roman"/>
                          <a:ea typeface="Calibri"/>
                          <a:cs typeface="Times New Roman"/>
                        </a:rPr>
                        <a:t> </a:t>
                      </a:r>
                      <a:r>
                        <a:rPr lang="pt-BR" sz="1200" dirty="0" smtClean="0">
                          <a:latin typeface="Times New Roman"/>
                          <a:ea typeface="Calibri"/>
                          <a:cs typeface="Times New Roman"/>
                        </a:rPr>
                        <a:t>Agro </a:t>
                      </a:r>
                      <a:r>
                        <a:rPr lang="pt-BR" sz="1200" dirty="0">
                          <a:latin typeface="Times New Roman"/>
                          <a:ea typeface="Calibri"/>
                          <a:cs typeface="Times New Roman"/>
                        </a:rPr>
                        <a:t>Zebu</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112b</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25,7g</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5.419bcde</a:t>
                      </a:r>
                      <a:endParaRPr lang="pt-BR" sz="1100">
                        <a:latin typeface="Calibri"/>
                        <a:ea typeface="Calibri"/>
                        <a:cs typeface="Times New Roman"/>
                      </a:endParaRPr>
                    </a:p>
                  </a:txBody>
                  <a:tcPr marL="68580" marR="68580" marT="0" marB="0"/>
                </a:tc>
              </a:tr>
              <a:tr h="370584">
                <a:tc>
                  <a:txBody>
                    <a:bodyPr/>
                    <a:lstStyle/>
                    <a:p>
                      <a:pPr algn="just">
                        <a:lnSpc>
                          <a:spcPct val="150000"/>
                        </a:lnSpc>
                        <a:spcAft>
                          <a:spcPts val="0"/>
                        </a:spcAft>
                      </a:pPr>
                      <a:r>
                        <a:rPr lang="pt-BR" sz="1200" dirty="0" err="1" smtClean="0">
                          <a:latin typeface="Times New Roman"/>
                          <a:ea typeface="Calibri"/>
                          <a:cs typeface="Times New Roman"/>
                        </a:rPr>
                        <a:t>Rye</a:t>
                      </a:r>
                      <a:r>
                        <a:rPr lang="pt-BR" sz="1200" dirty="0" smtClean="0">
                          <a:latin typeface="Times New Roman"/>
                          <a:ea typeface="Calibri"/>
                          <a:cs typeface="Times New Roman"/>
                        </a:rPr>
                        <a:t> </a:t>
                      </a:r>
                      <a:r>
                        <a:rPr lang="pt-BR" sz="1200" dirty="0">
                          <a:latin typeface="Times New Roman"/>
                          <a:ea typeface="Calibri"/>
                          <a:cs typeface="Times New Roman"/>
                        </a:rPr>
                        <a:t>BR 1</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136a</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37,8ab</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7.027b</a:t>
                      </a:r>
                      <a:endParaRPr lang="pt-BR" sz="1100">
                        <a:latin typeface="Calibri"/>
                        <a:ea typeface="Calibri"/>
                        <a:cs typeface="Times New Roman"/>
                      </a:endParaRPr>
                    </a:p>
                  </a:txBody>
                  <a:tcPr marL="68580" marR="68580" marT="0" marB="0"/>
                </a:tc>
              </a:tr>
              <a:tr h="370584">
                <a:tc>
                  <a:txBody>
                    <a:bodyPr/>
                    <a:lstStyle/>
                    <a:p>
                      <a:pPr algn="just">
                        <a:lnSpc>
                          <a:spcPct val="150000"/>
                        </a:lnSpc>
                        <a:spcAft>
                          <a:spcPts val="0"/>
                        </a:spcAft>
                      </a:pPr>
                      <a:r>
                        <a:rPr lang="pt-BR" sz="1200" dirty="0" err="1" smtClean="0">
                          <a:latin typeface="Times New Roman"/>
                          <a:ea typeface="Calibri"/>
                          <a:cs typeface="Times New Roman"/>
                        </a:rPr>
                        <a:t>Rye</a:t>
                      </a:r>
                      <a:r>
                        <a:rPr lang="pt-BR" sz="1200" dirty="0" smtClean="0">
                          <a:latin typeface="Times New Roman"/>
                          <a:ea typeface="Calibri"/>
                          <a:cs typeface="Times New Roman"/>
                        </a:rPr>
                        <a:t> </a:t>
                      </a:r>
                      <a:r>
                        <a:rPr lang="pt-BR" sz="1200" dirty="0">
                          <a:latin typeface="Times New Roman"/>
                          <a:ea typeface="Calibri"/>
                          <a:cs typeface="Times New Roman"/>
                        </a:rPr>
                        <a:t>BRS Serrano</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pt-BR" sz="1200" dirty="0">
                          <a:latin typeface="Times New Roman"/>
                          <a:ea typeface="Calibri"/>
                          <a:cs typeface="Times New Roman"/>
                        </a:rPr>
                        <a:t>142a</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39,1a</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9.721a</a:t>
                      </a:r>
                      <a:endParaRPr lang="pt-BR" sz="1100">
                        <a:latin typeface="Calibri"/>
                        <a:ea typeface="Calibri"/>
                        <a:cs typeface="Times New Roman"/>
                      </a:endParaRPr>
                    </a:p>
                  </a:txBody>
                  <a:tcPr marL="68580" marR="68580" marT="0" marB="0"/>
                </a:tc>
              </a:tr>
              <a:tr h="370584">
                <a:tc>
                  <a:txBody>
                    <a:bodyPr/>
                    <a:lstStyle/>
                    <a:p>
                      <a:pPr algn="just">
                        <a:lnSpc>
                          <a:spcPct val="150000"/>
                        </a:lnSpc>
                        <a:spcAft>
                          <a:spcPts val="0"/>
                        </a:spcAft>
                      </a:pPr>
                      <a:r>
                        <a:rPr lang="pt-BR" sz="1200" dirty="0" err="1" smtClean="0">
                          <a:latin typeface="Times New Roman"/>
                          <a:ea typeface="Calibri"/>
                          <a:cs typeface="Times New Roman"/>
                        </a:rPr>
                        <a:t>Barley</a:t>
                      </a:r>
                      <a:r>
                        <a:rPr lang="pt-BR" sz="1200" dirty="0" smtClean="0">
                          <a:latin typeface="Times New Roman"/>
                          <a:ea typeface="Calibri"/>
                          <a:cs typeface="Times New Roman"/>
                        </a:rPr>
                        <a:t> </a:t>
                      </a:r>
                      <a:r>
                        <a:rPr lang="pt-BR" sz="1200" dirty="0">
                          <a:latin typeface="Times New Roman"/>
                          <a:ea typeface="Calibri"/>
                          <a:cs typeface="Times New Roman"/>
                        </a:rPr>
                        <a:t>BRS 195</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pt-BR" sz="1200" dirty="0" smtClean="0">
                          <a:latin typeface="Times New Roman"/>
                          <a:ea typeface="Calibri"/>
                          <a:cs typeface="Times New Roman"/>
                        </a:rPr>
                        <a:t>57f</a:t>
                      </a:r>
                      <a:endParaRPr lang="pt-BR" sz="1200" dirty="0">
                        <a:latin typeface="Times New Roman"/>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31,7def</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3.641e</a:t>
                      </a:r>
                      <a:endParaRPr lang="pt-BR" sz="1100">
                        <a:latin typeface="Calibri"/>
                        <a:ea typeface="Calibri"/>
                        <a:cs typeface="Times New Roman"/>
                      </a:endParaRPr>
                    </a:p>
                  </a:txBody>
                  <a:tcPr marL="68580" marR="68580" marT="0" marB="0"/>
                </a:tc>
              </a:tr>
              <a:tr h="370584">
                <a:tc>
                  <a:txBody>
                    <a:bodyPr/>
                    <a:lstStyle/>
                    <a:p>
                      <a:pPr algn="just">
                        <a:lnSpc>
                          <a:spcPct val="150000"/>
                        </a:lnSpc>
                        <a:spcAft>
                          <a:spcPts val="0"/>
                        </a:spcAft>
                      </a:pPr>
                      <a:r>
                        <a:rPr lang="pt-BR" sz="1200" dirty="0" err="1" smtClean="0">
                          <a:latin typeface="Times New Roman"/>
                          <a:ea typeface="Calibri"/>
                          <a:cs typeface="Times New Roman"/>
                        </a:rPr>
                        <a:t>Barley</a:t>
                      </a:r>
                      <a:r>
                        <a:rPr lang="pt-BR" sz="1200" baseline="0" dirty="0" smtClean="0">
                          <a:latin typeface="Times New Roman"/>
                          <a:ea typeface="Calibri"/>
                          <a:cs typeface="Times New Roman"/>
                        </a:rPr>
                        <a:t> </a:t>
                      </a:r>
                      <a:r>
                        <a:rPr lang="pt-BR" sz="1200" dirty="0" smtClean="0">
                          <a:latin typeface="Times New Roman"/>
                          <a:ea typeface="Calibri"/>
                          <a:cs typeface="Times New Roman"/>
                        </a:rPr>
                        <a:t>BRS </a:t>
                      </a:r>
                      <a:r>
                        <a:rPr lang="pt-BR" sz="1200" dirty="0">
                          <a:latin typeface="Times New Roman"/>
                          <a:ea typeface="Calibri"/>
                          <a:cs typeface="Times New Roman"/>
                        </a:rPr>
                        <a:t>224</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73de</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30,2def</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4.696cde</a:t>
                      </a:r>
                      <a:endParaRPr lang="pt-BR" sz="1100">
                        <a:latin typeface="Calibri"/>
                        <a:ea typeface="Calibri"/>
                        <a:cs typeface="Times New Roman"/>
                      </a:endParaRPr>
                    </a:p>
                  </a:txBody>
                  <a:tcPr marL="68580" marR="68580" marT="0" marB="0"/>
                </a:tc>
              </a:tr>
              <a:tr h="370584">
                <a:tc>
                  <a:txBody>
                    <a:bodyPr/>
                    <a:lstStyle/>
                    <a:p>
                      <a:pPr algn="just">
                        <a:lnSpc>
                          <a:spcPct val="150000"/>
                        </a:lnSpc>
                        <a:spcAft>
                          <a:spcPts val="0"/>
                        </a:spcAft>
                      </a:pPr>
                      <a:r>
                        <a:rPr lang="pt-BR" sz="1200" dirty="0" err="1" smtClean="0">
                          <a:latin typeface="Times New Roman"/>
                          <a:ea typeface="Calibri"/>
                          <a:cs typeface="Times New Roman"/>
                        </a:rPr>
                        <a:t>Barley</a:t>
                      </a:r>
                      <a:r>
                        <a:rPr lang="pt-BR" sz="1200" baseline="0" dirty="0" smtClean="0">
                          <a:latin typeface="Times New Roman"/>
                          <a:ea typeface="Calibri"/>
                          <a:cs typeface="Times New Roman"/>
                        </a:rPr>
                        <a:t> </a:t>
                      </a:r>
                      <a:r>
                        <a:rPr lang="pt-BR" sz="1200" dirty="0" smtClean="0">
                          <a:latin typeface="Times New Roman"/>
                          <a:ea typeface="Calibri"/>
                          <a:cs typeface="Times New Roman"/>
                        </a:rPr>
                        <a:t>BRS </a:t>
                      </a:r>
                      <a:r>
                        <a:rPr lang="pt-BR" sz="1200" dirty="0">
                          <a:latin typeface="Times New Roman"/>
                          <a:ea typeface="Calibri"/>
                          <a:cs typeface="Times New Roman"/>
                        </a:rPr>
                        <a:t>225</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66ef</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32,5cde</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3.962de</a:t>
                      </a:r>
                      <a:endParaRPr lang="pt-BR" sz="1100">
                        <a:latin typeface="Calibri"/>
                        <a:ea typeface="Calibri"/>
                        <a:cs typeface="Times New Roman"/>
                      </a:endParaRPr>
                    </a:p>
                  </a:txBody>
                  <a:tcPr marL="68580" marR="68580" marT="0" marB="0"/>
                </a:tc>
              </a:tr>
              <a:tr h="370584">
                <a:tc>
                  <a:txBody>
                    <a:bodyPr/>
                    <a:lstStyle/>
                    <a:p>
                      <a:pPr algn="just">
                        <a:lnSpc>
                          <a:spcPct val="150000"/>
                        </a:lnSpc>
                        <a:spcAft>
                          <a:spcPts val="0"/>
                        </a:spcAft>
                      </a:pPr>
                      <a:r>
                        <a:rPr lang="pt-BR" sz="1200">
                          <a:latin typeface="Times New Roman"/>
                          <a:ea typeface="Calibri"/>
                          <a:cs typeface="Times New Roman"/>
                        </a:rPr>
                        <a:t>Triticale BRS 148</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99c</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dirty="0">
                          <a:latin typeface="Times New Roman"/>
                          <a:ea typeface="Calibri"/>
                          <a:cs typeface="Times New Roman"/>
                        </a:rPr>
                        <a:t>33,0cd</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5.375bcde</a:t>
                      </a:r>
                      <a:endParaRPr lang="pt-BR" sz="1100">
                        <a:latin typeface="Calibri"/>
                        <a:ea typeface="Calibri"/>
                        <a:cs typeface="Times New Roman"/>
                      </a:endParaRPr>
                    </a:p>
                  </a:txBody>
                  <a:tcPr marL="68580" marR="68580" marT="0" marB="0"/>
                </a:tc>
              </a:tr>
              <a:tr h="370584">
                <a:tc>
                  <a:txBody>
                    <a:bodyPr/>
                    <a:lstStyle/>
                    <a:p>
                      <a:pPr algn="just">
                        <a:lnSpc>
                          <a:spcPct val="150000"/>
                        </a:lnSpc>
                        <a:spcAft>
                          <a:spcPts val="0"/>
                        </a:spcAft>
                      </a:pPr>
                      <a:r>
                        <a:rPr lang="pt-BR" sz="1200">
                          <a:latin typeface="Times New Roman"/>
                          <a:ea typeface="Calibri"/>
                          <a:cs typeface="Times New Roman"/>
                        </a:rPr>
                        <a:t>Triticale BRS 203</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96c</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32,8cd</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4.738cde</a:t>
                      </a:r>
                      <a:endParaRPr lang="pt-BR" sz="1100">
                        <a:latin typeface="Calibri"/>
                        <a:ea typeface="Calibri"/>
                        <a:cs typeface="Times New Roman"/>
                      </a:endParaRPr>
                    </a:p>
                  </a:txBody>
                  <a:tcPr marL="68580" marR="68580" marT="0" marB="0"/>
                </a:tc>
              </a:tr>
              <a:tr h="370584">
                <a:tc>
                  <a:txBody>
                    <a:bodyPr/>
                    <a:lstStyle/>
                    <a:p>
                      <a:pPr algn="just">
                        <a:lnSpc>
                          <a:spcPct val="150000"/>
                        </a:lnSpc>
                        <a:spcAft>
                          <a:spcPts val="0"/>
                        </a:spcAft>
                      </a:pPr>
                      <a:r>
                        <a:rPr lang="pt-BR" sz="1200">
                          <a:latin typeface="Times New Roman"/>
                          <a:ea typeface="Calibri"/>
                          <a:cs typeface="Times New Roman"/>
                        </a:rPr>
                        <a:t>Triticale Embrapa 53</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dirty="0">
                          <a:latin typeface="Times New Roman"/>
                          <a:ea typeface="Calibri"/>
                          <a:cs typeface="Times New Roman"/>
                        </a:rPr>
                        <a:t>93c</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35,2bc</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dirty="0">
                          <a:latin typeface="Times New Roman"/>
                          <a:ea typeface="Calibri"/>
                          <a:cs typeface="Times New Roman"/>
                        </a:rPr>
                        <a:t>5.590</a:t>
                      </a:r>
                      <a:r>
                        <a:rPr lang="pt-BR" sz="1200" dirty="0" err="1">
                          <a:latin typeface="Times New Roman"/>
                          <a:ea typeface="Calibri"/>
                          <a:cs typeface="Times New Roman"/>
                        </a:rPr>
                        <a:t>bcd</a:t>
                      </a:r>
                      <a:endParaRPr lang="pt-BR" sz="1100" dirty="0">
                        <a:latin typeface="Calibri"/>
                        <a:ea typeface="Calibri"/>
                        <a:cs typeface="Times New Roman"/>
                      </a:endParaRPr>
                    </a:p>
                  </a:txBody>
                  <a:tcPr marL="68580" marR="68580" marT="0" marB="0"/>
                </a:tc>
              </a:tr>
              <a:tr h="370584">
                <a:tc>
                  <a:txBody>
                    <a:bodyPr/>
                    <a:lstStyle/>
                    <a:p>
                      <a:pPr algn="just">
                        <a:lnSpc>
                          <a:spcPct val="150000"/>
                        </a:lnSpc>
                        <a:spcAft>
                          <a:spcPts val="0"/>
                        </a:spcAft>
                      </a:pPr>
                      <a:r>
                        <a:rPr lang="pt-BR" sz="1200" dirty="0" smtClean="0">
                          <a:latin typeface="Times New Roman"/>
                          <a:ea typeface="Calibri"/>
                          <a:cs typeface="Times New Roman"/>
                        </a:rPr>
                        <a:t>Wheat </a:t>
                      </a:r>
                      <a:r>
                        <a:rPr lang="pt-BR" sz="1200" dirty="0">
                          <a:latin typeface="Times New Roman"/>
                          <a:ea typeface="Calibri"/>
                          <a:cs typeface="Times New Roman"/>
                        </a:rPr>
                        <a:t>BRS Figueira</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pt-BR" sz="1200" dirty="0">
                          <a:latin typeface="Times New Roman"/>
                          <a:ea typeface="Calibri"/>
                          <a:cs typeface="Times New Roman"/>
                        </a:rPr>
                        <a:t>68ef</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36,9ab</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5.022cde</a:t>
                      </a:r>
                      <a:endParaRPr lang="pt-BR" sz="1100">
                        <a:latin typeface="Calibri"/>
                        <a:ea typeface="Calibri"/>
                        <a:cs typeface="Times New Roman"/>
                      </a:endParaRPr>
                    </a:p>
                  </a:txBody>
                  <a:tcPr marL="68580" marR="68580" marT="0" marB="0"/>
                </a:tc>
              </a:tr>
              <a:tr h="370584">
                <a:tc>
                  <a:txBody>
                    <a:bodyPr/>
                    <a:lstStyle/>
                    <a:p>
                      <a:pPr algn="just">
                        <a:lnSpc>
                          <a:spcPct val="150000"/>
                        </a:lnSpc>
                        <a:spcAft>
                          <a:spcPts val="0"/>
                        </a:spcAft>
                      </a:pPr>
                      <a:r>
                        <a:rPr lang="pt-BR" sz="1200" dirty="0" smtClean="0">
                          <a:latin typeface="Times New Roman"/>
                          <a:ea typeface="Calibri"/>
                          <a:cs typeface="Times New Roman"/>
                        </a:rPr>
                        <a:t>Wheat </a:t>
                      </a:r>
                      <a:r>
                        <a:rPr lang="pt-BR" sz="1200" dirty="0">
                          <a:latin typeface="Times New Roman"/>
                          <a:ea typeface="Calibri"/>
                          <a:cs typeface="Times New Roman"/>
                        </a:rPr>
                        <a:t>BRS Umbu</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77de</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38,1ab</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5.091cde</a:t>
                      </a:r>
                      <a:endParaRPr lang="pt-BR" sz="1100">
                        <a:latin typeface="Calibri"/>
                        <a:ea typeface="Calibri"/>
                        <a:cs typeface="Times New Roman"/>
                      </a:endParaRPr>
                    </a:p>
                  </a:txBody>
                  <a:tcPr marL="68580" marR="68580" marT="0" marB="0"/>
                </a:tc>
              </a:tr>
              <a:tr h="370584">
                <a:tc>
                  <a:txBody>
                    <a:bodyPr/>
                    <a:lstStyle/>
                    <a:p>
                      <a:pPr algn="just">
                        <a:lnSpc>
                          <a:spcPct val="150000"/>
                        </a:lnSpc>
                        <a:spcAft>
                          <a:spcPts val="0"/>
                        </a:spcAft>
                      </a:pPr>
                      <a:r>
                        <a:rPr lang="pt-BR" sz="1200" dirty="0" smtClean="0">
                          <a:latin typeface="Times New Roman"/>
                          <a:ea typeface="Calibri"/>
                          <a:cs typeface="Times New Roman"/>
                        </a:rPr>
                        <a:t>Wheat</a:t>
                      </a:r>
                      <a:r>
                        <a:rPr lang="pt-BR" sz="1200" baseline="0" dirty="0" smtClean="0">
                          <a:latin typeface="Times New Roman"/>
                          <a:ea typeface="Calibri"/>
                          <a:cs typeface="Times New Roman"/>
                        </a:rPr>
                        <a:t> </a:t>
                      </a:r>
                      <a:r>
                        <a:rPr lang="pt-BR" sz="1200" dirty="0" smtClean="0">
                          <a:latin typeface="Times New Roman"/>
                          <a:ea typeface="Calibri"/>
                          <a:cs typeface="Times New Roman"/>
                        </a:rPr>
                        <a:t>BRS </a:t>
                      </a:r>
                      <a:r>
                        <a:rPr lang="pt-BR" sz="1200" dirty="0">
                          <a:latin typeface="Times New Roman"/>
                          <a:ea typeface="Calibri"/>
                          <a:cs typeface="Times New Roman"/>
                        </a:rPr>
                        <a:t>277</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80d</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38,4ab</a:t>
                      </a:r>
                      <a:endParaRPr lang="pt-BR" sz="1100">
                        <a:latin typeface="Calibri"/>
                        <a:ea typeface="Calibri"/>
                        <a:cs typeface="Times New Roman"/>
                      </a:endParaRPr>
                    </a:p>
                  </a:txBody>
                  <a:tcPr marL="68580" marR="68580" marT="0" marB="0"/>
                </a:tc>
                <a:tc>
                  <a:txBody>
                    <a:bodyPr/>
                    <a:lstStyle/>
                    <a:p>
                      <a:pPr algn="ctr">
                        <a:lnSpc>
                          <a:spcPct val="150000"/>
                        </a:lnSpc>
                        <a:spcAft>
                          <a:spcPts val="0"/>
                        </a:spcAft>
                      </a:pPr>
                      <a:r>
                        <a:rPr lang="pt-BR" sz="1200">
                          <a:latin typeface="Times New Roman"/>
                          <a:ea typeface="Calibri"/>
                          <a:cs typeface="Times New Roman"/>
                        </a:rPr>
                        <a:t>5.175cde</a:t>
                      </a:r>
                      <a:endParaRPr lang="pt-BR" sz="1100">
                        <a:latin typeface="Calibri"/>
                        <a:ea typeface="Calibri"/>
                        <a:cs typeface="Times New Roman"/>
                      </a:endParaRPr>
                    </a:p>
                  </a:txBody>
                  <a:tcPr marL="68580" marR="68580" marT="0" marB="0"/>
                </a:tc>
              </a:tr>
              <a:tr h="370584">
                <a:tc>
                  <a:txBody>
                    <a:bodyPr/>
                    <a:lstStyle/>
                    <a:p>
                      <a:pPr algn="just">
                        <a:lnSpc>
                          <a:spcPct val="150000"/>
                        </a:lnSpc>
                        <a:spcAft>
                          <a:spcPts val="0"/>
                        </a:spcAft>
                      </a:pPr>
                      <a:r>
                        <a:rPr lang="pt-BR" sz="1200" b="1" dirty="0" err="1" smtClean="0">
                          <a:latin typeface="Times New Roman"/>
                          <a:ea typeface="Calibri"/>
                          <a:cs typeface="Times New Roman"/>
                        </a:rPr>
                        <a:t>Mean</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pt-BR" sz="1200" b="1" dirty="0">
                          <a:latin typeface="Times New Roman"/>
                          <a:ea typeface="Calibri"/>
                          <a:cs typeface="Times New Roman"/>
                        </a:rPr>
                        <a:t>94,7</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pt-BR" sz="1200" b="1" dirty="0">
                          <a:latin typeface="Times New Roman"/>
                          <a:ea typeface="Calibri"/>
                          <a:cs typeface="Times New Roman"/>
                        </a:rPr>
                        <a:t>33,5</a:t>
                      </a:r>
                      <a:endParaRPr lang="pt-BR" sz="1100" dirty="0">
                        <a:latin typeface="Calibri"/>
                        <a:ea typeface="Calibri"/>
                        <a:cs typeface="Times New Roman"/>
                      </a:endParaRPr>
                    </a:p>
                  </a:txBody>
                  <a:tcPr marL="68580" marR="68580" marT="0" marB="0"/>
                </a:tc>
                <a:tc>
                  <a:txBody>
                    <a:bodyPr/>
                    <a:lstStyle/>
                    <a:p>
                      <a:pPr algn="ctr">
                        <a:lnSpc>
                          <a:spcPct val="150000"/>
                        </a:lnSpc>
                        <a:spcAft>
                          <a:spcPts val="0"/>
                        </a:spcAft>
                      </a:pPr>
                      <a:r>
                        <a:rPr lang="pt-BR" sz="1200" b="1" dirty="0">
                          <a:latin typeface="Times New Roman"/>
                          <a:ea typeface="Calibri"/>
                          <a:cs typeface="Times New Roman"/>
                        </a:rPr>
                        <a:t>5.577</a:t>
                      </a:r>
                      <a:endParaRPr lang="pt-BR" sz="1100" dirty="0">
                        <a:latin typeface="Calibri"/>
                        <a:ea typeface="Calibri"/>
                        <a:cs typeface="Times New Roman"/>
                      </a:endParaRPr>
                    </a:p>
                  </a:txBody>
                  <a:tcPr marL="68580" marR="68580" marT="0" marB="0"/>
                </a:tc>
              </a:tr>
            </a:tbl>
          </a:graphicData>
        </a:graphic>
      </p:graphicFrame>
      <p:sp>
        <p:nvSpPr>
          <p:cNvPr id="5" name="Retângulo 4"/>
          <p:cNvSpPr/>
          <p:nvPr/>
        </p:nvSpPr>
        <p:spPr>
          <a:xfrm>
            <a:off x="2928926" y="1214422"/>
            <a:ext cx="5214974" cy="6429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3000364" y="2643182"/>
            <a:ext cx="5214974"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2857488" y="4929198"/>
            <a:ext cx="5214974"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2857488" y="5286388"/>
            <a:ext cx="5214974" cy="10001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F:\Valter final\Photos\P118013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6323" name="CaixaDeTexto 2"/>
          <p:cNvSpPr txBox="1">
            <a:spLocks noChangeArrowheads="1"/>
          </p:cNvSpPr>
          <p:nvPr/>
        </p:nvSpPr>
        <p:spPr bwMode="auto">
          <a:xfrm rot="1678288">
            <a:off x="7043738" y="612775"/>
            <a:ext cx="1857375" cy="646113"/>
          </a:xfrm>
          <a:prstGeom prst="rect">
            <a:avLst/>
          </a:prstGeom>
          <a:noFill/>
          <a:ln w="9525">
            <a:noFill/>
            <a:miter lim="800000"/>
            <a:headEnd/>
            <a:tailEnd/>
          </a:ln>
        </p:spPr>
        <p:txBody>
          <a:bodyPr>
            <a:spAutoFit/>
          </a:bodyPr>
          <a:lstStyle/>
          <a:p>
            <a:r>
              <a:rPr lang="en-US" sz="3600" b="1" dirty="0" smtClean="0"/>
              <a:t>Barley</a:t>
            </a:r>
            <a:endParaRPr lang="pt-BR" sz="36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F:\Valter final\Photos\Ensilage\P128000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8371" name="CaixaDeTexto 2"/>
          <p:cNvSpPr txBox="1">
            <a:spLocks noChangeArrowheads="1"/>
          </p:cNvSpPr>
          <p:nvPr/>
        </p:nvSpPr>
        <p:spPr bwMode="auto">
          <a:xfrm rot="1090247">
            <a:off x="46037" y="3670956"/>
            <a:ext cx="2581275" cy="708025"/>
          </a:xfrm>
          <a:prstGeom prst="rect">
            <a:avLst/>
          </a:prstGeom>
          <a:noFill/>
          <a:ln w="9525">
            <a:noFill/>
            <a:miter lim="800000"/>
            <a:headEnd/>
            <a:tailEnd/>
          </a:ln>
        </p:spPr>
        <p:txBody>
          <a:bodyPr>
            <a:spAutoFit/>
          </a:bodyPr>
          <a:lstStyle/>
          <a:p>
            <a:r>
              <a:rPr lang="pt-BR" sz="4000" b="1" dirty="0"/>
              <a:t>Triticale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pt-BR" sz="3200" u="sng" dirty="0" smtClean="0"/>
              <a:t>Winter cereals </a:t>
            </a:r>
            <a:r>
              <a:rPr lang="pt-BR" sz="3200" u="sng" dirty="0" err="1" smtClean="0"/>
              <a:t>silages</a:t>
            </a:r>
            <a:r>
              <a:rPr lang="pt-BR" sz="3200" u="sng" dirty="0" smtClean="0"/>
              <a:t> x Corn Silages</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2714620"/>
            <a:ext cx="8715436" cy="4143380"/>
          </a:xfrm>
        </p:spPr>
        <p:txBody>
          <a:bodyPr>
            <a:normAutofit fontScale="25000" lnSpcReduction="20000"/>
          </a:bodyPr>
          <a:lstStyle/>
          <a:p>
            <a:pPr algn="l"/>
            <a:r>
              <a:rPr lang="pt-BR" sz="2400" dirty="0" smtClean="0">
                <a:solidFill>
                  <a:schemeClr val="tx1"/>
                </a:solidFill>
              </a:rPr>
              <a:t> </a:t>
            </a:r>
          </a:p>
          <a:p>
            <a:pPr algn="just"/>
            <a:r>
              <a:rPr lang="pt-BR" sz="9600" dirty="0" smtClean="0">
                <a:solidFill>
                  <a:schemeClr val="tx1"/>
                </a:solidFill>
              </a:rPr>
              <a:t>•</a:t>
            </a:r>
            <a:r>
              <a:rPr lang="en-US" sz="9600" dirty="0" smtClean="0"/>
              <a:t> </a:t>
            </a:r>
            <a:r>
              <a:rPr lang="en-US" sz="9600" dirty="0" err="1" smtClean="0">
                <a:solidFill>
                  <a:schemeClr val="tx1"/>
                </a:solidFill>
              </a:rPr>
              <a:t>Keady</a:t>
            </a:r>
            <a:r>
              <a:rPr lang="en-US" sz="9600" dirty="0" smtClean="0">
                <a:solidFill>
                  <a:schemeClr val="tx1"/>
                </a:solidFill>
              </a:rPr>
              <a:t> et al. (2007) reported that the replacement of perennial ryegrass silage + corn silage did not differ in dry matter intake (DMI), digestible energy intake and ADG in the blend with ryegrass silage  + wheat silage.</a:t>
            </a:r>
            <a:endParaRPr lang="pt-BR" sz="9600" dirty="0" smtClean="0">
              <a:solidFill>
                <a:schemeClr val="tx1"/>
              </a:solidFill>
            </a:endParaRPr>
          </a:p>
          <a:p>
            <a:pPr algn="just"/>
            <a:endParaRPr lang="pt-BR" sz="9600" dirty="0" smtClean="0">
              <a:solidFill>
                <a:schemeClr val="tx1"/>
              </a:solidFill>
            </a:endParaRPr>
          </a:p>
          <a:p>
            <a:pPr algn="just"/>
            <a:endParaRPr lang="pt-BR" sz="9600" dirty="0" smtClean="0">
              <a:solidFill>
                <a:schemeClr val="tx1"/>
              </a:solidFill>
            </a:endParaRPr>
          </a:p>
          <a:p>
            <a:pPr algn="just"/>
            <a:endParaRPr lang="pt-BR" sz="9600" dirty="0" smtClean="0">
              <a:solidFill>
                <a:schemeClr val="tx1"/>
              </a:solidFill>
            </a:endParaRPr>
          </a:p>
          <a:p>
            <a:pPr algn="just"/>
            <a:r>
              <a:rPr lang="pt-BR" sz="9600" dirty="0" smtClean="0">
                <a:solidFill>
                  <a:schemeClr val="tx1"/>
                </a:solidFill>
              </a:rPr>
              <a:t>•</a:t>
            </a:r>
            <a:r>
              <a:rPr lang="en-US" sz="9600" dirty="0" smtClean="0">
                <a:solidFill>
                  <a:schemeClr val="tx1"/>
                </a:solidFill>
              </a:rPr>
              <a:t> Walsh et al. (2008b) evaluated the nutrient intake, digestibility and performance of steers fed wheat silage and barley silage at two cutting heights (0.12 and 0.29 m) compared to corn silage, did not detect influence of diet on the DMI, in vivo digestibility, and ADG.</a:t>
            </a:r>
            <a:endParaRPr lang="pt-BR" sz="9600" dirty="0" smtClean="0">
              <a:solidFill>
                <a:schemeClr val="tx1"/>
              </a:solidFill>
            </a:endParaRPr>
          </a:p>
          <a:p>
            <a:pPr algn="just"/>
            <a:endParaRPr lang="pt-BR" sz="4400" dirty="0" smtClean="0">
              <a:solidFill>
                <a:schemeClr val="tx1"/>
              </a:solidFill>
            </a:endParaRPr>
          </a:p>
          <a:p>
            <a:pPr algn="l"/>
            <a:endParaRPr lang="pt-BR" sz="2400" dirty="0" smtClean="0">
              <a:solidFill>
                <a:schemeClr val="tx1"/>
              </a:solidFill>
            </a:endParaRPr>
          </a:p>
          <a:p>
            <a:pPr algn="l"/>
            <a:r>
              <a:rPr lang="pt-BR" dirty="0" smtClean="0">
                <a:solidFill>
                  <a:schemeClr val="tx1"/>
                </a:solidFill>
              </a:rPr>
              <a:t>    </a:t>
            </a:r>
            <a:r>
              <a:rPr lang="pt-BR" sz="2400" dirty="0" smtClean="0">
                <a:solidFill>
                  <a:schemeClr val="tx1"/>
                </a:solidFill>
              </a:rPr>
              <a:t> </a:t>
            </a: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7">
                                            <p:txEl>
                                              <p:pRg st="1" end="1"/>
                                            </p:txEl>
                                          </p:spTgt>
                                        </p:tgtEl>
                                        <p:attrNameLst>
                                          <p:attrName>style.opacity</p:attrName>
                                        </p:attrNameLst>
                                      </p:cBhvr>
                                      <p:to>
                                        <p:strVal val="0.5"/>
                                      </p:to>
                                    </p:set>
                                    <p:animEffect filter="image" prLst="opacity: 0.5">
                                      <p:cBhvr rctx="IE">
                                        <p:cTn id="11" dur="indefinite"/>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pt-BR" sz="3200" u="sng" dirty="0" smtClean="0"/>
              <a:t>Winter cereals </a:t>
            </a:r>
            <a:r>
              <a:rPr lang="pt-BR" sz="3200" u="sng" dirty="0" err="1" smtClean="0"/>
              <a:t>silages</a:t>
            </a:r>
            <a:r>
              <a:rPr lang="pt-BR" sz="3200" u="sng" dirty="0" smtClean="0"/>
              <a:t> x Corn Silages</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3000372"/>
            <a:ext cx="8715436" cy="3643338"/>
          </a:xfrm>
        </p:spPr>
        <p:txBody>
          <a:bodyPr>
            <a:normAutofit fontScale="40000" lnSpcReduction="20000"/>
          </a:bodyPr>
          <a:lstStyle/>
          <a:p>
            <a:pPr algn="l"/>
            <a:r>
              <a:rPr lang="pt-BR" sz="2400" dirty="0" smtClean="0">
                <a:solidFill>
                  <a:schemeClr val="tx1"/>
                </a:solidFill>
              </a:rPr>
              <a:t> </a:t>
            </a:r>
          </a:p>
          <a:p>
            <a:pPr algn="just"/>
            <a:r>
              <a:rPr lang="pt-BR" sz="6000" dirty="0" smtClean="0">
                <a:solidFill>
                  <a:schemeClr val="tx1"/>
                </a:solidFill>
              </a:rPr>
              <a:t>•</a:t>
            </a:r>
            <a:r>
              <a:rPr lang="en-US" sz="6000" dirty="0" smtClean="0"/>
              <a:t> </a:t>
            </a:r>
            <a:r>
              <a:rPr lang="en-US" sz="6200" dirty="0" err="1" smtClean="0">
                <a:solidFill>
                  <a:schemeClr val="tx1"/>
                </a:solidFill>
              </a:rPr>
              <a:t>Oltjen</a:t>
            </a:r>
            <a:r>
              <a:rPr lang="en-US" sz="6200" dirty="0" smtClean="0">
                <a:solidFill>
                  <a:schemeClr val="tx1"/>
                </a:solidFill>
              </a:rPr>
              <a:t> &amp; </a:t>
            </a:r>
            <a:r>
              <a:rPr lang="en-US" sz="6200" dirty="0" err="1" smtClean="0">
                <a:solidFill>
                  <a:schemeClr val="tx1"/>
                </a:solidFill>
              </a:rPr>
              <a:t>Bolsen</a:t>
            </a:r>
            <a:r>
              <a:rPr lang="en-US" sz="6200" dirty="0" smtClean="0">
                <a:solidFill>
                  <a:schemeClr val="tx1"/>
                </a:solidFill>
              </a:rPr>
              <a:t> (1980) corn silage </a:t>
            </a:r>
            <a:r>
              <a:rPr lang="en-US" sz="6200" i="1" dirty="0" err="1" smtClean="0">
                <a:solidFill>
                  <a:schemeClr val="tx1"/>
                </a:solidFill>
              </a:rPr>
              <a:t>vs</a:t>
            </a:r>
            <a:r>
              <a:rPr lang="en-US" sz="6200" i="1" dirty="0" smtClean="0">
                <a:solidFill>
                  <a:schemeClr val="tx1"/>
                </a:solidFill>
              </a:rPr>
              <a:t> </a:t>
            </a:r>
            <a:r>
              <a:rPr lang="en-US" sz="6200" dirty="0" smtClean="0">
                <a:solidFill>
                  <a:schemeClr val="tx1"/>
                </a:solidFill>
              </a:rPr>
              <a:t>oat silage and Coombs et al. (1997) corn  silage </a:t>
            </a:r>
            <a:r>
              <a:rPr lang="en-US" sz="6200" i="1" dirty="0" err="1" smtClean="0">
                <a:solidFill>
                  <a:schemeClr val="tx1"/>
                </a:solidFill>
              </a:rPr>
              <a:t>vs</a:t>
            </a:r>
            <a:r>
              <a:rPr lang="en-US" sz="6200" dirty="0" smtClean="0">
                <a:solidFill>
                  <a:schemeClr val="tx1"/>
                </a:solidFill>
              </a:rPr>
              <a:t> wheat silage there gains different from those found by previous authors, with values ​​from 1.15 to 0.5 and 1.07 to 0.77 kg /animal/day respectively</a:t>
            </a:r>
            <a:endParaRPr lang="pt-BR" sz="6200" dirty="0" smtClean="0">
              <a:solidFill>
                <a:schemeClr val="tx1"/>
              </a:solidFill>
            </a:endParaRPr>
          </a:p>
          <a:p>
            <a:pPr algn="just"/>
            <a:endParaRPr lang="pt-BR" sz="6000" dirty="0" smtClean="0">
              <a:solidFill>
                <a:schemeClr val="tx1"/>
              </a:solidFill>
            </a:endParaRPr>
          </a:p>
          <a:p>
            <a:pPr algn="just"/>
            <a:endParaRPr lang="pt-BR" sz="6000" dirty="0" smtClean="0">
              <a:solidFill>
                <a:schemeClr val="tx1"/>
              </a:solidFill>
            </a:endParaRPr>
          </a:p>
          <a:p>
            <a:pPr algn="just"/>
            <a:r>
              <a:rPr lang="pt-BR" sz="6000" dirty="0" smtClean="0">
                <a:solidFill>
                  <a:schemeClr val="tx1"/>
                </a:solidFill>
              </a:rPr>
              <a:t>•</a:t>
            </a:r>
            <a:r>
              <a:rPr lang="en-US" dirty="0" smtClean="0"/>
              <a:t> </a:t>
            </a:r>
            <a:r>
              <a:rPr lang="en-US" sz="6300" dirty="0" smtClean="0">
                <a:solidFill>
                  <a:schemeClr val="tx1"/>
                </a:solidFill>
              </a:rPr>
              <a:t>In the literature variable effects on animal performance</a:t>
            </a:r>
            <a:endParaRPr lang="pt-BR" sz="6300" dirty="0" smtClean="0">
              <a:solidFill>
                <a:schemeClr val="tx1"/>
              </a:solidFill>
            </a:endParaRPr>
          </a:p>
          <a:p>
            <a:pPr algn="just"/>
            <a:endParaRPr lang="pt-BR" sz="4400" dirty="0" smtClean="0">
              <a:solidFill>
                <a:schemeClr val="tx1"/>
              </a:solidFill>
            </a:endParaRPr>
          </a:p>
          <a:p>
            <a:pPr algn="l"/>
            <a:endParaRPr lang="pt-BR" sz="2400" dirty="0" smtClean="0">
              <a:solidFill>
                <a:schemeClr val="tx1"/>
              </a:solidFill>
            </a:endParaRPr>
          </a:p>
          <a:p>
            <a:pPr algn="l"/>
            <a:r>
              <a:rPr lang="pt-BR" dirty="0" smtClean="0">
                <a:solidFill>
                  <a:schemeClr val="tx1"/>
                </a:solidFill>
              </a:rPr>
              <a:t>    </a:t>
            </a:r>
            <a:r>
              <a:rPr lang="pt-BR" sz="2400" dirty="0" smtClean="0">
                <a:solidFill>
                  <a:schemeClr val="tx1"/>
                </a:solidFill>
              </a:rPr>
              <a:t> </a:t>
            </a: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7">
                                            <p:txEl>
                                              <p:pRg st="1" end="1"/>
                                            </p:txEl>
                                          </p:spTgt>
                                        </p:tgtEl>
                                        <p:attrNameLst>
                                          <p:attrName>style.opacity</p:attrName>
                                        </p:attrNameLst>
                                      </p:cBhvr>
                                      <p:to>
                                        <p:strVal val="0.5"/>
                                      </p:to>
                                    </p:set>
                                    <p:animEffect filter="image" prLst="opacity: 0.5">
                                      <p:cBhvr rctx="IE">
                                        <p:cTn id="11" dur="indefinite"/>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pt-BR" sz="3200" u="sng" dirty="0" smtClean="0"/>
              <a:t>Winter cereals </a:t>
            </a:r>
            <a:r>
              <a:rPr lang="pt-BR" sz="3200" u="sng" dirty="0" err="1" smtClean="0"/>
              <a:t>silages</a:t>
            </a:r>
            <a:r>
              <a:rPr lang="pt-BR" sz="3200" u="sng" dirty="0" smtClean="0"/>
              <a:t> x Corn Silages</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3000372"/>
            <a:ext cx="8715436" cy="3643338"/>
          </a:xfrm>
        </p:spPr>
        <p:txBody>
          <a:bodyPr>
            <a:normAutofit fontScale="92500"/>
          </a:bodyPr>
          <a:lstStyle/>
          <a:p>
            <a:pPr algn="l"/>
            <a:r>
              <a:rPr lang="pt-BR" sz="2400" dirty="0" smtClean="0">
                <a:solidFill>
                  <a:schemeClr val="tx1"/>
                </a:solidFill>
              </a:rPr>
              <a:t> </a:t>
            </a:r>
            <a:r>
              <a:rPr lang="en-US" sz="2400" dirty="0" smtClean="0"/>
              <a:t> </a:t>
            </a:r>
            <a:r>
              <a:rPr lang="en-US" sz="2800" dirty="0" smtClean="0">
                <a:solidFill>
                  <a:schemeClr val="tx1"/>
                </a:solidFill>
              </a:rPr>
              <a:t>Answers found in the literature can be attributed to differences in;</a:t>
            </a:r>
          </a:p>
          <a:p>
            <a:pPr algn="l"/>
            <a:endParaRPr lang="en-US" sz="2800" dirty="0" smtClean="0">
              <a:solidFill>
                <a:schemeClr val="tx1"/>
              </a:solidFill>
            </a:endParaRPr>
          </a:p>
          <a:p>
            <a:pPr algn="l">
              <a:buFontTx/>
              <a:buChar char="-"/>
            </a:pPr>
            <a:r>
              <a:rPr lang="en-US" sz="2800" dirty="0" smtClean="0">
                <a:solidFill>
                  <a:schemeClr val="tx1"/>
                </a:solidFill>
              </a:rPr>
              <a:t>  nature of the diet                                  intake effect</a:t>
            </a:r>
          </a:p>
          <a:p>
            <a:pPr algn="l">
              <a:buFontTx/>
              <a:buChar char="-"/>
            </a:pPr>
            <a:r>
              <a:rPr lang="en-US" sz="2800" dirty="0" smtClean="0">
                <a:solidFill>
                  <a:schemeClr val="tx1"/>
                </a:solidFill>
              </a:rPr>
              <a:t> roughage : concentrate ratio                     ruminal fermentation</a:t>
            </a:r>
          </a:p>
          <a:p>
            <a:pPr algn="l">
              <a:buFontTx/>
              <a:buChar char="-"/>
            </a:pPr>
            <a:r>
              <a:rPr lang="en-US" sz="2800" dirty="0" smtClean="0">
                <a:solidFill>
                  <a:schemeClr val="tx1"/>
                </a:solidFill>
              </a:rPr>
              <a:t>  genetic potential of animals</a:t>
            </a:r>
            <a:endParaRPr lang="pt-BR" sz="2800" dirty="0" smtClean="0">
              <a:solidFill>
                <a:schemeClr val="tx1"/>
              </a:solidFill>
            </a:endParaRPr>
          </a:p>
          <a:p>
            <a:pPr algn="l"/>
            <a:r>
              <a:rPr lang="pt-BR" dirty="0" smtClean="0">
                <a:solidFill>
                  <a:schemeClr val="tx1"/>
                </a:solidFill>
              </a:rPr>
              <a:t>    </a:t>
            </a:r>
            <a:r>
              <a:rPr lang="pt-BR" sz="2400" dirty="0" smtClean="0">
                <a:solidFill>
                  <a:schemeClr val="tx1"/>
                </a:solidFill>
              </a:rPr>
              <a:t> </a:t>
            </a: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
        <p:nvSpPr>
          <p:cNvPr id="5" name="Seta entalhada para a direita 4"/>
          <p:cNvSpPr/>
          <p:nvPr/>
        </p:nvSpPr>
        <p:spPr>
          <a:xfrm>
            <a:off x="3786182" y="4643446"/>
            <a:ext cx="1428760" cy="28575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en-US" sz="3200" u="sng" dirty="0" smtClean="0"/>
              <a:t>Additives for winter cereals silages production</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3000372"/>
            <a:ext cx="8715436" cy="3643338"/>
          </a:xfrm>
        </p:spPr>
        <p:txBody>
          <a:bodyPr>
            <a:normAutofit fontScale="32500" lnSpcReduction="20000"/>
          </a:bodyPr>
          <a:lstStyle/>
          <a:p>
            <a:pPr algn="l"/>
            <a:r>
              <a:rPr lang="pt-BR" sz="2400" dirty="0" smtClean="0">
                <a:solidFill>
                  <a:schemeClr val="tx1"/>
                </a:solidFill>
              </a:rPr>
              <a:t> </a:t>
            </a:r>
          </a:p>
          <a:p>
            <a:pPr algn="just"/>
            <a:r>
              <a:rPr lang="pt-BR" sz="6000" dirty="0" smtClean="0">
                <a:solidFill>
                  <a:schemeClr val="tx1"/>
                </a:solidFill>
              </a:rPr>
              <a:t>                               </a:t>
            </a:r>
            <a:r>
              <a:rPr lang="pt-BR" sz="6200" dirty="0" smtClean="0">
                <a:solidFill>
                  <a:schemeClr val="tx1"/>
                </a:solidFill>
              </a:rPr>
              <a:t>Microbial</a:t>
            </a:r>
          </a:p>
          <a:p>
            <a:pPr algn="just"/>
            <a:r>
              <a:rPr lang="pt-BR" sz="6200" dirty="0" smtClean="0">
                <a:solidFill>
                  <a:schemeClr val="tx1"/>
                </a:solidFill>
              </a:rPr>
              <a:t>                               Nutritional                                    </a:t>
            </a:r>
            <a:r>
              <a:rPr lang="pt-BR" sz="6200" dirty="0" err="1" smtClean="0">
                <a:solidFill>
                  <a:schemeClr val="tx1"/>
                </a:solidFill>
              </a:rPr>
              <a:t>Moisture</a:t>
            </a:r>
            <a:r>
              <a:rPr lang="pt-BR" sz="6200" dirty="0" smtClean="0">
                <a:solidFill>
                  <a:schemeClr val="tx1"/>
                </a:solidFill>
              </a:rPr>
              <a:t> </a:t>
            </a:r>
            <a:r>
              <a:rPr lang="pt-BR" sz="6200" dirty="0" err="1" smtClean="0">
                <a:solidFill>
                  <a:schemeClr val="tx1"/>
                </a:solidFill>
              </a:rPr>
              <a:t>absorbent</a:t>
            </a:r>
            <a:endParaRPr lang="pt-BR" sz="6200" dirty="0" smtClean="0">
              <a:solidFill>
                <a:schemeClr val="tx1"/>
              </a:solidFill>
            </a:endParaRPr>
          </a:p>
          <a:p>
            <a:pPr algn="just"/>
            <a:r>
              <a:rPr lang="pt-BR" sz="6200" dirty="0" smtClean="0">
                <a:solidFill>
                  <a:schemeClr val="tx1"/>
                </a:solidFill>
              </a:rPr>
              <a:t>                               </a:t>
            </a:r>
            <a:r>
              <a:rPr lang="pt-BR" sz="6200" dirty="0" err="1" smtClean="0">
                <a:solidFill>
                  <a:schemeClr val="tx1"/>
                </a:solidFill>
              </a:rPr>
              <a:t>Chemical</a:t>
            </a:r>
            <a:r>
              <a:rPr lang="pt-BR" sz="6200" dirty="0" smtClean="0">
                <a:solidFill>
                  <a:schemeClr val="tx1"/>
                </a:solidFill>
              </a:rPr>
              <a:t>                                           NPN   </a:t>
            </a:r>
          </a:p>
          <a:p>
            <a:pPr algn="just"/>
            <a:r>
              <a:rPr lang="pt-BR" sz="6200" dirty="0" smtClean="0">
                <a:solidFill>
                  <a:schemeClr val="tx1"/>
                </a:solidFill>
              </a:rPr>
              <a:t>                               </a:t>
            </a:r>
            <a:r>
              <a:rPr lang="pt-BR" sz="6200" dirty="0" err="1" smtClean="0">
                <a:solidFill>
                  <a:schemeClr val="tx1"/>
                </a:solidFill>
              </a:rPr>
              <a:t>Enzymes</a:t>
            </a:r>
            <a:r>
              <a:rPr lang="pt-BR" sz="6200" dirty="0" smtClean="0">
                <a:solidFill>
                  <a:schemeClr val="tx1"/>
                </a:solidFill>
              </a:rPr>
              <a:t> </a:t>
            </a:r>
            <a:r>
              <a:rPr lang="pt-BR" sz="6200" dirty="0" err="1" smtClean="0">
                <a:solidFill>
                  <a:schemeClr val="tx1"/>
                </a:solidFill>
              </a:rPr>
              <a:t>and</a:t>
            </a:r>
            <a:r>
              <a:rPr lang="pt-BR" sz="6200" dirty="0" smtClean="0">
                <a:solidFill>
                  <a:schemeClr val="tx1"/>
                </a:solidFill>
              </a:rPr>
              <a:t> </a:t>
            </a:r>
            <a:r>
              <a:rPr lang="pt-BR" sz="6200" dirty="0" err="1" smtClean="0">
                <a:solidFill>
                  <a:schemeClr val="tx1"/>
                </a:solidFill>
              </a:rPr>
              <a:t>Organics</a:t>
            </a:r>
            <a:r>
              <a:rPr lang="pt-BR" sz="6200" dirty="0" smtClean="0">
                <a:solidFill>
                  <a:schemeClr val="tx1"/>
                </a:solidFill>
              </a:rPr>
              <a:t> </a:t>
            </a:r>
            <a:r>
              <a:rPr lang="pt-BR" sz="6200" dirty="0" err="1" smtClean="0">
                <a:solidFill>
                  <a:schemeClr val="tx1"/>
                </a:solidFill>
              </a:rPr>
              <a:t>Acids</a:t>
            </a:r>
            <a:endParaRPr lang="pt-BR" sz="6200" dirty="0" smtClean="0">
              <a:solidFill>
                <a:schemeClr val="tx1"/>
              </a:solidFill>
            </a:endParaRPr>
          </a:p>
          <a:p>
            <a:pPr algn="just"/>
            <a:endParaRPr lang="pt-BR" sz="6000" dirty="0" smtClean="0">
              <a:solidFill>
                <a:schemeClr val="tx1"/>
              </a:solidFill>
            </a:endParaRPr>
          </a:p>
          <a:p>
            <a:pPr algn="just"/>
            <a:endParaRPr lang="pt-BR" sz="6000" dirty="0" smtClean="0">
              <a:solidFill>
                <a:schemeClr val="tx1"/>
              </a:solidFill>
            </a:endParaRPr>
          </a:p>
          <a:p>
            <a:pPr algn="just"/>
            <a:r>
              <a:rPr lang="pt-BR" sz="7400" dirty="0" smtClean="0">
                <a:solidFill>
                  <a:schemeClr val="tx1"/>
                </a:solidFill>
              </a:rPr>
              <a:t>                                       </a:t>
            </a:r>
            <a:r>
              <a:rPr lang="pt-BR" sz="7400" b="1" dirty="0" err="1" smtClean="0">
                <a:solidFill>
                  <a:schemeClr val="tx1"/>
                </a:solidFill>
              </a:rPr>
              <a:t>Improve</a:t>
            </a:r>
            <a:r>
              <a:rPr lang="pt-BR" sz="7400" b="1" dirty="0" smtClean="0">
                <a:solidFill>
                  <a:schemeClr val="tx1"/>
                </a:solidFill>
              </a:rPr>
              <a:t> </a:t>
            </a:r>
            <a:r>
              <a:rPr lang="pt-BR" sz="7400" b="1" dirty="0" err="1" smtClean="0">
                <a:solidFill>
                  <a:schemeClr val="tx1"/>
                </a:solidFill>
              </a:rPr>
              <a:t>the</a:t>
            </a:r>
            <a:r>
              <a:rPr lang="pt-BR" sz="7400" b="1" dirty="0" smtClean="0">
                <a:solidFill>
                  <a:schemeClr val="tx1"/>
                </a:solidFill>
              </a:rPr>
              <a:t> </a:t>
            </a:r>
            <a:r>
              <a:rPr lang="pt-BR" sz="7400" b="1" dirty="0" err="1" smtClean="0">
                <a:solidFill>
                  <a:schemeClr val="tx1"/>
                </a:solidFill>
              </a:rPr>
              <a:t>nutritional</a:t>
            </a:r>
            <a:r>
              <a:rPr lang="pt-BR" sz="7400" b="1" dirty="0" smtClean="0">
                <a:solidFill>
                  <a:schemeClr val="tx1"/>
                </a:solidFill>
              </a:rPr>
              <a:t> </a:t>
            </a:r>
            <a:r>
              <a:rPr lang="pt-BR" sz="7400" b="1" dirty="0" err="1" smtClean="0">
                <a:solidFill>
                  <a:schemeClr val="tx1"/>
                </a:solidFill>
              </a:rPr>
              <a:t>value</a:t>
            </a:r>
            <a:endParaRPr lang="pt-BR" sz="7400" b="1" dirty="0" smtClean="0">
              <a:solidFill>
                <a:schemeClr val="tx1"/>
              </a:solidFill>
            </a:endParaRPr>
          </a:p>
          <a:p>
            <a:pPr algn="just"/>
            <a:r>
              <a:rPr lang="pt-BR" sz="8000" dirty="0" smtClean="0">
                <a:solidFill>
                  <a:schemeClr val="tx1"/>
                </a:solidFill>
                <a:latin typeface="+mj-lt"/>
                <a:ea typeface="+mj-ea"/>
                <a:cs typeface="+mj-cs"/>
              </a:rPr>
              <a:t>• </a:t>
            </a:r>
            <a:r>
              <a:rPr lang="pt-BR" sz="8000" dirty="0" err="1" smtClean="0">
                <a:solidFill>
                  <a:schemeClr val="tx1"/>
                </a:solidFill>
                <a:latin typeface="+mj-lt"/>
                <a:ea typeface="+mj-ea"/>
                <a:cs typeface="+mj-cs"/>
              </a:rPr>
              <a:t>keys</a:t>
            </a:r>
            <a:r>
              <a:rPr lang="pt-BR" sz="8000" dirty="0" smtClean="0">
                <a:solidFill>
                  <a:schemeClr val="tx1"/>
                </a:solidFill>
                <a:latin typeface="+mj-lt"/>
                <a:ea typeface="+mj-ea"/>
                <a:cs typeface="+mj-cs"/>
              </a:rPr>
              <a:t> </a:t>
            </a:r>
            <a:r>
              <a:rPr lang="pt-BR" sz="8000" dirty="0" err="1" smtClean="0">
                <a:solidFill>
                  <a:schemeClr val="tx1"/>
                </a:solidFill>
                <a:latin typeface="+mj-lt"/>
                <a:ea typeface="+mj-ea"/>
                <a:cs typeface="+mj-cs"/>
              </a:rPr>
              <a:t>functions</a:t>
            </a:r>
            <a:r>
              <a:rPr lang="pt-BR" sz="8000" dirty="0" smtClean="0">
                <a:solidFill>
                  <a:schemeClr val="tx1"/>
                </a:solidFill>
                <a:latin typeface="+mj-lt"/>
                <a:ea typeface="+mj-ea"/>
                <a:cs typeface="+mj-cs"/>
              </a:rPr>
              <a:t>      </a:t>
            </a:r>
          </a:p>
          <a:p>
            <a:pPr algn="just"/>
            <a:r>
              <a:rPr lang="pt-BR" sz="4400" dirty="0" smtClean="0">
                <a:solidFill>
                  <a:schemeClr val="tx1"/>
                </a:solidFill>
              </a:rPr>
              <a:t>                                                           </a:t>
            </a:r>
            <a:r>
              <a:rPr lang="pt-BR" sz="4500" b="1" dirty="0" smtClean="0">
                <a:solidFill>
                  <a:schemeClr val="tx1"/>
                </a:solidFill>
              </a:rPr>
              <a:t>       </a:t>
            </a:r>
            <a:r>
              <a:rPr lang="en-US" sz="7400" b="1" dirty="0" smtClean="0">
                <a:solidFill>
                  <a:schemeClr val="tx1"/>
                </a:solidFill>
              </a:rPr>
              <a:t>Improve the quality of fermentation</a:t>
            </a:r>
            <a:endParaRPr lang="pt-BR" sz="7400" b="1" dirty="0" smtClean="0">
              <a:solidFill>
                <a:schemeClr val="tx1"/>
              </a:solidFill>
            </a:endParaRPr>
          </a:p>
          <a:p>
            <a:pPr algn="l"/>
            <a:endParaRPr lang="pt-BR" sz="2400" dirty="0" smtClean="0">
              <a:solidFill>
                <a:schemeClr val="tx1"/>
              </a:solidFill>
            </a:endParaRPr>
          </a:p>
          <a:p>
            <a:pPr algn="l"/>
            <a:r>
              <a:rPr lang="pt-BR" dirty="0" smtClean="0">
                <a:solidFill>
                  <a:schemeClr val="tx1"/>
                </a:solidFill>
              </a:rPr>
              <a:t>    </a:t>
            </a:r>
            <a:r>
              <a:rPr lang="pt-BR" sz="2400" dirty="0" smtClean="0">
                <a:solidFill>
                  <a:schemeClr val="tx1"/>
                </a:solidFill>
              </a:rPr>
              <a:t> </a:t>
            </a: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
        <p:nvSpPr>
          <p:cNvPr id="6" name="Seta para a direita 5"/>
          <p:cNvSpPr/>
          <p:nvPr/>
        </p:nvSpPr>
        <p:spPr>
          <a:xfrm>
            <a:off x="3357554" y="3643314"/>
            <a:ext cx="1428760"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para a direita 7"/>
          <p:cNvSpPr/>
          <p:nvPr/>
        </p:nvSpPr>
        <p:spPr>
          <a:xfrm>
            <a:off x="3428992" y="3929066"/>
            <a:ext cx="1428760"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have esquerda 8"/>
          <p:cNvSpPr/>
          <p:nvPr/>
        </p:nvSpPr>
        <p:spPr>
          <a:xfrm>
            <a:off x="2571736" y="5000636"/>
            <a:ext cx="357190" cy="114300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en-US" sz="3200" u="sng" dirty="0" smtClean="0"/>
              <a:t>Additives for winter cereals silages production</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3000372"/>
            <a:ext cx="8715436" cy="3643338"/>
          </a:xfrm>
        </p:spPr>
        <p:txBody>
          <a:bodyPr>
            <a:normAutofit/>
          </a:bodyPr>
          <a:lstStyle/>
          <a:p>
            <a:pPr algn="l"/>
            <a:r>
              <a:rPr lang="pt-BR" sz="2400" dirty="0" smtClean="0">
                <a:solidFill>
                  <a:schemeClr val="tx1"/>
                </a:solidFill>
              </a:rPr>
              <a:t> • </a:t>
            </a:r>
          </a:p>
          <a:p>
            <a:pPr algn="just"/>
            <a:endParaRPr lang="pt-BR" sz="4400" dirty="0" smtClean="0">
              <a:solidFill>
                <a:schemeClr val="tx1"/>
              </a:solidFill>
            </a:endParaRPr>
          </a:p>
          <a:p>
            <a:pPr algn="just"/>
            <a:endParaRPr lang="pt-BR" sz="4400" dirty="0" smtClean="0">
              <a:solidFill>
                <a:schemeClr val="tx1"/>
              </a:solidFill>
            </a:endParaRPr>
          </a:p>
          <a:p>
            <a:pPr algn="just"/>
            <a:r>
              <a:rPr lang="pt-BR" sz="2400" dirty="0" smtClean="0">
                <a:solidFill>
                  <a:schemeClr val="tx1"/>
                </a:solidFill>
              </a:rPr>
              <a:t>• </a:t>
            </a:r>
            <a:r>
              <a:rPr lang="en-US" sz="2400" dirty="0" smtClean="0">
                <a:solidFill>
                  <a:schemeClr val="tx1"/>
                </a:solidFill>
              </a:rPr>
              <a:t> </a:t>
            </a:r>
            <a:r>
              <a:rPr lang="pt-BR" sz="2400" dirty="0" smtClean="0">
                <a:solidFill>
                  <a:schemeClr val="tx1"/>
                </a:solidFill>
              </a:rPr>
              <a:t>Positive </a:t>
            </a:r>
            <a:r>
              <a:rPr lang="pt-BR" sz="2400" dirty="0" err="1" smtClean="0">
                <a:solidFill>
                  <a:schemeClr val="tx1"/>
                </a:solidFill>
              </a:rPr>
              <a:t>results</a:t>
            </a:r>
            <a:r>
              <a:rPr lang="pt-BR" sz="2400" dirty="0" smtClean="0">
                <a:solidFill>
                  <a:schemeClr val="tx1"/>
                </a:solidFill>
              </a:rPr>
              <a:t> - </a:t>
            </a:r>
            <a:r>
              <a:rPr lang="pt-BR" sz="2400" dirty="0" err="1" smtClean="0">
                <a:solidFill>
                  <a:schemeClr val="tx1"/>
                </a:solidFill>
              </a:rPr>
              <a:t>Coan</a:t>
            </a:r>
            <a:r>
              <a:rPr lang="pt-BR" sz="2400" dirty="0" smtClean="0">
                <a:solidFill>
                  <a:schemeClr val="tx1"/>
                </a:solidFill>
              </a:rPr>
              <a:t> et al. (2000 </a:t>
            </a:r>
            <a:r>
              <a:rPr lang="pt-BR" sz="2400" dirty="0" err="1" smtClean="0">
                <a:solidFill>
                  <a:schemeClr val="tx1"/>
                </a:solidFill>
              </a:rPr>
              <a:t>and</a:t>
            </a:r>
            <a:r>
              <a:rPr lang="pt-BR" sz="2400" dirty="0" smtClean="0">
                <a:solidFill>
                  <a:schemeClr val="tx1"/>
                </a:solidFill>
              </a:rPr>
              <a:t> 2001); Evangelista et al. (2002) </a:t>
            </a:r>
            <a:r>
              <a:rPr lang="pt-BR" sz="2400" dirty="0" err="1" smtClean="0">
                <a:solidFill>
                  <a:schemeClr val="tx1"/>
                </a:solidFill>
              </a:rPr>
              <a:t>and</a:t>
            </a:r>
            <a:r>
              <a:rPr lang="pt-BR" sz="2400" dirty="0" smtClean="0">
                <a:solidFill>
                  <a:schemeClr val="tx1"/>
                </a:solidFill>
              </a:rPr>
              <a:t> Lima et al. (2002) </a:t>
            </a:r>
          </a:p>
          <a:p>
            <a:pPr algn="just"/>
            <a:endParaRPr lang="pt-BR" sz="6000" dirty="0" smtClean="0">
              <a:solidFill>
                <a:schemeClr val="tx1"/>
              </a:solidFill>
            </a:endParaRP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
        <p:nvSpPr>
          <p:cNvPr id="10" name="Retângulo 9"/>
          <p:cNvSpPr/>
          <p:nvPr/>
        </p:nvSpPr>
        <p:spPr>
          <a:xfrm>
            <a:off x="214282" y="3105835"/>
            <a:ext cx="8572560" cy="3416320"/>
          </a:xfrm>
          <a:prstGeom prst="rect">
            <a:avLst/>
          </a:prstGeom>
        </p:spPr>
        <p:txBody>
          <a:bodyPr wrap="square">
            <a:spAutoFit/>
          </a:bodyPr>
          <a:lstStyle/>
          <a:p>
            <a:r>
              <a:rPr lang="en-US" sz="2400" dirty="0" smtClean="0"/>
              <a:t>     In winter cereals moisture absorbent additives could help in the preservation of silage</a:t>
            </a:r>
          </a:p>
          <a:p>
            <a:endParaRPr lang="en-US" sz="24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10">
                                            <p:txEl>
                                              <p:pRg st="0" end="0"/>
                                            </p:txEl>
                                          </p:spTgt>
                                        </p:tgtEl>
                                        <p:attrNameLst>
                                          <p:attrName>style.opacity</p:attrName>
                                        </p:attrNameLst>
                                      </p:cBhvr>
                                      <p:to>
                                        <p:strVal val="0.5"/>
                                      </p:to>
                                    </p:set>
                                    <p:animEffect filter="image" prLst="opacity: 0.5">
                                      <p:cBhvr rctx="IE">
                                        <p:cTn id="11" dur="indefinite"/>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p:cNvSpPr>
            <a:spLocks noGrp="1"/>
          </p:cNvSpPr>
          <p:nvPr>
            <p:ph type="title"/>
          </p:nvPr>
        </p:nvSpPr>
        <p:spPr/>
        <p:txBody>
          <a:bodyPr/>
          <a:lstStyle/>
          <a:p>
            <a:endParaRPr lang="pt-BR" smtClean="0"/>
          </a:p>
        </p:txBody>
      </p:sp>
      <p:pic>
        <p:nvPicPr>
          <p:cNvPr id="12291" name="Picture 4" descr="F:\044.JPG"/>
          <p:cNvPicPr>
            <a:picLocks noGrp="1" noChangeAspect="1" noChangeArrowheads="1"/>
          </p:cNvPicPr>
          <p:nvPr>
            <p:ph idx="1"/>
          </p:nvPr>
        </p:nvPicPr>
        <p:blipFill>
          <a:blip r:embed="rId2" cstate="print"/>
          <a:srcRect/>
          <a:stretch>
            <a:fillRect/>
          </a:stretch>
        </p:blipFill>
        <p:spPr>
          <a:xfrm>
            <a:off x="0" y="-2"/>
            <a:ext cx="9144000" cy="6858001"/>
          </a:xfr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en-US" sz="3200" u="sng" dirty="0" smtClean="0"/>
              <a:t>Additives for winter cereals silages production</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3500438"/>
            <a:ext cx="8715436" cy="3143272"/>
          </a:xfrm>
        </p:spPr>
        <p:txBody>
          <a:bodyPr>
            <a:normAutofit/>
          </a:bodyPr>
          <a:lstStyle/>
          <a:p>
            <a:pPr algn="l"/>
            <a:r>
              <a:rPr lang="pt-BR" sz="2400" dirty="0" smtClean="0">
                <a:solidFill>
                  <a:schemeClr val="tx1"/>
                </a:solidFill>
              </a:rPr>
              <a:t> • </a:t>
            </a:r>
            <a:r>
              <a:rPr lang="en-US" sz="2400" dirty="0" smtClean="0">
                <a:solidFill>
                  <a:schemeClr val="tx1"/>
                </a:solidFill>
              </a:rPr>
              <a:t>Corn grains, sorghum and other cereals can be used for this purpose.</a:t>
            </a:r>
            <a:r>
              <a:rPr lang="pt-BR" sz="2400" dirty="0" smtClean="0">
                <a:solidFill>
                  <a:schemeClr val="tx1"/>
                </a:solidFill>
              </a:rPr>
              <a:t> </a:t>
            </a:r>
          </a:p>
          <a:p>
            <a:pPr algn="just"/>
            <a:endParaRPr lang="pt-BR" sz="4400" dirty="0" smtClean="0">
              <a:solidFill>
                <a:schemeClr val="tx1"/>
              </a:solidFill>
            </a:endParaRPr>
          </a:p>
          <a:p>
            <a:pPr algn="just"/>
            <a:r>
              <a:rPr lang="pt-BR" sz="2400" dirty="0" smtClean="0">
                <a:solidFill>
                  <a:schemeClr val="tx1"/>
                </a:solidFill>
              </a:rPr>
              <a:t>•</a:t>
            </a:r>
            <a:r>
              <a:rPr lang="en-US" sz="2400" dirty="0" smtClean="0"/>
              <a:t> </a:t>
            </a:r>
            <a:r>
              <a:rPr lang="en-US" sz="2400" dirty="0" smtClean="0">
                <a:solidFill>
                  <a:schemeClr val="tx1"/>
                </a:solidFill>
              </a:rPr>
              <a:t>Dehydrated byproducts such as citrus pulp, soybean hulls, wheat bran, can also be used.</a:t>
            </a:r>
            <a:endParaRPr lang="pt-BR" sz="2400" dirty="0" smtClean="0">
              <a:solidFill>
                <a:schemeClr val="tx1"/>
              </a:solidFill>
            </a:endParaRPr>
          </a:p>
          <a:p>
            <a:pPr algn="just"/>
            <a:endParaRPr lang="pt-BR" sz="6000" dirty="0" smtClean="0">
              <a:solidFill>
                <a:schemeClr val="tx1"/>
              </a:solidFill>
            </a:endParaRP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
        <p:nvSpPr>
          <p:cNvPr id="10" name="Retângulo 9"/>
          <p:cNvSpPr/>
          <p:nvPr/>
        </p:nvSpPr>
        <p:spPr>
          <a:xfrm>
            <a:off x="214282" y="3105835"/>
            <a:ext cx="8572560" cy="3046988"/>
          </a:xfrm>
          <a:prstGeom prst="rect">
            <a:avLst/>
          </a:prstGeom>
        </p:spPr>
        <p:txBody>
          <a:bodyPr wrap="square">
            <a:spAutoFit/>
          </a:bodyPr>
          <a:lstStyle/>
          <a:p>
            <a:r>
              <a:rPr lang="en-US" dirty="0" smtClean="0"/>
              <a:t> </a:t>
            </a:r>
            <a:r>
              <a:rPr lang="en-US" sz="2400" dirty="0" smtClean="0"/>
              <a:t>    </a:t>
            </a:r>
            <a:r>
              <a:rPr lang="en-US" dirty="0" smtClean="0"/>
              <a:t> </a:t>
            </a:r>
            <a:endParaRPr lang="en-US" sz="2400" dirty="0" smtClean="0"/>
          </a:p>
          <a:p>
            <a:endParaRPr lang="en-US" sz="24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7">
                                            <p:txEl>
                                              <p:pRg st="0" end="0"/>
                                            </p:txEl>
                                          </p:spTgt>
                                        </p:tgtEl>
                                        <p:attrNameLst>
                                          <p:attrName>style.opacity</p:attrName>
                                        </p:attrNameLst>
                                      </p:cBhvr>
                                      <p:to>
                                        <p:strVal val="0.5"/>
                                      </p:to>
                                    </p:set>
                                    <p:animEffect filter="image" prLst="opacity: 0.5">
                                      <p:cBhvr rctx="IE">
                                        <p:cTn id="11" dur="indefinite"/>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en-US" sz="3200" u="sng" dirty="0" smtClean="0"/>
              <a:t>Additives for winter cereals silages production</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2714620"/>
            <a:ext cx="8715436" cy="3929090"/>
          </a:xfrm>
        </p:spPr>
        <p:txBody>
          <a:bodyPr>
            <a:normAutofit/>
          </a:bodyPr>
          <a:lstStyle/>
          <a:p>
            <a:pPr algn="l"/>
            <a:r>
              <a:rPr lang="pt-BR" sz="2400" dirty="0" smtClean="0">
                <a:solidFill>
                  <a:schemeClr val="tx1"/>
                </a:solidFill>
              </a:rPr>
              <a:t> • Microbial inoculants                potentiate </a:t>
            </a:r>
            <a:r>
              <a:rPr lang="pt-BR" sz="2400" dirty="0" err="1" smtClean="0">
                <a:solidFill>
                  <a:schemeClr val="tx1"/>
                </a:solidFill>
              </a:rPr>
              <a:t>the</a:t>
            </a:r>
            <a:r>
              <a:rPr lang="pt-BR" sz="2400" dirty="0" smtClean="0">
                <a:solidFill>
                  <a:schemeClr val="tx1"/>
                </a:solidFill>
              </a:rPr>
              <a:t> fermentation </a:t>
            </a:r>
            <a:r>
              <a:rPr lang="pt-BR" sz="2400" dirty="0" err="1" smtClean="0">
                <a:solidFill>
                  <a:schemeClr val="tx1"/>
                </a:solidFill>
              </a:rPr>
              <a:t>process</a:t>
            </a:r>
            <a:r>
              <a:rPr lang="pt-BR" sz="2400" dirty="0" smtClean="0"/>
              <a:t>      </a:t>
            </a:r>
            <a:endParaRPr lang="pt-BR" sz="2400" dirty="0" smtClean="0">
              <a:solidFill>
                <a:schemeClr val="tx1"/>
              </a:solidFill>
            </a:endParaRPr>
          </a:p>
          <a:p>
            <a:pPr algn="just"/>
            <a:endParaRPr lang="pt-BR" sz="2400" dirty="0" smtClean="0">
              <a:solidFill>
                <a:schemeClr val="tx1"/>
              </a:solidFill>
            </a:endParaRPr>
          </a:p>
          <a:p>
            <a:pPr algn="just"/>
            <a:endParaRPr lang="pt-BR" sz="2400" dirty="0" smtClean="0">
              <a:solidFill>
                <a:schemeClr val="tx1"/>
              </a:solidFill>
            </a:endParaRPr>
          </a:p>
          <a:p>
            <a:pPr algn="just"/>
            <a:r>
              <a:rPr lang="pt-BR" sz="2400" dirty="0" smtClean="0">
                <a:solidFill>
                  <a:schemeClr val="tx1"/>
                </a:solidFill>
              </a:rPr>
              <a:t>•</a:t>
            </a:r>
            <a:r>
              <a:rPr lang="en-US" sz="2400" dirty="0" smtClean="0"/>
              <a:t> </a:t>
            </a:r>
            <a:r>
              <a:rPr lang="en-US" sz="2400" dirty="0" err="1" smtClean="0">
                <a:solidFill>
                  <a:schemeClr val="tx1"/>
                </a:solidFill>
              </a:rPr>
              <a:t>Addah</a:t>
            </a:r>
            <a:r>
              <a:rPr lang="en-US" sz="2400" dirty="0" smtClean="0">
                <a:solidFill>
                  <a:schemeClr val="tx1"/>
                </a:solidFill>
              </a:rPr>
              <a:t> et al. (2011) evaluating the inoculation with a mixture of </a:t>
            </a:r>
            <a:r>
              <a:rPr lang="en-US" sz="2400" i="1" dirty="0" smtClean="0">
                <a:solidFill>
                  <a:schemeClr val="tx1"/>
                </a:solidFill>
              </a:rPr>
              <a:t>L. </a:t>
            </a:r>
            <a:r>
              <a:rPr lang="en-US" sz="2400" i="1" dirty="0" err="1" smtClean="0">
                <a:solidFill>
                  <a:schemeClr val="tx1"/>
                </a:solidFill>
              </a:rPr>
              <a:t>plantarum</a:t>
            </a:r>
            <a:r>
              <a:rPr lang="en-US" sz="2400" i="1" dirty="0" smtClean="0">
                <a:solidFill>
                  <a:schemeClr val="tx1"/>
                </a:solidFill>
              </a:rPr>
              <a:t>, E. </a:t>
            </a:r>
            <a:r>
              <a:rPr lang="en-US" sz="2400" i="1" dirty="0" err="1" smtClean="0">
                <a:solidFill>
                  <a:schemeClr val="tx1"/>
                </a:solidFill>
              </a:rPr>
              <a:t>faecium</a:t>
            </a:r>
            <a:r>
              <a:rPr lang="en-US" sz="2400" i="1" dirty="0" smtClean="0">
                <a:solidFill>
                  <a:schemeClr val="tx1"/>
                </a:solidFill>
              </a:rPr>
              <a:t> and P. </a:t>
            </a:r>
            <a:r>
              <a:rPr lang="en-US" sz="2400" i="1" dirty="0" err="1" smtClean="0">
                <a:solidFill>
                  <a:schemeClr val="tx1"/>
                </a:solidFill>
              </a:rPr>
              <a:t>acidilactici</a:t>
            </a:r>
            <a:r>
              <a:rPr lang="en-US" sz="2400" i="1" dirty="0" smtClean="0">
                <a:solidFill>
                  <a:schemeClr val="tx1"/>
                </a:solidFill>
              </a:rPr>
              <a:t> </a:t>
            </a:r>
            <a:r>
              <a:rPr lang="en-US" sz="2400" dirty="0" smtClean="0">
                <a:solidFill>
                  <a:schemeClr val="tx1"/>
                </a:solidFill>
              </a:rPr>
              <a:t>did not observe reductions in DM losses in corn and barley silages.</a:t>
            </a:r>
          </a:p>
          <a:p>
            <a:pPr algn="just"/>
            <a:endParaRPr lang="en-US" sz="2400" dirty="0" smtClean="0">
              <a:solidFill>
                <a:schemeClr val="tx1"/>
              </a:solidFill>
            </a:endParaRPr>
          </a:p>
          <a:p>
            <a:pPr algn="just"/>
            <a:r>
              <a:rPr lang="pt-BR" sz="2400" dirty="0" smtClean="0">
                <a:solidFill>
                  <a:schemeClr val="tx1"/>
                </a:solidFill>
              </a:rPr>
              <a:t>• </a:t>
            </a:r>
            <a:r>
              <a:rPr lang="en-US" sz="2400" dirty="0" smtClean="0">
                <a:solidFill>
                  <a:schemeClr val="tx1"/>
                </a:solidFill>
              </a:rPr>
              <a:t>The same authors also found no differences in performance of animals fed silage with or without the use of inoculants</a:t>
            </a:r>
          </a:p>
          <a:p>
            <a:pPr algn="just"/>
            <a:endParaRPr lang="pt-BR" sz="2400" dirty="0" smtClean="0">
              <a:solidFill>
                <a:schemeClr val="tx1"/>
              </a:solidFill>
            </a:endParaRPr>
          </a:p>
          <a:p>
            <a:pPr algn="just"/>
            <a:endParaRPr lang="pt-BR" sz="6000" dirty="0" smtClean="0">
              <a:solidFill>
                <a:schemeClr val="tx1"/>
              </a:solidFill>
            </a:endParaRP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
        <p:nvSpPr>
          <p:cNvPr id="10" name="Retângulo 9"/>
          <p:cNvSpPr/>
          <p:nvPr/>
        </p:nvSpPr>
        <p:spPr>
          <a:xfrm>
            <a:off x="214282" y="3143248"/>
            <a:ext cx="8572560" cy="3046988"/>
          </a:xfrm>
          <a:prstGeom prst="rect">
            <a:avLst/>
          </a:prstGeom>
        </p:spPr>
        <p:txBody>
          <a:bodyPr wrap="square">
            <a:spAutoFit/>
          </a:bodyPr>
          <a:lstStyle/>
          <a:p>
            <a:r>
              <a:rPr lang="en-US" dirty="0" smtClean="0"/>
              <a:t> </a:t>
            </a:r>
            <a:r>
              <a:rPr lang="en-US" sz="2400" dirty="0" smtClean="0"/>
              <a:t>    </a:t>
            </a:r>
            <a:r>
              <a:rPr lang="en-US" dirty="0" smtClean="0"/>
              <a:t> </a:t>
            </a:r>
            <a:endParaRPr lang="en-US" sz="2400" dirty="0" smtClean="0"/>
          </a:p>
          <a:p>
            <a:endParaRPr lang="en-US" sz="24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pt-BR" dirty="0"/>
          </a:p>
        </p:txBody>
      </p:sp>
      <p:sp>
        <p:nvSpPr>
          <p:cNvPr id="6" name="Seta para a direita 5"/>
          <p:cNvSpPr/>
          <p:nvPr/>
        </p:nvSpPr>
        <p:spPr>
          <a:xfrm>
            <a:off x="3286116" y="2857496"/>
            <a:ext cx="785818"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7">
                                            <p:txEl>
                                              <p:pRg st="3" end="3"/>
                                            </p:txEl>
                                          </p:spTgt>
                                        </p:tgtEl>
                                        <p:attrNameLst>
                                          <p:attrName>style.opacity</p:attrName>
                                        </p:attrNameLst>
                                      </p:cBhvr>
                                      <p:to>
                                        <p:strVal val="0.5"/>
                                      </p:to>
                                    </p:set>
                                    <p:animEffect filter="image" prLst="opacity: 0.5">
                                      <p:cBhvr rctx="IE">
                                        <p:cTn id="11" dur="indefinite"/>
                                        <p:tgtEl>
                                          <p:spTgt spid="7">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en-US" sz="3200" u="sng" dirty="0" smtClean="0"/>
              <a:t>Additives for winter cereals silages production</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2714620"/>
            <a:ext cx="8715436" cy="3929090"/>
          </a:xfrm>
        </p:spPr>
        <p:txBody>
          <a:bodyPr>
            <a:normAutofit fontScale="92500"/>
          </a:bodyPr>
          <a:lstStyle/>
          <a:p>
            <a:pPr algn="l"/>
            <a:r>
              <a:rPr lang="pt-BR" sz="2400" dirty="0" smtClean="0">
                <a:solidFill>
                  <a:schemeClr val="tx1"/>
                </a:solidFill>
              </a:rPr>
              <a:t> •</a:t>
            </a:r>
            <a:r>
              <a:rPr lang="en-US" sz="2400" dirty="0" smtClean="0"/>
              <a:t> </a:t>
            </a:r>
            <a:r>
              <a:rPr lang="en-US" sz="2400" dirty="0" err="1" smtClean="0">
                <a:solidFill>
                  <a:schemeClr val="tx1"/>
                </a:solidFill>
              </a:rPr>
              <a:t>Hristov</a:t>
            </a:r>
            <a:r>
              <a:rPr lang="en-US" sz="2400" dirty="0" smtClean="0">
                <a:solidFill>
                  <a:schemeClr val="tx1"/>
                </a:solidFill>
              </a:rPr>
              <a:t> &amp; McAllister (2002) found no influence of additives on the microbial degradation rates of  DM in barley silage</a:t>
            </a:r>
            <a:endParaRPr lang="pt-BR" sz="2400" dirty="0" smtClean="0">
              <a:solidFill>
                <a:schemeClr val="tx1"/>
              </a:solidFill>
            </a:endParaRPr>
          </a:p>
          <a:p>
            <a:pPr algn="just"/>
            <a:endParaRPr lang="pt-BR" sz="2400" dirty="0" smtClean="0">
              <a:solidFill>
                <a:schemeClr val="tx1"/>
              </a:solidFill>
            </a:endParaRPr>
          </a:p>
          <a:p>
            <a:pPr algn="just"/>
            <a:r>
              <a:rPr lang="pt-BR" sz="2400" b="1" dirty="0" smtClean="0">
                <a:solidFill>
                  <a:schemeClr val="tx1"/>
                </a:solidFill>
              </a:rPr>
              <a:t>•</a:t>
            </a:r>
            <a:r>
              <a:rPr lang="en-US" sz="2400" b="1" dirty="0" smtClean="0"/>
              <a:t> </a:t>
            </a:r>
            <a:r>
              <a:rPr lang="en-US" sz="2400" b="1" dirty="0" smtClean="0">
                <a:solidFill>
                  <a:schemeClr val="tx1"/>
                </a:solidFill>
              </a:rPr>
              <a:t>In deciding to use of an additive should be taken into consideration;</a:t>
            </a:r>
          </a:p>
          <a:p>
            <a:pPr algn="just"/>
            <a:r>
              <a:rPr lang="en-US" sz="2400" dirty="0" smtClean="0">
                <a:solidFill>
                  <a:schemeClr val="tx1"/>
                </a:solidFill>
              </a:rPr>
              <a:t> - Forage species </a:t>
            </a:r>
          </a:p>
          <a:p>
            <a:pPr algn="just"/>
            <a:r>
              <a:rPr lang="en-US" sz="2400" dirty="0" smtClean="0">
                <a:solidFill>
                  <a:schemeClr val="tx1"/>
                </a:solidFill>
              </a:rPr>
              <a:t> - DM content of forage </a:t>
            </a:r>
          </a:p>
          <a:p>
            <a:pPr algn="just"/>
            <a:r>
              <a:rPr lang="en-US" sz="2400" dirty="0" smtClean="0">
                <a:solidFill>
                  <a:schemeClr val="tx1"/>
                </a:solidFill>
              </a:rPr>
              <a:t> - Animal category and the productive potential of animals to be fed.</a:t>
            </a:r>
          </a:p>
          <a:p>
            <a:pPr algn="just"/>
            <a:endParaRPr lang="en-US" sz="2400" dirty="0" smtClean="0">
              <a:solidFill>
                <a:schemeClr val="tx1"/>
              </a:solidFill>
            </a:endParaRPr>
          </a:p>
          <a:p>
            <a:pPr algn="just"/>
            <a:r>
              <a:rPr lang="pt-BR" sz="2400" dirty="0" smtClean="0">
                <a:solidFill>
                  <a:schemeClr val="tx1"/>
                </a:solidFill>
              </a:rPr>
              <a:t>• </a:t>
            </a:r>
            <a:r>
              <a:rPr lang="en-US" sz="2400" dirty="0" smtClean="0">
                <a:solidFill>
                  <a:schemeClr val="tx1"/>
                </a:solidFill>
              </a:rPr>
              <a:t>Any additives can replace </a:t>
            </a:r>
            <a:r>
              <a:rPr lang="pt-BR" sz="2400" dirty="0" err="1" smtClean="0">
                <a:solidFill>
                  <a:schemeClr val="tx1"/>
                </a:solidFill>
              </a:rPr>
              <a:t>good</a:t>
            </a:r>
            <a:r>
              <a:rPr lang="pt-BR" sz="2400" dirty="0" smtClean="0">
                <a:solidFill>
                  <a:schemeClr val="tx1"/>
                </a:solidFill>
              </a:rPr>
              <a:t> ensiling </a:t>
            </a:r>
            <a:r>
              <a:rPr lang="pt-BR" sz="2400" dirty="0" err="1" smtClean="0">
                <a:solidFill>
                  <a:schemeClr val="tx1"/>
                </a:solidFill>
              </a:rPr>
              <a:t>techniques</a:t>
            </a:r>
            <a:r>
              <a:rPr lang="en-US" sz="2400" dirty="0" smtClean="0">
                <a:solidFill>
                  <a:schemeClr val="tx1"/>
                </a:solidFill>
              </a:rPr>
              <a:t>, but can improve the fermentation and nutritive value</a:t>
            </a:r>
            <a:endParaRPr lang="pt-BR" sz="2400" dirty="0" smtClean="0">
              <a:solidFill>
                <a:schemeClr val="tx1"/>
              </a:solidFill>
            </a:endParaRPr>
          </a:p>
          <a:p>
            <a:pPr algn="just"/>
            <a:endParaRPr lang="en-US" sz="2400" dirty="0" smtClean="0">
              <a:solidFill>
                <a:schemeClr val="tx1"/>
              </a:solidFill>
            </a:endParaRPr>
          </a:p>
          <a:p>
            <a:pPr algn="just"/>
            <a:endParaRPr lang="pt-BR" sz="2400" dirty="0" smtClean="0">
              <a:solidFill>
                <a:schemeClr val="tx1"/>
              </a:solidFill>
            </a:endParaRPr>
          </a:p>
          <a:p>
            <a:pPr algn="just"/>
            <a:endParaRPr lang="pt-BR" sz="6000" dirty="0" smtClean="0">
              <a:solidFill>
                <a:schemeClr val="tx1"/>
              </a:solidFill>
            </a:endParaRP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
        <p:nvSpPr>
          <p:cNvPr id="10" name="Retângulo 9"/>
          <p:cNvSpPr/>
          <p:nvPr/>
        </p:nvSpPr>
        <p:spPr>
          <a:xfrm>
            <a:off x="214282" y="3143248"/>
            <a:ext cx="8572560" cy="3046988"/>
          </a:xfrm>
          <a:prstGeom prst="rect">
            <a:avLst/>
          </a:prstGeom>
        </p:spPr>
        <p:txBody>
          <a:bodyPr wrap="square">
            <a:spAutoFit/>
          </a:bodyPr>
          <a:lstStyle/>
          <a:p>
            <a:r>
              <a:rPr lang="en-US" dirty="0" smtClean="0"/>
              <a:t> </a:t>
            </a:r>
            <a:r>
              <a:rPr lang="en-US" sz="2400" dirty="0" smtClean="0"/>
              <a:t>    </a:t>
            </a:r>
            <a:r>
              <a:rPr lang="en-US" dirty="0" smtClean="0"/>
              <a:t> </a:t>
            </a:r>
            <a:endParaRPr lang="en-US" sz="2400" dirty="0" smtClean="0"/>
          </a:p>
          <a:p>
            <a:endParaRPr lang="en-US" sz="24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mph" presetSubtype="0" nodeType="clickEffect">
                                  <p:stCondLst>
                                    <p:cond delay="0"/>
                                  </p:stCondLst>
                                  <p:childTnLst>
                                    <p:set>
                                      <p:cBhvr rctx="PPT">
                                        <p:cTn id="16" dur="indefinite"/>
                                        <p:tgtEl>
                                          <p:spTgt spid="7">
                                            <p:txEl>
                                              <p:pRg st="2" end="2"/>
                                            </p:txEl>
                                          </p:spTgt>
                                        </p:tgtEl>
                                        <p:attrNameLst>
                                          <p:attrName>style.opacity</p:attrName>
                                        </p:attrNameLst>
                                      </p:cBhvr>
                                      <p:to>
                                        <p:strVal val="0.5"/>
                                      </p:to>
                                    </p:set>
                                    <p:animEffect filter="image" prLst="opacity: 0.5">
                                      <p:cBhvr rctx="IE">
                                        <p:cTn id="17" dur="indefinite"/>
                                        <p:tgtEl>
                                          <p:spTgt spid="7">
                                            <p:txEl>
                                              <p:pRg st="2" end="2"/>
                                            </p:txEl>
                                          </p:spTgt>
                                        </p:tgtEl>
                                      </p:cBhvr>
                                    </p:animEffect>
                                  </p:childTnLst>
                                </p:cTn>
                              </p:par>
                              <p:par>
                                <p:cTn id="18" presetID="9" presetClass="emph" presetSubtype="0" nodeType="withEffect">
                                  <p:stCondLst>
                                    <p:cond delay="0"/>
                                  </p:stCondLst>
                                  <p:childTnLst>
                                    <p:set>
                                      <p:cBhvr rctx="PPT">
                                        <p:cTn id="19" dur="indefinite"/>
                                        <p:tgtEl>
                                          <p:spTgt spid="7">
                                            <p:txEl>
                                              <p:pRg st="3" end="3"/>
                                            </p:txEl>
                                          </p:spTgt>
                                        </p:tgtEl>
                                        <p:attrNameLst>
                                          <p:attrName>style.opacity</p:attrName>
                                        </p:attrNameLst>
                                      </p:cBhvr>
                                      <p:to>
                                        <p:strVal val="0.5"/>
                                      </p:to>
                                    </p:set>
                                    <p:animEffect filter="image" prLst="opacity: 0.5">
                                      <p:cBhvr rctx="IE">
                                        <p:cTn id="20" dur="indefinite"/>
                                        <p:tgtEl>
                                          <p:spTgt spid="7">
                                            <p:txEl>
                                              <p:pRg st="3" end="3"/>
                                            </p:txEl>
                                          </p:spTgt>
                                        </p:tgtEl>
                                      </p:cBhvr>
                                    </p:animEffect>
                                  </p:childTnLst>
                                </p:cTn>
                              </p:par>
                              <p:par>
                                <p:cTn id="21" presetID="9" presetClass="emph" presetSubtype="0" nodeType="withEffect">
                                  <p:stCondLst>
                                    <p:cond delay="0"/>
                                  </p:stCondLst>
                                  <p:childTnLst>
                                    <p:set>
                                      <p:cBhvr rctx="PPT">
                                        <p:cTn id="22" dur="indefinite"/>
                                        <p:tgtEl>
                                          <p:spTgt spid="7">
                                            <p:txEl>
                                              <p:pRg st="4" end="4"/>
                                            </p:txEl>
                                          </p:spTgt>
                                        </p:tgtEl>
                                        <p:attrNameLst>
                                          <p:attrName>style.opacity</p:attrName>
                                        </p:attrNameLst>
                                      </p:cBhvr>
                                      <p:to>
                                        <p:strVal val="0.5"/>
                                      </p:to>
                                    </p:set>
                                    <p:animEffect filter="image" prLst="opacity: 0.5">
                                      <p:cBhvr rctx="IE">
                                        <p:cTn id="23" dur="indefinite"/>
                                        <p:tgtEl>
                                          <p:spTgt spid="7">
                                            <p:txEl>
                                              <p:pRg st="4" end="4"/>
                                            </p:txEl>
                                          </p:spTgt>
                                        </p:tgtEl>
                                      </p:cBhvr>
                                    </p:animEffect>
                                  </p:childTnLst>
                                </p:cTn>
                              </p:par>
                              <p:par>
                                <p:cTn id="24" presetID="9" presetClass="emph" presetSubtype="0" nodeType="withEffect">
                                  <p:stCondLst>
                                    <p:cond delay="0"/>
                                  </p:stCondLst>
                                  <p:childTnLst>
                                    <p:set>
                                      <p:cBhvr rctx="PPT">
                                        <p:cTn id="25" dur="indefinite"/>
                                        <p:tgtEl>
                                          <p:spTgt spid="7">
                                            <p:txEl>
                                              <p:pRg st="5" end="5"/>
                                            </p:txEl>
                                          </p:spTgt>
                                        </p:tgtEl>
                                        <p:attrNameLst>
                                          <p:attrName>style.opacity</p:attrName>
                                        </p:attrNameLst>
                                      </p:cBhvr>
                                      <p:to>
                                        <p:strVal val="0.5"/>
                                      </p:to>
                                    </p:set>
                                    <p:animEffect filter="image" prLst="opacity: 0.5">
                                      <p:cBhvr rctx="IE">
                                        <p:cTn id="26" dur="indefinite"/>
                                        <p:tgtEl>
                                          <p:spTgt spid="7">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en-US" sz="3200" u="sng" dirty="0" smtClean="0"/>
              <a:t>Strategy use of winter cereal silage in cattle feed</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2714620"/>
            <a:ext cx="8715436" cy="3929090"/>
          </a:xfrm>
        </p:spPr>
        <p:txBody>
          <a:bodyPr>
            <a:normAutofit/>
          </a:bodyPr>
          <a:lstStyle/>
          <a:p>
            <a:pPr algn="l"/>
            <a:r>
              <a:rPr lang="pt-BR" sz="2400" dirty="0" smtClean="0">
                <a:solidFill>
                  <a:schemeClr val="tx1"/>
                </a:solidFill>
              </a:rPr>
              <a:t> </a:t>
            </a:r>
          </a:p>
          <a:p>
            <a:pPr algn="l"/>
            <a:r>
              <a:rPr lang="pt-BR" sz="2400" dirty="0" smtClean="0">
                <a:solidFill>
                  <a:schemeClr val="tx1"/>
                </a:solidFill>
              </a:rPr>
              <a:t>•</a:t>
            </a:r>
            <a:r>
              <a:rPr lang="en-US" sz="2400" dirty="0" smtClean="0">
                <a:solidFill>
                  <a:schemeClr val="tx1"/>
                </a:solidFill>
              </a:rPr>
              <a:t>In the feeding of dairy cattle winter cereals silages has been notoriously a resource that has shown the greatest potential.</a:t>
            </a:r>
            <a:endParaRPr lang="pt-BR" sz="2400" dirty="0" smtClean="0">
              <a:solidFill>
                <a:schemeClr val="tx1"/>
              </a:solidFill>
            </a:endParaRPr>
          </a:p>
          <a:p>
            <a:pPr algn="l"/>
            <a:endParaRPr lang="pt-BR" sz="2400" dirty="0" smtClean="0">
              <a:solidFill>
                <a:schemeClr val="tx1"/>
              </a:solidFill>
            </a:endParaRPr>
          </a:p>
          <a:p>
            <a:pPr algn="just"/>
            <a:r>
              <a:rPr lang="pt-BR" sz="2400" b="1" dirty="0" smtClean="0">
                <a:solidFill>
                  <a:schemeClr val="tx1"/>
                </a:solidFill>
              </a:rPr>
              <a:t>•</a:t>
            </a:r>
            <a:r>
              <a:rPr lang="pt-BR" sz="2400" dirty="0" err="1" smtClean="0">
                <a:solidFill>
                  <a:schemeClr val="tx1"/>
                </a:solidFill>
              </a:rPr>
              <a:t>Crop-livestock</a:t>
            </a:r>
            <a:r>
              <a:rPr lang="pt-BR" sz="2400" dirty="0" smtClean="0">
                <a:solidFill>
                  <a:schemeClr val="tx1"/>
                </a:solidFill>
              </a:rPr>
              <a:t> </a:t>
            </a:r>
            <a:r>
              <a:rPr lang="pt-BR" sz="2400" dirty="0" err="1" smtClean="0">
                <a:solidFill>
                  <a:schemeClr val="tx1"/>
                </a:solidFill>
              </a:rPr>
              <a:t>integration</a:t>
            </a:r>
            <a:endParaRPr lang="pt-BR" sz="2400" b="1" dirty="0" smtClean="0">
              <a:solidFill>
                <a:schemeClr val="tx1"/>
              </a:solidFill>
            </a:endParaRPr>
          </a:p>
          <a:p>
            <a:pPr algn="just"/>
            <a:endParaRPr lang="pt-BR" sz="2400" b="1" dirty="0" smtClean="0">
              <a:solidFill>
                <a:schemeClr val="tx1"/>
              </a:solidFill>
            </a:endParaRPr>
          </a:p>
          <a:p>
            <a:pPr algn="just"/>
            <a:r>
              <a:rPr lang="pt-BR" sz="2400" dirty="0" smtClean="0">
                <a:solidFill>
                  <a:schemeClr val="tx1"/>
                </a:solidFill>
              </a:rPr>
              <a:t>• </a:t>
            </a:r>
            <a:r>
              <a:rPr lang="en-US" sz="2400" dirty="0" smtClean="0">
                <a:solidFill>
                  <a:schemeClr val="tx1"/>
                </a:solidFill>
              </a:rPr>
              <a:t>Dias (2007) noted that after grazing of triticale, grain production was up 78% compared to non-grazed area (5300 kg of grain), thus recommending the use for grazing and  harvest  after grazing</a:t>
            </a:r>
          </a:p>
          <a:p>
            <a:pPr algn="just"/>
            <a:endParaRPr lang="pt-BR" sz="2400" dirty="0" smtClean="0">
              <a:solidFill>
                <a:schemeClr val="tx1"/>
              </a:solidFill>
            </a:endParaRPr>
          </a:p>
          <a:p>
            <a:pPr algn="just"/>
            <a:endParaRPr lang="pt-BR" sz="6000" dirty="0" smtClean="0">
              <a:solidFill>
                <a:schemeClr val="tx1"/>
              </a:solidFill>
            </a:endParaRP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
        <p:nvSpPr>
          <p:cNvPr id="10" name="Retângulo 9"/>
          <p:cNvSpPr/>
          <p:nvPr/>
        </p:nvSpPr>
        <p:spPr>
          <a:xfrm>
            <a:off x="214282" y="3143248"/>
            <a:ext cx="8572560" cy="3046988"/>
          </a:xfrm>
          <a:prstGeom prst="rect">
            <a:avLst/>
          </a:prstGeom>
        </p:spPr>
        <p:txBody>
          <a:bodyPr wrap="square">
            <a:spAutoFit/>
          </a:bodyPr>
          <a:lstStyle/>
          <a:p>
            <a:r>
              <a:rPr lang="en-US" dirty="0" smtClean="0"/>
              <a:t> </a:t>
            </a:r>
            <a:r>
              <a:rPr lang="en-US" sz="2400" dirty="0" smtClean="0"/>
              <a:t>    </a:t>
            </a:r>
            <a:r>
              <a:rPr lang="en-US" dirty="0" smtClean="0"/>
              <a:t> </a:t>
            </a:r>
            <a:endParaRPr lang="en-US" sz="2400" dirty="0" smtClean="0"/>
          </a:p>
          <a:p>
            <a:endParaRPr lang="en-US" sz="24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7">
                                            <p:txEl>
                                              <p:pRg st="1" end="1"/>
                                            </p:txEl>
                                          </p:spTgt>
                                        </p:tgtEl>
                                        <p:attrNameLst>
                                          <p:attrName>style.opacity</p:attrName>
                                        </p:attrNameLst>
                                      </p:cBhvr>
                                      <p:to>
                                        <p:strVal val="0.5"/>
                                      </p:to>
                                    </p:set>
                                    <p:animEffect filter="image" prLst="opacity: 0.5">
                                      <p:cBhvr rctx="IE">
                                        <p:cTn id="11" dur="indefinite"/>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rctx="PPT">
                                        <p:cTn id="19" dur="indefinite"/>
                                        <p:tgtEl>
                                          <p:spTgt spid="7">
                                            <p:txEl>
                                              <p:pRg st="3" end="3"/>
                                            </p:txEl>
                                          </p:spTgt>
                                        </p:tgtEl>
                                        <p:attrNameLst>
                                          <p:attrName>style.opacity</p:attrName>
                                        </p:attrNameLst>
                                      </p:cBhvr>
                                      <p:to>
                                        <p:strVal val="0.5"/>
                                      </p:to>
                                    </p:set>
                                    <p:animEffect filter="image" prLst="opacity: 0.5">
                                      <p:cBhvr rctx="IE">
                                        <p:cTn id="20" dur="indefinite"/>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en-US" sz="3200" u="sng" dirty="0" smtClean="0"/>
              <a:t>Strategy use of winter cereal silage in cattle feed</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2714620"/>
            <a:ext cx="8715436" cy="3929090"/>
          </a:xfrm>
        </p:spPr>
        <p:txBody>
          <a:bodyPr>
            <a:normAutofit/>
          </a:bodyPr>
          <a:lstStyle/>
          <a:p>
            <a:pPr algn="l"/>
            <a:r>
              <a:rPr lang="pt-BR" sz="2400" dirty="0" smtClean="0">
                <a:solidFill>
                  <a:schemeClr val="tx1"/>
                </a:solidFill>
              </a:rPr>
              <a:t> </a:t>
            </a:r>
          </a:p>
          <a:p>
            <a:pPr algn="l"/>
            <a:r>
              <a:rPr lang="pt-BR" sz="2400" dirty="0" smtClean="0">
                <a:solidFill>
                  <a:schemeClr val="tx1"/>
                </a:solidFill>
              </a:rPr>
              <a:t>•</a:t>
            </a:r>
            <a:r>
              <a:rPr lang="en-US" sz="2400" dirty="0" smtClean="0"/>
              <a:t> </a:t>
            </a:r>
            <a:r>
              <a:rPr lang="en-US" sz="2400" b="1" dirty="0" err="1" smtClean="0">
                <a:solidFill>
                  <a:schemeClr val="tx1"/>
                </a:solidFill>
              </a:rPr>
              <a:t>Meinerz</a:t>
            </a:r>
            <a:r>
              <a:rPr lang="en-US" sz="2400" b="1" dirty="0" smtClean="0">
                <a:solidFill>
                  <a:schemeClr val="tx1"/>
                </a:solidFill>
              </a:rPr>
              <a:t> et al. (2011) </a:t>
            </a:r>
            <a:r>
              <a:rPr lang="en-US" sz="2400" dirty="0" smtClean="0">
                <a:solidFill>
                  <a:schemeClr val="tx1"/>
                </a:solidFill>
              </a:rPr>
              <a:t>handled areas of winter cereals (oats, triticale, rye, wheat and barley) by cutting prior to harvesting for silage</a:t>
            </a:r>
          </a:p>
          <a:p>
            <a:pPr algn="l"/>
            <a:endParaRPr lang="pt-BR" sz="2400" dirty="0" smtClean="0">
              <a:solidFill>
                <a:schemeClr val="tx1"/>
              </a:solidFill>
            </a:endParaRPr>
          </a:p>
          <a:p>
            <a:pPr algn="l"/>
            <a:r>
              <a:rPr lang="pt-BR" sz="2400" dirty="0" smtClean="0">
                <a:solidFill>
                  <a:schemeClr val="tx1"/>
                </a:solidFill>
              </a:rPr>
              <a:t>-Triticale cv. BRS 148                           </a:t>
            </a:r>
          </a:p>
          <a:p>
            <a:pPr algn="l"/>
            <a:r>
              <a:rPr lang="pt-BR" sz="2400" dirty="0" smtClean="0">
                <a:solidFill>
                  <a:schemeClr val="tx1"/>
                </a:solidFill>
              </a:rPr>
              <a:t>				            </a:t>
            </a:r>
            <a:r>
              <a:rPr lang="en-US" sz="2400" dirty="0" smtClean="0">
                <a:solidFill>
                  <a:schemeClr val="tx1"/>
                </a:solidFill>
              </a:rPr>
              <a:t>Most precocious for</a:t>
            </a:r>
            <a:br>
              <a:rPr lang="en-US" sz="2400" dirty="0" smtClean="0">
                <a:solidFill>
                  <a:schemeClr val="tx1"/>
                </a:solidFill>
              </a:rPr>
            </a:br>
            <a:r>
              <a:rPr lang="en-US" sz="2400" dirty="0" smtClean="0">
                <a:solidFill>
                  <a:schemeClr val="tx1"/>
                </a:solidFill>
              </a:rPr>
              <a:t>                                                                  silage production</a:t>
            </a:r>
            <a:endParaRPr lang="pt-BR" sz="2400" dirty="0" smtClean="0">
              <a:solidFill>
                <a:schemeClr val="tx1"/>
              </a:solidFill>
            </a:endParaRPr>
          </a:p>
          <a:p>
            <a:pPr algn="just"/>
            <a:r>
              <a:rPr lang="pt-BR" sz="2400" b="1" dirty="0" smtClean="0">
                <a:solidFill>
                  <a:schemeClr val="tx1"/>
                </a:solidFill>
              </a:rPr>
              <a:t>- </a:t>
            </a:r>
            <a:r>
              <a:rPr lang="pt-BR" sz="2400" dirty="0" err="1" smtClean="0">
                <a:solidFill>
                  <a:schemeClr val="tx1"/>
                </a:solidFill>
              </a:rPr>
              <a:t>Rye</a:t>
            </a:r>
            <a:r>
              <a:rPr lang="pt-BR" sz="2400" dirty="0" smtClean="0">
                <a:solidFill>
                  <a:schemeClr val="tx1"/>
                </a:solidFill>
              </a:rPr>
              <a:t> cv. BR 1</a:t>
            </a:r>
          </a:p>
          <a:p>
            <a:pPr algn="just"/>
            <a:endParaRPr lang="pt-BR" sz="2400" b="1" dirty="0" smtClean="0">
              <a:solidFill>
                <a:schemeClr val="tx1"/>
              </a:solidFill>
            </a:endParaRPr>
          </a:p>
          <a:p>
            <a:pPr algn="just"/>
            <a:endParaRPr lang="pt-BR" sz="2400" dirty="0" smtClean="0">
              <a:solidFill>
                <a:schemeClr val="tx1"/>
              </a:solidFill>
            </a:endParaRPr>
          </a:p>
          <a:p>
            <a:pPr algn="just"/>
            <a:endParaRPr lang="pt-BR" sz="6000" dirty="0" smtClean="0">
              <a:solidFill>
                <a:schemeClr val="tx1"/>
              </a:solidFill>
            </a:endParaRP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
        <p:nvSpPr>
          <p:cNvPr id="10" name="Retângulo 9"/>
          <p:cNvSpPr/>
          <p:nvPr/>
        </p:nvSpPr>
        <p:spPr>
          <a:xfrm>
            <a:off x="214282" y="3143248"/>
            <a:ext cx="8572560" cy="3046988"/>
          </a:xfrm>
          <a:prstGeom prst="rect">
            <a:avLst/>
          </a:prstGeom>
        </p:spPr>
        <p:txBody>
          <a:bodyPr wrap="square">
            <a:spAutoFit/>
          </a:bodyPr>
          <a:lstStyle/>
          <a:p>
            <a:r>
              <a:rPr lang="en-US" dirty="0" smtClean="0"/>
              <a:t> </a:t>
            </a:r>
            <a:r>
              <a:rPr lang="en-US" sz="2400" dirty="0" smtClean="0"/>
              <a:t>    </a:t>
            </a:r>
            <a:r>
              <a:rPr lang="en-US" dirty="0" smtClean="0"/>
              <a:t> </a:t>
            </a:r>
            <a:endParaRPr lang="en-US" sz="2400" dirty="0" smtClean="0"/>
          </a:p>
          <a:p>
            <a:endParaRPr lang="en-US" sz="24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pt-BR" dirty="0"/>
          </a:p>
        </p:txBody>
      </p:sp>
      <p:sp>
        <p:nvSpPr>
          <p:cNvPr id="8" name="Seta para a direita 7"/>
          <p:cNvSpPr/>
          <p:nvPr/>
        </p:nvSpPr>
        <p:spPr>
          <a:xfrm>
            <a:off x="3286116" y="5500702"/>
            <a:ext cx="928694" cy="500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en-US" sz="3200" u="sng" dirty="0" smtClean="0"/>
              <a:t>Strategy use of winter cereal silage in cattle feed</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2714620"/>
            <a:ext cx="8715436" cy="3929090"/>
          </a:xfrm>
        </p:spPr>
        <p:txBody>
          <a:bodyPr>
            <a:normAutofit/>
          </a:bodyPr>
          <a:lstStyle/>
          <a:p>
            <a:pPr algn="l"/>
            <a:r>
              <a:rPr lang="pt-BR" sz="2400" dirty="0" smtClean="0">
                <a:solidFill>
                  <a:schemeClr val="tx1"/>
                </a:solidFill>
              </a:rPr>
              <a:t> </a:t>
            </a:r>
          </a:p>
          <a:p>
            <a:pPr algn="l"/>
            <a:r>
              <a:rPr lang="pt-BR" sz="2400" dirty="0" smtClean="0">
                <a:solidFill>
                  <a:schemeClr val="tx1"/>
                </a:solidFill>
              </a:rPr>
              <a:t>•</a:t>
            </a:r>
            <a:r>
              <a:rPr lang="en-US" sz="2400" dirty="0" smtClean="0"/>
              <a:t> </a:t>
            </a:r>
            <a:r>
              <a:rPr lang="en-US" sz="2400" b="1" dirty="0" err="1" smtClean="0">
                <a:solidFill>
                  <a:schemeClr val="tx1"/>
                </a:solidFill>
              </a:rPr>
              <a:t>Meinerz</a:t>
            </a:r>
            <a:r>
              <a:rPr lang="en-US" sz="2400" b="1" dirty="0" smtClean="0">
                <a:solidFill>
                  <a:schemeClr val="tx1"/>
                </a:solidFill>
              </a:rPr>
              <a:t> et al. (2011) </a:t>
            </a:r>
            <a:r>
              <a:rPr lang="en-US" sz="2400" dirty="0" smtClean="0">
                <a:solidFill>
                  <a:schemeClr val="tx1"/>
                </a:solidFill>
              </a:rPr>
              <a:t>handled areas of winter cereals (oats, triticale, rye, wheat and barley) by cutting prior to harvesting for silage</a:t>
            </a:r>
          </a:p>
          <a:p>
            <a:pPr algn="l"/>
            <a:endParaRPr lang="en-US" sz="2400" dirty="0" smtClean="0">
              <a:solidFill>
                <a:schemeClr val="tx1"/>
              </a:solidFill>
            </a:endParaRPr>
          </a:p>
          <a:p>
            <a:pPr algn="l"/>
            <a:r>
              <a:rPr lang="pt-BR" sz="2000" dirty="0" smtClean="0">
                <a:solidFill>
                  <a:schemeClr val="tx1"/>
                </a:solidFill>
              </a:rPr>
              <a:t>- </a:t>
            </a:r>
            <a:r>
              <a:rPr lang="pt-BR" sz="2400" dirty="0" err="1" smtClean="0">
                <a:solidFill>
                  <a:schemeClr val="tx1"/>
                </a:solidFill>
              </a:rPr>
              <a:t>Oat</a:t>
            </a:r>
            <a:r>
              <a:rPr lang="pt-BR" sz="2400" dirty="0" smtClean="0">
                <a:solidFill>
                  <a:schemeClr val="tx1"/>
                </a:solidFill>
              </a:rPr>
              <a:t> cv. UPF 18                          </a:t>
            </a:r>
          </a:p>
          <a:p>
            <a:pPr algn="l"/>
            <a:r>
              <a:rPr lang="pt-BR" sz="2400" dirty="0" smtClean="0">
                <a:solidFill>
                  <a:schemeClr val="tx1"/>
                </a:solidFill>
              </a:rPr>
              <a:t>				           </a:t>
            </a:r>
            <a:r>
              <a:rPr lang="en-US" sz="2400" dirty="0" smtClean="0">
                <a:solidFill>
                  <a:schemeClr val="tx1"/>
                </a:solidFill>
              </a:rPr>
              <a:t>Best yield of forage mass at the               				           pre-ensiling </a:t>
            </a:r>
            <a:br>
              <a:rPr lang="en-US" sz="2400" dirty="0" smtClean="0">
                <a:solidFill>
                  <a:schemeClr val="tx1"/>
                </a:solidFill>
              </a:rPr>
            </a:br>
            <a:r>
              <a:rPr lang="en-US" sz="2400" dirty="0" smtClean="0">
                <a:solidFill>
                  <a:schemeClr val="tx1"/>
                </a:solidFill>
              </a:rPr>
              <a:t> </a:t>
            </a:r>
            <a:r>
              <a:rPr lang="pt-BR" sz="2400" b="1" dirty="0" smtClean="0">
                <a:solidFill>
                  <a:schemeClr val="tx1"/>
                </a:solidFill>
              </a:rPr>
              <a:t>- </a:t>
            </a:r>
            <a:r>
              <a:rPr lang="pt-BR" sz="2400" dirty="0" err="1" smtClean="0">
                <a:solidFill>
                  <a:schemeClr val="tx1"/>
                </a:solidFill>
              </a:rPr>
              <a:t>Rye</a:t>
            </a:r>
            <a:r>
              <a:rPr lang="pt-BR" sz="2400" dirty="0" smtClean="0">
                <a:solidFill>
                  <a:schemeClr val="tx1"/>
                </a:solidFill>
              </a:rPr>
              <a:t> cv. BR 1</a:t>
            </a:r>
            <a:endParaRPr lang="pt-BR" sz="2400" b="1" dirty="0" smtClean="0">
              <a:solidFill>
                <a:schemeClr val="tx1"/>
              </a:solidFill>
            </a:endParaRPr>
          </a:p>
          <a:p>
            <a:pPr algn="just"/>
            <a:endParaRPr lang="pt-BR" sz="2400" dirty="0" smtClean="0">
              <a:solidFill>
                <a:schemeClr val="tx1"/>
              </a:solidFill>
            </a:endParaRPr>
          </a:p>
          <a:p>
            <a:pPr algn="just"/>
            <a:endParaRPr lang="pt-BR" sz="6000" dirty="0" smtClean="0">
              <a:solidFill>
                <a:schemeClr val="tx1"/>
              </a:solidFill>
            </a:endParaRP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
        <p:nvSpPr>
          <p:cNvPr id="10" name="Retângulo 9"/>
          <p:cNvSpPr/>
          <p:nvPr/>
        </p:nvSpPr>
        <p:spPr>
          <a:xfrm>
            <a:off x="214282" y="3143248"/>
            <a:ext cx="8572560" cy="3046988"/>
          </a:xfrm>
          <a:prstGeom prst="rect">
            <a:avLst/>
          </a:prstGeom>
        </p:spPr>
        <p:txBody>
          <a:bodyPr wrap="square">
            <a:spAutoFit/>
          </a:bodyPr>
          <a:lstStyle/>
          <a:p>
            <a:r>
              <a:rPr lang="en-US" dirty="0" smtClean="0"/>
              <a:t> </a:t>
            </a:r>
            <a:r>
              <a:rPr lang="en-US" sz="2400" dirty="0" smtClean="0"/>
              <a:t>    </a:t>
            </a:r>
            <a:r>
              <a:rPr lang="en-US" dirty="0" smtClean="0"/>
              <a:t> </a:t>
            </a:r>
            <a:endParaRPr lang="en-US" sz="2400" dirty="0" smtClean="0"/>
          </a:p>
          <a:p>
            <a:endParaRPr lang="en-US" sz="24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pt-BR" dirty="0"/>
          </a:p>
        </p:txBody>
      </p:sp>
      <p:sp>
        <p:nvSpPr>
          <p:cNvPr id="8" name="Seta para a direita 7"/>
          <p:cNvSpPr/>
          <p:nvPr/>
        </p:nvSpPr>
        <p:spPr>
          <a:xfrm>
            <a:off x="2786050" y="5357826"/>
            <a:ext cx="928694" cy="500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en-US" sz="3200" u="sng" dirty="0" smtClean="0"/>
              <a:t>Strategy use of winter cereal silage in cattle feed</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2714620"/>
            <a:ext cx="8715436" cy="3929090"/>
          </a:xfrm>
        </p:spPr>
        <p:txBody>
          <a:bodyPr>
            <a:normAutofit/>
          </a:bodyPr>
          <a:lstStyle/>
          <a:p>
            <a:pPr algn="l"/>
            <a:r>
              <a:rPr lang="pt-BR" sz="2400" dirty="0" smtClean="0">
                <a:solidFill>
                  <a:schemeClr val="tx1"/>
                </a:solidFill>
              </a:rPr>
              <a:t> </a:t>
            </a:r>
          </a:p>
          <a:p>
            <a:pPr algn="l"/>
            <a:r>
              <a:rPr lang="pt-BR" sz="2400" dirty="0" smtClean="0">
                <a:solidFill>
                  <a:schemeClr val="tx1"/>
                </a:solidFill>
              </a:rPr>
              <a:t>•</a:t>
            </a:r>
            <a:r>
              <a:rPr lang="en-US" sz="2400" dirty="0" smtClean="0"/>
              <a:t> </a:t>
            </a:r>
            <a:r>
              <a:rPr lang="en-US" sz="2400" b="1" dirty="0" err="1" smtClean="0">
                <a:solidFill>
                  <a:schemeClr val="tx1"/>
                </a:solidFill>
              </a:rPr>
              <a:t>Meinerz</a:t>
            </a:r>
            <a:r>
              <a:rPr lang="en-US" sz="2400" b="1" dirty="0" smtClean="0">
                <a:solidFill>
                  <a:schemeClr val="tx1"/>
                </a:solidFill>
              </a:rPr>
              <a:t> et al. (2011) </a:t>
            </a:r>
            <a:r>
              <a:rPr lang="en-US" sz="2400" dirty="0" smtClean="0">
                <a:solidFill>
                  <a:schemeClr val="tx1"/>
                </a:solidFill>
              </a:rPr>
              <a:t>handled areas of winter cereals (oats, triticale, rye, wheat and barley) by cutting prior to harvesting for silage</a:t>
            </a:r>
          </a:p>
          <a:p>
            <a:pPr algn="l"/>
            <a:endParaRPr lang="en-US" sz="2400" dirty="0" smtClean="0">
              <a:solidFill>
                <a:schemeClr val="tx1"/>
              </a:solidFill>
            </a:endParaRPr>
          </a:p>
          <a:p>
            <a:pPr algn="l"/>
            <a:r>
              <a:rPr lang="en-US" sz="2400" b="1" dirty="0" smtClean="0">
                <a:solidFill>
                  <a:schemeClr val="tx1"/>
                </a:solidFill>
              </a:rPr>
              <a:t>Wheat  cv. </a:t>
            </a:r>
            <a:r>
              <a:rPr lang="en-US" sz="2400" b="1" dirty="0" err="1" smtClean="0">
                <a:solidFill>
                  <a:schemeClr val="tx1"/>
                </a:solidFill>
              </a:rPr>
              <a:t>Umbu</a:t>
            </a:r>
            <a:r>
              <a:rPr lang="en-US" sz="2400" b="1" dirty="0" smtClean="0">
                <a:solidFill>
                  <a:schemeClr val="tx1"/>
                </a:solidFill>
              </a:rPr>
              <a:t> - greatest participation of grain in the silage mass, providing greater nutritional quality of silage</a:t>
            </a:r>
          </a:p>
          <a:p>
            <a:pPr algn="l"/>
            <a:endParaRPr lang="en-US" sz="2400" dirty="0" smtClean="0">
              <a:solidFill>
                <a:schemeClr val="tx1"/>
              </a:solidFill>
            </a:endParaRPr>
          </a:p>
          <a:p>
            <a:pPr algn="just"/>
            <a:endParaRPr lang="pt-BR" sz="2400" dirty="0" smtClean="0">
              <a:solidFill>
                <a:schemeClr val="tx1"/>
              </a:solidFill>
            </a:endParaRPr>
          </a:p>
          <a:p>
            <a:pPr algn="just"/>
            <a:endParaRPr lang="pt-BR" sz="6000" dirty="0" smtClean="0">
              <a:solidFill>
                <a:schemeClr val="tx1"/>
              </a:solidFill>
            </a:endParaRP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
        <p:nvSpPr>
          <p:cNvPr id="10" name="Retângulo 9"/>
          <p:cNvSpPr/>
          <p:nvPr/>
        </p:nvSpPr>
        <p:spPr>
          <a:xfrm>
            <a:off x="214282" y="3143248"/>
            <a:ext cx="8572560" cy="3046988"/>
          </a:xfrm>
          <a:prstGeom prst="rect">
            <a:avLst/>
          </a:prstGeom>
        </p:spPr>
        <p:txBody>
          <a:bodyPr wrap="square">
            <a:spAutoFit/>
          </a:bodyPr>
          <a:lstStyle/>
          <a:p>
            <a:r>
              <a:rPr lang="en-US" dirty="0" smtClean="0"/>
              <a:t> </a:t>
            </a:r>
            <a:r>
              <a:rPr lang="en-US" sz="2400" dirty="0" smtClean="0"/>
              <a:t>    </a:t>
            </a:r>
            <a:r>
              <a:rPr lang="en-US" dirty="0" smtClean="0"/>
              <a:t> </a:t>
            </a:r>
            <a:endParaRPr lang="en-US" sz="2400" dirty="0" smtClean="0"/>
          </a:p>
          <a:p>
            <a:endParaRPr lang="en-US" sz="24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endParaRPr lang="pt-BR" sz="3200" u="sng" dirty="0"/>
          </a:p>
        </p:txBody>
      </p:sp>
      <p:sp>
        <p:nvSpPr>
          <p:cNvPr id="7" name="Subtítulo 6"/>
          <p:cNvSpPr>
            <a:spLocks noGrp="1"/>
          </p:cNvSpPr>
          <p:nvPr>
            <p:ph type="subTitle" idx="1"/>
          </p:nvPr>
        </p:nvSpPr>
        <p:spPr>
          <a:xfrm>
            <a:off x="214282" y="2714620"/>
            <a:ext cx="8715436" cy="3929090"/>
          </a:xfrm>
        </p:spPr>
        <p:txBody>
          <a:bodyPr>
            <a:normAutofit/>
          </a:bodyPr>
          <a:lstStyle/>
          <a:p>
            <a:pPr algn="l"/>
            <a:r>
              <a:rPr lang="pt-BR" sz="2400" dirty="0" smtClean="0">
                <a:solidFill>
                  <a:schemeClr val="tx1"/>
                </a:solidFill>
              </a:rPr>
              <a:t> </a:t>
            </a:r>
          </a:p>
          <a:p>
            <a:pPr algn="l"/>
            <a:endParaRPr lang="en-US" sz="2400" dirty="0" smtClean="0">
              <a:solidFill>
                <a:schemeClr val="tx1"/>
              </a:solidFill>
            </a:endParaRPr>
          </a:p>
          <a:p>
            <a:pPr algn="l"/>
            <a:endParaRPr lang="en-US" sz="2400" dirty="0" smtClean="0">
              <a:solidFill>
                <a:schemeClr val="tx1"/>
              </a:solidFill>
            </a:endParaRPr>
          </a:p>
          <a:p>
            <a:pPr algn="just"/>
            <a:endParaRPr lang="pt-BR" sz="2400" dirty="0" smtClean="0">
              <a:solidFill>
                <a:schemeClr val="tx1"/>
              </a:solidFill>
            </a:endParaRPr>
          </a:p>
          <a:p>
            <a:pPr algn="just"/>
            <a:endParaRPr lang="pt-BR" sz="6000" dirty="0" smtClean="0">
              <a:solidFill>
                <a:schemeClr val="tx1"/>
              </a:solidFill>
            </a:endParaRP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
        <p:nvSpPr>
          <p:cNvPr id="10" name="Retângulo 9"/>
          <p:cNvSpPr/>
          <p:nvPr/>
        </p:nvSpPr>
        <p:spPr>
          <a:xfrm>
            <a:off x="214282" y="3143248"/>
            <a:ext cx="8572560" cy="3046988"/>
          </a:xfrm>
          <a:prstGeom prst="rect">
            <a:avLst/>
          </a:prstGeom>
        </p:spPr>
        <p:txBody>
          <a:bodyPr wrap="square">
            <a:spAutoFit/>
          </a:bodyPr>
          <a:lstStyle/>
          <a:p>
            <a:r>
              <a:rPr lang="en-US" dirty="0" smtClean="0"/>
              <a:t> </a:t>
            </a:r>
            <a:r>
              <a:rPr lang="en-US" sz="2400" dirty="0" smtClean="0"/>
              <a:t>    </a:t>
            </a:r>
            <a:r>
              <a:rPr lang="en-US" dirty="0" smtClean="0"/>
              <a:t> </a:t>
            </a:r>
            <a:endParaRPr lang="en-US" sz="2400" dirty="0" smtClean="0"/>
          </a:p>
          <a:p>
            <a:endParaRPr lang="en-US" sz="24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pt-BR" dirty="0"/>
          </a:p>
        </p:txBody>
      </p:sp>
      <p:pic>
        <p:nvPicPr>
          <p:cNvPr id="1026" name="Picture 2" descr="E:\DSC00431.JPG"/>
          <p:cNvPicPr>
            <a:picLocks noChangeAspect="1" noChangeArrowheads="1"/>
          </p:cNvPicPr>
          <p:nvPr/>
        </p:nvPicPr>
        <p:blipFill>
          <a:blip r:embed="rId2" cstate="print"/>
          <a:srcRect/>
          <a:stretch>
            <a:fillRect/>
          </a:stretch>
        </p:blipFill>
        <p:spPr bwMode="auto">
          <a:xfrm>
            <a:off x="4572000" y="0"/>
            <a:ext cx="4572000" cy="3429000"/>
          </a:xfrm>
          <a:prstGeom prst="rect">
            <a:avLst/>
          </a:prstGeom>
          <a:noFill/>
        </p:spPr>
      </p:pic>
      <p:pic>
        <p:nvPicPr>
          <p:cNvPr id="1027" name="Picture 3" descr="E:\Foto0170 (1).jpg"/>
          <p:cNvPicPr>
            <a:picLocks noChangeAspect="1" noChangeArrowheads="1"/>
          </p:cNvPicPr>
          <p:nvPr/>
        </p:nvPicPr>
        <p:blipFill>
          <a:blip r:embed="rId3" cstate="print"/>
          <a:srcRect/>
          <a:stretch>
            <a:fillRect/>
          </a:stretch>
        </p:blipFill>
        <p:spPr bwMode="auto">
          <a:xfrm>
            <a:off x="0" y="3429000"/>
            <a:ext cx="4572000" cy="3429000"/>
          </a:xfrm>
          <a:prstGeom prst="rect">
            <a:avLst/>
          </a:prstGeom>
          <a:noFill/>
        </p:spPr>
      </p:pic>
      <p:pic>
        <p:nvPicPr>
          <p:cNvPr id="1028" name="Picture 4" descr="E:\SAM_1569.JPG"/>
          <p:cNvPicPr>
            <a:picLocks noChangeAspect="1" noChangeArrowheads="1"/>
          </p:cNvPicPr>
          <p:nvPr/>
        </p:nvPicPr>
        <p:blipFill>
          <a:blip r:embed="rId4" cstate="print"/>
          <a:srcRect/>
          <a:stretch>
            <a:fillRect/>
          </a:stretch>
        </p:blipFill>
        <p:spPr bwMode="auto">
          <a:xfrm>
            <a:off x="4572000" y="3429000"/>
            <a:ext cx="4572000" cy="3429000"/>
          </a:xfrm>
          <a:prstGeom prst="rect">
            <a:avLst/>
          </a:prstGeom>
          <a:noFill/>
        </p:spPr>
      </p:pic>
      <p:pic>
        <p:nvPicPr>
          <p:cNvPr id="11" name="Picture 2" descr="E:\DSC00415.JPG"/>
          <p:cNvPicPr>
            <a:picLocks noChangeAspect="1" noChangeArrowheads="1"/>
          </p:cNvPicPr>
          <p:nvPr/>
        </p:nvPicPr>
        <p:blipFill>
          <a:blip r:embed="rId5" cstate="print"/>
          <a:srcRect/>
          <a:stretch>
            <a:fillRect/>
          </a:stretch>
        </p:blipFill>
        <p:spPr bwMode="auto">
          <a:xfrm>
            <a:off x="0" y="0"/>
            <a:ext cx="4572000" cy="3429001"/>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endParaRPr lang="pt-BR" sz="3200" u="sng" dirty="0"/>
          </a:p>
        </p:txBody>
      </p:sp>
      <p:sp>
        <p:nvSpPr>
          <p:cNvPr id="7" name="Subtítulo 6"/>
          <p:cNvSpPr>
            <a:spLocks noGrp="1"/>
          </p:cNvSpPr>
          <p:nvPr>
            <p:ph type="subTitle" idx="1"/>
          </p:nvPr>
        </p:nvSpPr>
        <p:spPr>
          <a:xfrm>
            <a:off x="214282" y="2714620"/>
            <a:ext cx="8715436" cy="3929090"/>
          </a:xfrm>
        </p:spPr>
        <p:txBody>
          <a:bodyPr>
            <a:normAutofit/>
          </a:bodyPr>
          <a:lstStyle/>
          <a:p>
            <a:pPr algn="l"/>
            <a:r>
              <a:rPr lang="pt-BR" sz="2400" dirty="0" smtClean="0">
                <a:solidFill>
                  <a:schemeClr val="tx1"/>
                </a:solidFill>
              </a:rPr>
              <a:t> </a:t>
            </a:r>
          </a:p>
          <a:p>
            <a:pPr algn="l"/>
            <a:endParaRPr lang="en-US" sz="2400" dirty="0" smtClean="0">
              <a:solidFill>
                <a:schemeClr val="tx1"/>
              </a:solidFill>
            </a:endParaRPr>
          </a:p>
          <a:p>
            <a:pPr algn="l"/>
            <a:endParaRPr lang="en-US" sz="2400" dirty="0" smtClean="0">
              <a:solidFill>
                <a:schemeClr val="tx1"/>
              </a:solidFill>
            </a:endParaRPr>
          </a:p>
          <a:p>
            <a:pPr algn="just"/>
            <a:endParaRPr lang="pt-BR" sz="2400" dirty="0" smtClean="0">
              <a:solidFill>
                <a:schemeClr val="tx1"/>
              </a:solidFill>
            </a:endParaRPr>
          </a:p>
          <a:p>
            <a:pPr algn="just"/>
            <a:endParaRPr lang="pt-BR" sz="6000" dirty="0" smtClean="0">
              <a:solidFill>
                <a:schemeClr val="tx1"/>
              </a:solidFill>
            </a:endParaRP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
        <p:nvSpPr>
          <p:cNvPr id="10" name="Retângulo 9"/>
          <p:cNvSpPr/>
          <p:nvPr/>
        </p:nvSpPr>
        <p:spPr>
          <a:xfrm>
            <a:off x="214282" y="3143248"/>
            <a:ext cx="8572560" cy="3046988"/>
          </a:xfrm>
          <a:prstGeom prst="rect">
            <a:avLst/>
          </a:prstGeom>
        </p:spPr>
        <p:txBody>
          <a:bodyPr wrap="square">
            <a:spAutoFit/>
          </a:bodyPr>
          <a:lstStyle/>
          <a:p>
            <a:r>
              <a:rPr lang="en-US" dirty="0" smtClean="0"/>
              <a:t> </a:t>
            </a:r>
            <a:r>
              <a:rPr lang="en-US" sz="2400" dirty="0" smtClean="0"/>
              <a:t>    </a:t>
            </a:r>
            <a:r>
              <a:rPr lang="en-US" dirty="0" smtClean="0"/>
              <a:t> </a:t>
            </a:r>
            <a:endParaRPr lang="en-US" sz="2400" dirty="0" smtClean="0"/>
          </a:p>
          <a:p>
            <a:endParaRPr lang="en-US" sz="24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pt-BR" dirty="0"/>
          </a:p>
        </p:txBody>
      </p:sp>
      <p:pic>
        <p:nvPicPr>
          <p:cNvPr id="2051" name="Picture 3" descr="E:\SAM_1598.JPG"/>
          <p:cNvPicPr>
            <a:picLocks noChangeAspect="1" noChangeArrowheads="1"/>
          </p:cNvPicPr>
          <p:nvPr/>
        </p:nvPicPr>
        <p:blipFill>
          <a:blip r:embed="rId2" cstate="print"/>
          <a:srcRect/>
          <a:stretch>
            <a:fillRect/>
          </a:stretch>
        </p:blipFill>
        <p:spPr bwMode="auto">
          <a:xfrm>
            <a:off x="0" y="0"/>
            <a:ext cx="4572001" cy="3429000"/>
          </a:xfrm>
          <a:prstGeom prst="rect">
            <a:avLst/>
          </a:prstGeom>
          <a:noFill/>
        </p:spPr>
      </p:pic>
      <p:pic>
        <p:nvPicPr>
          <p:cNvPr id="2052" name="Picture 4" descr="E:\SAM_1755.JPG"/>
          <p:cNvPicPr>
            <a:picLocks noChangeAspect="1" noChangeArrowheads="1"/>
          </p:cNvPicPr>
          <p:nvPr/>
        </p:nvPicPr>
        <p:blipFill>
          <a:blip r:embed="rId3" cstate="print"/>
          <a:srcRect/>
          <a:stretch>
            <a:fillRect/>
          </a:stretch>
        </p:blipFill>
        <p:spPr bwMode="auto">
          <a:xfrm>
            <a:off x="4475989" y="0"/>
            <a:ext cx="4668011" cy="3501008"/>
          </a:xfrm>
          <a:prstGeom prst="rect">
            <a:avLst/>
          </a:prstGeom>
          <a:noFill/>
        </p:spPr>
      </p:pic>
      <p:pic>
        <p:nvPicPr>
          <p:cNvPr id="2053" name="Picture 5" descr="E:\SAM_1790.JPG"/>
          <p:cNvPicPr>
            <a:picLocks noChangeAspect="1" noChangeArrowheads="1"/>
          </p:cNvPicPr>
          <p:nvPr/>
        </p:nvPicPr>
        <p:blipFill>
          <a:blip r:embed="rId4" cstate="print"/>
          <a:srcRect/>
          <a:stretch>
            <a:fillRect/>
          </a:stretch>
        </p:blipFill>
        <p:spPr bwMode="auto">
          <a:xfrm>
            <a:off x="-1" y="3356992"/>
            <a:ext cx="4668011" cy="3501008"/>
          </a:xfrm>
          <a:prstGeom prst="rect">
            <a:avLst/>
          </a:prstGeom>
          <a:noFill/>
        </p:spPr>
      </p:pic>
      <p:pic>
        <p:nvPicPr>
          <p:cNvPr id="2054" name="Picture 6" descr="E:\SAM_1909.JPG"/>
          <p:cNvPicPr>
            <a:picLocks noChangeAspect="1" noChangeArrowheads="1"/>
          </p:cNvPicPr>
          <p:nvPr/>
        </p:nvPicPr>
        <p:blipFill>
          <a:blip r:embed="rId5" cstate="print"/>
          <a:srcRect/>
          <a:stretch>
            <a:fillRect/>
          </a:stretch>
        </p:blipFill>
        <p:spPr bwMode="auto">
          <a:xfrm>
            <a:off x="4475989" y="3356992"/>
            <a:ext cx="4668011" cy="3501008"/>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en-US" sz="3200" u="sng" dirty="0" smtClean="0"/>
              <a:t>Strategy use of winter cereal silage in cattle feed</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2714620"/>
            <a:ext cx="8715436" cy="3929090"/>
          </a:xfrm>
        </p:spPr>
        <p:txBody>
          <a:bodyPr>
            <a:normAutofit/>
          </a:bodyPr>
          <a:lstStyle/>
          <a:p>
            <a:pPr algn="l"/>
            <a:r>
              <a:rPr lang="pt-BR" sz="2400" dirty="0" smtClean="0">
                <a:solidFill>
                  <a:schemeClr val="tx1"/>
                </a:solidFill>
              </a:rPr>
              <a:t> </a:t>
            </a:r>
          </a:p>
          <a:p>
            <a:pPr algn="just"/>
            <a:r>
              <a:rPr lang="pt-BR" sz="2400" dirty="0" smtClean="0">
                <a:solidFill>
                  <a:schemeClr val="tx1"/>
                </a:solidFill>
              </a:rPr>
              <a:t>• </a:t>
            </a:r>
            <a:r>
              <a:rPr lang="en-US" sz="2400" dirty="0" smtClean="0">
                <a:solidFill>
                  <a:schemeClr val="tx1"/>
                </a:solidFill>
              </a:rPr>
              <a:t>According to </a:t>
            </a:r>
            <a:r>
              <a:rPr lang="en-US" sz="2400" b="1" dirty="0" smtClean="0">
                <a:solidFill>
                  <a:schemeClr val="tx1"/>
                </a:solidFill>
              </a:rPr>
              <a:t>Novak et al. (2011), </a:t>
            </a:r>
            <a:r>
              <a:rPr lang="en-US" sz="2400" dirty="0" smtClean="0">
                <a:solidFill>
                  <a:schemeClr val="tx1"/>
                </a:solidFill>
              </a:rPr>
              <a:t>winter cereals silages  intercropped with legumes, can be used to feed cows in late lactation, dry cows and heifers without any damage</a:t>
            </a:r>
          </a:p>
          <a:p>
            <a:pPr algn="just"/>
            <a:endParaRPr lang="en-US" sz="2400" dirty="0" smtClean="0">
              <a:solidFill>
                <a:schemeClr val="tx1"/>
              </a:solidFill>
            </a:endParaRPr>
          </a:p>
          <a:p>
            <a:pPr algn="just"/>
            <a:endParaRPr lang="en-US" sz="2400" dirty="0" smtClean="0">
              <a:solidFill>
                <a:schemeClr val="tx1"/>
              </a:solidFill>
            </a:endParaRPr>
          </a:p>
          <a:p>
            <a:pPr algn="just"/>
            <a:r>
              <a:rPr lang="pt-BR" sz="2400" dirty="0" smtClean="0">
                <a:solidFill>
                  <a:schemeClr val="tx1"/>
                </a:solidFill>
              </a:rPr>
              <a:t>•</a:t>
            </a:r>
            <a:r>
              <a:rPr lang="en-US" sz="2400" dirty="0" smtClean="0"/>
              <a:t> </a:t>
            </a:r>
            <a:r>
              <a:rPr lang="en-US" sz="2400" dirty="0" smtClean="0">
                <a:solidFill>
                  <a:schemeClr val="tx1"/>
                </a:solidFill>
              </a:rPr>
              <a:t>The authors found that lactating cows fed triticale silage and triticale silage + legumes, produced between 19 to 21 L/animal/day respectively</a:t>
            </a:r>
          </a:p>
          <a:p>
            <a:pPr algn="l"/>
            <a:endParaRPr lang="en-US" sz="2400" dirty="0" smtClean="0">
              <a:solidFill>
                <a:schemeClr val="tx1"/>
              </a:solidFill>
            </a:endParaRPr>
          </a:p>
          <a:p>
            <a:pPr algn="l"/>
            <a:endParaRPr lang="en-US" sz="2400" dirty="0" smtClean="0">
              <a:solidFill>
                <a:schemeClr val="tx1"/>
              </a:solidFill>
            </a:endParaRPr>
          </a:p>
          <a:p>
            <a:pPr algn="just"/>
            <a:endParaRPr lang="pt-BR" sz="2400" dirty="0" smtClean="0">
              <a:solidFill>
                <a:schemeClr val="tx1"/>
              </a:solidFill>
            </a:endParaRPr>
          </a:p>
          <a:p>
            <a:pPr algn="just"/>
            <a:endParaRPr lang="pt-BR" sz="6000" dirty="0" smtClean="0">
              <a:solidFill>
                <a:schemeClr val="tx1"/>
              </a:solidFill>
            </a:endParaRP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
        <p:nvSpPr>
          <p:cNvPr id="10" name="Retângulo 9"/>
          <p:cNvSpPr/>
          <p:nvPr/>
        </p:nvSpPr>
        <p:spPr>
          <a:xfrm>
            <a:off x="214282" y="3143248"/>
            <a:ext cx="8572560" cy="3046988"/>
          </a:xfrm>
          <a:prstGeom prst="rect">
            <a:avLst/>
          </a:prstGeom>
        </p:spPr>
        <p:txBody>
          <a:bodyPr wrap="square">
            <a:spAutoFit/>
          </a:bodyPr>
          <a:lstStyle/>
          <a:p>
            <a:r>
              <a:rPr lang="en-US" dirty="0" smtClean="0"/>
              <a:t> </a:t>
            </a:r>
            <a:r>
              <a:rPr lang="en-US" sz="2400" dirty="0" smtClean="0"/>
              <a:t>    </a:t>
            </a:r>
            <a:r>
              <a:rPr lang="en-US" dirty="0" smtClean="0"/>
              <a:t> </a:t>
            </a:r>
            <a:endParaRPr lang="en-US" sz="2400" dirty="0" smtClean="0"/>
          </a:p>
          <a:p>
            <a:endParaRPr lang="en-US" sz="24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655633"/>
          </a:xfrm>
        </p:spPr>
        <p:txBody>
          <a:bodyPr>
            <a:normAutofit fontScale="90000"/>
          </a:bodyPr>
          <a:lstStyle/>
          <a:p>
            <a:r>
              <a:rPr lang="pt-BR" u="sng" dirty="0" smtClean="0"/>
              <a:t>Introduction</a:t>
            </a:r>
            <a:endParaRPr lang="pt-BR"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357158" y="2857496"/>
            <a:ext cx="8501122" cy="3643338"/>
          </a:xfrm>
        </p:spPr>
        <p:txBody>
          <a:bodyPr/>
          <a:lstStyle/>
          <a:p>
            <a:pPr algn="l"/>
            <a:r>
              <a:rPr lang="pt-BR" dirty="0" smtClean="0">
                <a:solidFill>
                  <a:schemeClr val="tx1"/>
                </a:solidFill>
              </a:rPr>
              <a:t>• </a:t>
            </a:r>
            <a:r>
              <a:rPr lang="en-US" dirty="0" smtClean="0">
                <a:solidFill>
                  <a:schemeClr val="tx1"/>
                </a:solidFill>
              </a:rPr>
              <a:t>Current status of winter cereals in Europe for silage production</a:t>
            </a:r>
          </a:p>
          <a:p>
            <a:pPr algn="l"/>
            <a:endParaRPr lang="en-US" dirty="0" smtClean="0">
              <a:solidFill>
                <a:schemeClr val="tx1"/>
              </a:solidFill>
            </a:endParaRPr>
          </a:p>
          <a:p>
            <a:pPr algn="l"/>
            <a:r>
              <a:rPr lang="pt-BR" dirty="0" smtClean="0">
                <a:solidFill>
                  <a:schemeClr val="tx1"/>
                </a:solidFill>
              </a:rPr>
              <a:t>• </a:t>
            </a:r>
            <a:r>
              <a:rPr lang="en-US" dirty="0" smtClean="0">
                <a:solidFill>
                  <a:schemeClr val="tx1"/>
                </a:solidFill>
              </a:rPr>
              <a:t>In Brazil may be more a technological tool to improve the livestock activity </a:t>
            </a:r>
            <a:endParaRPr lang="pt-BR"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7">
                                            <p:txEl>
                                              <p:pRg st="0" end="0"/>
                                            </p:txEl>
                                          </p:spTgt>
                                        </p:tgtEl>
                                        <p:attrNameLst>
                                          <p:attrName>style.opacity</p:attrName>
                                        </p:attrNameLst>
                                      </p:cBhvr>
                                      <p:to>
                                        <p:strVal val="0.5"/>
                                      </p:to>
                                    </p:set>
                                    <p:animEffect filter="image" prLst="opacity: 0.5">
                                      <p:cBhvr rctx="IE">
                                        <p:cTn id="11" dur="indefinite"/>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en-US" sz="3200" u="sng" dirty="0" smtClean="0"/>
              <a:t>Strategy use of winter cereal silage in cattle feed</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2714620"/>
            <a:ext cx="8715436" cy="3929090"/>
          </a:xfrm>
        </p:spPr>
        <p:txBody>
          <a:bodyPr>
            <a:normAutofit/>
          </a:bodyPr>
          <a:lstStyle/>
          <a:p>
            <a:pPr algn="l"/>
            <a:r>
              <a:rPr lang="pt-BR" sz="2400" dirty="0" smtClean="0">
                <a:solidFill>
                  <a:schemeClr val="tx1"/>
                </a:solidFill>
              </a:rPr>
              <a:t> </a:t>
            </a:r>
          </a:p>
          <a:p>
            <a:pPr algn="just"/>
            <a:r>
              <a:rPr lang="pt-BR" sz="2400" dirty="0" smtClean="0">
                <a:solidFill>
                  <a:schemeClr val="tx1"/>
                </a:solidFill>
              </a:rPr>
              <a:t>• </a:t>
            </a:r>
            <a:r>
              <a:rPr lang="en-US" sz="2400" b="1" dirty="0" err="1" smtClean="0">
                <a:solidFill>
                  <a:schemeClr val="tx1"/>
                </a:solidFill>
              </a:rPr>
              <a:t>Eifert</a:t>
            </a:r>
            <a:r>
              <a:rPr lang="en-US" sz="2400" b="1" dirty="0" smtClean="0">
                <a:solidFill>
                  <a:schemeClr val="tx1"/>
                </a:solidFill>
              </a:rPr>
              <a:t> et al. (2004), </a:t>
            </a:r>
            <a:r>
              <a:rPr lang="en-US" sz="2400" dirty="0" smtClean="0">
                <a:solidFill>
                  <a:schemeClr val="tx1"/>
                </a:solidFill>
              </a:rPr>
              <a:t>used triticale silage as a strategic source of roughage associated with 35, 45, 55 and 65% concentrate in diet of </a:t>
            </a:r>
            <a:r>
              <a:rPr lang="en-US" sz="2400" dirty="0" err="1" smtClean="0">
                <a:solidFill>
                  <a:schemeClr val="tx1"/>
                </a:solidFill>
              </a:rPr>
              <a:t>Braford</a:t>
            </a:r>
            <a:r>
              <a:rPr lang="en-US" sz="2400" dirty="0" smtClean="0">
                <a:solidFill>
                  <a:schemeClr val="tx1"/>
                </a:solidFill>
              </a:rPr>
              <a:t> calves weaned early</a:t>
            </a:r>
          </a:p>
          <a:p>
            <a:pPr algn="just"/>
            <a:endParaRPr lang="en-US" sz="2400" dirty="0" smtClean="0">
              <a:solidFill>
                <a:schemeClr val="tx1"/>
              </a:solidFill>
            </a:endParaRPr>
          </a:p>
          <a:p>
            <a:pPr algn="just"/>
            <a:r>
              <a:rPr lang="en-US" sz="2400" dirty="0" smtClean="0">
                <a:solidFill>
                  <a:schemeClr val="tx1"/>
                </a:solidFill>
              </a:rPr>
              <a:t>                      </a:t>
            </a:r>
          </a:p>
          <a:p>
            <a:pPr algn="just"/>
            <a:r>
              <a:rPr lang="en-US" sz="2400" b="1" dirty="0" smtClean="0">
                <a:solidFill>
                  <a:schemeClr val="tx1"/>
                </a:solidFill>
              </a:rPr>
              <a:t>                          ADG = 0,270; 0,536; 0,728 and 0,784 kg/animal/day</a:t>
            </a:r>
          </a:p>
          <a:p>
            <a:pPr algn="just"/>
            <a:r>
              <a:rPr lang="en-US" sz="2400" b="1" dirty="0" smtClean="0">
                <a:solidFill>
                  <a:schemeClr val="tx1"/>
                </a:solidFill>
              </a:rPr>
              <a:t>                                                                         </a:t>
            </a:r>
            <a:r>
              <a:rPr lang="pt-BR" sz="2400" b="1" dirty="0" smtClean="0">
                <a:solidFill>
                  <a:schemeClr val="tx1"/>
                </a:solidFill>
              </a:rPr>
              <a:t>respectively</a:t>
            </a:r>
            <a:r>
              <a:rPr lang="en-US" sz="2400" b="1" dirty="0" smtClean="0">
                <a:solidFill>
                  <a:schemeClr val="tx1"/>
                </a:solidFill>
              </a:rPr>
              <a:t>      </a:t>
            </a:r>
          </a:p>
          <a:p>
            <a:pPr algn="just"/>
            <a:endParaRPr lang="en-US" sz="2400" dirty="0" smtClean="0">
              <a:solidFill>
                <a:schemeClr val="tx1"/>
              </a:solidFill>
            </a:endParaRPr>
          </a:p>
          <a:p>
            <a:pPr algn="just"/>
            <a:endParaRPr lang="en-US" sz="2400" dirty="0" smtClean="0">
              <a:solidFill>
                <a:schemeClr val="tx1"/>
              </a:solidFill>
            </a:endParaRPr>
          </a:p>
          <a:p>
            <a:pPr algn="l"/>
            <a:endParaRPr lang="en-US" sz="2400" dirty="0" smtClean="0">
              <a:solidFill>
                <a:schemeClr val="tx1"/>
              </a:solidFill>
            </a:endParaRPr>
          </a:p>
          <a:p>
            <a:pPr algn="l"/>
            <a:endParaRPr lang="en-US" sz="2400" dirty="0" smtClean="0">
              <a:solidFill>
                <a:schemeClr val="tx1"/>
              </a:solidFill>
            </a:endParaRPr>
          </a:p>
          <a:p>
            <a:pPr algn="just"/>
            <a:endParaRPr lang="pt-BR" sz="2400" dirty="0" smtClean="0">
              <a:solidFill>
                <a:schemeClr val="tx1"/>
              </a:solidFill>
            </a:endParaRPr>
          </a:p>
          <a:p>
            <a:pPr algn="just"/>
            <a:endParaRPr lang="pt-BR" sz="6000" dirty="0" smtClean="0">
              <a:solidFill>
                <a:schemeClr val="tx1"/>
              </a:solidFill>
            </a:endParaRP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
        <p:nvSpPr>
          <p:cNvPr id="10" name="Retângulo 9"/>
          <p:cNvSpPr/>
          <p:nvPr/>
        </p:nvSpPr>
        <p:spPr>
          <a:xfrm>
            <a:off x="214282" y="3143248"/>
            <a:ext cx="8572560" cy="3046988"/>
          </a:xfrm>
          <a:prstGeom prst="rect">
            <a:avLst/>
          </a:prstGeom>
        </p:spPr>
        <p:txBody>
          <a:bodyPr wrap="square">
            <a:spAutoFit/>
          </a:bodyPr>
          <a:lstStyle/>
          <a:p>
            <a:r>
              <a:rPr lang="en-US" dirty="0" smtClean="0"/>
              <a:t> </a:t>
            </a:r>
            <a:r>
              <a:rPr lang="en-US" sz="2400" dirty="0" smtClean="0"/>
              <a:t>    </a:t>
            </a:r>
            <a:r>
              <a:rPr lang="en-US" dirty="0" smtClean="0"/>
              <a:t> </a:t>
            </a:r>
            <a:endParaRPr lang="en-US" sz="2400" dirty="0" smtClean="0"/>
          </a:p>
          <a:p>
            <a:endParaRPr lang="en-US" sz="24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pt-BR" dirty="0"/>
          </a:p>
        </p:txBody>
      </p:sp>
      <p:sp>
        <p:nvSpPr>
          <p:cNvPr id="8" name="Seta em curva para a direita 7"/>
          <p:cNvSpPr/>
          <p:nvPr/>
        </p:nvSpPr>
        <p:spPr>
          <a:xfrm>
            <a:off x="642910" y="4357694"/>
            <a:ext cx="928694" cy="121444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en-US" sz="3200" u="sng" dirty="0" smtClean="0"/>
              <a:t>Strategy use of winter cereal silage in cattle feed</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2714620"/>
            <a:ext cx="8715436" cy="3929090"/>
          </a:xfrm>
        </p:spPr>
        <p:txBody>
          <a:bodyPr>
            <a:normAutofit/>
          </a:bodyPr>
          <a:lstStyle/>
          <a:p>
            <a:pPr algn="l"/>
            <a:r>
              <a:rPr lang="pt-BR" sz="2400" dirty="0" smtClean="0">
                <a:solidFill>
                  <a:schemeClr val="tx1"/>
                </a:solidFill>
              </a:rPr>
              <a:t> </a:t>
            </a:r>
          </a:p>
          <a:p>
            <a:pPr algn="just"/>
            <a:r>
              <a:rPr lang="pt-BR" sz="2400" dirty="0" smtClean="0">
                <a:solidFill>
                  <a:schemeClr val="tx1"/>
                </a:solidFill>
              </a:rPr>
              <a:t>• </a:t>
            </a:r>
            <a:r>
              <a:rPr lang="en-US" sz="2400" dirty="0" smtClean="0">
                <a:solidFill>
                  <a:schemeClr val="tx1"/>
                </a:solidFill>
              </a:rPr>
              <a:t>The development of cultivars with dual-purpose (grazing and grain and/or silage) has been crucial to advancing the use of winter cereals silages in the context of animal production systems</a:t>
            </a:r>
          </a:p>
          <a:p>
            <a:pPr algn="just"/>
            <a:endParaRPr lang="en-US" sz="2400" dirty="0" smtClean="0">
              <a:solidFill>
                <a:schemeClr val="tx1"/>
              </a:solidFill>
            </a:endParaRPr>
          </a:p>
          <a:p>
            <a:pPr algn="just"/>
            <a:endParaRPr lang="en-US" sz="2400" dirty="0" smtClean="0">
              <a:solidFill>
                <a:schemeClr val="tx1"/>
              </a:solidFill>
            </a:endParaRPr>
          </a:p>
          <a:p>
            <a:pPr algn="just"/>
            <a:r>
              <a:rPr lang="pt-BR" sz="2400" dirty="0" smtClean="0">
                <a:solidFill>
                  <a:schemeClr val="tx1"/>
                </a:solidFill>
              </a:rPr>
              <a:t>• </a:t>
            </a:r>
            <a:r>
              <a:rPr lang="en-US" sz="2400" dirty="0" smtClean="0">
                <a:solidFill>
                  <a:schemeClr val="tx1"/>
                </a:solidFill>
              </a:rPr>
              <a:t>More research with the aim of validate the use of winter cereals in the silage form as a strategy for ruminants feed are necessary</a:t>
            </a:r>
          </a:p>
          <a:p>
            <a:pPr algn="just"/>
            <a:endParaRPr lang="en-US" sz="2400" dirty="0" smtClean="0">
              <a:solidFill>
                <a:schemeClr val="tx1"/>
              </a:solidFill>
            </a:endParaRPr>
          </a:p>
          <a:p>
            <a:pPr algn="l"/>
            <a:endParaRPr lang="en-US" sz="2400" dirty="0" smtClean="0">
              <a:solidFill>
                <a:schemeClr val="tx1"/>
              </a:solidFill>
            </a:endParaRPr>
          </a:p>
          <a:p>
            <a:pPr algn="l"/>
            <a:endParaRPr lang="en-US" sz="2400" dirty="0" smtClean="0">
              <a:solidFill>
                <a:schemeClr val="tx1"/>
              </a:solidFill>
            </a:endParaRPr>
          </a:p>
          <a:p>
            <a:pPr algn="just"/>
            <a:endParaRPr lang="pt-BR" sz="2400" dirty="0" smtClean="0">
              <a:solidFill>
                <a:schemeClr val="tx1"/>
              </a:solidFill>
            </a:endParaRPr>
          </a:p>
          <a:p>
            <a:pPr algn="just"/>
            <a:endParaRPr lang="pt-BR" sz="6000" dirty="0" smtClean="0">
              <a:solidFill>
                <a:schemeClr val="tx1"/>
              </a:solidFill>
            </a:endParaRP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
        <p:nvSpPr>
          <p:cNvPr id="10" name="Retângulo 9"/>
          <p:cNvSpPr/>
          <p:nvPr/>
        </p:nvSpPr>
        <p:spPr>
          <a:xfrm>
            <a:off x="214282" y="3143248"/>
            <a:ext cx="8572560" cy="3046988"/>
          </a:xfrm>
          <a:prstGeom prst="rect">
            <a:avLst/>
          </a:prstGeom>
        </p:spPr>
        <p:txBody>
          <a:bodyPr wrap="square">
            <a:spAutoFit/>
          </a:bodyPr>
          <a:lstStyle/>
          <a:p>
            <a:r>
              <a:rPr lang="en-US" dirty="0" smtClean="0"/>
              <a:t> </a:t>
            </a:r>
            <a:r>
              <a:rPr lang="en-US" sz="2400" dirty="0" smtClean="0"/>
              <a:t>    </a:t>
            </a:r>
            <a:r>
              <a:rPr lang="en-US" dirty="0" smtClean="0"/>
              <a:t> </a:t>
            </a:r>
            <a:endParaRPr lang="en-US" sz="2400" dirty="0" smtClean="0"/>
          </a:p>
          <a:p>
            <a:endParaRPr lang="en-US" sz="24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7">
                                            <p:txEl>
                                              <p:pRg st="1" end="1"/>
                                            </p:txEl>
                                          </p:spTgt>
                                        </p:tgtEl>
                                        <p:attrNameLst>
                                          <p:attrName>style.opacity</p:attrName>
                                        </p:attrNameLst>
                                      </p:cBhvr>
                                      <p:to>
                                        <p:strVal val="0.5"/>
                                      </p:to>
                                    </p:set>
                                    <p:animEffect filter="image" prLst="opacity: 0.5">
                                      <p:cBhvr rctx="IE">
                                        <p:cTn id="11" dur="indefinite"/>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5720" y="2071679"/>
            <a:ext cx="8501122" cy="642941"/>
          </a:xfrm>
        </p:spPr>
        <p:txBody>
          <a:bodyPr>
            <a:normAutofit/>
          </a:bodyPr>
          <a:lstStyle/>
          <a:p>
            <a:r>
              <a:rPr lang="pt-BR" sz="3200" u="sng" dirty="0" smtClean="0"/>
              <a:t>Considerations</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2714620"/>
            <a:ext cx="8715436" cy="3929090"/>
          </a:xfrm>
        </p:spPr>
        <p:txBody>
          <a:bodyPr>
            <a:normAutofit lnSpcReduction="10000"/>
          </a:bodyPr>
          <a:lstStyle/>
          <a:p>
            <a:pPr algn="l"/>
            <a:r>
              <a:rPr lang="pt-BR" sz="2400" dirty="0" smtClean="0">
                <a:solidFill>
                  <a:schemeClr val="tx1"/>
                </a:solidFill>
              </a:rPr>
              <a:t> • </a:t>
            </a:r>
            <a:r>
              <a:rPr lang="en-US" sz="2400" dirty="0" smtClean="0">
                <a:solidFill>
                  <a:schemeClr val="tx1"/>
                </a:solidFill>
              </a:rPr>
              <a:t>In Brazil, the use and research on winter cereal silages are still quite incipient.</a:t>
            </a:r>
          </a:p>
          <a:p>
            <a:pPr algn="l"/>
            <a:endParaRPr lang="en-US" sz="2400" dirty="0" smtClean="0">
              <a:solidFill>
                <a:schemeClr val="tx1"/>
              </a:solidFill>
            </a:endParaRPr>
          </a:p>
          <a:p>
            <a:pPr algn="just"/>
            <a:r>
              <a:rPr lang="pt-BR" sz="2400" dirty="0" smtClean="0">
                <a:solidFill>
                  <a:schemeClr val="tx1"/>
                </a:solidFill>
              </a:rPr>
              <a:t>• </a:t>
            </a:r>
            <a:r>
              <a:rPr lang="en-US" sz="2400" dirty="0" smtClean="0">
                <a:solidFill>
                  <a:schemeClr val="tx1"/>
                </a:solidFill>
              </a:rPr>
              <a:t>The use of intercropping of winter cereals and legumes for silage as well as wilting and additives, can be constituted in strategies to improve the quality fermentation and nutritional value in silages</a:t>
            </a:r>
          </a:p>
          <a:p>
            <a:pPr algn="just"/>
            <a:endParaRPr lang="en-US" sz="2400" dirty="0" smtClean="0">
              <a:solidFill>
                <a:schemeClr val="tx1"/>
              </a:solidFill>
            </a:endParaRPr>
          </a:p>
          <a:p>
            <a:pPr algn="just"/>
            <a:r>
              <a:rPr lang="pt-BR" sz="2400" dirty="0" smtClean="0">
                <a:solidFill>
                  <a:schemeClr val="tx1"/>
                </a:solidFill>
              </a:rPr>
              <a:t>• </a:t>
            </a:r>
            <a:r>
              <a:rPr lang="en-US" sz="2400" dirty="0" smtClean="0">
                <a:solidFill>
                  <a:schemeClr val="tx1"/>
                </a:solidFill>
              </a:rPr>
              <a:t>Validation of research in Brazil with these silages in animal feed can effectively motivate the strategic use of forage in planning, promoting  greater use by farmers.</a:t>
            </a:r>
          </a:p>
          <a:p>
            <a:pPr algn="just"/>
            <a:endParaRPr lang="en-US" sz="2400" dirty="0" smtClean="0">
              <a:solidFill>
                <a:schemeClr val="tx1"/>
              </a:solidFill>
            </a:endParaRPr>
          </a:p>
          <a:p>
            <a:pPr algn="just"/>
            <a:endParaRPr lang="en-US" sz="2400" dirty="0" smtClean="0">
              <a:solidFill>
                <a:schemeClr val="tx1"/>
              </a:solidFill>
            </a:endParaRPr>
          </a:p>
          <a:p>
            <a:pPr algn="just"/>
            <a:endParaRPr lang="en-US" sz="2400" dirty="0" smtClean="0">
              <a:solidFill>
                <a:schemeClr val="tx1"/>
              </a:solidFill>
            </a:endParaRPr>
          </a:p>
          <a:p>
            <a:pPr algn="l"/>
            <a:endParaRPr lang="en-US" sz="2400" dirty="0" smtClean="0">
              <a:solidFill>
                <a:schemeClr val="tx1"/>
              </a:solidFill>
            </a:endParaRPr>
          </a:p>
          <a:p>
            <a:pPr algn="l"/>
            <a:endParaRPr lang="en-US" sz="2400" dirty="0" smtClean="0">
              <a:solidFill>
                <a:schemeClr val="tx1"/>
              </a:solidFill>
            </a:endParaRPr>
          </a:p>
          <a:p>
            <a:pPr algn="just"/>
            <a:endParaRPr lang="pt-BR" sz="2400" dirty="0" smtClean="0">
              <a:solidFill>
                <a:schemeClr val="tx1"/>
              </a:solidFill>
            </a:endParaRPr>
          </a:p>
          <a:p>
            <a:pPr algn="just"/>
            <a:endParaRPr lang="pt-BR" sz="6000" dirty="0" smtClean="0">
              <a:solidFill>
                <a:schemeClr val="tx1"/>
              </a:solidFill>
            </a:endParaRPr>
          </a:p>
          <a:p>
            <a:pPr algn="l"/>
            <a:endParaRPr lang="pt-BR" u="sng"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a:p>
            <a:pPr algn="l"/>
            <a:endParaRPr lang="pt-BR" dirty="0" smtClean="0">
              <a:solidFill>
                <a:schemeClr val="tx1"/>
              </a:solidFill>
            </a:endParaRPr>
          </a:p>
        </p:txBody>
      </p:sp>
      <p:sp>
        <p:nvSpPr>
          <p:cNvPr id="10" name="Retângulo 9"/>
          <p:cNvSpPr/>
          <p:nvPr/>
        </p:nvSpPr>
        <p:spPr>
          <a:xfrm>
            <a:off x="214282" y="2786058"/>
            <a:ext cx="8572560" cy="3046988"/>
          </a:xfrm>
          <a:prstGeom prst="rect">
            <a:avLst/>
          </a:prstGeom>
        </p:spPr>
        <p:txBody>
          <a:bodyPr wrap="square">
            <a:spAutoFit/>
          </a:bodyPr>
          <a:lstStyle/>
          <a:p>
            <a:r>
              <a:rPr lang="en-US" dirty="0" smtClean="0"/>
              <a:t> </a:t>
            </a:r>
            <a:r>
              <a:rPr lang="en-US" sz="2400" dirty="0" smtClean="0"/>
              <a:t>    </a:t>
            </a:r>
            <a:r>
              <a:rPr lang="en-US" dirty="0" smtClean="0"/>
              <a:t> </a:t>
            </a:r>
            <a:endParaRPr lang="en-US" sz="2400" dirty="0" smtClean="0"/>
          </a:p>
          <a:p>
            <a:endParaRPr lang="en-US" sz="24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mph" presetSubtype="0" nodeType="clickEffect">
                                  <p:stCondLst>
                                    <p:cond delay="0"/>
                                  </p:stCondLst>
                                  <p:childTnLst>
                                    <p:set>
                                      <p:cBhvr override="childStyle">
                                        <p:cTn id="10" dur="indefinite"/>
                                        <p:tgtEl>
                                          <p:spTgt spid="7">
                                            <p:txEl>
                                              <p:pRg st="0" end="0"/>
                                            </p:txEl>
                                          </p:spTgt>
                                        </p:tgtEl>
                                        <p:attrNameLst>
                                          <p:attrName>style.fontFamily</p:attrName>
                                        </p:attrNameLst>
                                      </p:cBhvr>
                                      <p:to>
                                        <p:strVal val="Times New Roma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mph" presetSubtype="0" nodeType="clickEffect">
                                  <p:stCondLst>
                                    <p:cond delay="0"/>
                                  </p:stCondLst>
                                  <p:childTnLst>
                                    <p:set>
                                      <p:cBhvr override="childStyle">
                                        <p:cTn id="18" dur="indefinite"/>
                                        <p:tgtEl>
                                          <p:spTgt spid="7">
                                            <p:txEl>
                                              <p:pRg st="2" end="2"/>
                                            </p:txEl>
                                          </p:spTgt>
                                        </p:tgtEl>
                                        <p:attrNameLst>
                                          <p:attrName>style.fontFamily</p:attrName>
                                        </p:attrNameLst>
                                      </p:cBhvr>
                                      <p:to>
                                        <p:strVal val="Times New Roma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mph" presetSubtype="0" nodeType="clickEffect">
                                  <p:stCondLst>
                                    <p:cond delay="0"/>
                                  </p:stCondLst>
                                  <p:childTnLst>
                                    <p:set>
                                      <p:cBhvr override="childStyle">
                                        <p:cTn id="26" dur="indefinite"/>
                                        <p:tgtEl>
                                          <p:spTgt spid="7">
                                            <p:txEl>
                                              <p:pRg st="4" end="4"/>
                                            </p:txEl>
                                          </p:spTgt>
                                        </p:tgtEl>
                                        <p:attrNameLst>
                                          <p:attrName>style.fontFamily</p:attrName>
                                        </p:attrNameLst>
                                      </p:cBhvr>
                                      <p:to>
                                        <p:strVal val="Times New Roma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5" descr="069.JPG"/>
          <p:cNvPicPr>
            <a:picLocks noGrp="1" noChangeAspect="1"/>
          </p:cNvPicPr>
          <p:nvPr>
            <p:ph idx="1"/>
          </p:nvPr>
        </p:nvPicPr>
        <p:blipFill>
          <a:blip r:embed="rId2" cstate="print"/>
          <a:srcRect/>
          <a:stretch>
            <a:fillRect/>
          </a:stretch>
        </p:blipFill>
        <p:spPr>
          <a:xfrm>
            <a:off x="0" y="0"/>
            <a:ext cx="9144000" cy="6858000"/>
          </a:xfrm>
          <a:prstGeom prst="rect">
            <a:avLst/>
          </a:prstGeom>
        </p:spPr>
      </p:pic>
      <p:sp>
        <p:nvSpPr>
          <p:cNvPr id="8" name="Texto explicativo em elipse 7"/>
          <p:cNvSpPr/>
          <p:nvPr/>
        </p:nvSpPr>
        <p:spPr>
          <a:xfrm>
            <a:off x="4143372" y="1714488"/>
            <a:ext cx="2143125" cy="928675"/>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9" name="CaixaDeTexto 8"/>
          <p:cNvSpPr txBox="1"/>
          <p:nvPr/>
        </p:nvSpPr>
        <p:spPr>
          <a:xfrm>
            <a:off x="4286248" y="1857364"/>
            <a:ext cx="1928826" cy="646331"/>
          </a:xfrm>
          <a:prstGeom prst="rect">
            <a:avLst/>
          </a:prstGeom>
          <a:noFill/>
        </p:spPr>
        <p:txBody>
          <a:bodyPr wrap="square" rtlCol="0">
            <a:spAutoFit/>
          </a:bodyPr>
          <a:lstStyle/>
          <a:p>
            <a:r>
              <a:rPr lang="en-US" dirty="0" smtClean="0"/>
              <a:t>Thank you for your attention !!!</a:t>
            </a:r>
            <a:endParaRPr lang="pt-B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655633"/>
          </a:xfrm>
        </p:spPr>
        <p:txBody>
          <a:bodyPr>
            <a:normAutofit fontScale="90000"/>
          </a:bodyPr>
          <a:lstStyle/>
          <a:p>
            <a:r>
              <a:rPr lang="en-US" u="sng" dirty="0" smtClean="0"/>
              <a:t>Our purposes in the presentation</a:t>
            </a:r>
            <a:endParaRPr lang="pt-BR"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357158" y="2857496"/>
            <a:ext cx="8501122" cy="3643338"/>
          </a:xfrm>
        </p:spPr>
        <p:txBody>
          <a:bodyPr/>
          <a:lstStyle/>
          <a:p>
            <a:endParaRPr lang="en-US" dirty="0" smtClean="0"/>
          </a:p>
          <a:p>
            <a:r>
              <a:rPr lang="en-US" dirty="0" smtClean="0">
                <a:solidFill>
                  <a:schemeClr val="tx1"/>
                </a:solidFill>
              </a:rPr>
              <a:t>Approach strategic and qualitative aspects of silages production in winter crops for better use of these in livestock production systems</a:t>
            </a:r>
            <a:endParaRPr lang="pt-BR" dirty="0" smtClean="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655633"/>
          </a:xfrm>
        </p:spPr>
        <p:txBody>
          <a:bodyPr>
            <a:normAutofit fontScale="90000"/>
          </a:bodyPr>
          <a:lstStyle/>
          <a:p>
            <a:r>
              <a:rPr lang="pt-BR" u="sng" dirty="0" err="1" smtClean="0"/>
              <a:t>Topics</a:t>
            </a:r>
            <a:r>
              <a:rPr lang="pt-BR" u="sng" dirty="0" smtClean="0"/>
              <a:t> </a:t>
            </a:r>
            <a:r>
              <a:rPr lang="pt-BR" u="sng" dirty="0" err="1" smtClean="0"/>
              <a:t>approached</a:t>
            </a:r>
            <a:endParaRPr lang="pt-BR"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214282" y="2857496"/>
            <a:ext cx="8786874" cy="3643338"/>
          </a:xfrm>
        </p:spPr>
        <p:txBody>
          <a:bodyPr/>
          <a:lstStyle/>
          <a:p>
            <a:pPr marL="514350" indent="-514350"/>
            <a:r>
              <a:rPr lang="en-US" sz="2800" dirty="0" smtClean="0">
                <a:solidFill>
                  <a:schemeClr val="tx1"/>
                </a:solidFill>
              </a:rPr>
              <a:t>1) Nutritional potential of winter cereal silages</a:t>
            </a:r>
          </a:p>
          <a:p>
            <a:pPr marL="514350" indent="-514350" algn="l"/>
            <a:r>
              <a:rPr lang="en-US" sz="2800" dirty="0" smtClean="0">
                <a:solidFill>
                  <a:schemeClr val="tx1"/>
                </a:solidFill>
              </a:rPr>
              <a:t>            2) Wilted winter cereals silages</a:t>
            </a:r>
          </a:p>
          <a:p>
            <a:pPr marL="514350" indent="-514350" algn="l"/>
            <a:r>
              <a:rPr lang="en-US" sz="2800" dirty="0" smtClean="0">
                <a:solidFill>
                  <a:schemeClr val="tx1"/>
                </a:solidFill>
              </a:rPr>
              <a:t>            3) Maturity stage x Quality of winter cereals silages</a:t>
            </a:r>
          </a:p>
          <a:p>
            <a:pPr marL="514350" indent="-514350" algn="l"/>
            <a:r>
              <a:rPr lang="en-US" sz="2800" dirty="0" smtClean="0">
                <a:solidFill>
                  <a:schemeClr val="tx1"/>
                </a:solidFill>
              </a:rPr>
              <a:t>            4) </a:t>
            </a:r>
            <a:r>
              <a:rPr lang="pt-BR" sz="2800" dirty="0" smtClean="0">
                <a:solidFill>
                  <a:schemeClr val="tx1"/>
                </a:solidFill>
              </a:rPr>
              <a:t>Winter cereals </a:t>
            </a:r>
            <a:r>
              <a:rPr lang="pt-BR" sz="2800" dirty="0" err="1" smtClean="0">
                <a:solidFill>
                  <a:schemeClr val="tx1"/>
                </a:solidFill>
              </a:rPr>
              <a:t>silages</a:t>
            </a:r>
            <a:r>
              <a:rPr lang="pt-BR" sz="2800" dirty="0" smtClean="0">
                <a:solidFill>
                  <a:schemeClr val="tx1"/>
                </a:solidFill>
              </a:rPr>
              <a:t> x Corn Silages</a:t>
            </a:r>
          </a:p>
          <a:p>
            <a:pPr marL="514350" indent="-514350" algn="l"/>
            <a:r>
              <a:rPr lang="pt-BR" sz="2800" dirty="0" smtClean="0">
                <a:solidFill>
                  <a:schemeClr val="tx1"/>
                </a:solidFill>
              </a:rPr>
              <a:t>            5) </a:t>
            </a:r>
            <a:r>
              <a:rPr lang="en-US" sz="2800" dirty="0" smtClean="0">
                <a:solidFill>
                  <a:schemeClr val="tx1"/>
                </a:solidFill>
              </a:rPr>
              <a:t>Additives for winter cereals silages production</a:t>
            </a:r>
          </a:p>
          <a:p>
            <a:pPr marL="514350" indent="-514350" algn="l"/>
            <a:r>
              <a:rPr lang="en-US" sz="2800" dirty="0" smtClean="0">
                <a:solidFill>
                  <a:schemeClr val="tx1"/>
                </a:solidFill>
              </a:rPr>
              <a:t>            6)</a:t>
            </a:r>
            <a:r>
              <a:rPr lang="en-US" sz="2800" dirty="0" smtClean="0"/>
              <a:t> </a:t>
            </a:r>
            <a:r>
              <a:rPr lang="en-US" sz="2800" dirty="0" smtClean="0">
                <a:solidFill>
                  <a:schemeClr val="tx1"/>
                </a:solidFill>
              </a:rPr>
              <a:t>Strategy use of winter cereal silage in cattle feed</a:t>
            </a:r>
          </a:p>
          <a:p>
            <a:pPr marL="514350" indent="-514350" algn="l"/>
            <a:r>
              <a:rPr lang="en-US" sz="2800" dirty="0" smtClean="0">
                <a:solidFill>
                  <a:schemeClr val="tx1"/>
                </a:solidFill>
              </a:rPr>
              <a:t>            7)</a:t>
            </a:r>
            <a:r>
              <a:rPr lang="pt-BR" sz="2800" dirty="0" smtClean="0"/>
              <a:t> </a:t>
            </a:r>
            <a:r>
              <a:rPr lang="pt-BR" sz="2800" dirty="0" smtClean="0">
                <a:solidFill>
                  <a:schemeClr val="tx1"/>
                </a:solidFill>
              </a:rPr>
              <a:t>Considerations</a:t>
            </a:r>
            <a:endParaRPr lang="en-US" sz="2800" dirty="0" smtClean="0">
              <a:solidFill>
                <a:schemeClr val="tx1"/>
              </a:solidFill>
            </a:endParaRPr>
          </a:p>
          <a:p>
            <a:pPr marL="514350" indent="-514350" algn="l"/>
            <a:endParaRPr lang="en-US" dirty="0" smtClean="0">
              <a:solidFill>
                <a:schemeClr val="tx1"/>
              </a:solidFill>
            </a:endParaRPr>
          </a:p>
          <a:p>
            <a:pPr marL="514350" indent="-514350"/>
            <a:endParaRPr lang="en-US"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42910" y="2071678"/>
            <a:ext cx="7772400" cy="655633"/>
          </a:xfrm>
        </p:spPr>
        <p:txBody>
          <a:bodyPr>
            <a:normAutofit/>
          </a:bodyPr>
          <a:lstStyle/>
          <a:p>
            <a:r>
              <a:rPr lang="en-US" sz="3200" u="sng" dirty="0" smtClean="0"/>
              <a:t>Nutritional potential of winter cereal silages</a:t>
            </a:r>
            <a:endParaRPr lang="pt-BR" sz="3200" u="sng" dirty="0"/>
          </a:p>
        </p:txBody>
      </p:sp>
      <p:pic>
        <p:nvPicPr>
          <p:cNvPr id="4" name="Imagem 3" descr="imagem.JPG"/>
          <p:cNvPicPr>
            <a:picLocks noChangeAspect="1"/>
          </p:cNvPicPr>
          <p:nvPr/>
        </p:nvPicPr>
        <p:blipFill>
          <a:blip r:embed="rId2" cstate="print"/>
          <a:srcRect l="4687" b="1513"/>
          <a:stretch>
            <a:fillRect/>
          </a:stretch>
        </p:blipFill>
        <p:spPr>
          <a:xfrm>
            <a:off x="0" y="0"/>
            <a:ext cx="9144000" cy="2000240"/>
          </a:xfrm>
          <a:prstGeom prst="rect">
            <a:avLst/>
          </a:prstGeom>
        </p:spPr>
      </p:pic>
      <p:sp>
        <p:nvSpPr>
          <p:cNvPr id="7" name="Subtítulo 6"/>
          <p:cNvSpPr>
            <a:spLocks noGrp="1"/>
          </p:cNvSpPr>
          <p:nvPr>
            <p:ph type="subTitle" idx="1"/>
          </p:nvPr>
        </p:nvSpPr>
        <p:spPr>
          <a:xfrm>
            <a:off x="357158" y="3571876"/>
            <a:ext cx="8501122" cy="2928958"/>
          </a:xfrm>
        </p:spPr>
        <p:txBody>
          <a:bodyPr/>
          <a:lstStyle/>
          <a:p>
            <a:pPr algn="l"/>
            <a:r>
              <a:rPr lang="pt-BR" dirty="0" smtClean="0">
                <a:solidFill>
                  <a:schemeClr val="tx1"/>
                </a:solidFill>
              </a:rPr>
              <a:t>• </a:t>
            </a:r>
            <a:r>
              <a:rPr lang="en-US" dirty="0" smtClean="0">
                <a:solidFill>
                  <a:schemeClr val="tx1"/>
                </a:solidFill>
              </a:rPr>
              <a:t>Temperate grasses           higher nutritional value</a:t>
            </a:r>
            <a:r>
              <a:rPr lang="en-US" dirty="0" smtClean="0"/>
              <a:t/>
            </a:r>
            <a:br>
              <a:rPr lang="en-US" dirty="0" smtClean="0"/>
            </a:br>
            <a:r>
              <a:rPr lang="pt-BR" dirty="0" smtClean="0">
                <a:solidFill>
                  <a:schemeClr val="tx1"/>
                </a:solidFill>
              </a:rPr>
              <a:t> </a:t>
            </a:r>
          </a:p>
          <a:p>
            <a:pPr algn="l"/>
            <a:endParaRPr lang="pt-BR" dirty="0" smtClean="0">
              <a:solidFill>
                <a:schemeClr val="tx1"/>
              </a:solidFill>
            </a:endParaRPr>
          </a:p>
          <a:p>
            <a:pPr algn="l"/>
            <a:r>
              <a:rPr lang="pt-BR" dirty="0" smtClean="0">
                <a:solidFill>
                  <a:schemeClr val="tx1"/>
                </a:solidFill>
              </a:rPr>
              <a:t>• Important characteristic of ensilability = % DM</a:t>
            </a:r>
          </a:p>
        </p:txBody>
      </p:sp>
      <p:sp>
        <p:nvSpPr>
          <p:cNvPr id="5" name="Seta para a direita listrada 4"/>
          <p:cNvSpPr/>
          <p:nvPr/>
        </p:nvSpPr>
        <p:spPr>
          <a:xfrm>
            <a:off x="3929058" y="3786190"/>
            <a:ext cx="714380" cy="21431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7">
                                            <p:txEl>
                                              <p:pRg st="0" end="0"/>
                                            </p:txEl>
                                          </p:spTgt>
                                        </p:tgtEl>
                                        <p:attrNameLst>
                                          <p:attrName>style.opacity</p:attrName>
                                        </p:attrNameLst>
                                      </p:cBhvr>
                                      <p:to>
                                        <p:strVal val="0.5"/>
                                      </p:to>
                                    </p:set>
                                    <p:animEffect filter="image" prLst="opacity: 0.5">
                                      <p:cBhvr rctx="IE">
                                        <p:cTn id="7" dur="indefinite"/>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428860" y="2500306"/>
            <a:ext cx="5929354"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a:xfrm>
            <a:off x="0" y="274638"/>
            <a:ext cx="9144000" cy="1143000"/>
          </a:xfrm>
        </p:spPr>
        <p:txBody>
          <a:bodyPr>
            <a:normAutofit/>
          </a:bodyPr>
          <a:lstStyle/>
          <a:p>
            <a:pPr algn="just"/>
            <a:r>
              <a:rPr lang="en-US" sz="2400" b="1" dirty="0" smtClean="0"/>
              <a:t>Table 1 - Chemical composition and fermentation characteristics of winter cereals silages</a:t>
            </a:r>
            <a:endParaRPr lang="pt-BR" sz="2400" b="1" dirty="0"/>
          </a:p>
        </p:txBody>
      </p:sp>
      <p:graphicFrame>
        <p:nvGraphicFramePr>
          <p:cNvPr id="4" name="Espaço Reservado para Conteúdo 3"/>
          <p:cNvGraphicFramePr>
            <a:graphicFrameLocks noGrp="1"/>
          </p:cNvGraphicFramePr>
          <p:nvPr>
            <p:ph idx="1"/>
          </p:nvPr>
        </p:nvGraphicFramePr>
        <p:xfrm>
          <a:off x="214282" y="1571614"/>
          <a:ext cx="8715440" cy="5121240"/>
        </p:xfrm>
        <a:graphic>
          <a:graphicData uri="http://schemas.openxmlformats.org/drawingml/2006/table">
            <a:tbl>
              <a:tblPr firstRow="1" bandRow="1">
                <a:tableStyleId>{5C22544A-7EE6-4342-B048-85BDC9FD1C3A}</a:tableStyleId>
              </a:tblPr>
              <a:tblGrid>
                <a:gridCol w="1743088"/>
                <a:gridCol w="1743088"/>
                <a:gridCol w="1743088"/>
                <a:gridCol w="1743088"/>
                <a:gridCol w="1743088"/>
              </a:tblGrid>
              <a:tr h="441563">
                <a:tc>
                  <a:txBody>
                    <a:bodyPr/>
                    <a:lstStyle/>
                    <a:p>
                      <a:pPr algn="ctr">
                        <a:lnSpc>
                          <a:spcPct val="115000"/>
                        </a:lnSpc>
                        <a:spcAft>
                          <a:spcPts val="0"/>
                        </a:spcAft>
                      </a:pPr>
                      <a:r>
                        <a:rPr lang="pt-BR" sz="1400" b="1" dirty="0" smtClean="0">
                          <a:solidFill>
                            <a:schemeClr val="bg1"/>
                          </a:solidFill>
                          <a:latin typeface="+mn-lt"/>
                          <a:ea typeface="Times New Roman"/>
                          <a:cs typeface="Times New Roman"/>
                        </a:rPr>
                        <a:t>Parameters </a:t>
                      </a:r>
                      <a:r>
                        <a:rPr lang="pt-BR" sz="1400" b="1" dirty="0">
                          <a:solidFill>
                            <a:schemeClr val="bg1"/>
                          </a:solidFill>
                          <a:latin typeface="+mn-lt"/>
                          <a:ea typeface="Times New Roman"/>
                          <a:cs typeface="Times New Roman"/>
                        </a:rPr>
                        <a:t>(%)</a:t>
                      </a:r>
                      <a:endParaRPr lang="pt-BR" sz="1400" dirty="0">
                        <a:solidFill>
                          <a:schemeClr val="bg1"/>
                        </a:solidFill>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chemeClr val="bg1"/>
                          </a:solidFill>
                          <a:latin typeface="+mn-lt"/>
                          <a:ea typeface="Times New Roman"/>
                          <a:cs typeface="Times New Roman"/>
                        </a:rPr>
                        <a:t>Berto &amp; </a:t>
                      </a:r>
                      <a:r>
                        <a:rPr lang="pt-BR" sz="1400" dirty="0" err="1">
                          <a:solidFill>
                            <a:schemeClr val="bg1"/>
                          </a:solidFill>
                          <a:latin typeface="+mn-lt"/>
                          <a:ea typeface="Times New Roman"/>
                          <a:cs typeface="Times New Roman"/>
                        </a:rPr>
                        <a:t>Mühlbach</a:t>
                      </a:r>
                      <a:r>
                        <a:rPr lang="pt-BR" sz="1400" dirty="0">
                          <a:solidFill>
                            <a:schemeClr val="bg1"/>
                          </a:solidFill>
                          <a:latin typeface="+mn-lt"/>
                          <a:ea typeface="Times New Roman"/>
                          <a:cs typeface="Times New Roman"/>
                        </a:rPr>
                        <a:t> (1997)</a:t>
                      </a:r>
                      <a:endParaRPr lang="pt-BR" sz="1400" dirty="0">
                        <a:solidFill>
                          <a:schemeClr val="bg1"/>
                        </a:solidFill>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chemeClr val="bg1"/>
                          </a:solidFill>
                          <a:latin typeface="+mn-lt"/>
                          <a:ea typeface="Times New Roman"/>
                          <a:cs typeface="Times New Roman"/>
                        </a:rPr>
                        <a:t>Emile et </a:t>
                      </a:r>
                      <a:r>
                        <a:rPr lang="pt-BR" sz="1400" dirty="0" err="1">
                          <a:solidFill>
                            <a:schemeClr val="bg1"/>
                          </a:solidFill>
                          <a:latin typeface="+mn-lt"/>
                          <a:ea typeface="Times New Roman"/>
                          <a:cs typeface="Times New Roman"/>
                        </a:rPr>
                        <a:t>al</a:t>
                      </a:r>
                      <a:r>
                        <a:rPr lang="pt-BR" sz="1400" dirty="0">
                          <a:solidFill>
                            <a:schemeClr val="bg1"/>
                          </a:solidFill>
                          <a:latin typeface="+mn-lt"/>
                          <a:ea typeface="Times New Roman"/>
                          <a:cs typeface="Times New Roman"/>
                        </a:rPr>
                        <a:t>, (2007)</a:t>
                      </a:r>
                      <a:endParaRPr lang="pt-BR" sz="1400" dirty="0">
                        <a:solidFill>
                          <a:schemeClr val="bg1"/>
                        </a:solidFill>
                        <a:latin typeface="+mn-lt"/>
                        <a:ea typeface="Calibri"/>
                        <a:cs typeface="Times New Roman"/>
                      </a:endParaRPr>
                    </a:p>
                  </a:txBody>
                  <a:tcPr marL="44450" marR="44450" marT="0" marB="0" anchor="ctr"/>
                </a:tc>
                <a:tc>
                  <a:txBody>
                    <a:bodyPr/>
                    <a:lstStyle/>
                    <a:p>
                      <a:pPr marL="0" algn="ctr" defTabSz="914400" rtl="0" eaLnBrk="1" latinLnBrk="0" hangingPunct="1">
                        <a:lnSpc>
                          <a:spcPct val="115000"/>
                        </a:lnSpc>
                        <a:spcAft>
                          <a:spcPts val="0"/>
                        </a:spcAft>
                      </a:pPr>
                      <a:r>
                        <a:rPr lang="pt-BR" sz="1400" b="1" kern="1200" dirty="0" smtClean="0">
                          <a:solidFill>
                            <a:schemeClr val="bg1"/>
                          </a:solidFill>
                          <a:latin typeface="+mn-lt"/>
                          <a:ea typeface="Times New Roman"/>
                          <a:cs typeface="Times New Roman"/>
                        </a:rPr>
                        <a:t>Wallsten et </a:t>
                      </a:r>
                      <a:r>
                        <a:rPr lang="pt-BR" sz="1400" b="1" kern="1200" dirty="0" err="1" smtClean="0">
                          <a:solidFill>
                            <a:schemeClr val="bg1"/>
                          </a:solidFill>
                          <a:latin typeface="+mn-lt"/>
                          <a:ea typeface="Times New Roman"/>
                          <a:cs typeface="Times New Roman"/>
                        </a:rPr>
                        <a:t>al</a:t>
                      </a:r>
                      <a:r>
                        <a:rPr lang="pt-BR" sz="1400" b="1" kern="1200" dirty="0" smtClean="0">
                          <a:solidFill>
                            <a:schemeClr val="bg1"/>
                          </a:solidFill>
                          <a:latin typeface="+mn-lt"/>
                          <a:ea typeface="Times New Roman"/>
                          <a:cs typeface="Times New Roman"/>
                        </a:rPr>
                        <a:t>, (2010)</a:t>
                      </a:r>
                      <a:endParaRPr lang="pt-BR" sz="1400" b="1" kern="1200" dirty="0">
                        <a:solidFill>
                          <a:schemeClr val="bg1"/>
                        </a:solidFill>
                        <a:latin typeface="+mn-lt"/>
                        <a:ea typeface="Times New Roman"/>
                        <a:cs typeface="Times New Roman"/>
                      </a:endParaRPr>
                    </a:p>
                  </a:txBody>
                  <a:tcPr marL="44450" marR="44450" marT="0" marB="0" anchor="ctr"/>
                </a:tc>
                <a:tc>
                  <a:txBody>
                    <a:bodyPr/>
                    <a:lstStyle/>
                    <a:p>
                      <a:pPr marL="0" algn="ctr" defTabSz="914400" rtl="0" eaLnBrk="1" latinLnBrk="0" hangingPunct="1">
                        <a:lnSpc>
                          <a:spcPct val="115000"/>
                        </a:lnSpc>
                        <a:spcAft>
                          <a:spcPts val="0"/>
                        </a:spcAft>
                      </a:pPr>
                      <a:r>
                        <a:rPr lang="pt-BR" sz="1400" b="1" kern="1200" dirty="0" smtClean="0">
                          <a:solidFill>
                            <a:schemeClr val="bg1"/>
                          </a:solidFill>
                          <a:latin typeface="+mn-lt"/>
                          <a:ea typeface="Times New Roman"/>
                          <a:cs typeface="Times New Roman"/>
                        </a:rPr>
                        <a:t>Oliveira et </a:t>
                      </a:r>
                      <a:r>
                        <a:rPr lang="pt-BR" sz="1400" b="1" kern="1200" dirty="0" err="1" smtClean="0">
                          <a:solidFill>
                            <a:schemeClr val="bg1"/>
                          </a:solidFill>
                          <a:latin typeface="+mn-lt"/>
                          <a:ea typeface="Times New Roman"/>
                          <a:cs typeface="Times New Roman"/>
                        </a:rPr>
                        <a:t>al</a:t>
                      </a:r>
                      <a:r>
                        <a:rPr lang="pt-BR" sz="1400" b="1" kern="1200" dirty="0" smtClean="0">
                          <a:solidFill>
                            <a:schemeClr val="bg1"/>
                          </a:solidFill>
                          <a:latin typeface="+mn-lt"/>
                          <a:ea typeface="Times New Roman"/>
                          <a:cs typeface="Times New Roman"/>
                        </a:rPr>
                        <a:t>, (2010)</a:t>
                      </a:r>
                    </a:p>
                  </a:txBody>
                  <a:tcPr marL="44450" marR="44450" marT="0" marB="0" anchor="ctr"/>
                </a:tc>
              </a:tr>
              <a:tr h="385876">
                <a:tc>
                  <a:txBody>
                    <a:bodyPr/>
                    <a:lstStyle/>
                    <a:p>
                      <a:pPr algn="ctr">
                        <a:lnSpc>
                          <a:spcPct val="115000"/>
                        </a:lnSpc>
                        <a:spcAft>
                          <a:spcPts val="0"/>
                        </a:spcAft>
                      </a:pP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b="1" dirty="0" err="1" smtClean="0">
                          <a:solidFill>
                            <a:srgbClr val="000000"/>
                          </a:solidFill>
                          <a:latin typeface="+mn-lt"/>
                          <a:ea typeface="Calibri"/>
                          <a:cs typeface="Times New Roman"/>
                        </a:rPr>
                        <a:t>Oat</a:t>
                      </a:r>
                      <a:endParaRPr lang="pt-BR" sz="1400" b="1"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b="1" dirty="0" smtClean="0">
                          <a:solidFill>
                            <a:srgbClr val="000000"/>
                          </a:solidFill>
                          <a:latin typeface="+mn-lt"/>
                          <a:ea typeface="Calibri"/>
                          <a:cs typeface="Times New Roman"/>
                        </a:rPr>
                        <a:t>Wheat</a:t>
                      </a:r>
                      <a:endParaRPr lang="pt-BR" sz="1400" b="1"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b="1" dirty="0" err="1" smtClean="0">
                          <a:latin typeface="+mn-lt"/>
                          <a:ea typeface="Calibri"/>
                          <a:cs typeface="Times New Roman"/>
                        </a:rPr>
                        <a:t>Barley</a:t>
                      </a:r>
                      <a:endParaRPr lang="pt-BR" sz="1400" b="1"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b="1" dirty="0" smtClean="0">
                          <a:latin typeface="+mn-lt"/>
                          <a:ea typeface="Calibri"/>
                          <a:cs typeface="Times New Roman"/>
                        </a:rPr>
                        <a:t>Triticale</a:t>
                      </a:r>
                      <a:endParaRPr lang="pt-BR" sz="1400" b="1" dirty="0">
                        <a:latin typeface="+mn-lt"/>
                        <a:ea typeface="Calibri"/>
                        <a:cs typeface="Times New Roman"/>
                      </a:endParaRPr>
                    </a:p>
                  </a:txBody>
                  <a:tcPr marL="44450" marR="44450" marT="0" marB="0" anchor="ctr"/>
                </a:tc>
              </a:tr>
              <a:tr h="385876">
                <a:tc>
                  <a:txBody>
                    <a:bodyPr/>
                    <a:lstStyle/>
                    <a:p>
                      <a:pPr>
                        <a:lnSpc>
                          <a:spcPct val="115000"/>
                        </a:lnSpc>
                        <a:spcAft>
                          <a:spcPts val="0"/>
                        </a:spcAft>
                      </a:pPr>
                      <a:r>
                        <a:rPr lang="pt-BR" sz="1400" dirty="0" smtClean="0">
                          <a:solidFill>
                            <a:srgbClr val="000000"/>
                          </a:solidFill>
                          <a:latin typeface="+mn-lt"/>
                          <a:ea typeface="Calibri"/>
                          <a:cs typeface="Times New Roman"/>
                        </a:rPr>
                        <a:t>DM</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15,30</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33,50</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41,60</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29,20</a:t>
                      </a:r>
                      <a:endParaRPr lang="pt-BR" sz="1400" dirty="0">
                        <a:latin typeface="+mn-lt"/>
                        <a:ea typeface="Calibri"/>
                        <a:cs typeface="Times New Roman"/>
                      </a:endParaRPr>
                    </a:p>
                  </a:txBody>
                  <a:tcPr marL="44450" marR="44450" marT="0" marB="0" anchor="ctr"/>
                </a:tc>
              </a:tr>
              <a:tr h="385876">
                <a:tc>
                  <a:txBody>
                    <a:bodyPr/>
                    <a:lstStyle/>
                    <a:p>
                      <a:pPr>
                        <a:lnSpc>
                          <a:spcPct val="115000"/>
                        </a:lnSpc>
                        <a:spcAft>
                          <a:spcPts val="0"/>
                        </a:spcAft>
                      </a:pPr>
                      <a:r>
                        <a:rPr lang="pt-BR" sz="1400" dirty="0" smtClean="0">
                          <a:solidFill>
                            <a:srgbClr val="000000"/>
                          </a:solidFill>
                          <a:latin typeface="+mn-lt"/>
                          <a:ea typeface="Calibri"/>
                          <a:cs typeface="Times New Roman"/>
                        </a:rPr>
                        <a:t>CP</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17,70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8,10</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10,00</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11,40</a:t>
                      </a:r>
                      <a:endParaRPr lang="pt-BR" sz="1400" dirty="0">
                        <a:latin typeface="+mn-lt"/>
                        <a:ea typeface="Calibri"/>
                        <a:cs typeface="Times New Roman"/>
                      </a:endParaRPr>
                    </a:p>
                  </a:txBody>
                  <a:tcPr marL="44450" marR="44450" marT="0" marB="0" anchor="ctr"/>
                </a:tc>
              </a:tr>
              <a:tr h="385876">
                <a:tc>
                  <a:txBody>
                    <a:bodyPr/>
                    <a:lstStyle/>
                    <a:p>
                      <a:pPr>
                        <a:lnSpc>
                          <a:spcPct val="115000"/>
                        </a:lnSpc>
                        <a:spcAft>
                          <a:spcPts val="0"/>
                        </a:spcAft>
                      </a:pPr>
                      <a:r>
                        <a:rPr lang="pt-BR" sz="1400" dirty="0" smtClean="0">
                          <a:solidFill>
                            <a:srgbClr val="000000"/>
                          </a:solidFill>
                          <a:latin typeface="+mn-lt"/>
                          <a:ea typeface="Times New Roman"/>
                          <a:cs typeface="Times New Roman"/>
                        </a:rPr>
                        <a:t>NDF </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46,70</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53,20</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41,10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61,30</a:t>
                      </a:r>
                      <a:endParaRPr lang="pt-BR" sz="1400" dirty="0">
                        <a:latin typeface="+mn-lt"/>
                        <a:ea typeface="Calibri"/>
                        <a:cs typeface="Times New Roman"/>
                      </a:endParaRPr>
                    </a:p>
                  </a:txBody>
                  <a:tcPr marL="44450" marR="44450" marT="0" marB="0" anchor="ctr"/>
                </a:tc>
              </a:tr>
              <a:tr h="385876">
                <a:tc>
                  <a:txBody>
                    <a:bodyPr/>
                    <a:lstStyle/>
                    <a:p>
                      <a:pPr>
                        <a:lnSpc>
                          <a:spcPct val="115000"/>
                        </a:lnSpc>
                        <a:spcAft>
                          <a:spcPts val="0"/>
                        </a:spcAft>
                      </a:pPr>
                      <a:r>
                        <a:rPr lang="pt-BR" sz="1400" dirty="0" smtClean="0">
                          <a:solidFill>
                            <a:srgbClr val="000000"/>
                          </a:solidFill>
                          <a:latin typeface="+mn-lt"/>
                          <a:ea typeface="Times New Roman"/>
                          <a:cs typeface="Times New Roman"/>
                        </a:rPr>
                        <a:t>ADF </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34,80</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26,30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37,80</a:t>
                      </a:r>
                      <a:endParaRPr lang="pt-BR" sz="1400" dirty="0">
                        <a:latin typeface="+mn-lt"/>
                        <a:ea typeface="Calibri"/>
                        <a:cs typeface="Times New Roman"/>
                      </a:endParaRPr>
                    </a:p>
                  </a:txBody>
                  <a:tcPr marL="44450" marR="44450" marT="0" marB="0" anchor="ctr"/>
                </a:tc>
              </a:tr>
              <a:tr h="385876">
                <a:tc>
                  <a:txBody>
                    <a:bodyPr/>
                    <a:lstStyle/>
                    <a:p>
                      <a:pPr>
                        <a:lnSpc>
                          <a:spcPct val="115000"/>
                        </a:lnSpc>
                        <a:spcAft>
                          <a:spcPts val="0"/>
                        </a:spcAft>
                      </a:pPr>
                      <a:r>
                        <a:rPr lang="pt-BR" sz="1400" dirty="0">
                          <a:solidFill>
                            <a:srgbClr val="000000"/>
                          </a:solidFill>
                          <a:latin typeface="+mn-lt"/>
                          <a:ea typeface="Times New Roman"/>
                          <a:cs typeface="Times New Roman"/>
                        </a:rPr>
                        <a:t>pH</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4,60</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3,91</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4,50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4,30</a:t>
                      </a:r>
                      <a:endParaRPr lang="pt-BR" sz="1400" dirty="0">
                        <a:latin typeface="+mn-lt"/>
                        <a:ea typeface="Calibri"/>
                        <a:cs typeface="Times New Roman"/>
                      </a:endParaRPr>
                    </a:p>
                  </a:txBody>
                  <a:tcPr marL="44450" marR="44450" marT="0" marB="0" anchor="ctr"/>
                </a:tc>
              </a:tr>
              <a:tr h="385876">
                <a:tc>
                  <a:txBody>
                    <a:bodyPr/>
                    <a:lstStyle/>
                    <a:p>
                      <a:pPr>
                        <a:lnSpc>
                          <a:spcPct val="115000"/>
                        </a:lnSpc>
                        <a:spcAft>
                          <a:spcPts val="0"/>
                        </a:spcAft>
                      </a:pPr>
                      <a:r>
                        <a:rPr lang="pt-BR" sz="1400" dirty="0">
                          <a:solidFill>
                            <a:srgbClr val="000000"/>
                          </a:solidFill>
                          <a:latin typeface="+mn-lt"/>
                          <a:ea typeface="Times New Roman"/>
                          <a:cs typeface="Times New Roman"/>
                        </a:rPr>
                        <a:t>N-NH3 (% N total)</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11,80</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9,90</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6,70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13,80</a:t>
                      </a:r>
                      <a:endParaRPr lang="pt-BR" sz="1400" dirty="0">
                        <a:latin typeface="+mn-lt"/>
                        <a:ea typeface="Calibri"/>
                        <a:cs typeface="Times New Roman"/>
                      </a:endParaRPr>
                    </a:p>
                  </a:txBody>
                  <a:tcPr marL="44450" marR="44450" marT="0" marB="0" anchor="ctr"/>
                </a:tc>
              </a:tr>
              <a:tr h="385876">
                <a:tc>
                  <a:txBody>
                    <a:bodyPr/>
                    <a:lstStyle/>
                    <a:p>
                      <a:pPr>
                        <a:lnSpc>
                          <a:spcPct val="115000"/>
                        </a:lnSpc>
                        <a:spcAft>
                          <a:spcPts val="0"/>
                        </a:spcAft>
                      </a:pPr>
                      <a:r>
                        <a:rPr lang="pt-BR" sz="1400" dirty="0" smtClean="0">
                          <a:solidFill>
                            <a:srgbClr val="000000"/>
                          </a:solidFill>
                          <a:latin typeface="+mn-lt"/>
                          <a:ea typeface="Times New Roman"/>
                          <a:cs typeface="Times New Roman"/>
                        </a:rPr>
                        <a:t> Acetic </a:t>
                      </a:r>
                      <a:r>
                        <a:rPr lang="pt-BR" sz="1400" dirty="0" err="1" smtClean="0">
                          <a:solidFill>
                            <a:srgbClr val="000000"/>
                          </a:solidFill>
                          <a:latin typeface="+mn-lt"/>
                          <a:ea typeface="Times New Roman"/>
                          <a:cs typeface="Times New Roman"/>
                        </a:rPr>
                        <a:t>acid</a:t>
                      </a:r>
                      <a:r>
                        <a:rPr lang="pt-BR" sz="1400" dirty="0" smtClean="0">
                          <a:solidFill>
                            <a:srgbClr val="000000"/>
                          </a:solidFill>
                          <a:latin typeface="+mn-lt"/>
                          <a:ea typeface="Times New Roman"/>
                          <a:cs typeface="Times New Roman"/>
                        </a:rPr>
                        <a:t> </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3,60</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2,98</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0,80</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1,93</a:t>
                      </a:r>
                      <a:endParaRPr lang="pt-BR" sz="1400" dirty="0">
                        <a:latin typeface="+mn-lt"/>
                        <a:ea typeface="Calibri"/>
                        <a:cs typeface="Times New Roman"/>
                      </a:endParaRPr>
                    </a:p>
                  </a:txBody>
                  <a:tcPr marL="44450" marR="44450" marT="0" marB="0" anchor="ctr"/>
                </a:tc>
              </a:tr>
              <a:tr h="385876">
                <a:tc>
                  <a:txBody>
                    <a:bodyPr/>
                    <a:lstStyle/>
                    <a:p>
                      <a:pPr>
                        <a:lnSpc>
                          <a:spcPct val="115000"/>
                        </a:lnSpc>
                        <a:spcAft>
                          <a:spcPts val="0"/>
                        </a:spcAft>
                      </a:pPr>
                      <a:r>
                        <a:rPr lang="pt-BR" sz="1400" dirty="0" err="1" smtClean="0">
                          <a:solidFill>
                            <a:srgbClr val="000000"/>
                          </a:solidFill>
                          <a:latin typeface="+mn-lt"/>
                          <a:ea typeface="Times New Roman"/>
                          <a:cs typeface="Times New Roman"/>
                        </a:rPr>
                        <a:t>Propionic</a:t>
                      </a:r>
                      <a:r>
                        <a:rPr lang="pt-BR" sz="1400" dirty="0" smtClean="0">
                          <a:solidFill>
                            <a:srgbClr val="000000"/>
                          </a:solidFill>
                          <a:latin typeface="+mn-lt"/>
                          <a:ea typeface="Times New Roman"/>
                          <a:cs typeface="Times New Roman"/>
                        </a:rPr>
                        <a:t> </a:t>
                      </a:r>
                      <a:r>
                        <a:rPr lang="pt-BR" sz="1400" dirty="0" err="1" smtClean="0">
                          <a:solidFill>
                            <a:srgbClr val="000000"/>
                          </a:solidFill>
                          <a:latin typeface="+mn-lt"/>
                          <a:ea typeface="Times New Roman"/>
                          <a:cs typeface="Times New Roman"/>
                        </a:rPr>
                        <a:t>acid</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0,10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0,20</a:t>
                      </a:r>
                      <a:endParaRPr lang="pt-BR" sz="1400" dirty="0">
                        <a:latin typeface="+mn-lt"/>
                        <a:ea typeface="Calibri"/>
                        <a:cs typeface="Times New Roman"/>
                      </a:endParaRPr>
                    </a:p>
                  </a:txBody>
                  <a:tcPr marL="44450" marR="44450" marT="0" marB="0" anchor="ctr"/>
                </a:tc>
              </a:tr>
              <a:tr h="385876">
                <a:tc>
                  <a:txBody>
                    <a:bodyPr/>
                    <a:lstStyle/>
                    <a:p>
                      <a:pPr>
                        <a:lnSpc>
                          <a:spcPct val="115000"/>
                        </a:lnSpc>
                        <a:spcAft>
                          <a:spcPts val="0"/>
                        </a:spcAft>
                      </a:pPr>
                      <a:r>
                        <a:rPr lang="pt-BR" sz="1400" dirty="0" err="1" smtClean="0">
                          <a:solidFill>
                            <a:srgbClr val="000000"/>
                          </a:solidFill>
                          <a:latin typeface="+mn-lt"/>
                          <a:ea typeface="Times New Roman"/>
                          <a:cs typeface="Times New Roman"/>
                        </a:rPr>
                        <a:t>Butyric</a:t>
                      </a:r>
                      <a:r>
                        <a:rPr lang="pt-BR" sz="1400" baseline="0" dirty="0" smtClean="0">
                          <a:solidFill>
                            <a:srgbClr val="000000"/>
                          </a:solidFill>
                          <a:latin typeface="+mn-lt"/>
                          <a:ea typeface="Times New Roman"/>
                          <a:cs typeface="Times New Roman"/>
                        </a:rPr>
                        <a:t> </a:t>
                      </a:r>
                      <a:r>
                        <a:rPr lang="pt-BR" sz="1400" baseline="0" dirty="0" err="1" smtClean="0">
                          <a:solidFill>
                            <a:srgbClr val="000000"/>
                          </a:solidFill>
                          <a:latin typeface="+mn-lt"/>
                          <a:ea typeface="Times New Roman"/>
                          <a:cs typeface="Times New Roman"/>
                        </a:rPr>
                        <a:t>acid</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0,18</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0,09</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0,00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0,13</a:t>
                      </a:r>
                      <a:endParaRPr lang="pt-BR" sz="1400" dirty="0">
                        <a:latin typeface="+mn-lt"/>
                        <a:ea typeface="Calibri"/>
                        <a:cs typeface="Times New Roman"/>
                      </a:endParaRPr>
                    </a:p>
                  </a:txBody>
                  <a:tcPr marL="44450" marR="44450" marT="0" marB="0" anchor="ctr"/>
                </a:tc>
              </a:tr>
              <a:tr h="385876">
                <a:tc>
                  <a:txBody>
                    <a:bodyPr/>
                    <a:lstStyle/>
                    <a:p>
                      <a:pPr>
                        <a:lnSpc>
                          <a:spcPct val="115000"/>
                        </a:lnSpc>
                        <a:spcAft>
                          <a:spcPts val="0"/>
                        </a:spcAft>
                      </a:pPr>
                      <a:r>
                        <a:rPr lang="pt-BR" sz="1400" dirty="0" err="1" smtClean="0">
                          <a:solidFill>
                            <a:srgbClr val="000000"/>
                          </a:solidFill>
                          <a:latin typeface="+mn-lt"/>
                          <a:ea typeface="Times New Roman"/>
                          <a:cs typeface="Times New Roman"/>
                        </a:rPr>
                        <a:t>Lactic</a:t>
                      </a:r>
                      <a:r>
                        <a:rPr lang="pt-BR" sz="1400" baseline="0" dirty="0" smtClean="0">
                          <a:solidFill>
                            <a:srgbClr val="000000"/>
                          </a:solidFill>
                          <a:latin typeface="+mn-lt"/>
                          <a:ea typeface="Times New Roman"/>
                          <a:cs typeface="Times New Roman"/>
                        </a:rPr>
                        <a:t> </a:t>
                      </a:r>
                      <a:r>
                        <a:rPr lang="pt-BR" sz="1400" baseline="0" dirty="0" err="1" smtClean="0">
                          <a:solidFill>
                            <a:srgbClr val="000000"/>
                          </a:solidFill>
                          <a:latin typeface="+mn-lt"/>
                          <a:ea typeface="Times New Roman"/>
                          <a:cs typeface="Times New Roman"/>
                        </a:rPr>
                        <a:t>acid</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8,4</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3,83</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2,90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6,90</a:t>
                      </a:r>
                      <a:endParaRPr lang="pt-BR" sz="1400" dirty="0">
                        <a:latin typeface="+mn-lt"/>
                        <a:ea typeface="Calibri"/>
                        <a:cs typeface="Times New Roman"/>
                      </a:endParaRPr>
                    </a:p>
                  </a:txBody>
                  <a:tcPr marL="44450" marR="44450" marT="0" marB="0" anchor="ctr"/>
                </a:tc>
              </a:tr>
              <a:tr h="385876">
                <a:tc>
                  <a:txBody>
                    <a:bodyPr/>
                    <a:lstStyle/>
                    <a:p>
                      <a:pPr>
                        <a:lnSpc>
                          <a:spcPct val="115000"/>
                        </a:lnSpc>
                        <a:spcAft>
                          <a:spcPts val="0"/>
                        </a:spcAft>
                      </a:pPr>
                      <a:r>
                        <a:rPr lang="pt-BR" sz="1400" dirty="0" smtClean="0">
                          <a:solidFill>
                            <a:srgbClr val="000000"/>
                          </a:solidFill>
                          <a:latin typeface="+mn-lt"/>
                          <a:ea typeface="Calibri"/>
                          <a:cs typeface="Times New Roman"/>
                        </a:rPr>
                        <a:t>IVDMD</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60,80</a:t>
                      </a:r>
                      <a:endParaRPr lang="pt-BR" sz="1400" dirty="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a:solidFill>
                            <a:srgbClr val="000000"/>
                          </a:solidFill>
                          <a:latin typeface="+mn-lt"/>
                          <a:ea typeface="Times New Roman"/>
                          <a:cs typeface="Times New Roman"/>
                        </a:rPr>
                        <a:t>67,50</a:t>
                      </a:r>
                      <a:endParaRPr lang="pt-BR" sz="1400">
                        <a:latin typeface="+mn-lt"/>
                        <a:ea typeface="Calibri"/>
                        <a:cs typeface="Times New Roman"/>
                      </a:endParaRPr>
                    </a:p>
                  </a:txBody>
                  <a:tcPr marL="44450" marR="44450" marT="0" marB="0" anchor="ctr"/>
                </a:tc>
                <a:tc>
                  <a:txBody>
                    <a:bodyPr/>
                    <a:lstStyle/>
                    <a:p>
                      <a:pPr algn="ctr">
                        <a:lnSpc>
                          <a:spcPct val="115000"/>
                        </a:lnSpc>
                        <a:spcAft>
                          <a:spcPts val="0"/>
                        </a:spcAft>
                      </a:pPr>
                      <a:r>
                        <a:rPr lang="pt-BR" sz="1400" dirty="0">
                          <a:solidFill>
                            <a:srgbClr val="000000"/>
                          </a:solidFill>
                          <a:latin typeface="+mn-lt"/>
                          <a:ea typeface="Times New Roman"/>
                          <a:cs typeface="Times New Roman"/>
                        </a:rPr>
                        <a:t>---</a:t>
                      </a:r>
                      <a:endParaRPr lang="pt-BR" sz="1400" dirty="0">
                        <a:latin typeface="+mn-lt"/>
                        <a:ea typeface="Calibri"/>
                        <a:cs typeface="Times New Roman"/>
                      </a:endParaRPr>
                    </a:p>
                  </a:txBody>
                  <a:tcPr marL="44450" marR="44450" marT="0" marB="0" anchor="ctr"/>
                </a:tc>
              </a:tr>
            </a:tbl>
          </a:graphicData>
        </a:graphic>
      </p:graphicFrame>
      <p:sp>
        <p:nvSpPr>
          <p:cNvPr id="6" name="Retângulo 5"/>
          <p:cNvSpPr/>
          <p:nvPr/>
        </p:nvSpPr>
        <p:spPr>
          <a:xfrm>
            <a:off x="2428860" y="2500306"/>
            <a:ext cx="6072230"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2428860" y="2928934"/>
            <a:ext cx="6072230"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2428860" y="4071942"/>
            <a:ext cx="6072230" cy="10715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1133</TotalTime>
  <Words>2316</Words>
  <Application>Microsoft Office PowerPoint</Application>
  <PresentationFormat>Apresentação na tela (4:3)</PresentationFormat>
  <Paragraphs>685</Paragraphs>
  <Slides>53</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53</vt:i4>
      </vt:variant>
    </vt:vector>
  </HeadingPairs>
  <TitlesOfParts>
    <vt:vector size="58" baseType="lpstr">
      <vt:lpstr>Arial</vt:lpstr>
      <vt:lpstr>Arial Rounded MT Bold</vt:lpstr>
      <vt:lpstr>Calibri</vt:lpstr>
      <vt:lpstr>Times New Roman</vt:lpstr>
      <vt:lpstr>Tema do Office</vt:lpstr>
      <vt:lpstr>Use of winter cultures for forage conservation</vt:lpstr>
      <vt:lpstr>Introduction</vt:lpstr>
      <vt:lpstr>Apresentação do PowerPoint</vt:lpstr>
      <vt:lpstr>Apresentação do PowerPoint</vt:lpstr>
      <vt:lpstr>Introduction</vt:lpstr>
      <vt:lpstr>Our purposes in the presentation</vt:lpstr>
      <vt:lpstr>Topics approached</vt:lpstr>
      <vt:lpstr>Nutritional potential of winter cereal silages</vt:lpstr>
      <vt:lpstr>Table 1 - Chemical composition and fermentation characteristics of winter cereals silages</vt:lpstr>
      <vt:lpstr>Nutritional potential of winter cereal silages</vt:lpstr>
      <vt:lpstr>Table 2 - Chemical composition and fermentation characteristics of winter cereals silages with legumes</vt:lpstr>
      <vt:lpstr>Nutritional potential of winter cereal silages</vt:lpstr>
      <vt:lpstr>Apresentação do PowerPoint</vt:lpstr>
      <vt:lpstr>Wilted winter cereals silages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Wilted winter cereals silages</vt:lpstr>
      <vt:lpstr>Maturity stage x Quality of winter cereals silages</vt:lpstr>
      <vt:lpstr>Maturity stage x Quality of winter cereals silages</vt:lpstr>
      <vt:lpstr>Maturity stage x Quality of winter cereals silages</vt:lpstr>
      <vt:lpstr>Maturity stage x Quality of winter cereals silages</vt:lpstr>
      <vt:lpstr>Maturity stage x Quality of winter cereals silages</vt:lpstr>
      <vt:lpstr>Maturity stage x Quality of winter cereals silages</vt:lpstr>
      <vt:lpstr>Maturity stage x Quality of winter cereals silages</vt:lpstr>
      <vt:lpstr>Winter cereals silages x Corn Silages</vt:lpstr>
      <vt:lpstr>  Table 3. Cutting height, dry matter content and production (kg DM / ha) of winter cereals</vt:lpstr>
      <vt:lpstr>Apresentação do PowerPoint</vt:lpstr>
      <vt:lpstr>Apresentação do PowerPoint</vt:lpstr>
      <vt:lpstr>Winter cereals silages x Corn Silages</vt:lpstr>
      <vt:lpstr>Winter cereals silages x Corn Silages</vt:lpstr>
      <vt:lpstr>Winter cereals silages x Corn Silages</vt:lpstr>
      <vt:lpstr>Additives for winter cereals silages production</vt:lpstr>
      <vt:lpstr>Additives for winter cereals silages production</vt:lpstr>
      <vt:lpstr>Additives for winter cereals silages production</vt:lpstr>
      <vt:lpstr>Additives for winter cereals silages production</vt:lpstr>
      <vt:lpstr>Additives for winter cereals silages production</vt:lpstr>
      <vt:lpstr>Strategy use of winter cereal silage in cattle feed</vt:lpstr>
      <vt:lpstr>Strategy use of winter cereal silage in cattle feed</vt:lpstr>
      <vt:lpstr>Strategy use of winter cereal silage in cattle feed</vt:lpstr>
      <vt:lpstr>Strategy use of winter cereal silage in cattle feed</vt:lpstr>
      <vt:lpstr>Apresentação do PowerPoint</vt:lpstr>
      <vt:lpstr>Apresentação do PowerPoint</vt:lpstr>
      <vt:lpstr>Strategy use of winter cereal silage in cattle feed</vt:lpstr>
      <vt:lpstr>Strategy use of winter cereal silage in cattle feed</vt:lpstr>
      <vt:lpstr>Strategy use of winter cereal silage in cattle feed</vt:lpstr>
      <vt:lpstr>Considerations</vt:lpstr>
      <vt:lpstr>Apresentação do PowerPoint</vt:lpstr>
    </vt:vector>
  </TitlesOfParts>
  <Company>Ice XP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Grishnackh</dc:creator>
  <cp:lastModifiedBy>PERFIL</cp:lastModifiedBy>
  <cp:revision>90</cp:revision>
  <dcterms:created xsi:type="dcterms:W3CDTF">2011-10-26T17:58:21Z</dcterms:created>
  <dcterms:modified xsi:type="dcterms:W3CDTF">2016-11-03T11:55:50Z</dcterms:modified>
</cp:coreProperties>
</file>