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365" r:id="rId2"/>
    <p:sldId id="285" r:id="rId3"/>
    <p:sldId id="366" r:id="rId4"/>
    <p:sldId id="302" r:id="rId5"/>
    <p:sldId id="384" r:id="rId6"/>
    <p:sldId id="368" r:id="rId7"/>
    <p:sldId id="354" r:id="rId8"/>
    <p:sldId id="256" r:id="rId9"/>
    <p:sldId id="369" r:id="rId10"/>
    <p:sldId id="274" r:id="rId11"/>
    <p:sldId id="276" r:id="rId12"/>
    <p:sldId id="356" r:id="rId13"/>
    <p:sldId id="357" r:id="rId14"/>
    <p:sldId id="358" r:id="rId15"/>
    <p:sldId id="355" r:id="rId16"/>
    <p:sldId id="277" r:id="rId17"/>
    <p:sldId id="278" r:id="rId18"/>
    <p:sldId id="279" r:id="rId19"/>
    <p:sldId id="353" r:id="rId20"/>
    <p:sldId id="370" r:id="rId21"/>
    <p:sldId id="340" r:id="rId22"/>
    <p:sldId id="341" r:id="rId23"/>
    <p:sldId id="337" r:id="rId24"/>
    <p:sldId id="376" r:id="rId25"/>
    <p:sldId id="261" r:id="rId26"/>
    <p:sldId id="262" r:id="rId27"/>
    <p:sldId id="263" r:id="rId28"/>
    <p:sldId id="264" r:id="rId29"/>
    <p:sldId id="265" r:id="rId30"/>
    <p:sldId id="348" r:id="rId31"/>
    <p:sldId id="349" r:id="rId32"/>
    <p:sldId id="350" r:id="rId33"/>
    <p:sldId id="259" r:id="rId34"/>
    <p:sldId id="351" r:id="rId35"/>
    <p:sldId id="258" r:id="rId36"/>
    <p:sldId id="386" r:id="rId37"/>
    <p:sldId id="387" r:id="rId38"/>
    <p:sldId id="388" r:id="rId39"/>
    <p:sldId id="389" r:id="rId40"/>
    <p:sldId id="390" r:id="rId41"/>
    <p:sldId id="391" r:id="rId42"/>
    <p:sldId id="288" r:id="rId43"/>
    <p:sldId id="392" r:id="rId44"/>
    <p:sldId id="289" r:id="rId45"/>
    <p:sldId id="290" r:id="rId46"/>
    <p:sldId id="393" r:id="rId47"/>
    <p:sldId id="394" r:id="rId48"/>
    <p:sldId id="395" r:id="rId49"/>
    <p:sldId id="396" r:id="rId50"/>
    <p:sldId id="295" r:id="rId51"/>
    <p:sldId id="397" r:id="rId52"/>
    <p:sldId id="297" r:id="rId53"/>
    <p:sldId id="298" r:id="rId54"/>
    <p:sldId id="299" r:id="rId55"/>
    <p:sldId id="300" r:id="rId56"/>
    <p:sldId id="301" r:id="rId57"/>
    <p:sldId id="352" r:id="rId58"/>
    <p:sldId id="266" r:id="rId59"/>
    <p:sldId id="268" r:id="rId60"/>
    <p:sldId id="275" r:id="rId61"/>
    <p:sldId id="342" r:id="rId62"/>
    <p:sldId id="344" r:id="rId63"/>
    <p:sldId id="343" r:id="rId64"/>
    <p:sldId id="385" r:id="rId65"/>
    <p:sldId id="378" r:id="rId66"/>
    <p:sldId id="379" r:id="rId67"/>
    <p:sldId id="380" r:id="rId68"/>
    <p:sldId id="381" r:id="rId69"/>
    <p:sldId id="322" r:id="rId70"/>
    <p:sldId id="323" r:id="rId71"/>
    <p:sldId id="329" r:id="rId72"/>
    <p:sldId id="345" r:id="rId73"/>
    <p:sldId id="324" r:id="rId74"/>
    <p:sldId id="325" r:id="rId75"/>
    <p:sldId id="326" r:id="rId76"/>
    <p:sldId id="327" r:id="rId77"/>
    <p:sldId id="328" r:id="rId78"/>
    <p:sldId id="330" r:id="rId79"/>
    <p:sldId id="377" r:id="rId80"/>
    <p:sldId id="375" r:id="rId81"/>
    <p:sldId id="359" r:id="rId82"/>
    <p:sldId id="257" r:id="rId83"/>
    <p:sldId id="360" r:id="rId84"/>
    <p:sldId id="382" r:id="rId85"/>
    <p:sldId id="270" r:id="rId86"/>
    <p:sldId id="271" r:id="rId87"/>
    <p:sldId id="294" r:id="rId88"/>
    <p:sldId id="291" r:id="rId89"/>
    <p:sldId id="293" r:id="rId90"/>
    <p:sldId id="272" r:id="rId91"/>
    <p:sldId id="398" r:id="rId92"/>
    <p:sldId id="363" r:id="rId93"/>
    <p:sldId id="286" r:id="rId94"/>
    <p:sldId id="310" r:id="rId95"/>
    <p:sldId id="311" r:id="rId96"/>
    <p:sldId id="292" r:id="rId97"/>
    <p:sldId id="287" r:id="rId98"/>
    <p:sldId id="364" r:id="rId99"/>
    <p:sldId id="296" r:id="rId100"/>
    <p:sldId id="372" r:id="rId101"/>
    <p:sldId id="373" r:id="rId10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4" d="100"/>
        <a:sy n="134" d="100"/>
      </p:scale>
      <p:origin x="0" y="-30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29B85-549C-449E-AF05-9DDEA6694622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04795-93CF-4400-9985-332592026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7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1F18-4682-47BD-9632-1D26FB4A0CB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209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1F18-4682-47BD-9632-1D26FB4A0CB2}" type="slidenum">
              <a:rPr lang="pt-BR" smtClean="0"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259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1F18-4682-47BD-9632-1D26FB4A0CB2}" type="slidenum">
              <a:rPr lang="pt-BR" smtClean="0"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25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1F18-4682-47BD-9632-1D26FB4A0CB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224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04795-93CF-4400-9985-33259202659B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530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1F18-4682-47BD-9632-1D26FB4A0CB2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259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1F18-4682-47BD-9632-1D26FB4A0CB2}" type="slidenum">
              <a:rPr lang="pt-BR" smtClean="0"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259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1F18-4682-47BD-9632-1D26FB4A0CB2}" type="slidenum">
              <a:rPr lang="pt-BR" smtClean="0"/>
              <a:t>94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56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1F18-4682-47BD-9632-1D26FB4A0CB2}" type="slidenum">
              <a:rPr lang="pt-BR" smtClean="0"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840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1F18-4682-47BD-9632-1D26FB4A0CB2}" type="slidenum">
              <a:rPr lang="pt-BR" smtClean="0"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259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1F18-4682-47BD-9632-1D26FB4A0CB2}" type="slidenum">
              <a:rPr lang="pt-BR" smtClean="0"/>
              <a:t>97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25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98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89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01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81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088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91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19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4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35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17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959A6-767A-4846-AA41-C4762C469536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35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Amps-Everyone-Third-Bruce-Carter/dp/1856175057/ref=sr_1_1?s=books&amp;ie=UTF8&amp;qid=1343325171&amp;sr=1-1&amp;keywords=op+amps+for+everyon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rupoa.com.br/site/exatas-sociais-e-aplicadas/2/65/68/5308/5309/0/amplificadores-operacionais-e-filtros-ativos.aspx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amazon.com/Student-Reference-Electronic-Instrumentation-Laboratories/dp/0130421820/ref=sr_1_1?ie=UTF8&amp;qid=1533221960&amp;sr=8-1&amp;keywords=student+reference+manual+for+electronic+instrumentatio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amazon.com/Operational-Amplifiers-Edition-Series-Engineers/dp/0750659149/ref=sr_1_1?ie=UTF8&amp;qid=1343309575&amp;sr=8-1&amp;keywords=G+B+Clayton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amazon.com/Operational-Amplifiers-Theory-Johan-Huijsing/dp/9400705956/ref=sr_1_1?s=books&amp;ie=UTF8&amp;qid=1343309741&amp;sr=1-1&amp;keywords=Operational+Amplifiers:+Theory+and+Design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amazon.com/Analog-Filters-using-MATLAB-Wanhammar/dp/0387927662/ref=sr_1_1?s=books&amp;ie=UTF8&amp;qid=1343310444&amp;sr=1-1&amp;keywords=Analog+Filters+using+MATLAB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pkf.com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hyperlink" Target="https://www.lpkf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mail.google.com/mail/u/0/#label/Empresas%2FAnacom/FMfcgxwJWjFBWTSPKjPXPDZVHHKnZNnD?projector=1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mail.google.com/mail/u/0/#label/Empresas%2FAnacom/FMfcgxwJWjFBWTSPKjPXPDZVHHKnZNnD?projector=1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edisciplinas.usp.br/acessar/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veja.abril.com.br/acervodigital/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://veja.abril.com.br/acervodigital/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teca.eesc.usp.br/index.php?option=com_content&amp;view=article&amp;id=85&amp;Itemid=276#trabalho-de-conclus%C3%A3o-de-curso-e-especializa%C3%A7%C3%A3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://www.escritacientifica.sc.usp.br/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www.escritacientifica.sc.usp.br/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://escoladepesquisadores.sc.usp.br/3/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hyperlink" Target="http://www.escritacientifica.com/en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png"/><Relationship Id="rId4" Type="http://schemas.openxmlformats.org/officeDocument/2006/relationships/hyperlink" Target="http://zucoescrita.com/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hyperlink" Target="http://zucoescrita.com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png"/><Relationship Id="rId4" Type="http://schemas.openxmlformats.org/officeDocument/2006/relationships/hyperlink" Target="http://iptv.usp.br/portal/video?idItem=26376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lsonvolpato.com.br/new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gvec.com/hom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duca.com.br/play/726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1331640" y="980728"/>
            <a:ext cx="6728903" cy="168388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bg1"/>
                </a:solidFill>
              </a:rPr>
              <a:t>SEL393 – Laboratório de Instrumentação Eletrônica I</a:t>
            </a:r>
          </a:p>
        </p:txBody>
      </p:sp>
    </p:spTree>
    <p:extLst>
      <p:ext uri="{BB962C8B-B14F-4D97-AF65-F5344CB8AC3E}">
        <p14:creationId xmlns:p14="http://schemas.microsoft.com/office/powerpoint/2010/main" val="1698709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424584" cy="427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071348" y="1173894"/>
            <a:ext cx="2996596" cy="742938"/>
          </a:xfrm>
        </p:spPr>
        <p:txBody>
          <a:bodyPr>
            <a:normAutofit/>
          </a:bodyPr>
          <a:lstStyle/>
          <a:p>
            <a:pPr algn="l"/>
            <a:r>
              <a:rPr lang="pt-BR" sz="2000" b="1" dirty="0">
                <a:solidFill>
                  <a:srgbClr val="FF0000"/>
                </a:solidFill>
                <a:hlinkClick r:id="rId3"/>
              </a:rPr>
              <a:t>OP AMPs for Everyone</a:t>
            </a:r>
            <a:br>
              <a:rPr lang="pt-BR" sz="2000" b="1" dirty="0">
                <a:solidFill>
                  <a:srgbClr val="FF0000"/>
                </a:solidFill>
              </a:rPr>
            </a:br>
            <a:r>
              <a:rPr lang="pt-BR" sz="2000" dirty="0"/>
              <a:t>Newnes, 2009</a:t>
            </a:r>
          </a:p>
        </p:txBody>
      </p:sp>
    </p:spTree>
    <p:extLst>
      <p:ext uri="{BB962C8B-B14F-4D97-AF65-F5344CB8AC3E}">
        <p14:creationId xmlns:p14="http://schemas.microsoft.com/office/powerpoint/2010/main" val="13482403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451178" y="1190135"/>
            <a:ext cx="8313652" cy="2748001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0" b="1" dirty="0">
                <a:solidFill>
                  <a:schemeClr val="bg1"/>
                </a:solidFill>
              </a:rPr>
              <a:t>Organização de Laboratórios</a:t>
            </a:r>
          </a:p>
        </p:txBody>
      </p:sp>
    </p:spTree>
    <p:extLst>
      <p:ext uri="{BB962C8B-B14F-4D97-AF65-F5344CB8AC3E}">
        <p14:creationId xmlns:p14="http://schemas.microsoft.com/office/powerpoint/2010/main" val="1605517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1927041" y="764704"/>
            <a:ext cx="5289917" cy="50766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</a:rPr>
              <a:t>Organização da Bancada de Laboratório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39" y="1666908"/>
            <a:ext cx="5677705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96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2420888"/>
            <a:ext cx="4387317" cy="906588"/>
          </a:xfrm>
        </p:spPr>
        <p:txBody>
          <a:bodyPr>
            <a:normAutofit fontScale="90000"/>
          </a:bodyPr>
          <a:lstStyle/>
          <a:p>
            <a:pPr algn="l"/>
            <a:r>
              <a:rPr lang="pt-BR" sz="2000" b="1" dirty="0">
                <a:solidFill>
                  <a:srgbClr val="FF0000"/>
                </a:solidFill>
                <a:hlinkClick r:id="rId2"/>
              </a:rPr>
              <a:t>Amplificadores Operacionais e Filtros Ativos</a:t>
            </a:r>
            <a:br>
              <a:rPr lang="pt-BR" sz="2000" dirty="0"/>
            </a:br>
            <a:r>
              <a:rPr lang="pt-BR" sz="2000" dirty="0"/>
              <a:t>Artmed Editora, 7</a:t>
            </a:r>
            <a:r>
              <a:rPr lang="pt-BR" sz="2000" baseline="30000" dirty="0"/>
              <a:t>a</a:t>
            </a:r>
            <a:r>
              <a:rPr lang="pt-BR" sz="2000" dirty="0"/>
              <a:t> edição, 2012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842632" cy="4993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928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459735D-9CF9-4210-836C-FE3511C8E280}"/>
              </a:ext>
            </a:extLst>
          </p:cNvPr>
          <p:cNvSpPr txBox="1"/>
          <p:nvPr/>
        </p:nvSpPr>
        <p:spPr>
          <a:xfrm>
            <a:off x="4332816" y="5900112"/>
            <a:ext cx="3114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 S. </a:t>
            </a:r>
            <a:r>
              <a:rPr lang="pt-BR" sz="1400" dirty="0" err="1"/>
              <a:t>Chand</a:t>
            </a:r>
            <a:r>
              <a:rPr lang="pt-BR" sz="1400" dirty="0"/>
              <a:t> &amp; </a:t>
            </a:r>
            <a:r>
              <a:rPr lang="pt-BR" sz="1400" dirty="0" err="1"/>
              <a:t>Company</a:t>
            </a:r>
            <a:r>
              <a:rPr lang="pt-BR" sz="1400" dirty="0"/>
              <a:t> PVT, </a:t>
            </a:r>
            <a:r>
              <a:rPr lang="pt-BR" sz="1400" dirty="0" err="1"/>
              <a:t>Ltd</a:t>
            </a:r>
            <a:r>
              <a:rPr lang="pt-BR" sz="1400" dirty="0"/>
              <a:t>. - 2013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FFAB14B-D2E7-4C38-801A-F4CA2FE2C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679958"/>
            <a:ext cx="3644690" cy="5116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BE2AE34-84BA-4D93-8BE8-583EEB8F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204864"/>
            <a:ext cx="18669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6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F68AD7B-F93F-4ECE-AB9D-2013FE05E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332656"/>
            <a:ext cx="3800475" cy="59245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DB833CB-C575-4B2F-B6DC-DB2E30C09B40}"/>
              </a:ext>
            </a:extLst>
          </p:cNvPr>
          <p:cNvSpPr txBox="1"/>
          <p:nvPr/>
        </p:nvSpPr>
        <p:spPr>
          <a:xfrm>
            <a:off x="1619672" y="8367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59089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116859F-5B7D-4CB5-BD77-8724E7FEA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82" y="1573617"/>
            <a:ext cx="3392732" cy="42582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F027E02-E753-4FD3-B995-07CE78377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60648"/>
            <a:ext cx="3743737" cy="34421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CA0750F-EFD3-4D64-81A5-E39B246F4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861048"/>
            <a:ext cx="2750138" cy="2543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A295220-48F7-427C-9832-4A85BDD30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294712"/>
            <a:ext cx="2596905" cy="2150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3C05562-BB56-41D6-9E25-25F9F1EF2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4689127"/>
            <a:ext cx="3564695" cy="41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59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hlinkClick r:id="rId2"/>
            <a:extLst>
              <a:ext uri="{FF2B5EF4-FFF2-40B4-BE49-F238E27FC236}">
                <a16:creationId xmlns:a16="http://schemas.microsoft.com/office/drawing/2014/main" id="{5766BB1B-1707-49A1-A360-1B17F5B8F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784710"/>
            <a:ext cx="3835027" cy="495067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459735D-9CF9-4210-836C-FE3511C8E280}"/>
              </a:ext>
            </a:extLst>
          </p:cNvPr>
          <p:cNvSpPr txBox="1"/>
          <p:nvPr/>
        </p:nvSpPr>
        <p:spPr>
          <a:xfrm>
            <a:off x="5634393" y="5581492"/>
            <a:ext cx="257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 Pearson / Prentice Hall - 2004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AFF6BBB-ED98-447B-AB89-E279ABAEA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61" y="2084827"/>
            <a:ext cx="4584786" cy="131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83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3089" y="2420888"/>
            <a:ext cx="2724178" cy="906588"/>
          </a:xfrm>
        </p:spPr>
        <p:txBody>
          <a:bodyPr>
            <a:normAutofit/>
          </a:bodyPr>
          <a:lstStyle/>
          <a:p>
            <a:pPr algn="l"/>
            <a:r>
              <a:rPr lang="pt-BR" sz="2000" b="1" dirty="0">
                <a:solidFill>
                  <a:srgbClr val="FF0000"/>
                </a:solidFill>
                <a:hlinkClick r:id="rId2"/>
              </a:rPr>
              <a:t>Operational Amplifiers</a:t>
            </a:r>
            <a:br>
              <a:rPr lang="pt-BR" sz="2000" dirty="0"/>
            </a:br>
            <a:r>
              <a:rPr lang="pt-BR" sz="2000" dirty="0"/>
              <a:t>Newnes, 2003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3456384" cy="443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00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2237" y="2420888"/>
            <a:ext cx="3625882" cy="906588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hlinkClick r:id="rId2"/>
              </a:rPr>
              <a:t>Operational Amplifiers: Theory and Design</a:t>
            </a:r>
            <a:br>
              <a:rPr lang="pt-BR" sz="2000" dirty="0"/>
            </a:br>
            <a:r>
              <a:rPr lang="pt-BR" sz="2000" dirty="0"/>
              <a:t>Springer, 2011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71" y="755366"/>
            <a:ext cx="3273487" cy="493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898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2237" y="2420888"/>
            <a:ext cx="3625882" cy="906588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hlinkClick r:id="rId2"/>
              </a:rPr>
              <a:t>Analog Filters using MATLAB</a:t>
            </a:r>
            <a:br>
              <a:rPr lang="pt-BR" sz="2000" dirty="0"/>
            </a:br>
            <a:r>
              <a:rPr lang="pt-BR" sz="2000" dirty="0"/>
              <a:t>Springer, 2009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7"/>
            <a:ext cx="3382863" cy="515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1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9" y="1340768"/>
            <a:ext cx="347662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255262" y="332656"/>
            <a:ext cx="7022876" cy="851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tx1"/>
                </a:solidFill>
              </a:rPr>
              <a:t>Balbinot A, Brusamarello VJ – Instrumentação e Fundamentos de Medida, Vols 1 e 2, Editora LTC, 2010.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00" y="1340768"/>
            <a:ext cx="37242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288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">
            <a:extLst>
              <a:ext uri="{FF2B5EF4-FFF2-40B4-BE49-F238E27FC236}">
                <a16:creationId xmlns:a16="http://schemas.microsoft.com/office/drawing/2014/main" id="{492AC1F0-45B0-4A85-BBCA-F6B5177D8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60" y="3602107"/>
            <a:ext cx="2320420" cy="461515"/>
          </a:xfrm>
        </p:spPr>
        <p:txBody>
          <a:bodyPr>
            <a:normAutofit/>
          </a:bodyPr>
          <a:lstStyle/>
          <a:p>
            <a:pPr algn="l"/>
            <a:r>
              <a:rPr lang="pt-BR" sz="2200" b="1" dirty="0">
                <a:solidFill>
                  <a:schemeClr val="bg1"/>
                </a:solidFill>
              </a:rPr>
              <a:t>E-disciplinas USP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91E9DF98-BCFA-4E69-9BF0-82FB03D27C3C}"/>
              </a:ext>
            </a:extLst>
          </p:cNvPr>
          <p:cNvSpPr/>
          <p:nvPr/>
        </p:nvSpPr>
        <p:spPr>
          <a:xfrm>
            <a:off x="640120" y="3680033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152F8DB-4291-49A4-8ECB-D0AFA37989B3}"/>
              </a:ext>
            </a:extLst>
          </p:cNvPr>
          <p:cNvSpPr txBox="1">
            <a:spLocks/>
          </p:cNvSpPr>
          <p:nvPr/>
        </p:nvSpPr>
        <p:spPr>
          <a:xfrm>
            <a:off x="1213733" y="4188408"/>
            <a:ext cx="2422163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Expressão Escrita 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68D3E2C9-8A74-413B-A856-5DB6415BD57E}"/>
              </a:ext>
            </a:extLst>
          </p:cNvPr>
          <p:cNvSpPr/>
          <p:nvPr/>
        </p:nvSpPr>
        <p:spPr>
          <a:xfrm>
            <a:off x="639686" y="4276033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095F18B1-360D-4F39-B624-7961C8F219A3}"/>
              </a:ext>
            </a:extLst>
          </p:cNvPr>
          <p:cNvSpPr txBox="1">
            <a:spLocks/>
          </p:cNvSpPr>
          <p:nvPr/>
        </p:nvSpPr>
        <p:spPr>
          <a:xfrm>
            <a:off x="1251304" y="4819322"/>
            <a:ext cx="3608728" cy="507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Organização de Laboratórios</a:t>
            </a: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CA125897-F4A5-4CB3-88EA-D294EC2C9B93}"/>
              </a:ext>
            </a:extLst>
          </p:cNvPr>
          <p:cNvSpPr/>
          <p:nvPr/>
        </p:nvSpPr>
        <p:spPr>
          <a:xfrm>
            <a:off x="649355" y="4893690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AB32A322-8E75-4092-BA9A-F8584F70A2DE}"/>
              </a:ext>
            </a:extLst>
          </p:cNvPr>
          <p:cNvSpPr txBox="1">
            <a:spLocks/>
          </p:cNvSpPr>
          <p:nvPr/>
        </p:nvSpPr>
        <p:spPr>
          <a:xfrm>
            <a:off x="1171460" y="2535437"/>
            <a:ext cx="4082944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Infraestrutura de Ensino do SEL</a:t>
            </a:r>
          </a:p>
          <a:p>
            <a:pPr algn="l"/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D63F0071-F911-4DDC-9AE5-5D177DCBBDB0}"/>
              </a:ext>
            </a:extLst>
          </p:cNvPr>
          <p:cNvSpPr/>
          <p:nvPr/>
        </p:nvSpPr>
        <p:spPr>
          <a:xfrm>
            <a:off x="651064" y="2613363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BE57E772-AC5F-4A9E-9ABD-7D78F824FEB8}"/>
              </a:ext>
            </a:extLst>
          </p:cNvPr>
          <p:cNvSpPr txBox="1">
            <a:spLocks/>
          </p:cNvSpPr>
          <p:nvPr/>
        </p:nvSpPr>
        <p:spPr>
          <a:xfrm>
            <a:off x="1171460" y="1196752"/>
            <a:ext cx="1600340" cy="4195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Calendário</a:t>
            </a: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C09CE475-65B5-4468-9C14-172761CF48B8}"/>
              </a:ext>
            </a:extLst>
          </p:cNvPr>
          <p:cNvSpPr/>
          <p:nvPr/>
        </p:nvSpPr>
        <p:spPr>
          <a:xfrm>
            <a:off x="651064" y="1206265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154F1524-5033-48F4-A3D6-37D9E118A43B}"/>
              </a:ext>
            </a:extLst>
          </p:cNvPr>
          <p:cNvSpPr txBox="1">
            <a:spLocks/>
          </p:cNvSpPr>
          <p:nvPr/>
        </p:nvSpPr>
        <p:spPr>
          <a:xfrm>
            <a:off x="1213733" y="3058076"/>
            <a:ext cx="1558067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Avaliação </a:t>
            </a: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471414BE-4BA6-4265-B44F-ACDBBFF88481}"/>
              </a:ext>
            </a:extLst>
          </p:cNvPr>
          <p:cNvSpPr/>
          <p:nvPr/>
        </p:nvSpPr>
        <p:spPr>
          <a:xfrm>
            <a:off x="639195" y="3125805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id="{79636477-0687-4358-8FDE-C42C36F03C0D}"/>
              </a:ext>
            </a:extLst>
          </p:cNvPr>
          <p:cNvSpPr/>
          <p:nvPr/>
        </p:nvSpPr>
        <p:spPr>
          <a:xfrm>
            <a:off x="653764" y="1676628"/>
            <a:ext cx="360040" cy="2618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D68F56BF-1A85-48B2-8D3F-D8DF41EDE192}"/>
              </a:ext>
            </a:extLst>
          </p:cNvPr>
          <p:cNvSpPr txBox="1">
            <a:spLocks/>
          </p:cNvSpPr>
          <p:nvPr/>
        </p:nvSpPr>
        <p:spPr>
          <a:xfrm>
            <a:off x="1186730" y="1579492"/>
            <a:ext cx="3169246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Referências Bibliográficas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B70FBD74-A1EE-42B7-B4EF-588AFA6313DD}"/>
              </a:ext>
            </a:extLst>
          </p:cNvPr>
          <p:cNvSpPr txBox="1">
            <a:spLocks/>
          </p:cNvSpPr>
          <p:nvPr/>
        </p:nvSpPr>
        <p:spPr>
          <a:xfrm>
            <a:off x="1200798" y="2060848"/>
            <a:ext cx="1282970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Ementa</a:t>
            </a:r>
          </a:p>
        </p:txBody>
      </p:sp>
      <p:sp>
        <p:nvSpPr>
          <p:cNvPr id="45" name="Rectangle 7">
            <a:extLst>
              <a:ext uri="{FF2B5EF4-FFF2-40B4-BE49-F238E27FC236}">
                <a16:creationId xmlns:a16="http://schemas.microsoft.com/office/drawing/2014/main" id="{784152D3-B124-42A1-B199-8E4BC67FF94E}"/>
              </a:ext>
            </a:extLst>
          </p:cNvPr>
          <p:cNvSpPr/>
          <p:nvPr/>
        </p:nvSpPr>
        <p:spPr>
          <a:xfrm>
            <a:off x="639153" y="2138774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90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2179490" y="1702345"/>
            <a:ext cx="4785021" cy="168388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600" b="1" dirty="0">
                <a:solidFill>
                  <a:schemeClr val="bg1"/>
                </a:solidFill>
              </a:rPr>
              <a:t>Ementa</a:t>
            </a:r>
          </a:p>
        </p:txBody>
      </p:sp>
    </p:spTree>
    <p:extLst>
      <p:ext uri="{BB962C8B-B14F-4D97-AF65-F5344CB8AC3E}">
        <p14:creationId xmlns:p14="http://schemas.microsoft.com/office/powerpoint/2010/main" val="796118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B31F64CE-2004-4E7E-8121-94AC83D8FA53}"/>
              </a:ext>
            </a:extLst>
          </p:cNvPr>
          <p:cNvSpPr/>
          <p:nvPr/>
        </p:nvSpPr>
        <p:spPr>
          <a:xfrm>
            <a:off x="513653" y="1106539"/>
            <a:ext cx="279161" cy="1440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05ABCAA-E488-4C27-BD26-6F91D8F38BCC}"/>
              </a:ext>
            </a:extLst>
          </p:cNvPr>
          <p:cNvSpPr txBox="1"/>
          <p:nvPr/>
        </p:nvSpPr>
        <p:spPr>
          <a:xfrm>
            <a:off x="844139" y="1015953"/>
            <a:ext cx="3367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Amplificadores Básicos com </a:t>
            </a:r>
            <a:r>
              <a:rPr lang="pt-BR" sz="1400" b="1" dirty="0" err="1">
                <a:solidFill>
                  <a:schemeClr val="bg1"/>
                </a:solidFill>
              </a:rPr>
              <a:t>Amp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Op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3860180E-B4B6-4E89-852E-7DC307BD902F}"/>
              </a:ext>
            </a:extLst>
          </p:cNvPr>
          <p:cNvSpPr/>
          <p:nvPr/>
        </p:nvSpPr>
        <p:spPr>
          <a:xfrm>
            <a:off x="518111" y="1527091"/>
            <a:ext cx="279161" cy="1440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821C5E8-C5F4-490C-98B1-CED0FA5D2F53}"/>
              </a:ext>
            </a:extLst>
          </p:cNvPr>
          <p:cNvSpPr txBox="1"/>
          <p:nvPr/>
        </p:nvSpPr>
        <p:spPr>
          <a:xfrm>
            <a:off x="844139" y="1434428"/>
            <a:ext cx="1789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>
                <a:solidFill>
                  <a:schemeClr val="bg1"/>
                </a:solidFill>
              </a:rPr>
              <a:t>Signal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Conditioning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F2150937-3555-4451-8C01-2FFE0A464490}"/>
              </a:ext>
            </a:extLst>
          </p:cNvPr>
          <p:cNvSpPr/>
          <p:nvPr/>
        </p:nvSpPr>
        <p:spPr>
          <a:xfrm>
            <a:off x="509748" y="1951973"/>
            <a:ext cx="279161" cy="1440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092C232-F5AD-4060-B608-29C3E02C6FD4}"/>
              </a:ext>
            </a:extLst>
          </p:cNvPr>
          <p:cNvSpPr txBox="1"/>
          <p:nvPr/>
        </p:nvSpPr>
        <p:spPr>
          <a:xfrm>
            <a:off x="816527" y="1869182"/>
            <a:ext cx="1235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Filtros Ativos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4AA78B2C-DFDC-4D96-BC2B-EB118768937E}"/>
              </a:ext>
            </a:extLst>
          </p:cNvPr>
          <p:cNvSpPr/>
          <p:nvPr/>
        </p:nvSpPr>
        <p:spPr>
          <a:xfrm>
            <a:off x="509742" y="2370448"/>
            <a:ext cx="279161" cy="1440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8424D82-E870-4169-9ADB-40B4EA96A6D1}"/>
              </a:ext>
            </a:extLst>
          </p:cNvPr>
          <p:cNvSpPr txBox="1"/>
          <p:nvPr/>
        </p:nvSpPr>
        <p:spPr>
          <a:xfrm>
            <a:off x="816521" y="2287657"/>
            <a:ext cx="2243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Osciladores de Relaxação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66D6CFFE-BC94-4DC6-AAA4-C4E524034B8D}"/>
              </a:ext>
            </a:extLst>
          </p:cNvPr>
          <p:cNvSpPr/>
          <p:nvPr/>
        </p:nvSpPr>
        <p:spPr>
          <a:xfrm>
            <a:off x="518111" y="2812560"/>
            <a:ext cx="279161" cy="1440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782E16E-BD8A-49E4-B69D-D17327115261}"/>
              </a:ext>
            </a:extLst>
          </p:cNvPr>
          <p:cNvSpPr txBox="1"/>
          <p:nvPr/>
        </p:nvSpPr>
        <p:spPr>
          <a:xfrm>
            <a:off x="824890" y="2729769"/>
            <a:ext cx="2243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Retificadores com </a:t>
            </a:r>
            <a:r>
              <a:rPr lang="pt-BR" sz="1400" b="1" dirty="0" err="1">
                <a:solidFill>
                  <a:schemeClr val="bg1"/>
                </a:solidFill>
              </a:rPr>
              <a:t>Amp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Op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D97356CA-7A5D-4A6A-93AD-E57DF9CDDA73}"/>
              </a:ext>
            </a:extLst>
          </p:cNvPr>
          <p:cNvSpPr txBox="1">
            <a:spLocks/>
          </p:cNvSpPr>
          <p:nvPr/>
        </p:nvSpPr>
        <p:spPr>
          <a:xfrm>
            <a:off x="323528" y="415277"/>
            <a:ext cx="1270160" cy="47919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</a:rPr>
              <a:t>Ementa</a:t>
            </a:r>
          </a:p>
        </p:txBody>
      </p:sp>
    </p:spTree>
    <p:extLst>
      <p:ext uri="{BB962C8B-B14F-4D97-AF65-F5344CB8AC3E}">
        <p14:creationId xmlns:p14="http://schemas.microsoft.com/office/powerpoint/2010/main" val="1004714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9893B6-CAD0-4A67-ABA2-0CE39C4A3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3072"/>
            <a:ext cx="5683615" cy="61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91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C8544AC-E188-48FB-928B-EA2FB39B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404" y="1431944"/>
            <a:ext cx="3050476" cy="387116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1CD7C61-BE1B-4998-A247-D6A3DDA667AF}"/>
              </a:ext>
            </a:extLst>
          </p:cNvPr>
          <p:cNvSpPr txBox="1"/>
          <p:nvPr/>
        </p:nvSpPr>
        <p:spPr>
          <a:xfrm>
            <a:off x="5940152" y="5426056"/>
            <a:ext cx="1550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7th </a:t>
            </a:r>
            <a:r>
              <a:rPr lang="pt-BR" sz="1400" b="1" dirty="0" err="1">
                <a:solidFill>
                  <a:schemeClr val="bg1"/>
                </a:solidFill>
              </a:rPr>
              <a:t>edition</a:t>
            </a:r>
            <a:r>
              <a:rPr lang="pt-BR" sz="1400" b="1" dirty="0">
                <a:solidFill>
                  <a:schemeClr val="bg1"/>
                </a:solidFill>
              </a:rPr>
              <a:t> - 2015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5F1F7A-510D-4360-BF59-187CC7F3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09" y="1419572"/>
            <a:ext cx="3144088" cy="401885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6EE79D1-229B-401A-B63D-EDF470634857}"/>
              </a:ext>
            </a:extLst>
          </p:cNvPr>
          <p:cNvSpPr txBox="1"/>
          <p:nvPr/>
        </p:nvSpPr>
        <p:spPr>
          <a:xfrm>
            <a:off x="1700174" y="5517232"/>
            <a:ext cx="1550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1st </a:t>
            </a:r>
            <a:r>
              <a:rPr lang="pt-BR" sz="1400" b="1" dirty="0" err="1">
                <a:solidFill>
                  <a:schemeClr val="bg1"/>
                </a:solidFill>
              </a:rPr>
              <a:t>edition</a:t>
            </a:r>
            <a:r>
              <a:rPr lang="pt-BR" sz="1400" b="1" dirty="0">
                <a:solidFill>
                  <a:schemeClr val="bg1"/>
                </a:solidFill>
              </a:rPr>
              <a:t> - 2016</a:t>
            </a:r>
          </a:p>
        </p:txBody>
      </p:sp>
    </p:spTree>
    <p:extLst>
      <p:ext uri="{BB962C8B-B14F-4D97-AF65-F5344CB8AC3E}">
        <p14:creationId xmlns:p14="http://schemas.microsoft.com/office/powerpoint/2010/main" val="3561159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718838" y="1052736"/>
            <a:ext cx="7706324" cy="2983098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600" b="1" dirty="0">
                <a:solidFill>
                  <a:schemeClr val="bg1"/>
                </a:solidFill>
              </a:rPr>
              <a:t>Infraestrutura SEL</a:t>
            </a:r>
          </a:p>
        </p:txBody>
      </p:sp>
    </p:spTree>
    <p:extLst>
      <p:ext uri="{BB962C8B-B14F-4D97-AF65-F5344CB8AC3E}">
        <p14:creationId xmlns:p14="http://schemas.microsoft.com/office/powerpoint/2010/main" val="3207971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744EA601-4414-4E2D-8D35-CEFB45BAA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04813"/>
            <a:ext cx="72644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E1033912-6B3F-4349-ABBA-0E38CDC7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4945063"/>
            <a:ext cx="821372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509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9BE4EDE-FA1F-4CF7-B7E6-5DEDB39B4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81075"/>
            <a:ext cx="900112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426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1E860D79-750D-405F-B3AB-98B3B256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346075"/>
            <a:ext cx="92329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70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DEBA810-3251-498E-B9C4-F4C916BC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250"/>
            <a:ext cx="9128125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292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B17F70C-680A-4527-B777-49E12CE3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23863"/>
            <a:ext cx="7721600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566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1387569" y="1702345"/>
            <a:ext cx="6368863" cy="168388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600" b="1" dirty="0">
                <a:solidFill>
                  <a:schemeClr val="bg1"/>
                </a:solidFill>
              </a:rPr>
              <a:t>Calendário</a:t>
            </a:r>
          </a:p>
        </p:txBody>
      </p:sp>
    </p:spTree>
    <p:extLst>
      <p:ext uri="{BB962C8B-B14F-4D97-AF65-F5344CB8AC3E}">
        <p14:creationId xmlns:p14="http://schemas.microsoft.com/office/powerpoint/2010/main" val="151149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E12E6D6D-56C1-4948-988D-68C4C0D2F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700213"/>
            <a:ext cx="5616575" cy="14478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 b="1"/>
              <a:t>ME3000 – Analog Electronic Courseware </a:t>
            </a:r>
          </a:p>
        </p:txBody>
      </p:sp>
    </p:spTree>
    <p:extLst>
      <p:ext uri="{BB962C8B-B14F-4D97-AF65-F5344CB8AC3E}">
        <p14:creationId xmlns:p14="http://schemas.microsoft.com/office/powerpoint/2010/main" val="3984476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ADD6FBF-8F4E-4A95-A9E0-CA3C61C51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322263"/>
            <a:ext cx="6442075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015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80AA232-C1F2-47B9-B573-31DFDE15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52450"/>
            <a:ext cx="59055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879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1D01A80-3347-4D31-8C7F-BEC9EB916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303213"/>
            <a:ext cx="7366000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449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2A81EAD-4F51-416E-91AD-4CC133EC3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0213"/>
            <a:ext cx="716280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15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A8EA49D-CF9E-4DB4-8FD1-B35A097CE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642938"/>
            <a:ext cx="713422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B7CD79D5-36A7-4BBC-8C48-3F4DEC9081A5}"/>
              </a:ext>
            </a:extLst>
          </p:cNvPr>
          <p:cNvSpPr/>
          <p:nvPr/>
        </p:nvSpPr>
        <p:spPr>
          <a:xfrm>
            <a:off x="8101013" y="3714750"/>
            <a:ext cx="503237" cy="36036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743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1BF128AC-6423-4968-8D88-FD3D97522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04813"/>
            <a:ext cx="72644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A062A071-FE82-4470-9115-34CC2E62D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4945063"/>
            <a:ext cx="821372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47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AC93CD6-09F4-4B16-9138-76CC7E0A2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81075"/>
            <a:ext cx="900112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473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F67FA781-F9A0-4864-98A1-6CEAF9FE9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346075"/>
            <a:ext cx="92329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403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987EC0C-C34A-4681-A3B8-DDFEA8992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250"/>
            <a:ext cx="9128125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874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1187624" y="859303"/>
            <a:ext cx="104298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Turma 1</a:t>
            </a:r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E502A5BF-690B-4D48-9B15-D4ABE8917C1B}"/>
              </a:ext>
            </a:extLst>
          </p:cNvPr>
          <p:cNvSpPr/>
          <p:nvPr/>
        </p:nvSpPr>
        <p:spPr>
          <a:xfrm>
            <a:off x="6013956" y="1578763"/>
            <a:ext cx="475255" cy="237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schemeClr val="tx1"/>
              </a:solidFill>
            </a:endParaRPr>
          </a:p>
        </p:txBody>
      </p:sp>
      <p:sp>
        <p:nvSpPr>
          <p:cNvPr id="39" name="TextBox 28">
            <a:extLst>
              <a:ext uri="{FF2B5EF4-FFF2-40B4-BE49-F238E27FC236}">
                <a16:creationId xmlns:a16="http://schemas.microsoft.com/office/drawing/2014/main" id="{5FAB0D8C-C808-49AE-9734-25FE78644491}"/>
              </a:ext>
            </a:extLst>
          </p:cNvPr>
          <p:cNvSpPr txBox="1"/>
          <p:nvPr/>
        </p:nvSpPr>
        <p:spPr>
          <a:xfrm>
            <a:off x="6479897" y="1583113"/>
            <a:ext cx="956962" cy="228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/>
              <a:t>Haverá aula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25BC5E-3414-4E50-8103-C7C148BC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102" y="784500"/>
            <a:ext cx="2657475" cy="771525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90C50A60-A92C-4EF0-A3E0-C1EAB6DEB90E}"/>
              </a:ext>
            </a:extLst>
          </p:cNvPr>
          <p:cNvSpPr txBox="1">
            <a:spLocks/>
          </p:cNvSpPr>
          <p:nvPr/>
        </p:nvSpPr>
        <p:spPr>
          <a:xfrm>
            <a:off x="2483768" y="206396"/>
            <a:ext cx="3374334" cy="38141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Calendário – 2º semestre 2020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4A141FA-216D-4EAF-8B11-FA4A28D01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360" y="693107"/>
            <a:ext cx="2828926" cy="59340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539670C-F3F5-4E14-AEF3-1A13A6426115}"/>
              </a:ext>
            </a:extLst>
          </p:cNvPr>
          <p:cNvSpPr txBox="1"/>
          <p:nvPr/>
        </p:nvSpPr>
        <p:spPr>
          <a:xfrm>
            <a:off x="3185376" y="1261895"/>
            <a:ext cx="360040" cy="1471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3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1B1A8C-A6E1-4FEC-A3E3-EFEA503B4DD9}"/>
              </a:ext>
            </a:extLst>
          </p:cNvPr>
          <p:cNvSpPr txBox="1"/>
          <p:nvPr/>
        </p:nvSpPr>
        <p:spPr>
          <a:xfrm>
            <a:off x="3185376" y="1556025"/>
            <a:ext cx="360040" cy="14715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/>
              <a:t>17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0EEF4C-85E8-424D-A89E-E254ACC0A6DE}"/>
              </a:ext>
            </a:extLst>
          </p:cNvPr>
          <p:cNvSpPr txBox="1"/>
          <p:nvPr/>
        </p:nvSpPr>
        <p:spPr>
          <a:xfrm>
            <a:off x="4373508" y="1552456"/>
            <a:ext cx="360040" cy="2867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E47A282-779F-4562-B923-4FECFB0886B0}"/>
              </a:ext>
            </a:extLst>
          </p:cNvPr>
          <p:cNvSpPr txBox="1"/>
          <p:nvPr/>
        </p:nvSpPr>
        <p:spPr>
          <a:xfrm>
            <a:off x="4382744" y="2709687"/>
            <a:ext cx="360040" cy="2867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3154A46-250D-4B85-87AE-AD81E41BD5A0}"/>
              </a:ext>
            </a:extLst>
          </p:cNvPr>
          <p:cNvSpPr txBox="1"/>
          <p:nvPr/>
        </p:nvSpPr>
        <p:spPr>
          <a:xfrm>
            <a:off x="4399110" y="3589171"/>
            <a:ext cx="327309" cy="6761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43892EE-B8E3-43DC-988D-17F9FB4248A8}"/>
              </a:ext>
            </a:extLst>
          </p:cNvPr>
          <p:cNvSpPr txBox="1"/>
          <p:nvPr/>
        </p:nvSpPr>
        <p:spPr>
          <a:xfrm>
            <a:off x="4392920" y="4712630"/>
            <a:ext cx="327309" cy="6146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5EDD7E-0E34-4AF4-A46E-6F6BD3FD932D}"/>
              </a:ext>
            </a:extLst>
          </p:cNvPr>
          <p:cNvSpPr txBox="1"/>
          <p:nvPr/>
        </p:nvSpPr>
        <p:spPr>
          <a:xfrm>
            <a:off x="4382744" y="5877272"/>
            <a:ext cx="360040" cy="1780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DA8F3A5-0A3C-4BE4-9AC9-ACB2CB7AD7F3}"/>
              </a:ext>
            </a:extLst>
          </p:cNvPr>
          <p:cNvSpPr txBox="1"/>
          <p:nvPr/>
        </p:nvSpPr>
        <p:spPr>
          <a:xfrm>
            <a:off x="1170255" y="1444934"/>
            <a:ext cx="104298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Turma 2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44B788F-3DFE-4733-ADF3-654054701F65}"/>
              </a:ext>
            </a:extLst>
          </p:cNvPr>
          <p:cNvSpPr txBox="1"/>
          <p:nvPr/>
        </p:nvSpPr>
        <p:spPr>
          <a:xfrm>
            <a:off x="4373508" y="2417104"/>
            <a:ext cx="360040" cy="1780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</p:spTree>
    <p:extLst>
      <p:ext uri="{BB962C8B-B14F-4D97-AF65-F5344CB8AC3E}">
        <p14:creationId xmlns:p14="http://schemas.microsoft.com/office/powerpoint/2010/main" val="2623653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0EBF0A5-3431-4474-9390-E070FB93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23863"/>
            <a:ext cx="7721600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629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EA34B65A-AFD8-4CF9-BB2B-68B892B7A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700213"/>
            <a:ext cx="5616575" cy="14478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 b="1"/>
              <a:t>ME3100 – Analog Electronic Courseware </a:t>
            </a:r>
          </a:p>
        </p:txBody>
      </p:sp>
    </p:spTree>
    <p:extLst>
      <p:ext uri="{BB962C8B-B14F-4D97-AF65-F5344CB8AC3E}">
        <p14:creationId xmlns:p14="http://schemas.microsoft.com/office/powerpoint/2010/main" val="1284201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EA9EB6E-52F7-4728-9352-31A93CC23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346075"/>
            <a:ext cx="651192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633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30B288F-79E0-46B3-BFBB-B2E6C6C4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620713"/>
            <a:ext cx="73723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750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260B094-FA8A-47FD-9AA1-4561CE68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200025"/>
            <a:ext cx="771207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76FAB146-B0CD-4308-9346-5E2E0645983B}"/>
              </a:ext>
            </a:extLst>
          </p:cNvPr>
          <p:cNvSpPr/>
          <p:nvPr/>
        </p:nvSpPr>
        <p:spPr>
          <a:xfrm>
            <a:off x="8289925" y="4857750"/>
            <a:ext cx="536575" cy="36036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592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E425F3A-1008-4F9C-8990-86845A17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125538"/>
            <a:ext cx="76390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5F85E371-FF75-46A5-BDC4-C67F55284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0388"/>
            <a:ext cx="27320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101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924E4E2-4C82-4928-8407-BC3548ED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052513"/>
            <a:ext cx="73501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F5F9AA6D-59A4-43F1-8B65-43781EA90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90525"/>
            <a:ext cx="33289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3E8FA7E1-6405-4CC5-893D-EB4C1B03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20688"/>
            <a:ext cx="562451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73483AEE-C62B-4C20-A5DF-05EDC017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6351588"/>
            <a:ext cx="7296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138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C849B481-5B35-45EA-B0ED-542C1F52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7913"/>
            <a:ext cx="88392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>
            <a:extLst>
              <a:ext uri="{FF2B5EF4-FFF2-40B4-BE49-F238E27FC236}">
                <a16:creationId xmlns:a16="http://schemas.microsoft.com/office/drawing/2014/main" id="{EA60C38A-7BA6-4142-8B39-04787F50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674938"/>
            <a:ext cx="8896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>
            <a:extLst>
              <a:ext uri="{FF2B5EF4-FFF2-40B4-BE49-F238E27FC236}">
                <a16:creationId xmlns:a16="http://schemas.microsoft.com/office/drawing/2014/main" id="{BB628734-7BDD-4092-BB38-51A77074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416300"/>
            <a:ext cx="83724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>
            <a:extLst>
              <a:ext uri="{FF2B5EF4-FFF2-40B4-BE49-F238E27FC236}">
                <a16:creationId xmlns:a16="http://schemas.microsoft.com/office/drawing/2014/main" id="{99DCB46D-55EE-4E29-8EAF-139D9EA1E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116388"/>
            <a:ext cx="89439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45223597-AE4C-42D0-91E2-9BBD7476A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476250"/>
            <a:ext cx="4679950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Embedded Audio Player Teste and Verification</a:t>
            </a:r>
          </a:p>
        </p:txBody>
      </p:sp>
      <p:pic>
        <p:nvPicPr>
          <p:cNvPr id="13319" name="Picture 8">
            <a:extLst>
              <a:ext uri="{FF2B5EF4-FFF2-40B4-BE49-F238E27FC236}">
                <a16:creationId xmlns:a16="http://schemas.microsoft.com/office/drawing/2014/main" id="{0E450CD5-70E6-4802-8F79-52DB7320D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925638"/>
            <a:ext cx="86217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1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>
            <a:extLst>
              <a:ext uri="{FF2B5EF4-FFF2-40B4-BE49-F238E27FC236}">
                <a16:creationId xmlns:a16="http://schemas.microsoft.com/office/drawing/2014/main" id="{C1082A9F-F61E-4059-92D7-8138BEDEE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60350"/>
            <a:ext cx="8736012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>
            <a:extLst>
              <a:ext uri="{FF2B5EF4-FFF2-40B4-BE49-F238E27FC236}">
                <a16:creationId xmlns:a16="http://schemas.microsoft.com/office/drawing/2014/main" id="{D7695F82-C764-49D1-BB8C-B0A6CCDAF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1125538"/>
            <a:ext cx="160337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>
            <a:extLst>
              <a:ext uri="{FF2B5EF4-FFF2-40B4-BE49-F238E27FC236}">
                <a16:creationId xmlns:a16="http://schemas.microsoft.com/office/drawing/2014/main" id="{2B56350D-3927-44C0-924D-4EA96631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3213100"/>
            <a:ext cx="4676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id="{CEACD354-9C7D-427B-BF35-CA1F88B5C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24250"/>
            <a:ext cx="86772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>
            <a:extLst>
              <a:ext uri="{FF2B5EF4-FFF2-40B4-BE49-F238E27FC236}">
                <a16:creationId xmlns:a16="http://schemas.microsoft.com/office/drawing/2014/main" id="{2717983B-53E6-45BF-873C-778D81971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4076700"/>
            <a:ext cx="56261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>
            <a:extLst>
              <a:ext uri="{FF2B5EF4-FFF2-40B4-BE49-F238E27FC236}">
                <a16:creationId xmlns:a16="http://schemas.microsoft.com/office/drawing/2014/main" id="{C75262C0-A74C-49A4-8EBB-7AB120CE2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6392863"/>
            <a:ext cx="5057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252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>
            <a:extLst>
              <a:ext uri="{FF2B5EF4-FFF2-40B4-BE49-F238E27FC236}">
                <a16:creationId xmlns:a16="http://schemas.microsoft.com/office/drawing/2014/main" id="{D574F9AD-4130-45A3-ADA2-0E182A275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1313"/>
            <a:ext cx="56594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>
            <a:extLst>
              <a:ext uri="{FF2B5EF4-FFF2-40B4-BE49-F238E27FC236}">
                <a16:creationId xmlns:a16="http://schemas.microsoft.com/office/drawing/2014/main" id="{F9963E00-A144-4A89-8048-8CDCF12C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903288"/>
            <a:ext cx="863123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>
            <a:extLst>
              <a:ext uri="{FF2B5EF4-FFF2-40B4-BE49-F238E27FC236}">
                <a16:creationId xmlns:a16="http://schemas.microsoft.com/office/drawing/2014/main" id="{1A228752-D9F3-4A57-9AC1-80F2A4F7B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817245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BC3E9F6F-11DF-4173-9284-B43310D96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2368550"/>
            <a:ext cx="81724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>
            <a:extLst>
              <a:ext uri="{FF2B5EF4-FFF2-40B4-BE49-F238E27FC236}">
                <a16:creationId xmlns:a16="http://schemas.microsoft.com/office/drawing/2014/main" id="{FA49F2EC-3702-4DE6-BD42-3CD2FD8C6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924175"/>
            <a:ext cx="56261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>
            <a:extLst>
              <a:ext uri="{FF2B5EF4-FFF2-40B4-BE49-F238E27FC236}">
                <a16:creationId xmlns:a16="http://schemas.microsoft.com/office/drawing/2014/main" id="{B17911A0-3CB4-4793-A357-6E14F65F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5240338"/>
            <a:ext cx="5057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6">
            <a:extLst>
              <a:ext uri="{FF2B5EF4-FFF2-40B4-BE49-F238E27FC236}">
                <a16:creationId xmlns:a16="http://schemas.microsoft.com/office/drawing/2014/main" id="{7DDDBFA9-D61D-45D3-8469-6474E03C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14950"/>
            <a:ext cx="822483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897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1187624" y="859303"/>
            <a:ext cx="104298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Turma 3</a:t>
            </a:r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E502A5BF-690B-4D48-9B15-D4ABE8917C1B}"/>
              </a:ext>
            </a:extLst>
          </p:cNvPr>
          <p:cNvSpPr/>
          <p:nvPr/>
        </p:nvSpPr>
        <p:spPr>
          <a:xfrm>
            <a:off x="6013956" y="1578763"/>
            <a:ext cx="475255" cy="237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schemeClr val="tx1"/>
              </a:solidFill>
            </a:endParaRPr>
          </a:p>
        </p:txBody>
      </p:sp>
      <p:sp>
        <p:nvSpPr>
          <p:cNvPr id="39" name="TextBox 28">
            <a:extLst>
              <a:ext uri="{FF2B5EF4-FFF2-40B4-BE49-F238E27FC236}">
                <a16:creationId xmlns:a16="http://schemas.microsoft.com/office/drawing/2014/main" id="{5FAB0D8C-C808-49AE-9734-25FE78644491}"/>
              </a:ext>
            </a:extLst>
          </p:cNvPr>
          <p:cNvSpPr txBox="1"/>
          <p:nvPr/>
        </p:nvSpPr>
        <p:spPr>
          <a:xfrm>
            <a:off x="6479897" y="1583113"/>
            <a:ext cx="956962" cy="228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/>
              <a:t>Haverá aula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25BC5E-3414-4E50-8103-C7C148BC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102" y="784500"/>
            <a:ext cx="2657475" cy="771525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90C50A60-A92C-4EF0-A3E0-C1EAB6DEB90E}"/>
              </a:ext>
            </a:extLst>
          </p:cNvPr>
          <p:cNvSpPr txBox="1">
            <a:spLocks/>
          </p:cNvSpPr>
          <p:nvPr/>
        </p:nvSpPr>
        <p:spPr>
          <a:xfrm>
            <a:off x="2483768" y="206396"/>
            <a:ext cx="3374334" cy="38141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Calendário – 2º semestre 2020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4A141FA-216D-4EAF-8B11-FA4A28D01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360" y="693107"/>
            <a:ext cx="2828926" cy="59340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539670C-F3F5-4E14-AEF3-1A13A6426115}"/>
              </a:ext>
            </a:extLst>
          </p:cNvPr>
          <p:cNvSpPr txBox="1"/>
          <p:nvPr/>
        </p:nvSpPr>
        <p:spPr>
          <a:xfrm>
            <a:off x="3185376" y="1261895"/>
            <a:ext cx="360040" cy="1471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3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1B1A8C-A6E1-4FEC-A3E3-EFEA503B4DD9}"/>
              </a:ext>
            </a:extLst>
          </p:cNvPr>
          <p:cNvSpPr txBox="1"/>
          <p:nvPr/>
        </p:nvSpPr>
        <p:spPr>
          <a:xfrm>
            <a:off x="3185376" y="1556025"/>
            <a:ext cx="360040" cy="14715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/>
              <a:t>17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0EEF4C-85E8-424D-A89E-E254ACC0A6DE}"/>
              </a:ext>
            </a:extLst>
          </p:cNvPr>
          <p:cNvSpPr txBox="1"/>
          <p:nvPr/>
        </p:nvSpPr>
        <p:spPr>
          <a:xfrm>
            <a:off x="4732608" y="1556792"/>
            <a:ext cx="360040" cy="2867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E47A282-779F-4562-B923-4FECFB0886B0}"/>
              </a:ext>
            </a:extLst>
          </p:cNvPr>
          <p:cNvSpPr txBox="1"/>
          <p:nvPr/>
        </p:nvSpPr>
        <p:spPr>
          <a:xfrm>
            <a:off x="4723908" y="2708920"/>
            <a:ext cx="360040" cy="2867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3154A46-250D-4B85-87AE-AD81E41BD5A0}"/>
              </a:ext>
            </a:extLst>
          </p:cNvPr>
          <p:cNvSpPr txBox="1"/>
          <p:nvPr/>
        </p:nvSpPr>
        <p:spPr>
          <a:xfrm>
            <a:off x="4723908" y="3591732"/>
            <a:ext cx="360040" cy="6761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5EDD7E-0E34-4AF4-A46E-6F6BD3FD932D}"/>
              </a:ext>
            </a:extLst>
          </p:cNvPr>
          <p:cNvSpPr txBox="1"/>
          <p:nvPr/>
        </p:nvSpPr>
        <p:spPr>
          <a:xfrm>
            <a:off x="4732608" y="5874338"/>
            <a:ext cx="360040" cy="1780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B6495A1-7F98-4D45-9D50-560A7798021A}"/>
              </a:ext>
            </a:extLst>
          </p:cNvPr>
          <p:cNvSpPr txBox="1"/>
          <p:nvPr/>
        </p:nvSpPr>
        <p:spPr>
          <a:xfrm>
            <a:off x="4725252" y="2420888"/>
            <a:ext cx="327309" cy="1618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744AC44-E688-424D-B45E-DE6B97CFF439}"/>
              </a:ext>
            </a:extLst>
          </p:cNvPr>
          <p:cNvSpPr txBox="1"/>
          <p:nvPr/>
        </p:nvSpPr>
        <p:spPr>
          <a:xfrm>
            <a:off x="4709823" y="4742401"/>
            <a:ext cx="360040" cy="5588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800" b="1" dirty="0"/>
          </a:p>
        </p:txBody>
      </p:sp>
    </p:spTree>
    <p:extLst>
      <p:ext uri="{BB962C8B-B14F-4D97-AF65-F5344CB8AC3E}">
        <p14:creationId xmlns:p14="http://schemas.microsoft.com/office/powerpoint/2010/main" val="294154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1F2BF0B8-E70E-4AF6-9578-40EB04311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605631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8B05528C-4B41-4907-BCCB-2D70E033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74707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7311919C-3EC9-4B55-BAF5-E61CC3CC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9063"/>
            <a:ext cx="778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015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id="{52F8D176-BE0C-450F-94CE-169FE3DBF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476250"/>
            <a:ext cx="4254500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LED Audio VU Meter Test and Verification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C1E40894-5218-416C-8DD1-6EAAE3318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981075"/>
            <a:ext cx="83724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AC1D2FBD-0EAF-41EE-9E1A-BB80EA931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5770562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44CBE33D-A2FF-4B1B-8B53-235A5D6A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5664200"/>
            <a:ext cx="37719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>
            <a:extLst>
              <a:ext uri="{FF2B5EF4-FFF2-40B4-BE49-F238E27FC236}">
                <a16:creationId xmlns:a16="http://schemas.microsoft.com/office/drawing/2014/main" id="{A8D1CDCB-C762-4067-B7AF-5D33B2E9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859088"/>
            <a:ext cx="28670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8254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DAA9C8E0-2F56-4684-82F4-E73744F02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15913"/>
            <a:ext cx="616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>
            <a:extLst>
              <a:ext uri="{FF2B5EF4-FFF2-40B4-BE49-F238E27FC236}">
                <a16:creationId xmlns:a16="http://schemas.microsoft.com/office/drawing/2014/main" id="{24D477B2-5E77-44A7-8BDD-BD29DDB03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692150"/>
            <a:ext cx="8004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>
            <a:extLst>
              <a:ext uri="{FF2B5EF4-FFF2-40B4-BE49-F238E27FC236}">
                <a16:creationId xmlns:a16="http://schemas.microsoft.com/office/drawing/2014/main" id="{711785EB-D364-4CA8-B834-79086CF91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857375"/>
            <a:ext cx="79311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1">
            <a:extLst>
              <a:ext uri="{FF2B5EF4-FFF2-40B4-BE49-F238E27FC236}">
                <a16:creationId xmlns:a16="http://schemas.microsoft.com/office/drawing/2014/main" id="{969AB4DD-F205-4F02-8A06-9EFF48D45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341438"/>
            <a:ext cx="5724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4. Vary the gain of equalizer by adjusting the potentiometer VR1. </a:t>
            </a:r>
          </a:p>
        </p:txBody>
      </p:sp>
    </p:spTree>
    <p:extLst>
      <p:ext uri="{BB962C8B-B14F-4D97-AF65-F5344CB8AC3E}">
        <p14:creationId xmlns:p14="http://schemas.microsoft.com/office/powerpoint/2010/main" val="3996308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>
            <a:extLst>
              <a:ext uri="{FF2B5EF4-FFF2-40B4-BE49-F238E27FC236}">
                <a16:creationId xmlns:a16="http://schemas.microsoft.com/office/drawing/2014/main" id="{5FABEEEE-94CB-43A2-9338-9E5CA0E12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404813"/>
            <a:ext cx="5619750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Equalizer with LED Audio VU Meter Test and Verification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56121CBD-7EA7-4473-BC93-75D215EF9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79216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>
            <a:extLst>
              <a:ext uri="{FF2B5EF4-FFF2-40B4-BE49-F238E27FC236}">
                <a16:creationId xmlns:a16="http://schemas.microsoft.com/office/drawing/2014/main" id="{211A185E-AC3E-44A2-B87E-B31788C09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38250"/>
            <a:ext cx="66833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D75954E2-D2F4-4B10-994D-6000A4118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062663"/>
            <a:ext cx="7296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279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19BBB4C9-7DFE-4E08-9B27-2A20425FB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12006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>
            <a:extLst>
              <a:ext uri="{FF2B5EF4-FFF2-40B4-BE49-F238E27FC236}">
                <a16:creationId xmlns:a16="http://schemas.microsoft.com/office/drawing/2014/main" id="{934A018F-6CF4-4E34-B302-CB32491C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371600"/>
            <a:ext cx="75533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69599DC4-085E-4633-B549-D64286CF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5213350"/>
            <a:ext cx="66579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220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95AF24C2-C971-4AC5-9044-74558ECED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33375"/>
            <a:ext cx="62658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C4FED638-2DEE-4905-B6DA-96564CEB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657225"/>
            <a:ext cx="29241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A182D0E-8FDB-42E5-8846-8E93C58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92588"/>
            <a:ext cx="7920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C41BBBA6-2E50-491A-B2A4-57458BC6E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29175"/>
            <a:ext cx="791051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1">
            <a:extLst>
              <a:ext uri="{FF2B5EF4-FFF2-40B4-BE49-F238E27FC236}">
                <a16:creationId xmlns:a16="http://schemas.microsoft.com/office/drawing/2014/main" id="{B035E226-D57C-49A9-8067-3D3ECED98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5334000"/>
            <a:ext cx="795178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pt-BR" sz="1600"/>
              <a:t>6.  With all the connections properly connected as shown in Figure 6, configure the power supply as described in Section </a:t>
            </a:r>
            <a:r>
              <a:rPr lang="en-US" altLang="pt-BR" sz="1600" b="1"/>
              <a:t>Embedded Audio Player Test and Verification</a:t>
            </a:r>
            <a:r>
              <a:rPr lang="en-US" altLang="pt-BR" sz="1600"/>
              <a:t> and turn it on. The red LED </a:t>
            </a:r>
            <a:r>
              <a:rPr lang="en-US" altLang="pt-BR" sz="1600" b="1"/>
              <a:t>D1 </a:t>
            </a:r>
            <a:r>
              <a:rPr lang="en-US" altLang="pt-BR" sz="1600"/>
              <a:t>on the ME3100 Analog Circuit Design kit will blink for a moment.</a:t>
            </a:r>
            <a:endParaRPr lang="pt-BR" altLang="pt-BR" sz="1600"/>
          </a:p>
        </p:txBody>
      </p:sp>
    </p:spTree>
    <p:extLst>
      <p:ext uri="{BB962C8B-B14F-4D97-AF65-F5344CB8AC3E}">
        <p14:creationId xmlns:p14="http://schemas.microsoft.com/office/powerpoint/2010/main" val="1900026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8BA20DC-B976-49D5-A705-23909854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463"/>
            <a:ext cx="79311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B4722A2F-8549-4F95-9DF5-D7B399CFA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949325"/>
            <a:ext cx="81311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18BBAFFC-92E0-4996-AF25-F63ACB661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49400"/>
            <a:ext cx="5783262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>
            <a:extLst>
              <a:ext uri="{FF2B5EF4-FFF2-40B4-BE49-F238E27FC236}">
                <a16:creationId xmlns:a16="http://schemas.microsoft.com/office/drawing/2014/main" id="{17E3EDDE-73A8-418F-B89E-E9945FD9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982788"/>
            <a:ext cx="7951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125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F90BF2AB-4F07-46B1-80DC-5AB4991E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700213"/>
            <a:ext cx="5616575" cy="14478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 b="1"/>
              <a:t>ME3200 – Analog Electronic Courseware </a:t>
            </a:r>
          </a:p>
        </p:txBody>
      </p:sp>
    </p:spTree>
    <p:extLst>
      <p:ext uri="{BB962C8B-B14F-4D97-AF65-F5344CB8AC3E}">
        <p14:creationId xmlns:p14="http://schemas.microsoft.com/office/powerpoint/2010/main" val="24123244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69128BF-0946-4AC8-892C-046BD9E5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3375"/>
            <a:ext cx="59340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C0F3A7FD-221F-418A-BA04-15DA5B86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282700"/>
            <a:ext cx="7156450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4766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6437C79-1D96-435D-954D-E2987EA9B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908050"/>
            <a:ext cx="8645525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5B4E54FC-8E8B-4C3C-A180-42138987CB71}"/>
              </a:ext>
            </a:extLst>
          </p:cNvPr>
          <p:cNvSpPr/>
          <p:nvPr/>
        </p:nvSpPr>
        <p:spPr>
          <a:xfrm>
            <a:off x="3497263" y="3422650"/>
            <a:ext cx="360362" cy="28733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716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718838" y="1052736"/>
            <a:ext cx="7706324" cy="2983098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600" b="1" dirty="0">
                <a:solidFill>
                  <a:schemeClr val="bg1"/>
                </a:solidFill>
              </a:rPr>
              <a:t>Referências Bibliográficas</a:t>
            </a:r>
          </a:p>
        </p:txBody>
      </p:sp>
    </p:spTree>
    <p:extLst>
      <p:ext uri="{BB962C8B-B14F-4D97-AF65-F5344CB8AC3E}">
        <p14:creationId xmlns:p14="http://schemas.microsoft.com/office/powerpoint/2010/main" val="2054334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3ED6783-C867-45DA-95AE-650F608C2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823913"/>
            <a:ext cx="81724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2818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EF997D-A333-4B39-B2B9-5C503202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60648"/>
            <a:ext cx="4426759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474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F75D079-3B71-4ACF-822E-DFF3707AC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908720"/>
            <a:ext cx="8312727" cy="433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27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082A51B-3041-4BCA-8E82-29BD745E0D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09" y="1976796"/>
            <a:ext cx="4869160" cy="365187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8504553-76F7-4062-9EE1-EC12570C5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5716" y="2035899"/>
            <a:ext cx="4801614" cy="36012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57D1122-E90F-47FF-9975-7E6EF50C236B}"/>
              </a:ext>
            </a:extLst>
          </p:cNvPr>
          <p:cNvSpPr txBox="1"/>
          <p:nvPr/>
        </p:nvSpPr>
        <p:spPr>
          <a:xfrm>
            <a:off x="2987824" y="33265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Sistema de Prototipagem de PCB </a:t>
            </a:r>
          </a:p>
          <a:p>
            <a:pPr algn="ctr"/>
            <a:r>
              <a:rPr lang="pt-BR" b="1" dirty="0"/>
              <a:t>(</a:t>
            </a:r>
            <a:r>
              <a:rPr lang="pt-BR" b="1" dirty="0">
                <a:hlinkClick r:id="rId4"/>
              </a:rPr>
              <a:t>LPKF</a:t>
            </a:r>
            <a:r>
              <a:rPr lang="pt-BR" b="1" dirty="0"/>
              <a:t> – Alemanha)</a:t>
            </a:r>
          </a:p>
        </p:txBody>
      </p:sp>
    </p:spTree>
    <p:extLst>
      <p:ext uri="{BB962C8B-B14F-4D97-AF65-F5344CB8AC3E}">
        <p14:creationId xmlns:p14="http://schemas.microsoft.com/office/powerpoint/2010/main" val="4499234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E57D1122-E90F-47FF-9975-7E6EF50C236B}"/>
              </a:ext>
            </a:extLst>
          </p:cNvPr>
          <p:cNvSpPr txBox="1"/>
          <p:nvPr/>
        </p:nvSpPr>
        <p:spPr>
          <a:xfrm>
            <a:off x="2987824" y="33265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Sistema de Prototipagem de PCB </a:t>
            </a:r>
          </a:p>
          <a:p>
            <a:pPr algn="ctr"/>
            <a:r>
              <a:rPr lang="pt-BR" b="1" dirty="0"/>
              <a:t>(</a:t>
            </a:r>
            <a:r>
              <a:rPr lang="pt-BR" b="1" dirty="0">
                <a:hlinkClick r:id="rId2"/>
              </a:rPr>
              <a:t>LPKF</a:t>
            </a:r>
            <a:r>
              <a:rPr lang="pt-BR" b="1" dirty="0"/>
              <a:t> – Alemanha)</a:t>
            </a:r>
          </a:p>
        </p:txBody>
      </p:sp>
      <p:pic>
        <p:nvPicPr>
          <p:cNvPr id="3" name="Imagem 2" descr="Uma imagem contendo chão, no interior, mesa, quarto&#10;&#10;Descrição gerada automaticamente">
            <a:extLst>
              <a:ext uri="{FF2B5EF4-FFF2-40B4-BE49-F238E27FC236}">
                <a16:creationId xmlns:a16="http://schemas.microsoft.com/office/drawing/2014/main" id="{D1BE7092-08F4-451B-BD56-D8E2A6A19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5" y="1244228"/>
            <a:ext cx="2736304" cy="2052228"/>
          </a:xfrm>
          <a:prstGeom prst="rect">
            <a:avLst/>
          </a:prstGeom>
        </p:spPr>
      </p:pic>
      <p:pic>
        <p:nvPicPr>
          <p:cNvPr id="8" name="Imagem 7" descr="Uma imagem contendo no interior, pia, pequeno, moto&#10;&#10;Descrição gerada automaticamente">
            <a:extLst>
              <a:ext uri="{FF2B5EF4-FFF2-40B4-BE49-F238E27FC236}">
                <a16:creationId xmlns:a16="http://schemas.microsoft.com/office/drawing/2014/main" id="{2A424327-D9C3-426E-88BB-22F632DE1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9845" y="2384884"/>
            <a:ext cx="2784309" cy="2088232"/>
          </a:xfrm>
          <a:prstGeom prst="rect">
            <a:avLst/>
          </a:prstGeom>
        </p:spPr>
      </p:pic>
      <p:pic>
        <p:nvPicPr>
          <p:cNvPr id="10" name="Imagem 9" descr="Uma imagem contendo chão, mesa, no interior, cadeira&#10;&#10;Descrição gerada automaticamente">
            <a:extLst>
              <a:ext uri="{FF2B5EF4-FFF2-40B4-BE49-F238E27FC236}">
                <a16:creationId xmlns:a16="http://schemas.microsoft.com/office/drawing/2014/main" id="{9EABFE29-AE58-42D7-A359-342B5A50F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3" y="3772226"/>
            <a:ext cx="2483768" cy="1862826"/>
          </a:xfrm>
          <a:prstGeom prst="rect">
            <a:avLst/>
          </a:prstGeom>
        </p:spPr>
      </p:pic>
      <p:pic>
        <p:nvPicPr>
          <p:cNvPr id="12" name="Imagem 11" descr="Uma imagem contendo no interior, mesa, caixa, em pé&#10;&#10;Descrição gerada automaticamente">
            <a:extLst>
              <a:ext uri="{FF2B5EF4-FFF2-40B4-BE49-F238E27FC236}">
                <a16:creationId xmlns:a16="http://schemas.microsoft.com/office/drawing/2014/main" id="{904783D9-CB8C-4ABA-B80A-33E8852EC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44228"/>
            <a:ext cx="2736304" cy="2052228"/>
          </a:xfrm>
          <a:prstGeom prst="rect">
            <a:avLst/>
          </a:prstGeom>
        </p:spPr>
      </p:pic>
      <p:pic>
        <p:nvPicPr>
          <p:cNvPr id="14" name="Imagem 13" descr="Uma imagem contendo mesa&#10;&#10;Descrição gerada automaticamente">
            <a:extLst>
              <a:ext uri="{FF2B5EF4-FFF2-40B4-BE49-F238E27FC236}">
                <a16:creationId xmlns:a16="http://schemas.microsoft.com/office/drawing/2014/main" id="{C031E687-07B9-4E51-88FC-075729BA3F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89040"/>
            <a:ext cx="2736304" cy="20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5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99271AC3-EDB7-4071-AEE0-D95173446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" y="908720"/>
            <a:ext cx="7557025" cy="419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78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hlinkClick r:id="rId2"/>
            <a:extLst>
              <a:ext uri="{FF2B5EF4-FFF2-40B4-BE49-F238E27FC236}">
                <a16:creationId xmlns:a16="http://schemas.microsoft.com/office/drawing/2014/main" id="{773FF08D-AEDD-44DF-A20F-04A8DBAC9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08720"/>
            <a:ext cx="7557025" cy="418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1FD557-32BE-4801-9B8F-51F32F57B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312727" cy="2073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2539780-522C-4493-B60D-C7A08CD96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27" y="2564904"/>
            <a:ext cx="8297043" cy="3744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27480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8BC4BE1-CBC1-45EF-9E7B-15F4E04F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89" y="2976876"/>
            <a:ext cx="2517220" cy="14920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C4B9D88-2CB0-48F6-B882-9AF0219B3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403" y="1170153"/>
            <a:ext cx="1136506" cy="57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31153A5-F8D4-488C-ABF7-B826699EB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94" y="1933847"/>
            <a:ext cx="2903658" cy="311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6305D71-55BB-4B3C-9A69-A85BB4EBC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755" y="2915674"/>
            <a:ext cx="1200150" cy="161448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33454A9-483D-43FD-94FD-EF1AD0336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426" y="2342176"/>
            <a:ext cx="2724948" cy="172051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920CCFA-EB5C-45E5-A894-A5D23E772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432" y="1036285"/>
            <a:ext cx="1312526" cy="419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76CE579-11D0-451E-B787-8B24783A4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4338" y="2572580"/>
            <a:ext cx="1771178" cy="2927567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5BAA371-1D77-441F-99D3-A0378A8AE742}"/>
              </a:ext>
            </a:extLst>
          </p:cNvPr>
          <p:cNvCxnSpPr>
            <a:cxnSpLocks/>
          </p:cNvCxnSpPr>
          <p:nvPr/>
        </p:nvCxnSpPr>
        <p:spPr>
          <a:xfrm>
            <a:off x="4233749" y="1562446"/>
            <a:ext cx="0" cy="4082143"/>
          </a:xfrm>
          <a:prstGeom prst="line">
            <a:avLst/>
          </a:prstGeom>
          <a:ln w="28575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A773C54F-ED5D-4EF2-BFB1-A5666F4F1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2426" y="4068788"/>
            <a:ext cx="2751912" cy="187364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59F1C5F-74D9-4C16-9837-9366C64E6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1630" y="1827843"/>
            <a:ext cx="1336922" cy="375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FADEEC5-FCFF-4659-90AA-25B98DB9A214}"/>
              </a:ext>
            </a:extLst>
          </p:cNvPr>
          <p:cNvSpPr txBox="1"/>
          <p:nvPr/>
        </p:nvSpPr>
        <p:spPr>
          <a:xfrm>
            <a:off x="3059832" y="260648"/>
            <a:ext cx="272494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Instrumentação Virtual</a:t>
            </a:r>
          </a:p>
        </p:txBody>
      </p:sp>
    </p:spTree>
    <p:extLst>
      <p:ext uri="{BB962C8B-B14F-4D97-AF65-F5344CB8AC3E}">
        <p14:creationId xmlns:p14="http://schemas.microsoft.com/office/powerpoint/2010/main" val="30868094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596336" cy="5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33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2CBE87A-C08D-4314-B039-C338D6C1A9F6}"/>
              </a:ext>
            </a:extLst>
          </p:cNvPr>
          <p:cNvSpPr txBox="1"/>
          <p:nvPr/>
        </p:nvSpPr>
        <p:spPr>
          <a:xfrm>
            <a:off x="323529" y="906891"/>
            <a:ext cx="352839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SEL313 – Circuitos Eletrônicos I</a:t>
            </a:r>
          </a:p>
          <a:p>
            <a:r>
              <a:rPr lang="pt-BR" b="1" dirty="0">
                <a:solidFill>
                  <a:schemeClr val="bg1"/>
                </a:solidFill>
              </a:rPr>
              <a:t>Prof. José Marcos Alves</a:t>
            </a:r>
          </a:p>
          <a:p>
            <a:r>
              <a:rPr lang="pt-BR" sz="1800" b="1" dirty="0">
                <a:solidFill>
                  <a:schemeClr val="bg1"/>
                </a:solidFill>
              </a:rPr>
              <a:t>Amplificadores Operacionais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AFC9E44-14AB-4EE6-9A09-F07043CF1170}"/>
              </a:ext>
            </a:extLst>
          </p:cNvPr>
          <p:cNvSpPr txBox="1"/>
          <p:nvPr/>
        </p:nvSpPr>
        <p:spPr>
          <a:xfrm>
            <a:off x="323529" y="2492896"/>
            <a:ext cx="41764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SEL315 – Circuitos Eletrônicos III</a:t>
            </a:r>
          </a:p>
          <a:p>
            <a:r>
              <a:rPr lang="pt-BR" dirty="0"/>
              <a:t>Apostilas - Prof. Paulo Roberto Veronese</a:t>
            </a:r>
          </a:p>
          <a:p>
            <a:r>
              <a:rPr lang="pt-BR" dirty="0"/>
              <a:t>Amplificadores Operacionais</a:t>
            </a:r>
          </a:p>
        </p:txBody>
      </p:sp>
    </p:spTree>
    <p:extLst>
      <p:ext uri="{BB962C8B-B14F-4D97-AF65-F5344CB8AC3E}">
        <p14:creationId xmlns:p14="http://schemas.microsoft.com/office/powerpoint/2010/main" val="23038328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9" y="1386032"/>
            <a:ext cx="3820537" cy="25470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13" y="1386032"/>
            <a:ext cx="3820535" cy="254702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1C6BF89-99AB-4E16-8C96-B61A390B1781}"/>
              </a:ext>
            </a:extLst>
          </p:cNvPr>
          <p:cNvSpPr txBox="1">
            <a:spLocks/>
          </p:cNvSpPr>
          <p:nvPr/>
        </p:nvSpPr>
        <p:spPr>
          <a:xfrm>
            <a:off x="3759513" y="260648"/>
            <a:ext cx="1336945" cy="72008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  <a:p>
            <a:r>
              <a:rPr lang="pt-BR" sz="2200" b="1" dirty="0">
                <a:solidFill>
                  <a:schemeClr val="bg1"/>
                </a:solidFill>
              </a:rPr>
              <a:t>(</a:t>
            </a:r>
            <a:r>
              <a:rPr lang="pt-BR" sz="2200" b="1" dirty="0" err="1">
                <a:solidFill>
                  <a:schemeClr val="bg1"/>
                </a:solidFill>
              </a:rPr>
              <a:t>Nov</a:t>
            </a:r>
            <a:r>
              <a:rPr lang="pt-BR" sz="2200" b="1" dirty="0">
                <a:solidFill>
                  <a:schemeClr val="bg1"/>
                </a:solidFill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70179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4AB5C3-3E95-48C3-B388-67F7AED07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47" y="287861"/>
            <a:ext cx="4083326" cy="30624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4BC561A-F92B-400C-8181-7C57D1333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47" y="3507645"/>
            <a:ext cx="4083327" cy="306249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84B6B4C-35EB-46B2-8894-684FC1339649}"/>
              </a:ext>
            </a:extLst>
          </p:cNvPr>
          <p:cNvSpPr txBox="1">
            <a:spLocks/>
          </p:cNvSpPr>
          <p:nvPr/>
        </p:nvSpPr>
        <p:spPr>
          <a:xfrm>
            <a:off x="467544" y="322503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94899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12FF7C-7A77-4972-B15D-9EED0A1DA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0" y="980728"/>
            <a:ext cx="7260299" cy="544522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1E2F1F8-720B-4AD9-94CC-2F960635C350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39169427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7776864" cy="518457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DEE2CDA-F50D-4B95-8F14-C033DFD61D45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10316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3" y="1052736"/>
            <a:ext cx="8039134" cy="5359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0EECBBF-7409-425D-8FB1-83C84D6D46F0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29137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8" y="980728"/>
            <a:ext cx="7761904" cy="51746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C1702AF-D8D0-4315-810D-893A16BCB569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16170856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8064896" cy="53765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293A53E-1562-4593-A412-000A7EDF780A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38006126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980728"/>
            <a:ext cx="7884368" cy="525624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150A41D-8A9C-4F90-9DAC-4581DDABB6D7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7551072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1484784"/>
            <a:ext cx="7956376" cy="447546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03848" y="260648"/>
            <a:ext cx="266429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1º Acesso </a:t>
            </a:r>
          </a:p>
          <a:p>
            <a:pPr algn="ctr"/>
            <a:r>
              <a:rPr lang="pt-BR" sz="2400" b="1" dirty="0"/>
              <a:t>(</a:t>
            </a:r>
            <a:r>
              <a:rPr lang="pt-BR" sz="2400" b="1" dirty="0" err="1"/>
              <a:t>Nov</a:t>
            </a:r>
            <a:r>
              <a:rPr lang="pt-BR" sz="2400" b="1" dirty="0"/>
              <a:t>/16)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00E3E8F-473F-4E8C-89FF-B9C8EDE85753}"/>
              </a:ext>
            </a:extLst>
          </p:cNvPr>
          <p:cNvSpPr txBox="1">
            <a:spLocks/>
          </p:cNvSpPr>
          <p:nvPr/>
        </p:nvSpPr>
        <p:spPr>
          <a:xfrm>
            <a:off x="593333" y="415533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38926226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1677063" y="1702345"/>
            <a:ext cx="5789875" cy="168388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600" b="1" dirty="0">
                <a:solidFill>
                  <a:schemeClr val="bg1"/>
                </a:solidFill>
              </a:rPr>
              <a:t>Avaliação</a:t>
            </a:r>
          </a:p>
        </p:txBody>
      </p:sp>
    </p:spTree>
    <p:extLst>
      <p:ext uri="{BB962C8B-B14F-4D97-AF65-F5344CB8AC3E}">
        <p14:creationId xmlns:p14="http://schemas.microsoft.com/office/powerpoint/2010/main" val="3909580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640" y="1360884"/>
            <a:ext cx="3123279" cy="41783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228184" y="836712"/>
            <a:ext cx="67115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Índice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04" y="1360885"/>
            <a:ext cx="2878931" cy="413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226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04A46CA-2C04-47DD-9FF8-B099E71E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692696"/>
            <a:ext cx="3876675" cy="4857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A9D21F6-6D92-4175-B7B2-80831C187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267" y="1340768"/>
            <a:ext cx="2733675" cy="609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ED720-1CD3-4F22-8DC7-6ED51061E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154" y="2043859"/>
            <a:ext cx="52959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925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1069125" y="908720"/>
            <a:ext cx="7005749" cy="3022799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600" b="1" dirty="0">
                <a:solidFill>
                  <a:schemeClr val="bg1"/>
                </a:solidFill>
              </a:rPr>
              <a:t>E-Disciplinas USP</a:t>
            </a:r>
          </a:p>
        </p:txBody>
      </p:sp>
    </p:spTree>
    <p:extLst>
      <p:ext uri="{BB962C8B-B14F-4D97-AF65-F5344CB8AC3E}">
        <p14:creationId xmlns:p14="http://schemas.microsoft.com/office/powerpoint/2010/main" val="2713061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5816" y="188640"/>
            <a:ext cx="2714565" cy="50766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E-disciplinas USP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endParaRPr lang="pt-BR" sz="2400" b="1" dirty="0">
              <a:solidFill>
                <a:schemeClr val="bg1"/>
              </a:solidFill>
            </a:endParaRPr>
          </a:p>
          <a:p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7D11DFA4-A8AE-438E-831D-205828572C9C}"/>
              </a:ext>
            </a:extLst>
          </p:cNvPr>
          <p:cNvSpPr txBox="1"/>
          <p:nvPr/>
        </p:nvSpPr>
        <p:spPr>
          <a:xfrm>
            <a:off x="2889393" y="764682"/>
            <a:ext cx="2783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hlinkClick r:id="rId2"/>
              </a:rPr>
              <a:t>https://edisciplinas.usp.br/acessar/</a:t>
            </a:r>
            <a:endParaRPr lang="pt-BR" sz="1400" b="1" dirty="0"/>
          </a:p>
        </p:txBody>
      </p:sp>
      <p:pic>
        <p:nvPicPr>
          <p:cNvPr id="2" name="Imagem 1">
            <a:hlinkClick r:id="rId2"/>
            <a:extLst>
              <a:ext uri="{FF2B5EF4-FFF2-40B4-BE49-F238E27FC236}">
                <a16:creationId xmlns:a16="http://schemas.microsoft.com/office/drawing/2014/main" id="{FD870E1F-CAC0-4264-B016-A03B3DE7B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340768"/>
            <a:ext cx="7557025" cy="30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584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451178" y="1859056"/>
            <a:ext cx="8313652" cy="1410159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0" b="1" dirty="0">
                <a:solidFill>
                  <a:schemeClr val="bg1"/>
                </a:solidFill>
              </a:rPr>
              <a:t>Expressão Escrita</a:t>
            </a:r>
          </a:p>
        </p:txBody>
      </p:sp>
    </p:spTree>
    <p:extLst>
      <p:ext uri="{BB962C8B-B14F-4D97-AF65-F5344CB8AC3E}">
        <p14:creationId xmlns:p14="http://schemas.microsoft.com/office/powerpoint/2010/main" val="782357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69148" y="819081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03648" y="764704"/>
            <a:ext cx="3284658" cy="5584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400" b="1" dirty="0">
                <a:solidFill>
                  <a:schemeClr val="tx1"/>
                </a:solidFill>
              </a:rPr>
              <a:t>Relatórios de Laboratório </a:t>
            </a:r>
          </a:p>
        </p:txBody>
      </p:sp>
      <p:sp>
        <p:nvSpPr>
          <p:cNvPr id="9" name="Rectangle 8"/>
          <p:cNvSpPr/>
          <p:nvPr/>
        </p:nvSpPr>
        <p:spPr>
          <a:xfrm>
            <a:off x="869148" y="1407225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445212" y="1395776"/>
            <a:ext cx="4032448" cy="4195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400" b="1" dirty="0">
                <a:solidFill>
                  <a:schemeClr val="tx1"/>
                </a:solidFill>
              </a:rPr>
              <a:t>Relatórios de Iniciação Científica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9148" y="2278828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445212" y="2206820"/>
            <a:ext cx="792088" cy="558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tx1"/>
                </a:solidFill>
              </a:rPr>
              <a:t>TCC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8AA2606-14E1-40AC-9DE5-12816629DD4D}"/>
              </a:ext>
            </a:extLst>
          </p:cNvPr>
          <p:cNvSpPr txBox="1">
            <a:spLocks/>
          </p:cNvSpPr>
          <p:nvPr/>
        </p:nvSpPr>
        <p:spPr>
          <a:xfrm>
            <a:off x="1445212" y="2765253"/>
            <a:ext cx="1584176" cy="558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tx1"/>
                </a:solidFill>
              </a:rPr>
              <a:t>Mestrado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658B476-9001-458E-9BF8-4235EDC3792D}"/>
              </a:ext>
            </a:extLst>
          </p:cNvPr>
          <p:cNvSpPr txBox="1">
            <a:spLocks/>
          </p:cNvSpPr>
          <p:nvPr/>
        </p:nvSpPr>
        <p:spPr>
          <a:xfrm>
            <a:off x="1445212" y="3280411"/>
            <a:ext cx="1584176" cy="558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tx1"/>
                </a:solidFill>
              </a:rPr>
              <a:t>Doutorado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8141400F-79F6-4E5C-876F-546AF9E73D80}"/>
              </a:ext>
            </a:extLst>
          </p:cNvPr>
          <p:cNvSpPr/>
          <p:nvPr/>
        </p:nvSpPr>
        <p:spPr>
          <a:xfrm>
            <a:off x="869148" y="2794964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FE05D366-4C4D-49E7-9131-9CFFB037DE33}"/>
              </a:ext>
            </a:extLst>
          </p:cNvPr>
          <p:cNvSpPr/>
          <p:nvPr/>
        </p:nvSpPr>
        <p:spPr>
          <a:xfrm>
            <a:off x="869148" y="3352419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08D6EC7-1ACE-4E5C-A7C8-4A21BCB3F119}"/>
              </a:ext>
            </a:extLst>
          </p:cNvPr>
          <p:cNvSpPr txBox="1">
            <a:spLocks/>
          </p:cNvSpPr>
          <p:nvPr/>
        </p:nvSpPr>
        <p:spPr>
          <a:xfrm>
            <a:off x="1445212" y="3795569"/>
            <a:ext cx="2088232" cy="558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tx1"/>
                </a:solidFill>
              </a:rPr>
              <a:t>Pós-Doutorado</a:t>
            </a: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BFD245C-94B6-48C5-B568-F65EF287CCD0}"/>
              </a:ext>
            </a:extLst>
          </p:cNvPr>
          <p:cNvSpPr/>
          <p:nvPr/>
        </p:nvSpPr>
        <p:spPr>
          <a:xfrm>
            <a:off x="869148" y="3867577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45A38C2D-E6BC-4922-8751-F6DFC913311D}"/>
              </a:ext>
            </a:extLst>
          </p:cNvPr>
          <p:cNvSpPr txBox="1">
            <a:spLocks/>
          </p:cNvSpPr>
          <p:nvPr/>
        </p:nvSpPr>
        <p:spPr>
          <a:xfrm>
            <a:off x="1445212" y="4361578"/>
            <a:ext cx="2088232" cy="43564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rgbClr val="FF0000"/>
                </a:solidFill>
              </a:rPr>
              <a:t>Vida Profissional 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18EAF0DC-0216-46BC-8C2C-E341792B7F43}"/>
              </a:ext>
            </a:extLst>
          </p:cNvPr>
          <p:cNvSpPr/>
          <p:nvPr/>
        </p:nvSpPr>
        <p:spPr>
          <a:xfrm>
            <a:off x="869148" y="4382735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6EE01E02-CE44-4A67-AA5C-34FAECD470CF}"/>
              </a:ext>
            </a:extLst>
          </p:cNvPr>
          <p:cNvSpPr/>
          <p:nvPr/>
        </p:nvSpPr>
        <p:spPr>
          <a:xfrm>
            <a:off x="869148" y="1851353"/>
            <a:ext cx="360040" cy="288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C1DBB313-2A2B-4DD7-B891-68AA78727604}"/>
              </a:ext>
            </a:extLst>
          </p:cNvPr>
          <p:cNvSpPr txBox="1">
            <a:spLocks/>
          </p:cNvSpPr>
          <p:nvPr/>
        </p:nvSpPr>
        <p:spPr>
          <a:xfrm>
            <a:off x="1443235" y="1831388"/>
            <a:ext cx="1240027" cy="4195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400" b="1" dirty="0">
                <a:solidFill>
                  <a:schemeClr val="tx1"/>
                </a:solidFill>
              </a:rPr>
              <a:t>Projetos</a:t>
            </a:r>
          </a:p>
        </p:txBody>
      </p:sp>
    </p:spTree>
    <p:extLst>
      <p:ext uri="{BB962C8B-B14F-4D97-AF65-F5344CB8AC3E}">
        <p14:creationId xmlns:p14="http://schemas.microsoft.com/office/powerpoint/2010/main" val="417932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9" grpId="0" animBg="1"/>
      <p:bldP spid="20" grpId="0" animBg="1"/>
      <p:bldP spid="23" grpId="0" animBg="1"/>
      <p:bldP spid="25" grpId="0" animBg="1"/>
      <p:bldP spid="2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6100"/>
            <a:ext cx="4305300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6084888" y="1989138"/>
            <a:ext cx="14398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pt-BR" b="1">
                <a:solidFill>
                  <a:srgbClr val="FF0000"/>
                </a:solidFill>
              </a:rPr>
              <a:t>Veja</a:t>
            </a:r>
          </a:p>
          <a:p>
            <a:r>
              <a:rPr lang="pt-BR" altLang="pt-BR" b="1"/>
              <a:t>Edição 2025</a:t>
            </a:r>
          </a:p>
          <a:p>
            <a:r>
              <a:rPr lang="pt-BR" altLang="pt-BR" b="1"/>
              <a:t>12/9/2007</a:t>
            </a:r>
          </a:p>
        </p:txBody>
      </p:sp>
    </p:spTree>
    <p:extLst>
      <p:ext uri="{BB962C8B-B14F-4D97-AF65-F5344CB8AC3E}">
        <p14:creationId xmlns:p14="http://schemas.microsoft.com/office/powerpoint/2010/main" val="23805208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6084888" y="1989138"/>
            <a:ext cx="14398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pt-BR" b="1">
                <a:solidFill>
                  <a:srgbClr val="FF0000"/>
                </a:solidFill>
              </a:rPr>
              <a:t>Veja</a:t>
            </a:r>
          </a:p>
          <a:p>
            <a:r>
              <a:rPr lang="pt-BR" altLang="pt-BR" b="1"/>
              <a:t>Edição 2217</a:t>
            </a:r>
          </a:p>
          <a:p>
            <a:r>
              <a:rPr lang="pt-BR" altLang="pt-BR" b="1"/>
              <a:t>18/5/2011</a:t>
            </a:r>
          </a:p>
        </p:txBody>
      </p:sp>
      <p:pic>
        <p:nvPicPr>
          <p:cNvPr id="307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7038"/>
            <a:ext cx="47371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8482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7885" y="297827"/>
            <a:ext cx="1971485" cy="357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Postado: 10/8/17</a:t>
            </a:r>
          </a:p>
        </p:txBody>
      </p:sp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D2AF61CF-1FE9-4BE9-A43E-04864A286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6" y="1331688"/>
            <a:ext cx="8312728" cy="41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561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6639" y="857950"/>
            <a:ext cx="360362" cy="2873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27584" y="764704"/>
            <a:ext cx="4778375" cy="1008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1"/>
                </a:solidFill>
                <a:latin typeface="Calibri" pitchFamily="34" charset="0"/>
              </a:rPr>
              <a:t>Relatórios de Laboratório: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1"/>
                </a:solidFill>
                <a:latin typeface="Calibri" pitchFamily="34" charset="0"/>
              </a:rPr>
              <a:t>Formatação de Publicação Científica</a:t>
            </a:r>
          </a:p>
        </p:txBody>
      </p:sp>
      <p:sp>
        <p:nvSpPr>
          <p:cNvPr id="31751" name="CaixaDeTexto 1"/>
          <p:cNvSpPr txBox="1">
            <a:spLocks noChangeArrowheads="1"/>
          </p:cNvSpPr>
          <p:nvPr/>
        </p:nvSpPr>
        <p:spPr bwMode="auto">
          <a:xfrm>
            <a:off x="396639" y="1916832"/>
            <a:ext cx="47783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-"/>
            </a:pPr>
            <a:r>
              <a:rPr lang="pt-BR" altLang="pt-BR" dirty="0"/>
              <a:t>Identificação dos autores e instituições</a:t>
            </a:r>
          </a:p>
          <a:p>
            <a:pPr>
              <a:buFontTx/>
              <a:buChar char="-"/>
            </a:pPr>
            <a:r>
              <a:rPr lang="pt-BR" altLang="pt-BR" dirty="0"/>
              <a:t>Resumo (português / inglês)</a:t>
            </a:r>
          </a:p>
          <a:p>
            <a:pPr>
              <a:buFontTx/>
              <a:buChar char="-"/>
            </a:pPr>
            <a:r>
              <a:rPr lang="pt-BR" altLang="pt-BR" dirty="0"/>
              <a:t>Introdução</a:t>
            </a:r>
          </a:p>
          <a:p>
            <a:pPr>
              <a:buFontTx/>
              <a:buChar char="-"/>
            </a:pPr>
            <a:r>
              <a:rPr lang="pt-BR" altLang="pt-BR" dirty="0"/>
              <a:t>Método</a:t>
            </a:r>
          </a:p>
          <a:p>
            <a:pPr>
              <a:buFontTx/>
              <a:buChar char="-"/>
            </a:pPr>
            <a:r>
              <a:rPr lang="pt-BR" altLang="pt-BR" dirty="0"/>
              <a:t>Resultados</a:t>
            </a:r>
          </a:p>
          <a:p>
            <a:pPr>
              <a:buFontTx/>
              <a:buChar char="-"/>
            </a:pPr>
            <a:r>
              <a:rPr lang="pt-BR" altLang="pt-BR" dirty="0"/>
              <a:t>Discussão</a:t>
            </a:r>
          </a:p>
          <a:p>
            <a:pPr>
              <a:buFontTx/>
              <a:buChar char="-"/>
            </a:pPr>
            <a:r>
              <a:rPr lang="pt-BR" altLang="pt-BR" dirty="0"/>
              <a:t>Conclusão</a:t>
            </a:r>
          </a:p>
          <a:p>
            <a:pPr>
              <a:buFontTx/>
              <a:buChar char="-"/>
            </a:pPr>
            <a:r>
              <a:rPr lang="pt-BR" altLang="pt-BR" dirty="0"/>
              <a:t>Referências Bibliográficas</a:t>
            </a:r>
          </a:p>
        </p:txBody>
      </p:sp>
    </p:spTree>
    <p:extLst>
      <p:ext uri="{BB962C8B-B14F-4D97-AF65-F5344CB8AC3E}">
        <p14:creationId xmlns:p14="http://schemas.microsoft.com/office/powerpoint/2010/main" val="26265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33" y="3466610"/>
            <a:ext cx="43624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01273"/>
            <a:ext cx="7352355" cy="20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D471ADA-4A9E-4223-8C8A-77B16B591D5D}"/>
              </a:ext>
            </a:extLst>
          </p:cNvPr>
          <p:cNvSpPr txBox="1">
            <a:spLocks/>
          </p:cNvSpPr>
          <p:nvPr/>
        </p:nvSpPr>
        <p:spPr>
          <a:xfrm>
            <a:off x="1475656" y="764704"/>
            <a:ext cx="6265799" cy="460506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Exemplo da Estrutura de Publicação Científica</a:t>
            </a:r>
          </a:p>
        </p:txBody>
      </p:sp>
    </p:spTree>
    <p:extLst>
      <p:ext uri="{BB962C8B-B14F-4D97-AF65-F5344CB8AC3E}">
        <p14:creationId xmlns:p14="http://schemas.microsoft.com/office/powerpoint/2010/main" val="140596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206" y="1988840"/>
            <a:ext cx="4779286" cy="32260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4916EE8-A9F2-4632-95CE-28F3D7C2F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00808"/>
            <a:ext cx="2878931" cy="413623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9BED6AB-A4BA-441C-BF06-B357D04DC2D9}"/>
              </a:ext>
            </a:extLst>
          </p:cNvPr>
          <p:cNvSpPr txBox="1"/>
          <p:nvPr/>
        </p:nvSpPr>
        <p:spPr>
          <a:xfrm>
            <a:off x="1571431" y="1129851"/>
            <a:ext cx="67115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2803239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452438"/>
            <a:ext cx="77057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0104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17AFDA60-ED64-48A1-AC21-543EE02F5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747889"/>
            <a:ext cx="8312728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566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58ACBB30-0B7E-4C7C-A4FF-D4CCECF6C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66" y="595116"/>
            <a:ext cx="7483068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362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7885" y="297827"/>
            <a:ext cx="1971485" cy="357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r>
              <a:rPr lang="pt-BR" dirty="0"/>
              <a:t>Postado: 10/8/17</a:t>
            </a:r>
          </a:p>
          <a:p>
            <a:pPr algn="ctr"/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35" y="230205"/>
            <a:ext cx="1476375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hlinkClick r:id="rId4"/>
            <a:extLst>
              <a:ext uri="{FF2B5EF4-FFF2-40B4-BE49-F238E27FC236}">
                <a16:creationId xmlns:a16="http://schemas.microsoft.com/office/drawing/2014/main" id="{33EEFF1D-3B79-4777-A4A0-A142C8066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33" y="2207683"/>
            <a:ext cx="8312728" cy="38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812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7885" y="297827"/>
            <a:ext cx="1971485" cy="357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r>
              <a:rPr lang="pt-BR" dirty="0"/>
              <a:t>Postado: 10/8/17</a:t>
            </a:r>
          </a:p>
          <a:p>
            <a:pPr algn="ctr"/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35" y="230205"/>
            <a:ext cx="1476375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hlinkClick r:id="rId4"/>
            <a:extLst>
              <a:ext uri="{FF2B5EF4-FFF2-40B4-BE49-F238E27FC236}">
                <a16:creationId xmlns:a16="http://schemas.microsoft.com/office/drawing/2014/main" id="{1D39AFFF-1B7B-4E0C-9AE2-721965154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492896"/>
            <a:ext cx="8312727" cy="272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558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7885" y="297827"/>
            <a:ext cx="1971485" cy="357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r>
              <a:rPr lang="pt-BR" dirty="0"/>
              <a:t>Postado: 10/8/17</a:t>
            </a:r>
          </a:p>
          <a:p>
            <a:pPr algn="ctr"/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35" y="230205"/>
            <a:ext cx="1476375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hlinkClick r:id="rId4"/>
            <a:extLst>
              <a:ext uri="{FF2B5EF4-FFF2-40B4-BE49-F238E27FC236}">
                <a16:creationId xmlns:a16="http://schemas.microsoft.com/office/drawing/2014/main" id="{5C11EA32-357A-466C-ACDC-AD9F8D671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37" y="2151872"/>
            <a:ext cx="8312727" cy="300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373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7885" y="297827"/>
            <a:ext cx="1971485" cy="357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r>
              <a:rPr lang="pt-BR" dirty="0"/>
              <a:t>Postado: 24/2/15</a:t>
            </a:r>
          </a:p>
          <a:p>
            <a:pPr algn="ctr"/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30205"/>
            <a:ext cx="1075065" cy="118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3" y="1609923"/>
            <a:ext cx="8126455" cy="462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69269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Palestra – Escrita Cientifica</a:t>
            </a:r>
          </a:p>
          <a:p>
            <a:pPr algn="ctr"/>
            <a:r>
              <a:rPr lang="pt-BR" b="1" dirty="0"/>
              <a:t>Prof. Valtencir Zucolotto – Dez/14</a:t>
            </a:r>
          </a:p>
        </p:txBody>
      </p:sp>
    </p:spTree>
    <p:extLst>
      <p:ext uri="{BB962C8B-B14F-4D97-AF65-F5344CB8AC3E}">
        <p14:creationId xmlns:p14="http://schemas.microsoft.com/office/powerpoint/2010/main" val="7842850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7885" y="297826"/>
            <a:ext cx="1971485" cy="466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Postado: 23/2/15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3848" y="29782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Redação Cientifica</a:t>
            </a:r>
          </a:p>
          <a:p>
            <a:pPr algn="ctr"/>
            <a:r>
              <a:rPr lang="pt-BR" b="1" dirty="0"/>
              <a:t>Prof. Gilson Volpato - UNESP</a:t>
            </a:r>
          </a:p>
        </p:txBody>
      </p:sp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D1BBC777-B745-473B-9A5A-B5ADB8B77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6" y="1492450"/>
            <a:ext cx="8312728" cy="395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47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7885" y="297826"/>
            <a:ext cx="1971485" cy="466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Postado: 01/08/19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1555" y="980728"/>
            <a:ext cx="3035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Instituto Gilson Volpato de Educação Científica</a:t>
            </a:r>
          </a:p>
        </p:txBody>
      </p:sp>
      <p:pic>
        <p:nvPicPr>
          <p:cNvPr id="2" name="Imagem 1">
            <a:hlinkClick r:id="rId3"/>
            <a:extLst>
              <a:ext uri="{FF2B5EF4-FFF2-40B4-BE49-F238E27FC236}">
                <a16:creationId xmlns:a16="http://schemas.microsoft.com/office/drawing/2014/main" id="{2854477A-94C0-4A23-8FB1-4477045D5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23" y="1859080"/>
            <a:ext cx="7557025" cy="416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364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7885" y="297826"/>
            <a:ext cx="1971485" cy="466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Postado: 6/3/15</a:t>
            </a: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99038"/>
            <a:ext cx="8191272" cy="41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6976" y="1147205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Metodologia Cientifica - UFSC</a:t>
            </a:r>
          </a:p>
        </p:txBody>
      </p:sp>
    </p:spTree>
    <p:extLst>
      <p:ext uri="{BB962C8B-B14F-4D97-AF65-F5344CB8AC3E}">
        <p14:creationId xmlns:p14="http://schemas.microsoft.com/office/powerpoint/2010/main" val="2137430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3260</TotalTime>
  <Words>480</Words>
  <Application>Microsoft Office PowerPoint</Application>
  <PresentationFormat>Apresentação na tela (4:3)</PresentationFormat>
  <Paragraphs>136</Paragraphs>
  <Slides>101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101</vt:i4>
      </vt:variant>
    </vt:vector>
  </HeadingPairs>
  <TitlesOfParts>
    <vt:vector size="104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OP AMPs for Everyone Newnes, 2009</vt:lpstr>
      <vt:lpstr>Amplificadores Operacionais e Filtros Ativos Artmed Editora, 7a edição, 2012</vt:lpstr>
      <vt:lpstr>Apresentação do PowerPoint</vt:lpstr>
      <vt:lpstr>Apresentação do PowerPoint</vt:lpstr>
      <vt:lpstr>Apresentação do PowerPoint</vt:lpstr>
      <vt:lpstr>Apresentação do PowerPoint</vt:lpstr>
      <vt:lpstr>Operational Amplifiers Newnes, 2003</vt:lpstr>
      <vt:lpstr>Operational Amplifiers: Theory and Design Springer, 2011</vt:lpstr>
      <vt:lpstr>Analog Filters using MATLAB Springer, 2009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SEL410 – Eletricidade e Magnetismo</dc:title>
  <dc:creator>José Marcos Alves</dc:creator>
  <cp:lastModifiedBy>José Marcos Alves</cp:lastModifiedBy>
  <cp:revision>197</cp:revision>
  <dcterms:created xsi:type="dcterms:W3CDTF">2014-02-16T09:54:04Z</dcterms:created>
  <dcterms:modified xsi:type="dcterms:W3CDTF">2020-08-29T22:02:36Z</dcterms:modified>
</cp:coreProperties>
</file>