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93" r:id="rId3"/>
    <p:sldId id="2730" r:id="rId4"/>
    <p:sldId id="2731" r:id="rId5"/>
    <p:sldId id="2790" r:id="rId6"/>
    <p:sldId id="2732" r:id="rId7"/>
    <p:sldId id="2733" r:id="rId8"/>
    <p:sldId id="2734" r:id="rId9"/>
    <p:sldId id="2794" r:id="rId10"/>
    <p:sldId id="2737" r:id="rId11"/>
    <p:sldId id="2736" r:id="rId12"/>
    <p:sldId id="2738" r:id="rId13"/>
    <p:sldId id="2739" r:id="rId14"/>
    <p:sldId id="2740" r:id="rId15"/>
    <p:sldId id="2741" r:id="rId16"/>
    <p:sldId id="2742" r:id="rId17"/>
    <p:sldId id="2743" r:id="rId18"/>
    <p:sldId id="2744" r:id="rId19"/>
    <p:sldId id="2745" r:id="rId20"/>
    <p:sldId id="2746" r:id="rId21"/>
    <p:sldId id="2747" r:id="rId22"/>
    <p:sldId id="2748" r:id="rId23"/>
    <p:sldId id="2749" r:id="rId24"/>
    <p:sldId id="2750" r:id="rId25"/>
    <p:sldId id="2751" r:id="rId26"/>
    <p:sldId id="2752" r:id="rId27"/>
    <p:sldId id="2753" r:id="rId28"/>
    <p:sldId id="2754" r:id="rId29"/>
    <p:sldId id="2755" r:id="rId30"/>
    <p:sldId id="2756" r:id="rId31"/>
    <p:sldId id="2757" r:id="rId32"/>
    <p:sldId id="2758" r:id="rId33"/>
    <p:sldId id="236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66"/>
    <a:srgbClr val="FFCC00"/>
    <a:srgbClr val="FF0066"/>
    <a:srgbClr val="FF505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5" autoAdjust="0"/>
  </p:normalViewPr>
  <p:slideViewPr>
    <p:cSldViewPr>
      <p:cViewPr>
        <p:scale>
          <a:sx n="75" d="100"/>
          <a:sy n="75" d="100"/>
        </p:scale>
        <p:origin x="1236" y="-18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09D0-8191-4C1F-BD14-B6ECDF40ECC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27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67HA4YM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KB5y2NJ9ox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</a:t>
            </a:r>
            <a:r>
              <a:rPr lang="pt-BR" sz="7200" dirty="0" smtClean="0">
                <a:solidFill>
                  <a:schemeClr val="bg1"/>
                </a:solidFill>
              </a:rPr>
              <a:t>RAD1607</a:t>
            </a:r>
          </a:p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Capítulo 02</a:t>
            </a:r>
          </a:p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Filosofia dos estoicos</a:t>
            </a: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cosmos atua </a:t>
            </a:r>
            <a:r>
              <a:rPr lang="pt-BR" dirty="0"/>
              <a:t>um todo racional = </a:t>
            </a:r>
            <a:r>
              <a:rPr lang="pt-BR" dirty="0" smtClean="0"/>
              <a:t>LÓGOS</a:t>
            </a:r>
          </a:p>
          <a:p>
            <a:pPr lvl="1"/>
            <a:r>
              <a:rPr lang="pt-BR" dirty="0" smtClean="0"/>
              <a:t>É por isso que, por meio da nossa razão, podemos exercitar a teoria (contemplar o essencial das coisas) </a:t>
            </a:r>
          </a:p>
          <a:p>
            <a:pPr lvl="1"/>
            <a:r>
              <a:rPr lang="pt-BR" dirty="0" smtClean="0"/>
              <a:t>E compreendermos e decifrarmos a racionalidade presente nas coisas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1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6" name="Picture 4" descr="http://laughingsquid.com/wp-content/uploads/2013/06/intricate-geometric-sand-patterns-formed-by-s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607453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https://www.youtube.com/watch?v=AS67HA4YMCs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totalidade do mundo é divina</a:t>
            </a:r>
          </a:p>
          <a:p>
            <a:pPr lvl="1"/>
            <a:r>
              <a:rPr lang="pt-BR" dirty="0" err="1" smtClean="0"/>
              <a:t>Panteismo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conquistar a felicidade e a vida boa, é necessário encontrar o teu “lugar” no cosmos, no universo ordenado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4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Transcendente</a:t>
            </a:r>
          </a:p>
          <a:p>
            <a:pPr lvl="1"/>
            <a:r>
              <a:rPr lang="pt-BR" dirty="0" smtClean="0"/>
              <a:t>As religiões que acreditam que Deus está num além, “fora” do universo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Imanente</a:t>
            </a:r>
          </a:p>
          <a:p>
            <a:pPr lvl="1"/>
            <a:r>
              <a:rPr lang="pt-BR" dirty="0" smtClean="0"/>
              <a:t>O Deus dos estoicos é a estrutura harmoniosa do universo </a:t>
            </a:r>
          </a:p>
          <a:p>
            <a:pPr lvl="1"/>
            <a:r>
              <a:rPr lang="pt-BR" dirty="0" smtClean="0"/>
              <a:t>é um Deus que está em relação com o universo</a:t>
            </a:r>
          </a:p>
          <a:p>
            <a:pPr lvl="1"/>
            <a:endParaRPr lang="pt-BR" dirty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3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ética dos estoicos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o universo (a natureza inteira) é visto como harmonioso</a:t>
            </a:r>
          </a:p>
          <a:p>
            <a:pPr lvl="1"/>
            <a:r>
              <a:rPr lang="pt-BR" dirty="0" smtClean="0"/>
              <a:t>Ele serve como modelo de conduta para as pessoas</a:t>
            </a:r>
          </a:p>
          <a:p>
            <a:endParaRPr lang="pt-BR" dirty="0"/>
          </a:p>
          <a:p>
            <a:r>
              <a:rPr lang="pt-BR" dirty="0" smtClean="0"/>
              <a:t>Imitar a natureza nas artes, na moral e na política</a:t>
            </a:r>
          </a:p>
        </p:txBody>
      </p:sp>
    </p:spTree>
    <p:extLst>
      <p:ext uri="{BB962C8B-B14F-4D97-AF65-F5344CB8AC3E}">
        <p14:creationId xmlns:p14="http://schemas.microsoft.com/office/powerpoint/2010/main" val="40678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pt-BR" i="1" dirty="0" smtClean="0"/>
              <a:t>“A filosofia busca um sentido para este mundo que nos cerca,</a:t>
            </a:r>
          </a:p>
          <a:p>
            <a:r>
              <a:rPr lang="pt-BR" i="1" dirty="0"/>
              <a:t>e</a:t>
            </a:r>
            <a:r>
              <a:rPr lang="pt-BR" i="1" dirty="0" smtClean="0"/>
              <a:t>lementos que nos permitam nele inscrever nossa existência”</a:t>
            </a:r>
          </a:p>
        </p:txBody>
      </p:sp>
    </p:spTree>
    <p:extLst>
      <p:ext uri="{BB962C8B-B14F-4D97-AF65-F5344CB8AC3E}">
        <p14:creationId xmlns:p14="http://schemas.microsoft.com/office/powerpoint/2010/main" val="1227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3.bp.blogspot.com/_4oh8dP06XEQ/S10w2W2uQ_I/AAAAAAAAAEU/XeGxACIfRPU/S692/violao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281025" cy="41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Justiça é entendida como justeza</a:t>
            </a:r>
          </a:p>
          <a:p>
            <a:r>
              <a:rPr lang="pt-BR" dirty="0" smtClean="0"/>
              <a:t>Como um </a:t>
            </a:r>
            <a:r>
              <a:rPr lang="pt-BR" i="1" dirty="0" err="1" smtClean="0"/>
              <a:t>luthier</a:t>
            </a:r>
            <a:r>
              <a:rPr lang="pt-BR" dirty="0" smtClean="0"/>
              <a:t> ajusta uma peça de madeira num conjunto maior como um violino</a:t>
            </a:r>
          </a:p>
          <a:p>
            <a:endParaRPr lang="pt-BR" dirty="0"/>
          </a:p>
          <a:p>
            <a:r>
              <a:rPr lang="pt-BR" dirty="0" smtClean="0"/>
              <a:t>Devemos tentar nos ajustar à ordem harmoniosa e boa que a </a:t>
            </a:r>
            <a:r>
              <a:rPr lang="pt-BR" i="1" dirty="0" err="1" smtClean="0"/>
              <a:t>theoria</a:t>
            </a:r>
            <a:r>
              <a:rPr lang="pt-BR" dirty="0" smtClean="0"/>
              <a:t> nos mostrou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708525"/>
          </a:xfrm>
        </p:spPr>
        <p:txBody>
          <a:bodyPr>
            <a:normAutofit/>
          </a:bodyPr>
          <a:lstStyle/>
          <a:p>
            <a:pPr lvl="1"/>
            <a:endParaRPr lang="pt-BR" dirty="0" smtClean="0">
              <a:hlinkClick r:id="rId2"/>
            </a:endParaRPr>
          </a:p>
          <a:p>
            <a:pPr lvl="1"/>
            <a:endParaRPr lang="pt-BR" dirty="0">
              <a:hlinkClick r:id="rId2"/>
            </a:endParaRPr>
          </a:p>
          <a:p>
            <a:pPr lvl="1"/>
            <a:endParaRPr lang="pt-BR" dirty="0" smtClean="0">
              <a:hlinkClick r:id="rId2"/>
            </a:endParaRPr>
          </a:p>
          <a:p>
            <a:pPr lvl="1"/>
            <a:endParaRPr lang="pt-BR" dirty="0">
              <a:hlinkClick r:id="rId2"/>
            </a:endParaRPr>
          </a:p>
          <a:p>
            <a:pPr lvl="1"/>
            <a:endParaRPr lang="pt-BR" dirty="0" smtClean="0">
              <a:hlinkClick r:id="rId2"/>
            </a:endParaRPr>
          </a:p>
          <a:p>
            <a:pPr lvl="1"/>
            <a:endParaRPr lang="pt-BR" dirty="0">
              <a:hlinkClick r:id="rId2"/>
            </a:endParaRPr>
          </a:p>
          <a:p>
            <a:pPr lvl="1"/>
            <a:endParaRPr lang="pt-BR" dirty="0" smtClean="0">
              <a:hlinkClick r:id="rId2"/>
            </a:endParaRPr>
          </a:p>
          <a:p>
            <a:pPr lvl="1"/>
            <a:endParaRPr lang="pt-BR" dirty="0">
              <a:hlinkClick r:id="rId2"/>
            </a:endParaRPr>
          </a:p>
          <a:p>
            <a:pPr lvl="1"/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www.youtube.com/watch?v=KB5y2NJ9oxQ</a:t>
            </a:r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1026" name="Picture 2" descr="https://spiritualanalog.files.wordpress.com/2013/02/together-on-spaceship-earth.png?w=470&amp;h=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768752" cy="35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s2.glbimg.com/T-DBJIvy-kSk9_uOIbT7dTp8SBxBnh4RO_BHZmeAWf1Ioz-HdGixxa_8qOZvMp3w/s.glbimg.com/jo/g1/f/original/2012/07/17/luth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0664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Cícero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“Aquele que quer viver de acordo com a natureza, deve partir da visão de conjunto do mundo e da providência”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847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sabedoria dos estoicos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prática da sabedoria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morte não é para ser temida</a:t>
            </a:r>
          </a:p>
          <a:p>
            <a:endParaRPr lang="pt-BR" dirty="0"/>
          </a:p>
          <a:p>
            <a:r>
              <a:rPr lang="pt-BR" dirty="0" smtClean="0"/>
              <a:t>Ela é apenas uma passagem, uma transformação</a:t>
            </a:r>
          </a:p>
          <a:p>
            <a:pPr lvl="1"/>
            <a:r>
              <a:rPr lang="pt-BR" dirty="0" smtClean="0"/>
              <a:t>Um modo de ser diferente, não um aniquilamento</a:t>
            </a:r>
          </a:p>
          <a:p>
            <a:endParaRPr lang="pt-BR" dirty="0"/>
          </a:p>
          <a:p>
            <a:r>
              <a:rPr lang="pt-BR" dirty="0" smtClean="0"/>
              <a:t>Somos um fragmento eterno do cosmos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9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Aurélio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“Tu existes como parte:</a:t>
            </a:r>
          </a:p>
          <a:p>
            <a:pPr marL="0" indent="0">
              <a:buNone/>
            </a:pPr>
            <a:r>
              <a:rPr lang="pt-BR" i="1" dirty="0"/>
              <a:t>t</a:t>
            </a:r>
            <a:r>
              <a:rPr lang="pt-BR" i="1" dirty="0" smtClean="0"/>
              <a:t>u desapareces no todo que te produziu</a:t>
            </a:r>
          </a:p>
          <a:p>
            <a:pPr marL="0" indent="0">
              <a:buNone/>
            </a:pPr>
            <a:r>
              <a:rPr lang="pt-BR" i="1" dirty="0"/>
              <a:t>o</a:t>
            </a:r>
            <a:r>
              <a:rPr lang="pt-BR" i="1" dirty="0" smtClean="0"/>
              <a:t>u melhor, por transformação, tu serás colhido na razão seminal”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9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Epicteto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“Tu te lamentarás... ao procurar sempre fora de ti a felicidade que jamais poderás encontrar;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é porque procuras onde ela não está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e que deixas de procurar onde ela está”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222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Amor </a:t>
            </a:r>
            <a:r>
              <a:rPr lang="pt-BR" i="1" dirty="0" err="1" smtClean="0"/>
              <a:t>fati</a:t>
            </a:r>
            <a:r>
              <a:rPr lang="pt-BR" i="1" dirty="0" smtClean="0"/>
              <a:t> </a:t>
            </a:r>
            <a:r>
              <a:rPr lang="pt-BR" dirty="0" smtClean="0"/>
              <a:t>– amor do real tal como ele é</a:t>
            </a:r>
          </a:p>
          <a:p>
            <a:endParaRPr lang="pt-BR" dirty="0"/>
          </a:p>
          <a:p>
            <a:r>
              <a:rPr lang="pt-BR" dirty="0" smtClean="0"/>
              <a:t>Para </a:t>
            </a:r>
            <a:r>
              <a:rPr lang="pt-BR" dirty="0" err="1" smtClean="0"/>
              <a:t>Epicteto</a:t>
            </a:r>
            <a:r>
              <a:rPr lang="pt-BR" dirty="0" smtClean="0"/>
              <a:t>, a vida boa é a existência que aceita o mundo tal como ele é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p2.trrsf.com/image/fget/cf/619/464/img.terra.com.br/i/2011/07/29/1971121-4118-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" y="-27778"/>
            <a:ext cx="9131657" cy="68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pt-BR" dirty="0"/>
              <a:t>Contemplar o mundo como ele é</a:t>
            </a:r>
          </a:p>
          <a:p>
            <a:pPr lvl="1"/>
            <a:r>
              <a:rPr lang="pt-BR" dirty="0"/>
              <a:t>Momentos de “graça</a:t>
            </a:r>
            <a:r>
              <a:rPr lang="pt-BR" dirty="0" smtClean="0"/>
              <a:t>” a serem multiplicados</a:t>
            </a:r>
          </a:p>
          <a:p>
            <a:pPr lvl="1"/>
            <a:endParaRPr lang="pt-BR" dirty="0"/>
          </a:p>
          <a:p>
            <a:r>
              <a:rPr lang="pt-BR" dirty="0" smtClean="0"/>
              <a:t>A felicidade é a mudança dos nossos desejos</a:t>
            </a:r>
          </a:p>
          <a:p>
            <a:pPr lvl="1"/>
            <a:r>
              <a:rPr lang="pt-BR" dirty="0" smtClean="0"/>
              <a:t>E não a mudança da ordem do mundo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6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 smtClean="0"/>
              <a:t>Há momentos de graça na vida </a:t>
            </a:r>
          </a:p>
          <a:p>
            <a:r>
              <a:rPr lang="pt-BR" i="1" dirty="0" smtClean="0"/>
              <a:t>Instantes em que temos o sentimento raro de estarmos enfim reconciliados com o mundo</a:t>
            </a:r>
          </a:p>
          <a:p>
            <a:pPr lvl="1"/>
            <a:r>
              <a:rPr lang="pt-BR" dirty="0" smtClean="0"/>
              <a:t>Uma viagem, </a:t>
            </a:r>
          </a:p>
          <a:p>
            <a:pPr lvl="1"/>
            <a:r>
              <a:rPr lang="pt-BR" dirty="0" smtClean="0"/>
              <a:t>um sol poente, </a:t>
            </a:r>
          </a:p>
          <a:p>
            <a:pPr lvl="1"/>
            <a:r>
              <a:rPr lang="pt-BR" dirty="0" smtClean="0"/>
              <a:t>um estado amoroso, </a:t>
            </a:r>
          </a:p>
          <a:p>
            <a:pPr lvl="1"/>
            <a:r>
              <a:rPr lang="pt-BR" dirty="0" smtClean="0"/>
              <a:t>um sentimento calmo, </a:t>
            </a:r>
          </a:p>
          <a:p>
            <a:pPr lvl="1"/>
            <a:r>
              <a:rPr lang="pt-BR" dirty="0" smtClean="0"/>
              <a:t>a serenidade que acompanha um momento de criação</a:t>
            </a:r>
          </a:p>
          <a:p>
            <a:endParaRPr lang="pt-BR" i="1" dirty="0"/>
          </a:p>
          <a:p>
            <a:endParaRPr lang="pt-BR" i="1" dirty="0" smtClean="0"/>
          </a:p>
          <a:p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2721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Zenão de </a:t>
            </a:r>
            <a:r>
              <a:rPr lang="pt-BR" dirty="0" err="1" smtClean="0"/>
              <a:t>Cítio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747" y="2319336"/>
            <a:ext cx="4402832" cy="4525963"/>
          </a:xfrm>
        </p:spPr>
        <p:txBody>
          <a:bodyPr/>
          <a:lstStyle/>
          <a:p>
            <a:r>
              <a:rPr lang="pt-BR" dirty="0" smtClean="0"/>
              <a:t>Fundador da escola estoica</a:t>
            </a:r>
            <a:endParaRPr lang="pt-BR" dirty="0"/>
          </a:p>
        </p:txBody>
      </p:sp>
      <p:pic>
        <p:nvPicPr>
          <p:cNvPr id="1026" name="Picture 2" descr="Zeno of Ci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79" y="817056"/>
            <a:ext cx="41957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8270" y="1635403"/>
            <a:ext cx="4258226" cy="517797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i="1" dirty="0" smtClean="0"/>
              <a:t>É quando a coincidência entre nós e o mundo que nos cerca se torna perfeita</a:t>
            </a:r>
          </a:p>
          <a:p>
            <a:pPr lvl="1">
              <a:lnSpc>
                <a:spcPct val="150000"/>
              </a:lnSpc>
            </a:pPr>
            <a:r>
              <a:rPr lang="pt-BR" i="1" dirty="0"/>
              <a:t>d</a:t>
            </a:r>
            <a:r>
              <a:rPr lang="pt-BR" i="1" dirty="0" smtClean="0"/>
              <a:t>e repente o tempo parece anulado</a:t>
            </a:r>
          </a:p>
          <a:p>
            <a:pPr lvl="1">
              <a:lnSpc>
                <a:spcPct val="150000"/>
              </a:lnSpc>
            </a:pPr>
            <a:r>
              <a:rPr lang="pt-BR" i="1" dirty="0"/>
              <a:t>d</a:t>
            </a:r>
            <a:r>
              <a:rPr lang="pt-BR" i="1" dirty="0" smtClean="0"/>
              <a:t>ando lugar a um presente que parece durar</a:t>
            </a:r>
          </a:p>
          <a:p>
            <a:pPr>
              <a:lnSpc>
                <a:spcPct val="150000"/>
              </a:lnSpc>
            </a:pPr>
            <a:endParaRPr lang="pt-BR" i="1" dirty="0"/>
          </a:p>
          <a:p>
            <a:pPr>
              <a:lnSpc>
                <a:spcPct val="150000"/>
              </a:lnSpc>
            </a:pPr>
            <a:endParaRPr lang="pt-BR" i="1" dirty="0" smtClean="0"/>
          </a:p>
          <a:p>
            <a:pPr>
              <a:lnSpc>
                <a:spcPct val="150000"/>
              </a:lnSpc>
            </a:pPr>
            <a:endParaRPr lang="pt-BR" i="1" dirty="0" smtClean="0"/>
          </a:p>
        </p:txBody>
      </p:sp>
      <p:pic>
        <p:nvPicPr>
          <p:cNvPr id="4098" name="Picture 2" descr="http://2.bp.blogspot.com/-PpuNyMVz5EM/TY_BLloqBHI/AAAAAAAAAfs/inCjs8LrPRk/s1600/ampulh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64" y="1635402"/>
            <a:ext cx="4708848" cy="47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/>
          </a:p>
          <a:p>
            <a:endParaRPr lang="pt-BR" i="1" dirty="0" smtClean="0"/>
          </a:p>
          <a:p>
            <a:endParaRPr lang="pt-BR" i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2852936"/>
            <a:ext cx="8003232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Você teve algum momento assim na tua vida?</a:t>
            </a:r>
          </a:p>
          <a:p>
            <a:endParaRPr lang="pt-B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Qual?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Em que situação?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545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Aurélio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 smtClean="0"/>
              <a:t>“É preciso realizar cada ação da vida como se fosse a última”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564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Imperador Marco Aurélio</a:t>
            </a:r>
            <a:endParaRPr lang="pt-BR" dirty="0"/>
          </a:p>
        </p:txBody>
      </p:sp>
      <p:pic>
        <p:nvPicPr>
          <p:cNvPr id="4102" name="Picture 6" descr="Ficheiro:Marcus Aurelius (Museo del Prado)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267" y="1484784"/>
            <a:ext cx="7527982" cy="75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oqfFxKjeUng/TtylqHlzduI/AAAAAAAAAOs/sDm7XA-Q5kw/s320/Meditac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14" y="1844824"/>
            <a:ext cx="2808312" cy="39763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8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dirty="0"/>
              <a:t>“Sorte é o que acontece quando capacidade encontra-se com oportunidade.” </a:t>
            </a:r>
            <a:endParaRPr lang="pt-BR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			</a:t>
            </a:r>
            <a:endParaRPr lang="pt-BR" sz="3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                                 Sêneca</a:t>
            </a:r>
            <a:endParaRPr lang="pt-BR" sz="3600" dirty="0"/>
          </a:p>
        </p:txBody>
      </p:sp>
      <p:pic>
        <p:nvPicPr>
          <p:cNvPr id="3074" name="Picture 2" descr="http://ingvterremoti.files.wordpress.com/2013/01/seneca-peter-paul-rub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0200"/>
            <a:ext cx="2857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teoria dos estoicos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Teoria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palavra teoria (de </a:t>
            </a:r>
            <a:r>
              <a:rPr lang="pt-BR" dirty="0" err="1" smtClean="0"/>
              <a:t>theoria</a:t>
            </a:r>
            <a:r>
              <a:rPr lang="pt-BR" dirty="0" smtClean="0"/>
              <a:t>, em grego) significa:</a:t>
            </a:r>
          </a:p>
          <a:p>
            <a:pPr lvl="1"/>
            <a:r>
              <a:rPr lang="pt-BR" dirty="0" smtClean="0"/>
              <a:t>Eu vejo as coisas divinas</a:t>
            </a:r>
          </a:p>
          <a:p>
            <a:pPr lvl="1"/>
            <a:r>
              <a:rPr lang="pt-BR" dirty="0" smtClean="0"/>
              <a:t>Contemplar o que é divino no real que nos cerca</a:t>
            </a:r>
          </a:p>
          <a:p>
            <a:pPr lvl="1"/>
            <a:r>
              <a:rPr lang="pt-BR" dirty="0" smtClean="0"/>
              <a:t>Ver o essencial do mundo</a:t>
            </a:r>
          </a:p>
          <a:p>
            <a:pPr lvl="1"/>
            <a:endParaRPr lang="pt-BR" dirty="0"/>
          </a:p>
        </p:txBody>
      </p:sp>
      <p:pic>
        <p:nvPicPr>
          <p:cNvPr id="2050" name="Picture 2" descr="http://2.bp.blogspot.com/-vS_1WncVdNM/T0o17vRVO4I/AAAAAAAACEo/2AwAo0hHvFQ/s1600/402430_3338556427841_1386554421_3249189_8592438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34381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os estoicos, o essencial do mundo é a harmonia, a ordem</a:t>
            </a:r>
          </a:p>
          <a:p>
            <a:pPr lvl="1"/>
            <a:r>
              <a:rPr lang="pt-BR" dirty="0" smtClean="0"/>
              <a:t>O COSMOS</a:t>
            </a:r>
          </a:p>
          <a:p>
            <a:pPr lvl="1"/>
            <a:endParaRPr lang="pt-BR" dirty="0"/>
          </a:p>
          <a:p>
            <a:r>
              <a:rPr lang="pt-BR" dirty="0" smtClean="0"/>
              <a:t>O universo como um todo organizado, animado e divino</a:t>
            </a:r>
          </a:p>
          <a:p>
            <a:pPr lvl="1"/>
            <a:r>
              <a:rPr lang="pt-BR" dirty="0" smtClean="0"/>
              <a:t>Não é um Deus pessoal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9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1"/>
            <a:ext cx="9124497" cy="60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16331</TotalTime>
  <Words>610</Words>
  <Application>Microsoft Office PowerPoint</Application>
  <PresentationFormat>Apresentação na tela (4:3)</PresentationFormat>
  <Paragraphs>128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do Office</vt:lpstr>
      <vt:lpstr>Apresentação do PowerPoint</vt:lpstr>
      <vt:lpstr>Apresentação do PowerPoint</vt:lpstr>
      <vt:lpstr>Zenão de Cítio</vt:lpstr>
      <vt:lpstr>Imperador Marco Aurélio</vt:lpstr>
      <vt:lpstr>Apresentação do PowerPoint</vt:lpstr>
      <vt:lpstr>Apresentação do PowerPoint</vt:lpstr>
      <vt:lpstr>Teoria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Ética</vt:lpstr>
      <vt:lpstr>Apresentação do PowerPoint</vt:lpstr>
      <vt:lpstr>Apresentação do PowerPoint</vt:lpstr>
      <vt:lpstr>Apresentação do PowerPoint</vt:lpstr>
      <vt:lpstr>Apresentação do PowerPoint</vt:lpstr>
      <vt:lpstr>Cícero</vt:lpstr>
      <vt:lpstr>Apresentação do PowerPoint</vt:lpstr>
      <vt:lpstr>A prática da sabedoria</vt:lpstr>
      <vt:lpstr>Marco Aurélio</vt:lpstr>
      <vt:lpstr>Epicteto</vt:lpstr>
      <vt:lpstr>Apresentação do PowerPoint</vt:lpstr>
      <vt:lpstr>Apresentação do PowerPoint</vt:lpstr>
      <vt:lpstr>Apresentação do PowerPoint</vt:lpstr>
      <vt:lpstr>Luc Ferry</vt:lpstr>
      <vt:lpstr>Luc Ferry</vt:lpstr>
      <vt:lpstr>Apresentação do PowerPoint</vt:lpstr>
      <vt:lpstr>Marco Aurélio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usuario</cp:lastModifiedBy>
  <cp:revision>1841</cp:revision>
  <dcterms:created xsi:type="dcterms:W3CDTF">2012-06-03T15:26:30Z</dcterms:created>
  <dcterms:modified xsi:type="dcterms:W3CDTF">2017-05-04T14:40:12Z</dcterms:modified>
</cp:coreProperties>
</file>