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0" r:id="rId5"/>
    <p:sldId id="258" r:id="rId6"/>
    <p:sldId id="257" r:id="rId7"/>
    <p:sldId id="264" r:id="rId8"/>
    <p:sldId id="261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5FBA-5A64-45A1-8144-DD2133F7BBC7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078D-F259-49F2-B9A6-493D9C3CD2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9949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5FBA-5A64-45A1-8144-DD2133F7BBC7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078D-F259-49F2-B9A6-493D9C3CD2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4522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5FBA-5A64-45A1-8144-DD2133F7BBC7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078D-F259-49F2-B9A6-493D9C3CD2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0526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5FBA-5A64-45A1-8144-DD2133F7BBC7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078D-F259-49F2-B9A6-493D9C3CD2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4207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5FBA-5A64-45A1-8144-DD2133F7BBC7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078D-F259-49F2-B9A6-493D9C3CD2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2094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5FBA-5A64-45A1-8144-DD2133F7BBC7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078D-F259-49F2-B9A6-493D9C3CD2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4713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5FBA-5A64-45A1-8144-DD2133F7BBC7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078D-F259-49F2-B9A6-493D9C3CD2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988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5FBA-5A64-45A1-8144-DD2133F7BBC7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078D-F259-49F2-B9A6-493D9C3CD2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8285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5FBA-5A64-45A1-8144-DD2133F7BBC7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078D-F259-49F2-B9A6-493D9C3CD2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9952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5FBA-5A64-45A1-8144-DD2133F7BBC7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078D-F259-49F2-B9A6-493D9C3CD2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7555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5FBA-5A64-45A1-8144-DD2133F7BBC7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078D-F259-49F2-B9A6-493D9C3CD2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7544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F5FBA-5A64-45A1-8144-DD2133F7BBC7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B078D-F259-49F2-B9A6-493D9C3CD2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2159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Revisão Bibliográfica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Sérgio Kannebley Júnior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105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Revisão da Literatura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que é uma revisão da literatura?</a:t>
            </a:r>
          </a:p>
          <a:p>
            <a:pPr lvl="1"/>
            <a:r>
              <a:rPr lang="pt-BR" i="1" dirty="0" smtClean="0"/>
              <a:t>Uma </a:t>
            </a:r>
            <a:r>
              <a:rPr lang="pt-BR" i="1" dirty="0"/>
              <a:t>revisão da literatura não é apenas a descrição de uma série de artigos; não é um mero catálogo ou bibliografia comentada de artigos escritos sobre um assunto. Uma série de parágrafos, cada um recapitulando ou resumindo um determinado artigo ou conjunto de artigos, em nenhuma ordem </a:t>
            </a:r>
            <a:r>
              <a:rPr lang="pt-BR" i="1" dirty="0" smtClean="0"/>
              <a:t>particular</a:t>
            </a:r>
            <a:r>
              <a:rPr lang="pt-BR" i="1" dirty="0"/>
              <a:t>, não faz uma revisão da </a:t>
            </a:r>
            <a:r>
              <a:rPr lang="pt-BR" i="1" dirty="0" smtClean="0"/>
              <a:t>literatura</a:t>
            </a:r>
          </a:p>
          <a:p>
            <a:r>
              <a:rPr lang="pt-BR" i="1" dirty="0"/>
              <a:t> Em vez disso, uma revisão da literatura tem muito mais forma </a:t>
            </a:r>
            <a:r>
              <a:rPr lang="pt-BR" i="1" dirty="0" smtClean="0"/>
              <a:t>e propósito </a:t>
            </a:r>
            <a:r>
              <a:rPr lang="pt-BR" i="1" dirty="0"/>
              <a:t>do que isso. Uma boa revisão da literatura é um relato </a:t>
            </a:r>
            <a:r>
              <a:rPr lang="pt-BR" i="1" dirty="0" smtClean="0"/>
              <a:t>de pesquisa </a:t>
            </a:r>
            <a:r>
              <a:rPr lang="pt-BR" i="1" dirty="0"/>
              <a:t>anterior que é cuidadosamente construída para contar </a:t>
            </a:r>
            <a:r>
              <a:rPr lang="pt-BR" i="1" dirty="0" smtClean="0"/>
              <a:t>uma história em particular. 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44925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Revisão da Literatura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Uma revisão deve fazer pelo menos quatro </a:t>
            </a:r>
            <a:r>
              <a:rPr lang="pt-BR" dirty="0" smtClean="0"/>
              <a:t>coisas</a:t>
            </a:r>
          </a:p>
          <a:p>
            <a:pPr lvl="1"/>
            <a:r>
              <a:rPr lang="pt-BR" dirty="0" smtClean="0"/>
              <a:t>Analisar </a:t>
            </a:r>
            <a:r>
              <a:rPr lang="pt-BR" dirty="0"/>
              <a:t>criticamente e organizar um corpo de </a:t>
            </a:r>
            <a:r>
              <a:rPr lang="pt-BR" dirty="0" smtClean="0"/>
              <a:t>pesquisa</a:t>
            </a:r>
          </a:p>
          <a:p>
            <a:pPr lvl="1"/>
            <a:r>
              <a:rPr lang="pt-BR" dirty="0" smtClean="0"/>
              <a:t>Colocar </a:t>
            </a:r>
            <a:r>
              <a:rPr lang="pt-BR" dirty="0"/>
              <a:t>seu próprio estudo no contexto de outros </a:t>
            </a:r>
            <a:r>
              <a:rPr lang="pt-BR" dirty="0" smtClean="0"/>
              <a:t>estudos</a:t>
            </a:r>
          </a:p>
          <a:p>
            <a:pPr lvl="1"/>
            <a:r>
              <a:rPr lang="pt-BR" dirty="0" smtClean="0"/>
              <a:t>Destacar </a:t>
            </a:r>
            <a:r>
              <a:rPr lang="pt-BR" dirty="0"/>
              <a:t>a contribuição do seu estudo. </a:t>
            </a:r>
            <a:endParaRPr lang="pt-BR" dirty="0" smtClean="0"/>
          </a:p>
          <a:p>
            <a:pPr lvl="1"/>
            <a:r>
              <a:rPr lang="pt-BR" dirty="0" smtClean="0"/>
              <a:t>Ela </a:t>
            </a:r>
            <a:r>
              <a:rPr lang="pt-BR" dirty="0"/>
              <a:t>estabelece sua "boa fé" acadêmica, mostrando a </a:t>
            </a:r>
            <a:r>
              <a:rPr lang="pt-BR" dirty="0" smtClean="0"/>
              <a:t>você fez </a:t>
            </a:r>
            <a:r>
              <a:rPr lang="pt-BR" dirty="0"/>
              <a:t>sua lição de casa</a:t>
            </a:r>
          </a:p>
        </p:txBody>
      </p:sp>
    </p:spTree>
    <p:extLst>
      <p:ext uri="{BB962C8B-B14F-4D97-AF65-F5344CB8AC3E}">
        <p14:creationId xmlns:p14="http://schemas.microsoft.com/office/powerpoint/2010/main" val="163442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da bibliografia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 partir da definição do tema de pesquisa e da pergunta de pesquisa </a:t>
            </a:r>
            <a:r>
              <a:rPr lang="pt-BR" dirty="0" err="1" smtClean="0"/>
              <a:t>vc</a:t>
            </a:r>
            <a:r>
              <a:rPr lang="pt-BR" dirty="0" smtClean="0"/>
              <a:t> deve selecionar as palavras-chave para sua busca bibliográfica;</a:t>
            </a:r>
          </a:p>
          <a:p>
            <a:r>
              <a:rPr lang="pt-BR" dirty="0" smtClean="0"/>
              <a:t>Separe os trabalhos que são diretamente relacionados à sua pergunta de pesquisa daqueles que servirão de referências complementares;</a:t>
            </a:r>
          </a:p>
          <a:p>
            <a:r>
              <a:rPr lang="pt-BR" dirty="0" smtClean="0"/>
              <a:t>Organize uma ordenação de leitura dos mais antigos para os mais recentes;</a:t>
            </a:r>
          </a:p>
          <a:p>
            <a:pPr lvl="1"/>
            <a:r>
              <a:rPr lang="pt-BR" dirty="0" smtClean="0"/>
              <a:t>Ainda é possível que </a:t>
            </a:r>
            <a:r>
              <a:rPr lang="pt-BR" dirty="0" err="1" smtClean="0"/>
              <a:t>vc</a:t>
            </a:r>
            <a:r>
              <a:rPr lang="pt-BR" dirty="0" smtClean="0"/>
              <a:t> tenha que começar de um artigo mais recente para depois saber quais são referências obrigatórias sobre o tema</a:t>
            </a:r>
          </a:p>
          <a:p>
            <a:r>
              <a:rPr lang="pt-BR" dirty="0" smtClean="0"/>
              <a:t> Quais são as fontes bibliográficas:</a:t>
            </a:r>
          </a:p>
          <a:p>
            <a:pPr lvl="1"/>
            <a:r>
              <a:rPr lang="pt-BR" dirty="0" smtClean="0"/>
              <a:t>Artigos científicos</a:t>
            </a:r>
          </a:p>
          <a:p>
            <a:pPr lvl="1"/>
            <a:r>
              <a:rPr lang="pt-BR" dirty="0" smtClean="0"/>
              <a:t>Textos para discussão</a:t>
            </a:r>
          </a:p>
          <a:p>
            <a:pPr lvl="1"/>
            <a:r>
              <a:rPr lang="pt-BR" dirty="0" smtClean="0"/>
              <a:t>Teses e Dissertações</a:t>
            </a:r>
          </a:p>
          <a:p>
            <a:pPr lvl="1"/>
            <a:r>
              <a:rPr lang="pt-BR" dirty="0" smtClean="0"/>
              <a:t>Livros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246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ler um artigo para revisão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/>
              <a:t>Ler com muita atenção a introdução do artigo</a:t>
            </a:r>
          </a:p>
          <a:p>
            <a:pPr marL="971550" lvl="1" indent="-514350">
              <a:buFont typeface="+mj-lt"/>
              <a:buAutoNum type="romanLcPeriod"/>
            </a:pPr>
            <a:r>
              <a:rPr lang="pt-BR" dirty="0" smtClean="0"/>
              <a:t>Muito provavelmente quase tudo que </a:t>
            </a:r>
            <a:r>
              <a:rPr lang="pt-BR" dirty="0" err="1" smtClean="0"/>
              <a:t>vc</a:t>
            </a:r>
            <a:r>
              <a:rPr lang="pt-BR" dirty="0" smtClean="0"/>
              <a:t> precisará colocar na revisão está na introdução.</a:t>
            </a:r>
            <a:endParaRPr lang="pt-BR" dirty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No entanto, quando </a:t>
            </a:r>
            <a:r>
              <a:rPr lang="pt-BR" dirty="0" err="1" smtClean="0"/>
              <a:t>vc</a:t>
            </a:r>
            <a:r>
              <a:rPr lang="pt-BR" dirty="0" smtClean="0"/>
              <a:t> está aprendendo sobre o tema é importante ler com atenção a revisão bibliográfica do artigo</a:t>
            </a:r>
          </a:p>
          <a:p>
            <a:pPr marL="971550" lvl="1" indent="-514350">
              <a:buFont typeface="+mj-lt"/>
              <a:buAutoNum type="romanLcPeriod"/>
            </a:pPr>
            <a:r>
              <a:rPr lang="pt-BR" dirty="0" smtClean="0"/>
              <a:t>A partir dela </a:t>
            </a:r>
            <a:r>
              <a:rPr lang="pt-BR" dirty="0" err="1" smtClean="0"/>
              <a:t>vc</a:t>
            </a:r>
            <a:r>
              <a:rPr lang="pt-BR" dirty="0" smtClean="0"/>
              <a:t> poderá identificar as principais referências sobre o tema. Desde os mais citados até o mais recentes artigos publicados.</a:t>
            </a:r>
            <a:endParaRPr lang="pt-BR" dirty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Nem tudo </a:t>
            </a:r>
            <a:r>
              <a:rPr lang="pt-BR" dirty="0" err="1" smtClean="0"/>
              <a:t>vc</a:t>
            </a:r>
            <a:r>
              <a:rPr lang="pt-BR" dirty="0" smtClean="0"/>
              <a:t> vai entender!</a:t>
            </a:r>
          </a:p>
          <a:p>
            <a:pPr marL="971550" lvl="1" indent="-514350">
              <a:buFont typeface="+mj-lt"/>
              <a:buAutoNum type="romanLcPeriod"/>
            </a:pPr>
            <a:r>
              <a:rPr lang="pt-BR" dirty="0" smtClean="0"/>
              <a:t>Na fase de graduação, ainda </a:t>
            </a:r>
            <a:r>
              <a:rPr lang="pt-BR" dirty="0" err="1" smtClean="0"/>
              <a:t>vc</a:t>
            </a:r>
            <a:r>
              <a:rPr lang="pt-BR" dirty="0" smtClean="0"/>
              <a:t> não está acostumado à leitura de artigos científicos</a:t>
            </a:r>
          </a:p>
          <a:p>
            <a:pPr marL="971550" lvl="1" indent="-514350">
              <a:buFont typeface="+mj-lt"/>
              <a:buAutoNum type="romanLcPeriod"/>
            </a:pPr>
            <a:r>
              <a:rPr lang="pt-BR" dirty="0" smtClean="0"/>
              <a:t>Artigos com foco teórico tem derivações que são complexas. Procure compreender principalmente a ideia do modelo, com suas hipóteses e posteriores resultados</a:t>
            </a:r>
          </a:p>
          <a:p>
            <a:pPr marL="971550" lvl="1" indent="-514350">
              <a:buFont typeface="+mj-lt"/>
              <a:buAutoNum type="romanLcPeriod"/>
            </a:pPr>
            <a:r>
              <a:rPr lang="pt-BR" dirty="0" smtClean="0"/>
              <a:t>A seção metodológica também será um desafio. Provavelmente </a:t>
            </a:r>
            <a:r>
              <a:rPr lang="pt-BR" dirty="0" err="1" smtClean="0"/>
              <a:t>vc</a:t>
            </a:r>
            <a:r>
              <a:rPr lang="pt-BR" dirty="0" smtClean="0"/>
              <a:t> desconhecerá alguns métodos. Busque compreender a lógica do teste e o resultado.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586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 de Escrita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Após realizar a primeira leitura dos trabalhos busque sintetizar os trabalhos:</a:t>
            </a:r>
          </a:p>
          <a:p>
            <a:pPr lvl="1"/>
            <a:r>
              <a:rPr lang="pt-BR" dirty="0" smtClean="0"/>
              <a:t>Quais seus resultados teóricos?</a:t>
            </a:r>
          </a:p>
          <a:p>
            <a:pPr lvl="1"/>
            <a:r>
              <a:rPr lang="pt-BR" dirty="0" smtClean="0"/>
              <a:t>Quais seus resultados empíricos?</a:t>
            </a:r>
          </a:p>
          <a:p>
            <a:pPr lvl="1"/>
            <a:r>
              <a:rPr lang="pt-BR" dirty="0" smtClean="0"/>
              <a:t>Onde está a contribuição do trabalho?</a:t>
            </a:r>
          </a:p>
          <a:p>
            <a:pPr lvl="2"/>
            <a:r>
              <a:rPr lang="pt-BR" dirty="0" smtClean="0"/>
              <a:t>Teoria, teste, dados</a:t>
            </a:r>
          </a:p>
          <a:p>
            <a:pPr lvl="1"/>
            <a:r>
              <a:rPr lang="pt-BR" dirty="0" smtClean="0"/>
              <a:t>Como fazer a cronologia da literatura em termos de contribuição?</a:t>
            </a:r>
          </a:p>
          <a:p>
            <a:r>
              <a:rPr lang="pt-BR" dirty="0" smtClean="0"/>
              <a:t>Trace um plano de redação	</a:t>
            </a:r>
          </a:p>
          <a:p>
            <a:pPr lvl="1"/>
            <a:r>
              <a:rPr lang="pt-BR" dirty="0" smtClean="0"/>
              <a:t>Exemplo: foco inicial  na evolução da teoria e depois passa às evidências empíricas, ou a combinação de teorias e evidências.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40579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Dicas de Escrita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Busque iniciar a revisão com um painel da revisão da literatura. Procure destacar:</a:t>
            </a:r>
          </a:p>
          <a:p>
            <a:pPr lvl="1"/>
            <a:r>
              <a:rPr lang="pt-BR" dirty="0"/>
              <a:t>Houve muitos estudos ou poucos estudos? </a:t>
            </a:r>
            <a:endParaRPr lang="pt-BR" dirty="0" smtClean="0"/>
          </a:p>
          <a:p>
            <a:pPr lvl="1"/>
            <a:r>
              <a:rPr lang="pt-BR" dirty="0" smtClean="0"/>
              <a:t>Esses estudos focam em questões </a:t>
            </a:r>
            <a:r>
              <a:rPr lang="pt-BR" dirty="0"/>
              <a:t>metodológicas, ou questões de dados, ou alguma outra questão</a:t>
            </a:r>
            <a:r>
              <a:rPr lang="pt-BR" dirty="0" smtClean="0"/>
              <a:t>?</a:t>
            </a:r>
          </a:p>
          <a:p>
            <a:pPr lvl="1"/>
            <a:r>
              <a:rPr lang="pt-BR" dirty="0" smtClean="0"/>
              <a:t>Os </a:t>
            </a:r>
            <a:r>
              <a:rPr lang="pt-BR" dirty="0"/>
              <a:t>estudos foram principalmente empíricos, teóricos ou ambos?</a:t>
            </a:r>
          </a:p>
          <a:p>
            <a:pPr lvl="1"/>
            <a:r>
              <a:rPr lang="pt-BR" dirty="0"/>
              <a:t>Eles se concentraram em um conjunto semelhante de perguntas? Existe </a:t>
            </a:r>
            <a:r>
              <a:rPr lang="pt-BR" dirty="0" smtClean="0"/>
              <a:t>uma pergunta comum em geral</a:t>
            </a:r>
            <a:endParaRPr lang="pt-BR" dirty="0"/>
          </a:p>
          <a:p>
            <a:pPr lvl="1"/>
            <a:r>
              <a:rPr lang="pt-BR" dirty="0" err="1" smtClean="0"/>
              <a:t>Háconsenso</a:t>
            </a:r>
            <a:r>
              <a:rPr lang="pt-BR" dirty="0" smtClean="0"/>
              <a:t> </a:t>
            </a:r>
            <a:r>
              <a:rPr lang="pt-BR" dirty="0"/>
              <a:t>sobre as principais questões da literatura? </a:t>
            </a:r>
            <a:endParaRPr lang="pt-BR" dirty="0" smtClean="0"/>
          </a:p>
          <a:p>
            <a:pPr lvl="1"/>
            <a:r>
              <a:rPr lang="pt-BR" dirty="0" smtClean="0"/>
              <a:t>Quais são os estudos </a:t>
            </a:r>
            <a:r>
              <a:rPr lang="pt-BR" dirty="0"/>
              <a:t>de referência? Quem são as principais autoridades?</a:t>
            </a:r>
          </a:p>
        </p:txBody>
      </p:sp>
    </p:spTree>
    <p:extLst>
      <p:ext uri="{BB962C8B-B14F-4D97-AF65-F5344CB8AC3E}">
        <p14:creationId xmlns:p14="http://schemas.microsoft.com/office/powerpoint/2010/main" val="341907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Revisão da Revisão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Ainda assim, o processo de escrita não é linear</a:t>
            </a:r>
          </a:p>
          <a:p>
            <a:pPr lvl="1"/>
            <a:r>
              <a:rPr lang="pt-BR" dirty="0" smtClean="0"/>
              <a:t>Não é possível ser definido passo a passo</a:t>
            </a:r>
          </a:p>
          <a:p>
            <a:pPr lvl="1"/>
            <a:r>
              <a:rPr lang="pt-BR" dirty="0" smtClean="0"/>
              <a:t>Envolve revisões contínuas</a:t>
            </a:r>
            <a:endParaRPr lang="pt-BR" dirty="0"/>
          </a:p>
          <a:p>
            <a:r>
              <a:rPr lang="pt-BR" dirty="0" smtClean="0"/>
              <a:t> Para o iniciante no tema de pesquisa a revisão usualmente também é oportunidade de aprendizado</a:t>
            </a:r>
          </a:p>
          <a:p>
            <a:pPr lvl="1"/>
            <a:r>
              <a:rPr lang="pt-BR" dirty="0" smtClean="0"/>
              <a:t>Portanto, novos trabalhos podem ser encaixados na revisão</a:t>
            </a:r>
          </a:p>
          <a:p>
            <a:pPr lvl="1"/>
            <a:r>
              <a:rPr lang="pt-BR" dirty="0" smtClean="0"/>
              <a:t>Nova visão sobre o tema pode aparecer</a:t>
            </a:r>
          </a:p>
          <a:p>
            <a:pPr lvl="1"/>
            <a:r>
              <a:rPr lang="pt-BR" dirty="0" smtClean="0"/>
              <a:t>A revisão será um processo comum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243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612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Revisão Bibliográfica</vt:lpstr>
      <vt:lpstr>Revisão da Literatura</vt:lpstr>
      <vt:lpstr>Revisão da Literatura</vt:lpstr>
      <vt:lpstr>Seleção da bibliografia</vt:lpstr>
      <vt:lpstr>Como ler um artigo para revisão</vt:lpstr>
      <vt:lpstr>Processo de Escrita</vt:lpstr>
      <vt:lpstr>Dicas de Escrita</vt:lpstr>
      <vt:lpstr>Revisão da Revisão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Revisão Bibliográfica</dc:title>
  <dc:creator>Sérgio Kannebley Júnior</dc:creator>
  <cp:lastModifiedBy>Sérgio Kannebley Júnior</cp:lastModifiedBy>
  <cp:revision>14</cp:revision>
  <dcterms:created xsi:type="dcterms:W3CDTF">2020-09-21T15:29:27Z</dcterms:created>
  <dcterms:modified xsi:type="dcterms:W3CDTF">2020-09-21T21:29:52Z</dcterms:modified>
</cp:coreProperties>
</file>