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5143500" type="screen16x9"/>
  <p:notesSz cx="6858000" cy="9144000"/>
  <p:embeddedFontLst>
    <p:embeddedFont>
      <p:font typeface="Average" charset="0"/>
      <p:regular r:id="rId54"/>
    </p:embeddedFont>
    <p:embeddedFont>
      <p:font typeface="Calibri" pitchFamily="34" charset="0"/>
      <p:regular r:id="rId55"/>
      <p:bold r:id="rId56"/>
      <p:italic r:id="rId57"/>
      <p:boldItalic r:id="rId5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2.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1.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4.fntdata"/><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3.fnt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 name="Google Shape;6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Google Shape;173;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9" name="Google Shape;17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7" name="Google Shape;187;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0" name="Google Shape;210;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1" name="Google Shape;231;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6" name="Google Shape;236;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6" name="Google Shape;246;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1" name="Google Shape;251;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6" name="Google Shape;256;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2" name="Google Shape;262;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7" name="Google Shape;267;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2" name="Google Shape;272;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7" name="Google Shape;27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2" name="Google Shape;282;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7" name="Google Shape;287;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7" name="Google Shape;297;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2" name="Google Shape;302;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7" name="Google Shape;307;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2" name="Google Shape;312;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8" name="Google Shape;318;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4" name="Google Shape;324;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6" name="Google Shape;336;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8" y="2855377"/>
            <a:ext cx="443588"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4" name="Google Shape;14;p2"/>
          <p:cNvSpPr txBox="1">
            <a:spLocks noGrp="1"/>
          </p:cNvSpPr>
          <p:nvPr>
            <p:ph type="ctrTitle"/>
          </p:nvPr>
        </p:nvSpPr>
        <p:spPr>
          <a:xfrm>
            <a:off x="671257" y="990800"/>
            <a:ext cx="7801500" cy="1730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800"/>
              <a:buFont typeface="Oswald"/>
              <a:buNone/>
              <a:defRPr sz="4800" b="0" i="0" u="none" strike="noStrike" cap="none">
                <a:solidFill>
                  <a:schemeClr val="dk1"/>
                </a:solidFill>
                <a:latin typeface="Oswald"/>
                <a:ea typeface="Oswald"/>
                <a:cs typeface="Oswald"/>
                <a:sym typeface="Oswald"/>
              </a:defRPr>
            </a:lvl1pPr>
            <a:lvl2pPr lvl="1"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2pPr>
            <a:lvl3pPr lvl="2"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3pPr>
            <a:lvl4pPr lvl="3"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4pPr>
            <a:lvl5pPr lvl="4"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5pPr>
            <a:lvl6pPr lvl="5"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6pPr>
            <a:lvl7pPr lvl="6"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7pPr>
            <a:lvl8pPr lvl="7"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8pPr>
            <a:lvl9pPr lvl="8" algn="ctr">
              <a:spcBef>
                <a:spcPts val="0"/>
              </a:spcBef>
              <a:spcAft>
                <a:spcPts val="0"/>
              </a:spcAft>
              <a:buClr>
                <a:schemeClr val="dk1"/>
              </a:buClr>
              <a:buSzPts val="4800"/>
              <a:buFont typeface="Oswald"/>
              <a:buNone/>
              <a:defRPr sz="4800">
                <a:solidFill>
                  <a:schemeClr val="dk1"/>
                </a:solidFill>
                <a:latin typeface="Oswald"/>
                <a:ea typeface="Oswald"/>
                <a:cs typeface="Oswald"/>
                <a:sym typeface="Oswald"/>
              </a:defRPr>
            </a:lvl9pPr>
          </a:lstStyle>
          <a:p>
            <a:endParaRPr/>
          </a:p>
        </p:txBody>
      </p:sp>
      <p:sp>
        <p:nvSpPr>
          <p:cNvPr id="15" name="Google Shape;15;p2"/>
          <p:cNvSpPr txBox="1">
            <a:spLocks noGrp="1"/>
          </p:cNvSpPr>
          <p:nvPr>
            <p:ph type="subTitle" idx="1"/>
          </p:nvPr>
        </p:nvSpPr>
        <p:spPr>
          <a:xfrm>
            <a:off x="671250" y="3174875"/>
            <a:ext cx="780150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1pPr>
            <a:lvl2pPr marR="0" lvl="1"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2pPr>
            <a:lvl3pPr marR="0" lvl="2"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3pPr>
            <a:lvl4pPr marR="0" lvl="3"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4pPr>
            <a:lvl5pPr marR="0" lvl="4"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5pPr>
            <a:lvl6pPr marR="0" lvl="5"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6pPr>
            <a:lvl7pPr marR="0" lvl="6"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7pPr>
            <a:lvl8pPr marR="0" lvl="7"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8pPr>
            <a:lvl9pPr marR="0" lvl="8" algn="ctr" rtl="0">
              <a:lnSpc>
                <a:spcPct val="100000"/>
              </a:lnSpc>
              <a:spcBef>
                <a:spcPts val="0"/>
              </a:spcBef>
              <a:spcAft>
                <a:spcPts val="0"/>
              </a:spcAft>
              <a:buClr>
                <a:schemeClr val="accent3"/>
              </a:buClr>
              <a:buSzPts val="2100"/>
              <a:buFont typeface="Average"/>
              <a:buNone/>
              <a:defRPr sz="2100" b="0" i="0" u="none" strike="noStrike" cap="none">
                <a:solidFill>
                  <a:schemeClr val="accent3"/>
                </a:solidFill>
                <a:latin typeface="Average"/>
                <a:ea typeface="Average"/>
                <a:cs typeface="Average"/>
                <a:sym typeface="Average"/>
              </a:defRPr>
            </a:lvl9pPr>
          </a:lstStyle>
          <a:p>
            <a:endParaRPr/>
          </a:p>
        </p:txBody>
      </p:sp>
      <p:sp>
        <p:nvSpPr>
          <p:cNvPr id="16" name="Google Shape;16;p2"/>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311700" y="1255275"/>
            <a:ext cx="8520600" cy="1890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Oswald"/>
              <a:buNone/>
              <a:defRPr sz="12000" b="0" i="0" u="none" strike="noStrike" cap="none">
                <a:solidFill>
                  <a:schemeClr val="dk1"/>
                </a:solidFill>
                <a:latin typeface="Oswald"/>
                <a:ea typeface="Oswald"/>
                <a:cs typeface="Oswald"/>
                <a:sym typeface="Oswald"/>
              </a:defRPr>
            </a:lvl1pPr>
            <a:lvl2pPr lvl="1"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2pPr>
            <a:lvl3pPr lvl="2"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3pPr>
            <a:lvl4pPr lvl="3"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4pPr>
            <a:lvl5pPr lvl="4"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5pPr>
            <a:lvl6pPr lvl="5"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6pPr>
            <a:lvl7pPr lvl="6"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7pPr>
            <a:lvl8pPr lvl="7"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8pPr>
            <a:lvl9pPr lvl="8" algn="ctr">
              <a:spcBef>
                <a:spcPts val="0"/>
              </a:spcBef>
              <a:spcAft>
                <a:spcPts val="0"/>
              </a:spcAft>
              <a:buClr>
                <a:schemeClr val="dk1"/>
              </a:buClr>
              <a:buSzPts val="12000"/>
              <a:buFont typeface="Oswald"/>
              <a:buNone/>
              <a:defRPr sz="12000">
                <a:solidFill>
                  <a:schemeClr val="dk1"/>
                </a:solidFill>
                <a:latin typeface="Oswald"/>
                <a:ea typeface="Oswald"/>
                <a:cs typeface="Oswald"/>
                <a:sym typeface="Oswald"/>
              </a:defRPr>
            </a:lvl9pPr>
          </a:lstStyle>
          <a:p>
            <a:endParaRPr/>
          </a:p>
        </p:txBody>
      </p:sp>
      <p:sp>
        <p:nvSpPr>
          <p:cNvPr id="51" name="Google Shape;51;p11"/>
          <p:cNvSpPr txBox="1">
            <a:spLocks noGrp="1"/>
          </p:cNvSpPr>
          <p:nvPr>
            <p:ph type="body" idx="1"/>
          </p:nvPr>
        </p:nvSpPr>
        <p:spPr>
          <a:xfrm>
            <a:off x="311700" y="32284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ctr"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ctr"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ctr"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ctr"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ctr"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ctr"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ctr"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ctr"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Oswald"/>
              <a:buNone/>
              <a:defRPr sz="3000" b="0" i="0" u="none" strike="noStrike" cap="none">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19" name="Google Shape;19;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endParaRPr/>
          </a:p>
        </p:txBody>
      </p:sp>
      <p:sp>
        <p:nvSpPr>
          <p:cNvPr id="20" name="Google Shape;20;p3"/>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671250" y="2141250"/>
            <a:ext cx="7852200" cy="861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Oswald"/>
              <a:buNone/>
              <a:defRPr sz="3600" b="0" i="0" u="none" strike="noStrike" cap="none">
                <a:solidFill>
                  <a:schemeClr val="dk1"/>
                </a:solidFill>
                <a:latin typeface="Oswald"/>
                <a:ea typeface="Oswald"/>
                <a:cs typeface="Oswald"/>
                <a:sym typeface="Oswald"/>
              </a:defRPr>
            </a:lvl1pPr>
            <a:lvl2pPr lvl="1"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2pPr>
            <a:lvl3pPr lvl="2"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3pPr>
            <a:lvl4pPr lvl="3"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4pPr>
            <a:lvl5pPr lvl="4"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5pPr>
            <a:lvl6pPr lvl="5"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6pPr>
            <a:lvl7pPr lvl="6"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7pPr>
            <a:lvl8pPr lvl="7"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8pPr>
            <a:lvl9pPr lvl="8" algn="ctr">
              <a:spcBef>
                <a:spcPts val="0"/>
              </a:spcBef>
              <a:spcAft>
                <a:spcPts val="0"/>
              </a:spcAft>
              <a:buClr>
                <a:schemeClr val="dk1"/>
              </a:buClr>
              <a:buSzPts val="3600"/>
              <a:buFont typeface="Oswald"/>
              <a:buNone/>
              <a:defRPr sz="3600">
                <a:solidFill>
                  <a:schemeClr val="dk1"/>
                </a:solidFill>
                <a:latin typeface="Oswald"/>
                <a:ea typeface="Oswald"/>
                <a:cs typeface="Oswald"/>
                <a:sym typeface="Oswald"/>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Oswald"/>
              <a:buNone/>
              <a:defRPr sz="3000" b="0" i="0" u="none" strike="noStrike" cap="none">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1pPr>
            <a:lvl2pPr marL="914400" marR="0" lvl="1"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2pPr>
            <a:lvl3pPr marL="1371600" marR="0" lvl="2"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3pPr>
            <a:lvl4pPr marL="1828800" marR="0" lvl="3"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4pPr>
            <a:lvl5pPr marL="2286000" marR="0" lvl="4"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5pPr>
            <a:lvl6pPr marL="2743200" marR="0" lvl="5"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6pPr>
            <a:lvl7pPr marL="3200400" marR="0" lvl="6"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7pPr>
            <a:lvl8pPr marL="3657600" marR="0" lvl="7"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8pPr>
            <a:lvl9pPr marL="4114800" marR="0" lvl="8" indent="-304800" algn="l" rtl="0">
              <a:lnSpc>
                <a:spcPct val="115000"/>
              </a:lnSpc>
              <a:spcBef>
                <a:spcPts val="1600"/>
              </a:spcBef>
              <a:spcAft>
                <a:spcPts val="160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9pPr>
          </a:lstStyle>
          <a:p>
            <a:endParaRPr/>
          </a:p>
        </p:txBody>
      </p:sp>
      <p:sp>
        <p:nvSpPr>
          <p:cNvPr id="27" name="Google Shape;27;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1pPr>
            <a:lvl2pPr marL="914400" marR="0" lvl="1"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2pPr>
            <a:lvl3pPr marL="1371600" marR="0" lvl="2"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3pPr>
            <a:lvl4pPr marL="1828800" marR="0" lvl="3"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4pPr>
            <a:lvl5pPr marL="2286000" marR="0" lvl="4"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5pPr>
            <a:lvl6pPr marL="2743200" marR="0" lvl="5"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6pPr>
            <a:lvl7pPr marL="3200400" marR="0" lvl="6"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7pPr>
            <a:lvl8pPr marL="3657600" marR="0" lvl="7"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8pPr>
            <a:lvl9pPr marL="4114800" marR="0" lvl="8" indent="-304800" algn="l" rtl="0">
              <a:lnSpc>
                <a:spcPct val="115000"/>
              </a:lnSpc>
              <a:spcBef>
                <a:spcPts val="1600"/>
              </a:spcBef>
              <a:spcAft>
                <a:spcPts val="160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9pPr>
          </a:lstStyle>
          <a:p>
            <a:endParaRPr/>
          </a:p>
        </p:txBody>
      </p:sp>
      <p:sp>
        <p:nvSpPr>
          <p:cNvPr id="28" name="Google Shape;28;p5"/>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Oswald"/>
              <a:buNone/>
              <a:defRPr sz="3000" b="0" i="0" u="none" strike="noStrike" cap="none">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Oswald"/>
              <a:buNone/>
              <a:defRPr sz="2400" b="0" i="0" u="none" strike="noStrike" cap="none">
                <a:solidFill>
                  <a:schemeClr val="dk1"/>
                </a:solidFill>
                <a:latin typeface="Oswald"/>
                <a:ea typeface="Oswald"/>
                <a:cs typeface="Oswald"/>
                <a:sym typeface="Oswald"/>
              </a:defRPr>
            </a:lvl1pPr>
            <a:lvl2pPr lvl="1">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2pPr>
            <a:lvl3pPr lvl="2">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3pPr>
            <a:lvl4pPr lvl="3">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4pPr>
            <a:lvl5pPr lvl="4">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5pPr>
            <a:lvl6pPr lvl="5">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6pPr>
            <a:lvl7pPr lvl="6">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7pPr>
            <a:lvl8pPr lvl="7">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8pPr>
            <a:lvl9pPr lvl="8">
              <a:spcBef>
                <a:spcPts val="0"/>
              </a:spcBef>
              <a:spcAft>
                <a:spcPts val="0"/>
              </a:spcAft>
              <a:buClr>
                <a:schemeClr val="dk1"/>
              </a:buClr>
              <a:buSzPts val="2400"/>
              <a:buFont typeface="Oswald"/>
              <a:buNone/>
              <a:defRPr sz="2400">
                <a:solidFill>
                  <a:schemeClr val="dk1"/>
                </a:solidFill>
                <a:latin typeface="Oswald"/>
                <a:ea typeface="Oswald"/>
                <a:cs typeface="Oswald"/>
                <a:sym typeface="Oswald"/>
              </a:defRPr>
            </a:lvl9pPr>
          </a:lstStyle>
          <a:p>
            <a:endParaRPr/>
          </a:p>
        </p:txBody>
      </p:sp>
      <p:sp>
        <p:nvSpPr>
          <p:cNvPr id="34" name="Google Shape;34;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1pPr>
            <a:lvl2pPr marL="914400" marR="0" lvl="1"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2pPr>
            <a:lvl3pPr marL="1371600" marR="0" lvl="2"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3pPr>
            <a:lvl4pPr marL="1828800" marR="0" lvl="3"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4pPr>
            <a:lvl5pPr marL="2286000" marR="0" lvl="4"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5pPr>
            <a:lvl6pPr marL="2743200" marR="0" lvl="5"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6pPr>
            <a:lvl7pPr marL="3200400" marR="0" lvl="6"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7pPr>
            <a:lvl8pPr marL="3657600" marR="0" lvl="7" indent="-304800" algn="l" rtl="0">
              <a:lnSpc>
                <a:spcPct val="115000"/>
              </a:lnSpc>
              <a:spcBef>
                <a:spcPts val="1600"/>
              </a:spcBef>
              <a:spcAft>
                <a:spcPts val="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8pPr>
            <a:lvl9pPr marL="4114800" marR="0" lvl="8" indent="-304800" algn="l" rtl="0">
              <a:lnSpc>
                <a:spcPct val="115000"/>
              </a:lnSpc>
              <a:spcBef>
                <a:spcPts val="1600"/>
              </a:spcBef>
              <a:spcAft>
                <a:spcPts val="1600"/>
              </a:spcAft>
              <a:buClr>
                <a:schemeClr val="accent3"/>
              </a:buClr>
              <a:buSzPts val="1200"/>
              <a:buFont typeface="Average"/>
              <a:buChar char="■"/>
              <a:defRPr sz="1200" b="0" i="0" u="none" strike="noStrike" cap="none">
                <a:solidFill>
                  <a:schemeClr val="accent3"/>
                </a:solidFill>
                <a:latin typeface="Average"/>
                <a:ea typeface="Average"/>
                <a:cs typeface="Average"/>
                <a:sym typeface="Average"/>
              </a:defRPr>
            </a:lvl9pPr>
          </a:lstStyle>
          <a:p>
            <a:endParaRPr/>
          </a:p>
        </p:txBody>
      </p:sp>
      <p:sp>
        <p:nvSpPr>
          <p:cNvPr id="35" name="Google Shape;35;p7"/>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lt1"/>
              </a:buClr>
              <a:buSzPts val="4800"/>
              <a:buFont typeface="Oswald"/>
              <a:buNone/>
              <a:defRPr sz="4800" b="0" i="0" u="none" strike="noStrike" cap="none">
                <a:solidFill>
                  <a:schemeClr val="lt1"/>
                </a:solidFill>
                <a:latin typeface="Oswald"/>
                <a:ea typeface="Oswald"/>
                <a:cs typeface="Oswald"/>
                <a:sym typeface="Oswald"/>
              </a:defRPr>
            </a:lvl1pPr>
            <a:lvl2pPr lvl="1">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2pPr>
            <a:lvl3pPr lvl="2">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3pPr>
            <a:lvl4pPr lvl="3">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4pPr>
            <a:lvl5pPr lvl="4">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5pPr>
            <a:lvl6pPr lvl="5">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6pPr>
            <a:lvl7pPr lvl="6">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7pPr>
            <a:lvl8pPr lvl="7">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8pPr>
            <a:lvl9pPr lvl="8">
              <a:spcBef>
                <a:spcPts val="0"/>
              </a:spcBef>
              <a:spcAft>
                <a:spcPts val="0"/>
              </a:spcAft>
              <a:buClr>
                <a:schemeClr val="lt1"/>
              </a:buClr>
              <a:buSzPts val="4800"/>
              <a:buFont typeface="Oswald"/>
              <a:buNone/>
              <a:defRPr sz="4800">
                <a:solidFill>
                  <a:schemeClr val="lt1"/>
                </a:solidFill>
                <a:latin typeface="Oswald"/>
                <a:ea typeface="Oswald"/>
                <a:cs typeface="Oswald"/>
                <a:sym typeface="Oswald"/>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Oswald"/>
              <a:buNone/>
              <a:defRPr sz="4200" b="0" i="0" u="none" strike="noStrike" cap="none">
                <a:solidFill>
                  <a:schemeClr val="dk1"/>
                </a:solidFill>
                <a:latin typeface="Oswald"/>
                <a:ea typeface="Oswald"/>
                <a:cs typeface="Oswald"/>
                <a:sym typeface="Oswald"/>
              </a:defRPr>
            </a:lvl1pPr>
            <a:lvl2pPr lvl="1"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2pPr>
            <a:lvl3pPr lvl="2"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3pPr>
            <a:lvl4pPr lvl="3"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4pPr>
            <a:lvl5pPr lvl="4"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5pPr>
            <a:lvl6pPr lvl="5"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6pPr>
            <a:lvl7pPr lvl="6"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7pPr>
            <a:lvl8pPr lvl="7"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8pPr>
            <a:lvl9pPr lvl="8" algn="ctr">
              <a:spcBef>
                <a:spcPts val="0"/>
              </a:spcBef>
              <a:spcAft>
                <a:spcPts val="0"/>
              </a:spcAft>
              <a:buClr>
                <a:schemeClr val="dk1"/>
              </a:buClr>
              <a:buSzPts val="4200"/>
              <a:buFont typeface="Oswald"/>
              <a:buNone/>
              <a:defRPr sz="4200">
                <a:solidFill>
                  <a:schemeClr val="dk1"/>
                </a:solidFill>
                <a:latin typeface="Oswald"/>
                <a:ea typeface="Oswald"/>
                <a:cs typeface="Oswald"/>
                <a:sym typeface="Oswald"/>
              </a:defRPr>
            </a:lvl9pPr>
          </a:lstStyle>
          <a:p>
            <a:endParaRPr/>
          </a:p>
        </p:txBody>
      </p:sp>
      <p:sp>
        <p:nvSpPr>
          <p:cNvPr id="43" name="Google Shape;43;p9"/>
          <p:cNvSpPr txBox="1">
            <a:spLocks noGrp="1"/>
          </p:cNvSpPr>
          <p:nvPr>
            <p:ph type="subTitle" idx="1"/>
          </p:nvPr>
        </p:nvSpPr>
        <p:spPr>
          <a:xfrm>
            <a:off x="265500" y="2845200"/>
            <a:ext cx="4045200" cy="13455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1pPr>
            <a:lvl2pPr marR="0" lvl="1"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2pPr>
            <a:lvl3pPr marR="0" lvl="2"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3pPr>
            <a:lvl4pPr marR="0" lvl="3"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4pPr>
            <a:lvl5pPr marR="0" lvl="4"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5pPr>
            <a:lvl6pPr marR="0" lvl="5"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6pPr>
            <a:lvl7pPr marR="0" lvl="6"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7pPr>
            <a:lvl8pPr marR="0" lvl="7"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8pPr>
            <a:lvl9pPr marR="0" lvl="8" algn="ctr" rtl="0">
              <a:lnSpc>
                <a:spcPct val="100000"/>
              </a:lnSpc>
              <a:spcBef>
                <a:spcPts val="0"/>
              </a:spcBef>
              <a:spcAft>
                <a:spcPts val="0"/>
              </a:spcAft>
              <a:buClr>
                <a:schemeClr val="dk1"/>
              </a:buClr>
              <a:buSzPts val="2100"/>
              <a:buFont typeface="Average"/>
              <a:buNone/>
              <a:defRPr sz="2100" b="0" i="0" u="none" strike="noStrike" cap="none">
                <a:solidFill>
                  <a:schemeClr val="dk1"/>
                </a:solidFill>
                <a:latin typeface="Average"/>
                <a:ea typeface="Average"/>
                <a:cs typeface="Average"/>
                <a:sym typeface="Average"/>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lt1"/>
              </a:buClr>
              <a:buSzPts val="1800"/>
              <a:buFont typeface="Average"/>
              <a:buChar char="●"/>
              <a:defRPr sz="1800" b="0" i="0" u="none" strike="noStrike" cap="none">
                <a:solidFill>
                  <a:schemeClr val="lt1"/>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lt1"/>
              </a:buClr>
              <a:buSzPts val="1400"/>
              <a:buFont typeface="Average"/>
              <a:buChar char="■"/>
              <a:defRPr sz="1400" b="0" i="0" u="none" strike="noStrike" cap="none">
                <a:solidFill>
                  <a:schemeClr val="lt1"/>
                </a:solidFill>
                <a:latin typeface="Average"/>
                <a:ea typeface="Average"/>
                <a:cs typeface="Average"/>
                <a:sym typeface="Average"/>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1"/>
              </a:buClr>
              <a:buSzPts val="2100"/>
              <a:buFont typeface="Oswald"/>
              <a:buNone/>
              <a:defRPr sz="2100" b="0" i="0" u="none" strike="noStrike" cap="none">
                <a:solidFill>
                  <a:schemeClr val="dk1"/>
                </a:solidFill>
                <a:latin typeface="Oswald"/>
                <a:ea typeface="Oswald"/>
                <a:cs typeface="Oswald"/>
                <a:sym typeface="Oswald"/>
              </a:defRPr>
            </a:lvl1pPr>
            <a:lvl2pPr marL="914400" marR="0" lvl="1" indent="-317500" algn="l" rtl="0">
              <a:lnSpc>
                <a:spcPct val="115000"/>
              </a:lnSpc>
              <a:spcBef>
                <a:spcPts val="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endParaRPr/>
          </a:p>
        </p:txBody>
      </p:sp>
      <p:sp>
        <p:nvSpPr>
          <p:cNvPr id="48" name="Google Shape;48;p10"/>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Oswald"/>
              <a:buNone/>
              <a:defRPr sz="3000" b="0" i="0" u="none" strike="noStrike" cap="none">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1pPr>
            <a:lvl2pPr marL="0" marR="0" lvl="1"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2pPr>
            <a:lvl3pPr marL="0" marR="0" lvl="2"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3pPr>
            <a:lvl4pPr marL="0" marR="0" lvl="3"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4pPr>
            <a:lvl5pPr marL="0" marR="0" lvl="4"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5pPr>
            <a:lvl6pPr marL="0" marR="0" lvl="5"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6pPr>
            <a:lvl7pPr marL="0" marR="0" lvl="6"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7pPr>
            <a:lvl8pPr marL="0" marR="0" lvl="7"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8pPr>
            <a:lvl9pPr marL="0" marR="0" lvl="8" indent="0" algn="r" rtl="0">
              <a:lnSpc>
                <a:spcPct val="100000"/>
              </a:lnSpc>
              <a:spcBef>
                <a:spcPts val="0"/>
              </a:spcBef>
              <a:spcAft>
                <a:spcPts val="0"/>
              </a:spcAft>
              <a:buClr>
                <a:schemeClr val="accent3"/>
              </a:buClr>
              <a:buSzPts val="1000"/>
              <a:buFont typeface="Average"/>
              <a:buNone/>
              <a:defRPr sz="1000" b="0" i="0" u="none" strike="noStrike" cap="none">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uiadedireitos.org/index.php?option=com_content&amp;view=article&amp;id=828&amp;Itemid=15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0" y="583925"/>
            <a:ext cx="7801500" cy="17145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dk1"/>
              </a:buClr>
              <a:buSzPts val="4800"/>
              <a:buFont typeface="Oswald"/>
              <a:buNone/>
            </a:pPr>
            <a:r>
              <a:rPr lang="pt-BR" sz="4800" b="0" i="0" u="none" strike="noStrike" cap="none">
                <a:solidFill>
                  <a:schemeClr val="dk1"/>
                </a:solidFill>
                <a:latin typeface="Oswald"/>
                <a:ea typeface="Oswald"/>
                <a:cs typeface="Oswald"/>
                <a:sym typeface="Oswald"/>
              </a:rPr>
              <a:t>O Direito Brasileiro</a:t>
            </a:r>
            <a:endParaRPr/>
          </a:p>
          <a:p>
            <a:pPr marL="0" marR="0" lvl="0" indent="0" algn="ctr" rtl="0">
              <a:lnSpc>
                <a:spcPct val="100000"/>
              </a:lnSpc>
              <a:spcBef>
                <a:spcPts val="0"/>
              </a:spcBef>
              <a:spcAft>
                <a:spcPts val="0"/>
              </a:spcAft>
              <a:buClr>
                <a:schemeClr val="dk1"/>
              </a:buClr>
              <a:buSzPts val="4800"/>
              <a:buFont typeface="Oswald"/>
              <a:buNone/>
            </a:pPr>
            <a:r>
              <a:rPr lang="pt-BR" sz="4800" b="0" i="0" u="none" strike="noStrike" cap="none">
                <a:solidFill>
                  <a:schemeClr val="dk1"/>
                </a:solidFill>
                <a:latin typeface="Oswald"/>
                <a:ea typeface="Oswald"/>
                <a:cs typeface="Oswald"/>
                <a:sym typeface="Oswald"/>
              </a:rPr>
              <a:t>e o Direito Ambiental Brasileiro</a:t>
            </a:r>
            <a:endParaRPr/>
          </a:p>
        </p:txBody>
      </p:sp>
      <p:sp>
        <p:nvSpPr>
          <p:cNvPr id="60" name="Google Shape;60;p13"/>
          <p:cNvSpPr txBox="1">
            <a:spLocks noGrp="1"/>
          </p:cNvSpPr>
          <p:nvPr>
            <p:ph type="subTitle" idx="1"/>
          </p:nvPr>
        </p:nvSpPr>
        <p:spPr>
          <a:xfrm>
            <a:off x="671250" y="3174875"/>
            <a:ext cx="7801500" cy="792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accent3"/>
              </a:buClr>
              <a:buSzPts val="2300"/>
              <a:buFont typeface="Average"/>
              <a:buNone/>
            </a:pPr>
            <a:r>
              <a:rPr lang="pt-BR" sz="2300" b="1" i="0" u="none" strike="noStrike" cap="none">
                <a:solidFill>
                  <a:schemeClr val="accent3"/>
                </a:solidFill>
                <a:latin typeface="Average"/>
                <a:ea typeface="Average"/>
                <a:cs typeface="Average"/>
                <a:sym typeface="Average"/>
              </a:rPr>
              <a:t>Kelly Monaco Coletti</a:t>
            </a:r>
            <a:endParaRPr/>
          </a:p>
          <a:p>
            <a:pPr marL="0" marR="0" lvl="0" indent="0" algn="ctr" rtl="0">
              <a:lnSpc>
                <a:spcPct val="100000"/>
              </a:lnSpc>
              <a:spcBef>
                <a:spcPts val="0"/>
              </a:spcBef>
              <a:spcAft>
                <a:spcPts val="0"/>
              </a:spcAft>
              <a:buClr>
                <a:schemeClr val="accent3"/>
              </a:buClr>
              <a:buSzPts val="2100"/>
              <a:buFont typeface="Average"/>
              <a:buNone/>
            </a:pPr>
            <a:r>
              <a:rPr lang="pt-BR" sz="2100" b="0" i="0" u="none" strike="noStrike" cap="none">
                <a:solidFill>
                  <a:schemeClr val="accent3"/>
                </a:solidFill>
                <a:latin typeface="Average"/>
                <a:ea typeface="Average"/>
                <a:cs typeface="Average"/>
                <a:sym typeface="Average"/>
              </a:rPr>
              <a:t>Advogada - OAB/SP 383.761</a:t>
            </a:r>
            <a:endParaRPr/>
          </a:p>
          <a:p>
            <a:pPr marL="0" marR="0" lvl="0" indent="0" algn="ctr" rtl="0">
              <a:lnSpc>
                <a:spcPct val="100000"/>
              </a:lnSpc>
              <a:spcBef>
                <a:spcPts val="0"/>
              </a:spcBef>
              <a:spcAft>
                <a:spcPts val="0"/>
              </a:spcAft>
              <a:buClr>
                <a:schemeClr val="accent3"/>
              </a:buClr>
              <a:buSzPts val="2100"/>
              <a:buFont typeface="Average"/>
              <a:buNone/>
            </a:pPr>
            <a:r>
              <a:rPr lang="pt-BR" sz="2100" b="0" i="0" u="none" strike="noStrike" cap="none">
                <a:solidFill>
                  <a:schemeClr val="accent3"/>
                </a:solidFill>
                <a:latin typeface="Average"/>
                <a:ea typeface="Average"/>
                <a:cs typeface="Average"/>
                <a:sym typeface="Average"/>
              </a:rPr>
              <a:t>kelly.coletti@hotmail.com</a:t>
            </a:r>
            <a:endParaRPr/>
          </a:p>
          <a:p>
            <a:pPr marL="0" marR="0" lvl="0" indent="0" algn="ctr" rtl="0">
              <a:lnSpc>
                <a:spcPct val="100000"/>
              </a:lnSpc>
              <a:spcBef>
                <a:spcPts val="0"/>
              </a:spcBef>
              <a:spcAft>
                <a:spcPts val="0"/>
              </a:spcAft>
              <a:buClr>
                <a:schemeClr val="accent3"/>
              </a:buClr>
              <a:buSzPts val="2100"/>
              <a:buFont typeface="Average"/>
              <a:buNone/>
            </a:pPr>
            <a:r>
              <a:rPr lang="pt-BR" sz="2100" b="0" i="0" u="none" strike="noStrike" cap="none">
                <a:solidFill>
                  <a:schemeClr val="accent3"/>
                </a:solidFill>
                <a:latin typeface="Average"/>
                <a:ea typeface="Average"/>
                <a:cs typeface="Average"/>
                <a:sym typeface="Average"/>
              </a:rPr>
              <a:t>19 991813535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Poder Legislativo</a:t>
            </a:r>
            <a:endParaRPr/>
          </a:p>
        </p:txBody>
      </p:sp>
      <p:sp>
        <p:nvSpPr>
          <p:cNvPr id="110" name="Google Shape;110;p2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50"/>
              <a:buFont typeface="Arial"/>
              <a:buNone/>
            </a:pPr>
            <a:endParaRPr sz="1400" b="0" i="0" u="none" strike="noStrike" cap="none">
              <a:solidFill>
                <a:srgbClr val="000000"/>
              </a:solidFill>
              <a:latin typeface="Arial"/>
              <a:ea typeface="Arial"/>
              <a:cs typeface="Arial"/>
              <a:sym typeface="Arial"/>
            </a:endParaRPr>
          </a:p>
          <a:p>
            <a:pPr marL="285750" marR="0" lvl="0" indent="-266700" algn="l" rtl="0">
              <a:lnSpc>
                <a:spcPct val="100000"/>
              </a:lnSpc>
              <a:spcBef>
                <a:spcPts val="0"/>
              </a:spcBef>
              <a:spcAft>
                <a:spcPts val="0"/>
              </a:spcAft>
              <a:buClr>
                <a:schemeClr val="dk1"/>
              </a:buClr>
              <a:buSzPts val="2000"/>
              <a:buFont typeface="Arial"/>
              <a:buChar char="•"/>
            </a:pPr>
            <a:r>
              <a:rPr lang="pt-BR" sz="2000" b="0" i="0" u="none" strike="noStrike" cap="none">
                <a:solidFill>
                  <a:schemeClr val="dk1"/>
                </a:solidFill>
                <a:latin typeface="Calibri"/>
                <a:ea typeface="Calibri"/>
                <a:cs typeface="Calibri"/>
                <a:sym typeface="Calibri"/>
              </a:rPr>
              <a:t>É o poder responsável primordialmente pela elaboração das leis: </a:t>
            </a:r>
            <a:r>
              <a:rPr lang="pt-BR" sz="2000" b="1" i="0" u="none" strike="noStrike" cap="none">
                <a:solidFill>
                  <a:schemeClr val="dk1"/>
                </a:solidFill>
                <a:latin typeface="Calibri"/>
                <a:ea typeface="Calibri"/>
                <a:cs typeface="Calibri"/>
                <a:sym typeface="Calibri"/>
              </a:rPr>
              <a:t>sua função típica é legislar</a:t>
            </a:r>
            <a:r>
              <a:rPr lang="pt-BR" sz="2000" b="0" i="0" u="none" strike="noStrike" cap="none">
                <a:solidFill>
                  <a:schemeClr val="dk1"/>
                </a:solidFill>
                <a:latin typeface="Calibri"/>
                <a:ea typeface="Calibri"/>
                <a:cs typeface="Calibri"/>
                <a:sym typeface="Calibri"/>
              </a:rPr>
              <a:t>.</a:t>
            </a:r>
            <a:endParaRPr/>
          </a:p>
          <a:p>
            <a:pPr marL="0" marR="0" lvl="0" indent="0" algn="l" rtl="0">
              <a:lnSpc>
                <a:spcPct val="100000"/>
              </a:lnSpc>
              <a:spcBef>
                <a:spcPts val="0"/>
              </a:spcBef>
              <a:spcAft>
                <a:spcPts val="0"/>
              </a:spcAft>
              <a:buClr>
                <a:srgbClr val="000000"/>
              </a:buClr>
              <a:buSzPts val="500"/>
              <a:buFont typeface="Arial"/>
              <a:buNone/>
            </a:pPr>
            <a:endParaRPr sz="2000" b="0" i="0" u="none" strike="noStrike" cap="none">
              <a:solidFill>
                <a:schemeClr val="dk1"/>
              </a:solidFill>
              <a:latin typeface="Calibri"/>
              <a:ea typeface="Calibri"/>
              <a:cs typeface="Calibri"/>
              <a:sym typeface="Calibri"/>
            </a:endParaRPr>
          </a:p>
          <a:p>
            <a:pPr marL="285750" marR="0" lvl="0" indent="-266700" algn="l" rtl="0">
              <a:lnSpc>
                <a:spcPct val="100000"/>
              </a:lnSpc>
              <a:spcBef>
                <a:spcPts val="0"/>
              </a:spcBef>
              <a:spcAft>
                <a:spcPts val="0"/>
              </a:spcAft>
              <a:buClr>
                <a:schemeClr val="dk1"/>
              </a:buClr>
              <a:buSzPts val="2000"/>
              <a:buFont typeface="Arial"/>
              <a:buChar char="•"/>
            </a:pPr>
            <a:r>
              <a:rPr lang="pt-BR" sz="2000" b="0" i="0" u="none" strike="noStrike" cap="none">
                <a:solidFill>
                  <a:schemeClr val="dk1"/>
                </a:solidFill>
                <a:latin typeface="Calibri"/>
                <a:ea typeface="Calibri"/>
                <a:cs typeface="Calibri"/>
                <a:sym typeface="Calibri"/>
              </a:rPr>
              <a:t>No Brasil, a nível federal, adotamos o sistema </a:t>
            </a:r>
            <a:r>
              <a:rPr lang="pt-BR" sz="2000" b="1" i="0" u="none" strike="noStrike" cap="none">
                <a:solidFill>
                  <a:schemeClr val="dk1"/>
                </a:solidFill>
                <a:latin typeface="Calibri"/>
                <a:ea typeface="Calibri"/>
                <a:cs typeface="Calibri"/>
                <a:sym typeface="Calibri"/>
              </a:rPr>
              <a:t>bicameral</a:t>
            </a:r>
            <a:r>
              <a:rPr lang="pt-BR" sz="2000" b="0" i="0" u="none" strike="noStrike" cap="none">
                <a:solidFill>
                  <a:schemeClr val="dk1"/>
                </a:solidFill>
                <a:latin typeface="Calibri"/>
                <a:ea typeface="Calibri"/>
                <a:cs typeface="Calibri"/>
                <a:sym typeface="Calibri"/>
              </a:rPr>
              <a:t>. </a:t>
            </a:r>
            <a:endParaRPr/>
          </a:p>
          <a:p>
            <a:pPr marL="0" marR="0" lvl="0" indent="457200" algn="l"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A função legislativa de competência da União é exercida pelo C</a:t>
            </a:r>
            <a:r>
              <a:rPr lang="pt-BR" sz="2000" b="1" i="0" u="none" strike="noStrike" cap="none">
                <a:solidFill>
                  <a:schemeClr val="dk1"/>
                </a:solidFill>
                <a:latin typeface="Calibri"/>
                <a:ea typeface="Calibri"/>
                <a:cs typeface="Calibri"/>
                <a:sym typeface="Calibri"/>
              </a:rPr>
              <a:t>ongresso Nacional</a:t>
            </a:r>
            <a:r>
              <a:rPr lang="pt-BR" sz="2000" b="0" i="0" u="none" strike="noStrike" cap="none">
                <a:solidFill>
                  <a:schemeClr val="dk1"/>
                </a:solidFill>
                <a:latin typeface="Calibri"/>
                <a:ea typeface="Calibri"/>
                <a:cs typeface="Calibri"/>
                <a:sym typeface="Calibri"/>
              </a:rPr>
              <a:t>, que se compõe da </a:t>
            </a:r>
            <a:r>
              <a:rPr lang="pt-BR" sz="2000" b="1" i="0" u="none" strike="noStrike" cap="none">
                <a:solidFill>
                  <a:schemeClr val="dk1"/>
                </a:solidFill>
                <a:latin typeface="Calibri"/>
                <a:ea typeface="Calibri"/>
                <a:cs typeface="Calibri"/>
                <a:sym typeface="Calibri"/>
              </a:rPr>
              <a:t>Câmara dos Deputados</a:t>
            </a:r>
            <a:r>
              <a:rPr lang="pt-BR" sz="2000" b="0" i="0" u="none" strike="noStrike" cap="none">
                <a:solidFill>
                  <a:schemeClr val="dk1"/>
                </a:solidFill>
                <a:latin typeface="Calibri"/>
                <a:ea typeface="Calibri"/>
                <a:cs typeface="Calibri"/>
                <a:sym typeface="Calibri"/>
              </a:rPr>
              <a:t> e do </a:t>
            </a:r>
            <a:r>
              <a:rPr lang="pt-BR" sz="2000" b="1" i="0" u="none" strike="noStrike" cap="none">
                <a:solidFill>
                  <a:schemeClr val="dk1"/>
                </a:solidFill>
                <a:latin typeface="Calibri"/>
                <a:ea typeface="Calibri"/>
                <a:cs typeface="Calibri"/>
                <a:sym typeface="Calibri"/>
              </a:rPr>
              <a:t>Senado Federal.</a:t>
            </a:r>
            <a:endParaRPr/>
          </a:p>
          <a:p>
            <a:pPr marL="0" marR="0" lvl="0" indent="0" algn="l" rtl="0">
              <a:lnSpc>
                <a:spcPct val="100000"/>
              </a:lnSpc>
              <a:spcBef>
                <a:spcPts val="0"/>
              </a:spcBef>
              <a:spcAft>
                <a:spcPts val="0"/>
              </a:spcAft>
              <a:buClr>
                <a:schemeClr val="accent3"/>
              </a:buClr>
              <a:buSzPts val="2000"/>
              <a:buFont typeface="Average"/>
              <a:buNone/>
            </a:pPr>
            <a:endParaRPr sz="2000" b="1" i="0" u="none" strike="noStrike" cap="none">
              <a:solidFill>
                <a:schemeClr val="dk1"/>
              </a:solidFill>
              <a:latin typeface="Calibri"/>
              <a:ea typeface="Calibri"/>
              <a:cs typeface="Calibri"/>
              <a:sym typeface="Calibri"/>
            </a:endParaRPr>
          </a:p>
          <a:p>
            <a:pPr marL="285750" marR="0" lvl="0" indent="-254000" algn="l" rtl="0">
              <a:lnSpc>
                <a:spcPct val="100000"/>
              </a:lnSpc>
              <a:spcBef>
                <a:spcPts val="0"/>
              </a:spcBef>
              <a:spcAft>
                <a:spcPts val="0"/>
              </a:spcAft>
              <a:buClr>
                <a:schemeClr val="dk1"/>
              </a:buClr>
              <a:buSzPts val="1800"/>
              <a:buFont typeface="Calibri"/>
              <a:buChar char="•"/>
            </a:pPr>
            <a:r>
              <a:rPr lang="pt-BR" sz="1800" b="1" i="0" u="none" strike="noStrike" cap="none">
                <a:solidFill>
                  <a:schemeClr val="dk1"/>
                </a:solidFill>
                <a:latin typeface="Calibri"/>
                <a:ea typeface="Calibri"/>
                <a:cs typeface="Calibri"/>
                <a:sym typeface="Calibri"/>
              </a:rPr>
              <a:t>Na esfera estadual e municipal, o sistema é unicameral.</a:t>
            </a:r>
            <a:endParaRPr/>
          </a:p>
          <a:p>
            <a:pPr marL="0" marR="0" lvl="0" indent="457200" algn="l" rtl="0">
              <a:lnSpc>
                <a:spcPct val="100000"/>
              </a:lnSpc>
              <a:spcBef>
                <a:spcPts val="0"/>
              </a:spcBef>
              <a:spcAft>
                <a:spcPts val="0"/>
              </a:spcAft>
              <a:buClr>
                <a:schemeClr val="accent3"/>
              </a:buClr>
              <a:buSzPts val="1800"/>
              <a:buFont typeface="Average"/>
              <a:buNone/>
            </a:pPr>
            <a:r>
              <a:rPr lang="pt-BR" sz="1800" b="1" i="0" u="none" strike="noStrike" cap="none">
                <a:solidFill>
                  <a:schemeClr val="dk1"/>
                </a:solidFill>
                <a:latin typeface="Calibri"/>
                <a:ea typeface="Calibri"/>
                <a:cs typeface="Calibri"/>
                <a:sym typeface="Calibri"/>
              </a:rPr>
              <a:t>No estado: Assembléia Legislativa do Estado</a:t>
            </a:r>
            <a:endParaRPr/>
          </a:p>
          <a:p>
            <a:pPr marL="0" marR="0" lvl="0" indent="457200" algn="l" rtl="0">
              <a:lnSpc>
                <a:spcPct val="100000"/>
              </a:lnSpc>
              <a:spcBef>
                <a:spcPts val="0"/>
              </a:spcBef>
              <a:spcAft>
                <a:spcPts val="0"/>
              </a:spcAft>
              <a:buClr>
                <a:schemeClr val="accent3"/>
              </a:buClr>
              <a:buSzPts val="1800"/>
              <a:buFont typeface="Average"/>
              <a:buNone/>
            </a:pPr>
            <a:r>
              <a:rPr lang="pt-BR" sz="1800" b="1" i="0" u="none" strike="noStrike" cap="none">
                <a:solidFill>
                  <a:schemeClr val="dk1"/>
                </a:solidFill>
                <a:latin typeface="Calibri"/>
                <a:ea typeface="Calibri"/>
                <a:cs typeface="Calibri"/>
                <a:sym typeface="Calibri"/>
              </a:rPr>
              <a:t>No município: Câmara dos Vereadores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Congresso Nacional</a:t>
            </a:r>
            <a:endParaRPr/>
          </a:p>
          <a:p>
            <a:pPr marL="0" marR="0" lvl="0" indent="0" algn="l" rtl="0">
              <a:lnSpc>
                <a:spcPct val="100000"/>
              </a:lnSpc>
              <a:spcBef>
                <a:spcPts val="0"/>
              </a:spcBef>
              <a:spcAft>
                <a:spcPts val="0"/>
              </a:spcAft>
              <a:buClr>
                <a:schemeClr val="dk1"/>
              </a:buClr>
              <a:buSzPts val="3000"/>
              <a:buFont typeface="Oswald"/>
              <a:buNone/>
            </a:pPr>
            <a:endParaRPr sz="3000" b="0" i="0" u="none" strike="noStrike" cap="none">
              <a:solidFill>
                <a:schemeClr val="dk1"/>
              </a:solidFill>
              <a:latin typeface="Oswald"/>
              <a:ea typeface="Oswald"/>
              <a:cs typeface="Oswald"/>
              <a:sym typeface="Oswald"/>
            </a:endParaRPr>
          </a:p>
        </p:txBody>
      </p:sp>
      <p:sp>
        <p:nvSpPr>
          <p:cNvPr id="116" name="Google Shape;116;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Exerce atribuições:</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285750" marR="0" lvl="0" indent="-254000" algn="l" rtl="0">
              <a:lnSpc>
                <a:spcPct val="100000"/>
              </a:lnSpc>
              <a:spcBef>
                <a:spcPts val="0"/>
              </a:spcBef>
              <a:spcAft>
                <a:spcPts val="0"/>
              </a:spcAft>
              <a:buClr>
                <a:schemeClr val="dk1"/>
              </a:buClr>
              <a:buSzPts val="1800"/>
              <a:buFont typeface="Arial"/>
              <a:buChar char="•"/>
            </a:pPr>
            <a:r>
              <a:rPr lang="pt-BR" sz="1800" b="0" i="0" u="none" strike="noStrike" cap="none">
                <a:solidFill>
                  <a:schemeClr val="dk1"/>
                </a:solidFill>
                <a:latin typeface="Calibri"/>
                <a:ea typeface="Calibri"/>
                <a:cs typeface="Calibri"/>
                <a:sym typeface="Calibri"/>
              </a:rPr>
              <a:t> Legislativas;</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285750" marR="0" lvl="0" indent="-254000" algn="l" rtl="0">
              <a:lnSpc>
                <a:spcPct val="100000"/>
              </a:lnSpc>
              <a:spcBef>
                <a:spcPts val="0"/>
              </a:spcBef>
              <a:spcAft>
                <a:spcPts val="0"/>
              </a:spcAft>
              <a:buClr>
                <a:schemeClr val="dk1"/>
              </a:buClr>
              <a:buSzPts val="1800"/>
              <a:buFont typeface="Arial"/>
              <a:buChar char="•"/>
            </a:pPr>
            <a:r>
              <a:rPr lang="pt-BR" sz="1800" b="0" i="0" u="none" strike="noStrike" cap="none">
                <a:solidFill>
                  <a:schemeClr val="dk1"/>
                </a:solidFill>
                <a:latin typeface="Calibri"/>
                <a:ea typeface="Calibri"/>
                <a:cs typeface="Calibri"/>
                <a:sym typeface="Calibri"/>
              </a:rPr>
              <a:t>Deliberativas;</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285750" marR="0" lvl="0" indent="-254000" algn="l" rtl="0">
              <a:lnSpc>
                <a:spcPct val="100000"/>
              </a:lnSpc>
              <a:spcBef>
                <a:spcPts val="0"/>
              </a:spcBef>
              <a:spcAft>
                <a:spcPts val="0"/>
              </a:spcAft>
              <a:buClr>
                <a:schemeClr val="dk1"/>
              </a:buClr>
              <a:buSzPts val="1800"/>
              <a:buFont typeface="Arial"/>
              <a:buChar char="•"/>
            </a:pPr>
            <a:r>
              <a:rPr lang="pt-BR" sz="1800" b="0" i="0" u="none" strike="noStrike" cap="none">
                <a:solidFill>
                  <a:schemeClr val="dk1"/>
                </a:solidFill>
                <a:latin typeface="Calibri"/>
                <a:ea typeface="Calibri"/>
                <a:cs typeface="Calibri"/>
                <a:sym typeface="Calibri"/>
              </a:rPr>
              <a:t>Fiscalização e controle dos atos do Poder Executivo;</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285750" marR="0" lvl="0" indent="-254000" algn="l" rtl="0">
              <a:lnSpc>
                <a:spcPct val="100000"/>
              </a:lnSpc>
              <a:spcBef>
                <a:spcPts val="0"/>
              </a:spcBef>
              <a:spcAft>
                <a:spcPts val="0"/>
              </a:spcAft>
              <a:buClr>
                <a:schemeClr val="dk1"/>
              </a:buClr>
              <a:buSzPts val="1800"/>
              <a:buFont typeface="Arial"/>
              <a:buChar char="•"/>
            </a:pPr>
            <a:r>
              <a:rPr lang="pt-BR" sz="1800" b="0" i="0" u="none" strike="noStrike" cap="none">
                <a:solidFill>
                  <a:schemeClr val="dk1"/>
                </a:solidFill>
                <a:latin typeface="Calibri"/>
                <a:ea typeface="Calibri"/>
                <a:cs typeface="Calibri"/>
                <a:sym typeface="Calibri"/>
              </a:rPr>
              <a:t>Julgamento de crime de responsabilidade.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Câmara dos Deputados</a:t>
            </a:r>
            <a:endParaRPr/>
          </a:p>
        </p:txBody>
      </p:sp>
      <p:sp>
        <p:nvSpPr>
          <p:cNvPr id="122" name="Google Shape;122;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228600" algn="just" rtl="0">
              <a:lnSpc>
                <a:spcPct val="115000"/>
              </a:lnSpc>
              <a:spcBef>
                <a:spcPts val="0"/>
              </a:spcBef>
              <a:spcAft>
                <a:spcPts val="0"/>
              </a:spcAft>
              <a:buClr>
                <a:schemeClr val="accent3"/>
              </a:buClr>
              <a:buSzPts val="1500"/>
              <a:buFont typeface="Average"/>
              <a:buNone/>
            </a:pPr>
            <a:r>
              <a:rPr lang="pt-BR" sz="1500" b="0" i="0" u="none" strike="noStrike" cap="none">
                <a:solidFill>
                  <a:srgbClr val="FFFFFF"/>
                </a:solidFill>
                <a:latin typeface="Arial"/>
                <a:ea typeface="Arial"/>
                <a:cs typeface="Arial"/>
                <a:sym typeface="Arial"/>
              </a:rPr>
              <a:t>Art. 45, CF/88. A Câmara dos Deputados compõe-se de representantes do povo, eleitos, pelo sistema proporcional, em cada Estado, em cada Território e no Distrito Federal.</a:t>
            </a:r>
            <a:endParaRPr/>
          </a:p>
          <a:p>
            <a:pPr marL="0" marR="0" lvl="0" indent="158750" algn="just" rtl="0">
              <a:lnSpc>
                <a:spcPct val="115000"/>
              </a:lnSpc>
              <a:spcBef>
                <a:spcPts val="0"/>
              </a:spcBef>
              <a:spcAft>
                <a:spcPts val="0"/>
              </a:spcAft>
              <a:buClr>
                <a:srgbClr val="000000"/>
              </a:buClr>
              <a:buSzPts val="1100"/>
              <a:buFont typeface="Arial"/>
              <a:buNone/>
            </a:pPr>
            <a:endParaRPr sz="1500" b="0" i="0" u="none" strike="noStrike" cap="none">
              <a:solidFill>
                <a:srgbClr val="FFFFFF"/>
              </a:solidFill>
              <a:latin typeface="Arial"/>
              <a:ea typeface="Arial"/>
              <a:cs typeface="Arial"/>
              <a:sym typeface="Arial"/>
            </a:endParaRPr>
          </a:p>
          <a:p>
            <a:pPr marL="0" marR="0" lvl="0" indent="158750" algn="just" rtl="0">
              <a:lnSpc>
                <a:spcPct val="115000"/>
              </a:lnSpc>
              <a:spcBef>
                <a:spcPts val="0"/>
              </a:spcBef>
              <a:spcAft>
                <a:spcPts val="0"/>
              </a:spcAft>
              <a:buClr>
                <a:srgbClr val="000000"/>
              </a:buClr>
              <a:buSzPts val="1100"/>
              <a:buFont typeface="Arial"/>
              <a:buNone/>
            </a:pPr>
            <a:r>
              <a:rPr lang="pt-BR" sz="1500" b="0" i="0" u="none" strike="noStrike" cap="none">
                <a:solidFill>
                  <a:srgbClr val="FFFFFF"/>
                </a:solidFill>
                <a:latin typeface="Arial"/>
                <a:ea typeface="Arial"/>
                <a:cs typeface="Arial"/>
                <a:sym typeface="Arial"/>
              </a:rPr>
              <a:t>§ 1º O número total de Deputados, bem como a representação por Estado e pelo Distrito Federal, será estabelecido por lei complementar, </a:t>
            </a:r>
            <a:r>
              <a:rPr lang="pt-BR" sz="1500" b="0" i="0" u="sng" strike="noStrike" cap="none">
                <a:solidFill>
                  <a:srgbClr val="FFFFFF"/>
                </a:solidFill>
                <a:latin typeface="Arial"/>
                <a:ea typeface="Arial"/>
                <a:cs typeface="Arial"/>
                <a:sym typeface="Arial"/>
              </a:rPr>
              <a:t>proporcionalmente à população</a:t>
            </a:r>
            <a:r>
              <a:rPr lang="pt-BR" sz="1500" b="0" i="0" u="none" strike="noStrike" cap="none">
                <a:solidFill>
                  <a:srgbClr val="FFFFFF"/>
                </a:solidFill>
                <a:latin typeface="Arial"/>
                <a:ea typeface="Arial"/>
                <a:cs typeface="Arial"/>
                <a:sym typeface="Arial"/>
              </a:rPr>
              <a:t>, procedendo-se aos ajustes necessários, no ano anterior às eleições, para que nenhuma daquelas unidades da Federação tenha </a:t>
            </a:r>
            <a:r>
              <a:rPr lang="pt-BR" sz="1500" b="0" i="0" u="sng" strike="noStrike" cap="none">
                <a:solidFill>
                  <a:srgbClr val="FFFFFF"/>
                </a:solidFill>
                <a:latin typeface="Arial"/>
                <a:ea typeface="Arial"/>
                <a:cs typeface="Arial"/>
                <a:sym typeface="Arial"/>
              </a:rPr>
              <a:t>menos de oito ou mais de setenta Deputados</a:t>
            </a:r>
            <a:r>
              <a:rPr lang="pt-BR" sz="1500" b="0" i="0" u="none" strike="noStrike" cap="none">
                <a:solidFill>
                  <a:srgbClr val="FFFFFF"/>
                </a:solidFill>
                <a:latin typeface="Arial"/>
                <a:ea typeface="Arial"/>
                <a:cs typeface="Arial"/>
                <a:sym typeface="Arial"/>
              </a:rPr>
              <a:t>.</a:t>
            </a:r>
            <a:endParaRPr/>
          </a:p>
          <a:p>
            <a:pPr marL="0" marR="0" lvl="0" indent="45720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Formalmente, a Câmara dos Deputados goza de certa primazia relativamente à iniciativa legislativa, pois é perante ela que o Presidente da República, o Supremo Tribunal Federal, os Tribunais Superiores e os cidadãos promovem a iniciativa do processo de elaboração de leis.</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158750" algn="just" rtl="0">
              <a:lnSpc>
                <a:spcPct val="115000"/>
              </a:lnSpc>
              <a:spcBef>
                <a:spcPts val="0"/>
              </a:spcBef>
              <a:spcAft>
                <a:spcPts val="0"/>
              </a:spcAft>
              <a:buClr>
                <a:srgbClr val="000000"/>
              </a:buClr>
              <a:buSzPts val="1100"/>
              <a:buFont typeface="Arial"/>
              <a:buNone/>
            </a:pPr>
            <a:endParaRPr sz="1500" b="0" i="0" u="none" strike="noStrike" cap="none">
              <a:solidFill>
                <a:srgbClr val="FFFFFF"/>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Senado Federal</a:t>
            </a:r>
            <a:endParaRPr/>
          </a:p>
        </p:txBody>
      </p:sp>
      <p:sp>
        <p:nvSpPr>
          <p:cNvPr id="128" name="Google Shape;128;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accent3"/>
              </a:buClr>
              <a:buSzPts val="1800"/>
              <a:buFont typeface="Average"/>
              <a:buNone/>
            </a:pPr>
            <a:r>
              <a:rPr lang="pt-BR" sz="1800" b="0" i="0" u="none" strike="noStrike" cap="none">
                <a:solidFill>
                  <a:srgbClr val="FFFFFF"/>
                </a:solidFill>
                <a:latin typeface="Arial"/>
                <a:ea typeface="Arial"/>
                <a:cs typeface="Arial"/>
                <a:sym typeface="Arial"/>
              </a:rPr>
              <a:t>Art. 46, CF/88. O Senado Federal compõe-se de representantes dos Estados e do Distrito Federal, eleitos segundo o princípio majoritário.</a:t>
            </a:r>
            <a:endParaRPr/>
          </a:p>
          <a:p>
            <a:pPr marL="457200" marR="0" lvl="0" indent="-228600" algn="l" rtl="0">
              <a:lnSpc>
                <a:spcPct val="115000"/>
              </a:lnSpc>
              <a:spcBef>
                <a:spcPts val="1600"/>
              </a:spcBef>
              <a:spcAft>
                <a:spcPts val="0"/>
              </a:spcAft>
              <a:buClr>
                <a:srgbClr val="FFFFFF"/>
              </a:buClr>
              <a:buSzPts val="1800"/>
              <a:buFont typeface="Arial"/>
              <a:buChar char="-"/>
            </a:pPr>
            <a:r>
              <a:rPr lang="pt-BR" sz="1800" b="0" i="0" u="none" strike="noStrike" cap="none">
                <a:solidFill>
                  <a:srgbClr val="FFFFFF"/>
                </a:solidFill>
                <a:latin typeface="Arial"/>
                <a:ea typeface="Arial"/>
                <a:cs typeface="Arial"/>
                <a:sym typeface="Arial"/>
              </a:rPr>
              <a:t>São eleitos pelo povo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Poder Executivo</a:t>
            </a:r>
            <a:endParaRPr/>
          </a:p>
        </p:txBody>
      </p:sp>
      <p:sp>
        <p:nvSpPr>
          <p:cNvPr id="134" name="Google Shape;134;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accent3"/>
              </a:buClr>
              <a:buSzPts val="2300"/>
              <a:buFont typeface="Average"/>
              <a:buNone/>
            </a:pPr>
            <a:r>
              <a:rPr lang="pt-BR" sz="2300" b="0" i="0" u="none" strike="noStrike" cap="none">
                <a:solidFill>
                  <a:schemeClr val="dk1"/>
                </a:solidFill>
                <a:latin typeface="Calibri"/>
                <a:ea typeface="Calibri"/>
                <a:cs typeface="Calibri"/>
                <a:sym typeface="Calibri"/>
              </a:rPr>
              <a:t>	É o responsável pela execução das leis existentes e pela administração pública. </a:t>
            </a:r>
            <a:endParaRPr/>
          </a:p>
          <a:p>
            <a:pPr marL="0" marR="0" lvl="0" indent="0" algn="just" rtl="0">
              <a:lnSpc>
                <a:spcPct val="100000"/>
              </a:lnSpc>
              <a:spcBef>
                <a:spcPts val="0"/>
              </a:spcBef>
              <a:spcAft>
                <a:spcPts val="0"/>
              </a:spcAft>
              <a:buClr>
                <a:srgbClr val="000000"/>
              </a:buClr>
              <a:buSzPts val="575"/>
              <a:buFont typeface="Arial"/>
              <a:buNone/>
            </a:pPr>
            <a:endParaRPr sz="23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2300"/>
              <a:buFont typeface="Average"/>
              <a:buNone/>
            </a:pPr>
            <a:r>
              <a:rPr lang="pt-BR" sz="2300" b="0" i="0" u="none" strike="noStrike" cap="none">
                <a:solidFill>
                  <a:schemeClr val="dk1"/>
                </a:solidFill>
                <a:latin typeface="Calibri"/>
                <a:ea typeface="Calibri"/>
                <a:cs typeface="Calibri"/>
                <a:sym typeface="Calibri"/>
              </a:rPr>
              <a:t>	É o poder que dirige a política econômico-social do Estado, que estabelece as metas e programas a serem cumpridos, enfim, que governa o Estado. </a:t>
            </a:r>
            <a:endParaRPr/>
          </a:p>
          <a:p>
            <a:pPr marL="0" marR="0" lvl="0" indent="0" algn="just" rtl="0">
              <a:lnSpc>
                <a:spcPct val="100000"/>
              </a:lnSpc>
              <a:spcBef>
                <a:spcPts val="0"/>
              </a:spcBef>
              <a:spcAft>
                <a:spcPts val="0"/>
              </a:spcAft>
              <a:buClr>
                <a:srgbClr val="000000"/>
              </a:buClr>
              <a:buSzPts val="575"/>
              <a:buFont typeface="Arial"/>
              <a:buNone/>
            </a:pPr>
            <a:endParaRPr sz="23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575"/>
              <a:buFont typeface="Arial"/>
              <a:buNone/>
            </a:pPr>
            <a:r>
              <a:rPr lang="pt-BR" sz="2300" b="0" i="0" u="none" strike="noStrike" cap="none">
                <a:solidFill>
                  <a:schemeClr val="dk1"/>
                </a:solidFill>
                <a:latin typeface="Calibri"/>
                <a:ea typeface="Calibri"/>
                <a:cs typeface="Calibri"/>
                <a:sym typeface="Calibri"/>
              </a:rPr>
              <a:t>	Órgãos constitucionais que tem por função a prática de atos de chefia de estado, de governo e de administração.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Poder Judiciário</a:t>
            </a:r>
            <a:endParaRPr/>
          </a:p>
        </p:txBody>
      </p:sp>
      <p:sp>
        <p:nvSpPr>
          <p:cNvPr id="140" name="Google Shape;140;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É o poder com função jurisdicional, que julga as situações concretas de acordo com a legislação.</a:t>
            </a:r>
            <a:endParaRPr/>
          </a:p>
          <a:p>
            <a:pPr marL="0" marR="0" lvl="0" indent="0" algn="ctr" rtl="0">
              <a:lnSpc>
                <a:spcPct val="100000"/>
              </a:lnSpc>
              <a:spcBef>
                <a:spcPts val="0"/>
              </a:spcBef>
              <a:spcAft>
                <a:spcPts val="0"/>
              </a:spcAft>
              <a:buClr>
                <a:schemeClr val="accent3"/>
              </a:buClr>
              <a:buSzPts val="1500"/>
              <a:buFont typeface="Average"/>
              <a:buNone/>
            </a:pPr>
            <a:r>
              <a:rPr lang="pt-BR" sz="1500" b="1" i="0" u="none" strike="noStrike" cap="none">
                <a:solidFill>
                  <a:schemeClr val="dk1"/>
                </a:solidFill>
                <a:latin typeface="Calibri"/>
                <a:ea typeface="Calibri"/>
                <a:cs typeface="Calibri"/>
                <a:sym typeface="Calibri"/>
              </a:rPr>
              <a:t>Divisão de Competências</a:t>
            </a:r>
            <a:endParaRPr/>
          </a:p>
          <a:p>
            <a:pPr marL="342900" marR="0" lvl="0" indent="-311150" algn="l" rtl="0">
              <a:lnSpc>
                <a:spcPct val="100000"/>
              </a:lnSpc>
              <a:spcBef>
                <a:spcPts val="0"/>
              </a:spcBef>
              <a:spcAft>
                <a:spcPts val="0"/>
              </a:spcAft>
              <a:buClr>
                <a:schemeClr val="dk1"/>
              </a:buClr>
              <a:buSzPts val="1500"/>
              <a:buFont typeface="Arial"/>
              <a:buChar char="•"/>
            </a:pPr>
            <a:r>
              <a:rPr lang="pt-BR" sz="1500" b="1" i="0" u="none" strike="noStrike" cap="none">
                <a:solidFill>
                  <a:schemeClr val="dk1"/>
                </a:solidFill>
                <a:latin typeface="Calibri"/>
                <a:ea typeface="Calibri"/>
                <a:cs typeface="Calibri"/>
                <a:sym typeface="Calibri"/>
              </a:rPr>
              <a:t>Justiça Estadual (Comum) </a:t>
            </a:r>
            <a:r>
              <a:rPr lang="pt-BR" sz="1500" b="0" i="0" u="none" strike="noStrike" cap="none">
                <a:solidFill>
                  <a:schemeClr val="dk1"/>
                </a:solidFill>
                <a:latin typeface="Calibri"/>
                <a:ea typeface="Calibri"/>
                <a:cs typeface="Calibri"/>
                <a:sym typeface="Calibri"/>
              </a:rPr>
              <a:t>[Civil e Penal] - busca solucionar conflitos que possam surgir entre pessoas, empresas, instituições e impõe penas àqueles que cometem algum crime;</a:t>
            </a:r>
            <a:endParaRPr/>
          </a:p>
          <a:p>
            <a:pPr marL="0" marR="0" lvl="0" indent="0" algn="l" rtl="0">
              <a:lnSpc>
                <a:spcPct val="100000"/>
              </a:lnSpc>
              <a:spcBef>
                <a:spcPts val="0"/>
              </a:spcBef>
              <a:spcAft>
                <a:spcPts val="0"/>
              </a:spcAft>
              <a:buClr>
                <a:schemeClr val="accent3"/>
              </a:buClr>
              <a:buSzPts val="1500"/>
              <a:buFont typeface="Average"/>
              <a:buNone/>
            </a:pPr>
            <a:endParaRPr sz="1500" b="0" i="0" u="none" strike="noStrike" cap="none">
              <a:solidFill>
                <a:schemeClr val="dk1"/>
              </a:solidFill>
              <a:latin typeface="Calibri"/>
              <a:ea typeface="Calibri"/>
              <a:cs typeface="Calibri"/>
              <a:sym typeface="Calibri"/>
            </a:endParaRPr>
          </a:p>
          <a:p>
            <a:pPr marL="342900" marR="0" lvl="0" indent="-311150" algn="l" rtl="0">
              <a:lnSpc>
                <a:spcPct val="100000"/>
              </a:lnSpc>
              <a:spcBef>
                <a:spcPts val="0"/>
              </a:spcBef>
              <a:spcAft>
                <a:spcPts val="0"/>
              </a:spcAft>
              <a:buClr>
                <a:schemeClr val="dk1"/>
              </a:buClr>
              <a:buSzPts val="1500"/>
              <a:buFont typeface="Arial"/>
              <a:buChar char="•"/>
            </a:pPr>
            <a:r>
              <a:rPr lang="pt-BR" sz="1500" b="1" i="0" u="none" strike="noStrike" cap="none">
                <a:solidFill>
                  <a:schemeClr val="dk1"/>
                </a:solidFill>
                <a:latin typeface="Calibri"/>
                <a:ea typeface="Calibri"/>
                <a:cs typeface="Calibri"/>
                <a:sym typeface="Calibri"/>
              </a:rPr>
              <a:t>Justiça Federal (Comum) </a:t>
            </a:r>
            <a:r>
              <a:rPr lang="pt-BR" sz="1500" b="0" i="0" u="none" strike="noStrike" cap="none">
                <a:solidFill>
                  <a:schemeClr val="dk1"/>
                </a:solidFill>
                <a:latin typeface="Calibri"/>
                <a:ea typeface="Calibri"/>
                <a:cs typeface="Calibri"/>
                <a:sym typeface="Calibri"/>
              </a:rPr>
              <a:t>- </a:t>
            </a:r>
            <a:r>
              <a:rPr lang="pt-BR" sz="1500" b="0" i="0" u="sng" strike="noStrike" cap="none">
                <a:solidFill>
                  <a:schemeClr val="hlink"/>
                </a:solidFill>
                <a:latin typeface="Calibri"/>
                <a:ea typeface="Calibri"/>
                <a:cs typeface="Calibri"/>
                <a:sym typeface="Calibri"/>
                <a:hlinkClick r:id="rId3"/>
              </a:rPr>
              <a:t> </a:t>
            </a:r>
            <a:r>
              <a:rPr lang="pt-BR" sz="1500" b="0" i="0" u="none" strike="noStrike" cap="none">
                <a:solidFill>
                  <a:schemeClr val="dk1"/>
                </a:solidFill>
                <a:latin typeface="Calibri"/>
                <a:ea typeface="Calibri"/>
                <a:cs typeface="Calibri"/>
                <a:sym typeface="Calibri"/>
              </a:rPr>
              <a:t>julga casos que forem de interesse da União, das autarquias ou das empresas públicas;</a:t>
            </a:r>
            <a:endParaRPr/>
          </a:p>
          <a:p>
            <a:pPr marL="0" marR="0" lvl="0" indent="0" algn="l" rtl="0">
              <a:lnSpc>
                <a:spcPct val="100000"/>
              </a:lnSpc>
              <a:spcBef>
                <a:spcPts val="0"/>
              </a:spcBef>
              <a:spcAft>
                <a:spcPts val="0"/>
              </a:spcAft>
              <a:buClr>
                <a:schemeClr val="accent3"/>
              </a:buClr>
              <a:buSzPts val="1500"/>
              <a:buFont typeface="Average"/>
              <a:buNone/>
            </a:pPr>
            <a:endParaRPr sz="1500" b="0" i="0" u="none" strike="noStrike" cap="none">
              <a:solidFill>
                <a:schemeClr val="dk1"/>
              </a:solidFill>
              <a:latin typeface="Calibri"/>
              <a:ea typeface="Calibri"/>
              <a:cs typeface="Calibri"/>
              <a:sym typeface="Calibri"/>
            </a:endParaRPr>
          </a:p>
          <a:p>
            <a:pPr marL="342900" marR="0" lvl="0" indent="-311150" algn="l" rtl="0">
              <a:lnSpc>
                <a:spcPct val="100000"/>
              </a:lnSpc>
              <a:spcBef>
                <a:spcPts val="0"/>
              </a:spcBef>
              <a:spcAft>
                <a:spcPts val="0"/>
              </a:spcAft>
              <a:buClr>
                <a:schemeClr val="dk1"/>
              </a:buClr>
              <a:buSzPts val="1500"/>
              <a:buFont typeface="Arial"/>
              <a:buChar char="•"/>
            </a:pPr>
            <a:r>
              <a:rPr lang="pt-BR" sz="1500" b="1" i="0" u="none" strike="noStrike" cap="none">
                <a:solidFill>
                  <a:schemeClr val="dk1"/>
                </a:solidFill>
                <a:latin typeface="Calibri"/>
                <a:ea typeface="Calibri"/>
                <a:cs typeface="Calibri"/>
                <a:sym typeface="Calibri"/>
              </a:rPr>
              <a:t>Justiça do Trabalho (Especializada) - b</a:t>
            </a:r>
            <a:r>
              <a:rPr lang="pt-BR" sz="1500" b="0" i="0" u="none" strike="noStrike" cap="none">
                <a:solidFill>
                  <a:schemeClr val="dk1"/>
                </a:solidFill>
                <a:latin typeface="Calibri"/>
                <a:ea typeface="Calibri"/>
                <a:cs typeface="Calibri"/>
                <a:sym typeface="Calibri"/>
              </a:rPr>
              <a:t>usca resolver conflitos entre trabalhadores e empregadores;</a:t>
            </a:r>
            <a:endParaRPr/>
          </a:p>
          <a:p>
            <a:pPr marL="0" marR="0" lvl="0" indent="0" algn="l" rtl="0">
              <a:lnSpc>
                <a:spcPct val="100000"/>
              </a:lnSpc>
              <a:spcBef>
                <a:spcPts val="0"/>
              </a:spcBef>
              <a:spcAft>
                <a:spcPts val="0"/>
              </a:spcAft>
              <a:buClr>
                <a:schemeClr val="accent3"/>
              </a:buClr>
              <a:buSzPts val="1500"/>
              <a:buFont typeface="Average"/>
              <a:buNone/>
            </a:pPr>
            <a:endParaRPr sz="1500" b="0" i="0" u="none" strike="noStrike" cap="none">
              <a:solidFill>
                <a:schemeClr val="dk1"/>
              </a:solidFill>
              <a:latin typeface="Calibri"/>
              <a:ea typeface="Calibri"/>
              <a:cs typeface="Calibri"/>
              <a:sym typeface="Calibri"/>
            </a:endParaRPr>
          </a:p>
          <a:p>
            <a:pPr marL="342900" marR="0" lvl="0" indent="-311150" algn="l" rtl="0">
              <a:lnSpc>
                <a:spcPct val="100000"/>
              </a:lnSpc>
              <a:spcBef>
                <a:spcPts val="0"/>
              </a:spcBef>
              <a:spcAft>
                <a:spcPts val="0"/>
              </a:spcAft>
              <a:buClr>
                <a:schemeClr val="dk1"/>
              </a:buClr>
              <a:buSzPts val="1500"/>
              <a:buFont typeface="Arial"/>
              <a:buChar char="•"/>
            </a:pPr>
            <a:r>
              <a:rPr lang="pt-BR" sz="1500" b="1" i="0" u="none" strike="noStrike" cap="none">
                <a:solidFill>
                  <a:schemeClr val="dk1"/>
                </a:solidFill>
                <a:latin typeface="Calibri"/>
                <a:ea typeface="Calibri"/>
                <a:cs typeface="Calibri"/>
                <a:sym typeface="Calibri"/>
              </a:rPr>
              <a:t>Justiça Eleitoral (Especializada</a:t>
            </a:r>
            <a:r>
              <a:rPr lang="pt-BR" sz="1500" b="0" i="0" u="none" strike="noStrike" cap="none">
                <a:solidFill>
                  <a:schemeClr val="dk1"/>
                </a:solidFill>
                <a:latin typeface="Calibri"/>
                <a:ea typeface="Calibri"/>
                <a:cs typeface="Calibri"/>
                <a:sym typeface="Calibri"/>
              </a:rPr>
              <a:t>)- existe para garantir que o processo eleitoral seja democrático;</a:t>
            </a:r>
            <a:endParaRPr/>
          </a:p>
          <a:p>
            <a:pPr marL="0" marR="0" lvl="0" indent="0" algn="l" rtl="0">
              <a:lnSpc>
                <a:spcPct val="100000"/>
              </a:lnSpc>
              <a:spcBef>
                <a:spcPts val="0"/>
              </a:spcBef>
              <a:spcAft>
                <a:spcPts val="0"/>
              </a:spcAft>
              <a:buClr>
                <a:schemeClr val="accent3"/>
              </a:buClr>
              <a:buSzPts val="1500"/>
              <a:buFont typeface="Average"/>
              <a:buNone/>
            </a:pPr>
            <a:endParaRPr sz="1500" b="0" i="0" u="none" strike="noStrike" cap="none">
              <a:solidFill>
                <a:schemeClr val="dk1"/>
              </a:solidFill>
              <a:latin typeface="Calibri"/>
              <a:ea typeface="Calibri"/>
              <a:cs typeface="Calibri"/>
              <a:sym typeface="Calibri"/>
            </a:endParaRPr>
          </a:p>
          <a:p>
            <a:pPr marL="342900" marR="0" lvl="0" indent="-311150" algn="l" rtl="0">
              <a:lnSpc>
                <a:spcPct val="100000"/>
              </a:lnSpc>
              <a:spcBef>
                <a:spcPts val="0"/>
              </a:spcBef>
              <a:spcAft>
                <a:spcPts val="0"/>
              </a:spcAft>
              <a:buClr>
                <a:schemeClr val="dk1"/>
              </a:buClr>
              <a:buSzPts val="1500"/>
              <a:buFont typeface="Arial"/>
              <a:buChar char="•"/>
            </a:pPr>
            <a:r>
              <a:rPr lang="pt-BR" sz="1500" b="1" i="0" u="none" strike="noStrike" cap="none">
                <a:solidFill>
                  <a:schemeClr val="dk1"/>
                </a:solidFill>
                <a:latin typeface="Calibri"/>
                <a:ea typeface="Calibri"/>
                <a:cs typeface="Calibri"/>
                <a:sym typeface="Calibri"/>
              </a:rPr>
              <a:t>Justiça Militar (Especializada)</a:t>
            </a:r>
            <a:r>
              <a:rPr lang="pt-BR" sz="1500" b="0" i="0" u="none" strike="noStrike" cap="none">
                <a:solidFill>
                  <a:schemeClr val="dk1"/>
                </a:solidFill>
                <a:latin typeface="Calibri"/>
                <a:ea typeface="Calibri"/>
                <a:cs typeface="Calibri"/>
                <a:sym typeface="Calibri"/>
              </a:rPr>
              <a:t> - processa e julga os crimes militares.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44"/>
        <p:cNvGrpSpPr/>
        <p:nvPr/>
      </p:nvGrpSpPr>
      <p:grpSpPr>
        <a:xfrm>
          <a:off x="0" y="0"/>
          <a:ext cx="0" cy="0"/>
          <a:chOff x="0" y="0"/>
          <a:chExt cx="0" cy="0"/>
        </a:xfrm>
      </p:grpSpPr>
      <p:pic>
        <p:nvPicPr>
          <p:cNvPr id="145" name="Google Shape;145;p28"/>
          <p:cNvPicPr preferRelativeResize="0"/>
          <p:nvPr/>
        </p:nvPicPr>
        <p:blipFill rotWithShape="1">
          <a:blip r:embed="rId3">
            <a:alphaModFix/>
          </a:blip>
          <a:srcRect t="2748" b="4710"/>
          <a:stretch/>
        </p:blipFill>
        <p:spPr>
          <a:xfrm>
            <a:off x="1150875" y="314900"/>
            <a:ext cx="6838500" cy="46071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49"/>
        <p:cNvGrpSpPr/>
        <p:nvPr/>
      </p:nvGrpSpPr>
      <p:grpSpPr>
        <a:xfrm>
          <a:off x="0" y="0"/>
          <a:ext cx="0" cy="0"/>
          <a:chOff x="0" y="0"/>
          <a:chExt cx="0" cy="0"/>
        </a:xfrm>
      </p:grpSpPr>
      <p:sp>
        <p:nvSpPr>
          <p:cNvPr id="150" name="Google Shape;150;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575"/>
              <a:buFont typeface="Arial"/>
              <a:buNone/>
            </a:pPr>
            <a:r>
              <a:rPr lang="pt-BR" sz="2300" b="0" i="0" u="none" strike="noStrike" cap="none">
                <a:solidFill>
                  <a:schemeClr val="dk1"/>
                </a:solidFill>
                <a:latin typeface="Calibri"/>
                <a:ea typeface="Calibri"/>
                <a:cs typeface="Calibri"/>
                <a:sym typeface="Calibri"/>
              </a:rPr>
              <a:t>Essa divisão é </a:t>
            </a:r>
            <a:r>
              <a:rPr lang="pt-BR" sz="2300" b="1" i="0" u="none" strike="noStrike" cap="none">
                <a:solidFill>
                  <a:schemeClr val="dk1"/>
                </a:solidFill>
                <a:latin typeface="Calibri"/>
                <a:ea typeface="Calibri"/>
                <a:cs typeface="Calibri"/>
                <a:sym typeface="Calibri"/>
              </a:rPr>
              <a:t>geral</a:t>
            </a:r>
            <a:r>
              <a:rPr lang="pt-BR" sz="2300" b="0" i="0" u="none" strike="noStrike" cap="none">
                <a:solidFill>
                  <a:schemeClr val="dk1"/>
                </a:solidFill>
                <a:latin typeface="Calibri"/>
                <a:ea typeface="Calibri"/>
                <a:cs typeface="Calibri"/>
                <a:sym typeface="Calibri"/>
              </a:rPr>
              <a:t>, mas não absoluta. </a:t>
            </a:r>
            <a:endParaRPr/>
          </a:p>
          <a:p>
            <a:pPr marL="0" marR="0" lvl="0" indent="0" algn="just" rtl="0">
              <a:lnSpc>
                <a:spcPct val="100000"/>
              </a:lnSpc>
              <a:spcBef>
                <a:spcPts val="0"/>
              </a:spcBef>
              <a:spcAft>
                <a:spcPts val="0"/>
              </a:spcAft>
              <a:buClr>
                <a:srgbClr val="000000"/>
              </a:buClr>
              <a:buSzPts val="575"/>
              <a:buFont typeface="Arial"/>
              <a:buNone/>
            </a:pPr>
            <a:endParaRPr sz="23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575"/>
              <a:buFont typeface="Arial"/>
              <a:buNone/>
            </a:pPr>
            <a:r>
              <a:rPr lang="pt-BR" sz="2300" b="0" i="0" u="none" strike="noStrike" cap="none">
                <a:solidFill>
                  <a:schemeClr val="dk1"/>
                </a:solidFill>
                <a:latin typeface="Calibri"/>
                <a:ea typeface="Calibri"/>
                <a:cs typeface="Calibri"/>
                <a:sym typeface="Calibri"/>
              </a:rPr>
              <a:t>Em alguns casos, previstos na própria Constituição, tem-se o Poder Executivo legislando ou o Poder Legislativo julgando, mas são </a:t>
            </a:r>
            <a:r>
              <a:rPr lang="pt-BR" sz="2300" b="1" i="0" u="none" strike="noStrike" cap="none">
                <a:solidFill>
                  <a:schemeClr val="dk1"/>
                </a:solidFill>
                <a:latin typeface="Calibri"/>
                <a:ea typeface="Calibri"/>
                <a:cs typeface="Calibri"/>
                <a:sym typeface="Calibri"/>
              </a:rPr>
              <a:t>situações de exceção</a:t>
            </a:r>
            <a:r>
              <a:rPr lang="pt-BR" sz="2300" b="0" i="0" u="none" strike="noStrike" cap="none">
                <a:solidFill>
                  <a:schemeClr val="dk1"/>
                </a:solidFill>
                <a:latin typeface="Calibri"/>
                <a:ea typeface="Calibri"/>
                <a:cs typeface="Calibri"/>
                <a:sym typeface="Calibri"/>
              </a:rPr>
              <a: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Processo Legislativo</a:t>
            </a:r>
            <a:endParaRPr/>
          </a:p>
        </p:txBody>
      </p:sp>
      <p:sp>
        <p:nvSpPr>
          <p:cNvPr id="156" name="Google Shape;156;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Fases: </a:t>
            </a:r>
            <a:endParaRPr/>
          </a:p>
          <a:p>
            <a:pPr marL="0" marR="0" lvl="0" indent="0" algn="l" rtl="0">
              <a:lnSpc>
                <a:spcPct val="100000"/>
              </a:lnSpc>
              <a:spcBef>
                <a:spcPts val="0"/>
              </a:spcBef>
              <a:spcAft>
                <a:spcPts val="0"/>
              </a:spcAft>
              <a:buClr>
                <a:srgbClr val="000000"/>
              </a:buClr>
              <a:buSzPts val="450"/>
              <a:buFont typeface="Arial"/>
              <a:buNone/>
            </a:pPr>
            <a:endParaRPr sz="1800" b="1"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Calibri"/>
              <a:buAutoNum type="alphaLcParenR"/>
            </a:pPr>
            <a:r>
              <a:rPr lang="pt-BR" sz="1800" b="0" i="0" u="none" strike="noStrike" cap="none">
                <a:solidFill>
                  <a:schemeClr val="dk1"/>
                </a:solidFill>
                <a:latin typeface="Calibri"/>
                <a:ea typeface="Calibri"/>
                <a:cs typeface="Calibri"/>
                <a:sym typeface="Calibri"/>
              </a:rPr>
              <a:t>iniciativa legislativa; </a:t>
            </a:r>
            <a:endParaRPr/>
          </a:p>
          <a:p>
            <a:pPr marL="342900" marR="0" lvl="0" indent="-34290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Calibri"/>
              <a:buAutoNum type="alphaLcParenR"/>
            </a:pPr>
            <a:r>
              <a:rPr lang="pt-BR" sz="1800" b="0" i="0" u="none" strike="noStrike" cap="none">
                <a:solidFill>
                  <a:schemeClr val="dk1"/>
                </a:solidFill>
                <a:latin typeface="Calibri"/>
                <a:ea typeface="Calibri"/>
                <a:cs typeface="Calibri"/>
                <a:sym typeface="Calibri"/>
              </a:rPr>
              <a:t>emendas; </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c)  votação; </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d)  sanção e veto; </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e)  promulgação e publicação.</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60"/>
        <p:cNvGrpSpPr/>
        <p:nvPr/>
      </p:nvGrpSpPr>
      <p:grpSpPr>
        <a:xfrm>
          <a:off x="0" y="0"/>
          <a:ext cx="0" cy="0"/>
          <a:chOff x="0" y="0"/>
          <a:chExt cx="0" cy="0"/>
        </a:xfrm>
      </p:grpSpPr>
      <p:sp>
        <p:nvSpPr>
          <p:cNvPr id="161" name="Google Shape;161;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Iniciativa</a:t>
            </a:r>
            <a:endParaRPr/>
          </a:p>
        </p:txBody>
      </p:sp>
      <p:sp>
        <p:nvSpPr>
          <p:cNvPr id="162" name="Google Shape;162;p3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575"/>
              <a:buFont typeface="Arial"/>
              <a:buNone/>
            </a:pPr>
            <a:r>
              <a:rPr lang="pt-BR" sz="2300" b="0" i="0" u="none" strike="noStrike" cap="none">
                <a:solidFill>
                  <a:schemeClr val="dk1"/>
                </a:solidFill>
                <a:latin typeface="Calibri"/>
                <a:ea typeface="Calibri"/>
                <a:cs typeface="Calibri"/>
                <a:sym typeface="Calibri"/>
              </a:rPr>
              <a:t>	</a:t>
            </a:r>
            <a:r>
              <a:rPr lang="pt-BR" sz="1800" b="0" i="0" u="none" strike="noStrike" cap="none">
                <a:solidFill>
                  <a:schemeClr val="dk1"/>
                </a:solidFill>
                <a:latin typeface="Calibri"/>
                <a:ea typeface="Calibri"/>
                <a:cs typeface="Calibri"/>
                <a:sym typeface="Calibri"/>
              </a:rPr>
              <a:t>Faculdade que se atribui a alguém ou a algum órgão para apresentar projetos de lei ao Legislativo.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É conferida </a:t>
            </a:r>
            <a:r>
              <a:rPr lang="pt-BR" sz="1800" b="1" i="1" u="none" strike="noStrike" cap="none">
                <a:solidFill>
                  <a:schemeClr val="dk1"/>
                </a:solidFill>
                <a:latin typeface="Calibri"/>
                <a:ea typeface="Calibri"/>
                <a:cs typeface="Calibri"/>
                <a:sym typeface="Calibri"/>
              </a:rPr>
              <a:t>concorrentemente</a:t>
            </a:r>
            <a:r>
              <a:rPr lang="pt-BR" sz="1800" b="0" i="0" u="none" strike="noStrike" cap="none">
                <a:solidFill>
                  <a:schemeClr val="dk1"/>
                </a:solidFill>
                <a:latin typeface="Calibri"/>
                <a:ea typeface="Calibri"/>
                <a:cs typeface="Calibri"/>
                <a:sym typeface="Calibri"/>
              </a:rPr>
              <a:t> a mais de uma pessoa ou órgão, mas, em casos expressos, é outorgada com </a:t>
            </a:r>
            <a:r>
              <a:rPr lang="pt-BR" sz="1800" b="1" i="1" u="none" strike="noStrike" cap="none">
                <a:solidFill>
                  <a:schemeClr val="dk1"/>
                </a:solidFill>
                <a:latin typeface="Calibri"/>
                <a:ea typeface="Calibri"/>
                <a:cs typeface="Calibri"/>
                <a:sym typeface="Calibri"/>
              </a:rPr>
              <a:t>exclusividade</a:t>
            </a:r>
            <a:r>
              <a:rPr lang="pt-BR" sz="1800" b="0" i="0" u="none" strike="noStrike" cap="none">
                <a:solidFill>
                  <a:schemeClr val="dk1"/>
                </a:solidFill>
                <a:latin typeface="Calibri"/>
                <a:ea typeface="Calibri"/>
                <a:cs typeface="Calibri"/>
                <a:sym typeface="Calibri"/>
              </a:rPr>
              <a:t> a um deles apenas (há matérias que são exclusivas do Presidente da República, do Supremo Tribunal Federal, dos Tribunais Superiores).</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 população também pode propor, por meio da </a:t>
            </a:r>
            <a:r>
              <a:rPr lang="pt-BR" sz="1800" b="1" i="0" u="none" strike="noStrike" cap="none">
                <a:solidFill>
                  <a:schemeClr val="dk1"/>
                </a:solidFill>
                <a:latin typeface="Calibri"/>
                <a:ea typeface="Calibri"/>
                <a:cs typeface="Calibri"/>
                <a:sym typeface="Calibri"/>
              </a:rPr>
              <a:t>iniciativa popular</a:t>
            </a:r>
            <a:r>
              <a:rPr lang="pt-BR" sz="1800" b="0" i="0" u="none" strike="noStrike" cap="none">
                <a:solidFill>
                  <a:schemeClr val="dk1"/>
                </a:solidFill>
                <a:latin typeface="Calibri"/>
                <a:ea typeface="Calibri"/>
                <a:cs typeface="Calibri"/>
                <a:sym typeface="Calibri"/>
              </a:rPr>
              <a:t>: “projeto de lei subscrito por, </a:t>
            </a:r>
            <a:r>
              <a:rPr lang="pt-BR" sz="1800" b="0" i="0" u="sng" strike="noStrike" cap="none">
                <a:solidFill>
                  <a:schemeClr val="dk1"/>
                </a:solidFill>
                <a:latin typeface="Calibri"/>
                <a:ea typeface="Calibri"/>
                <a:cs typeface="Calibri"/>
                <a:sym typeface="Calibri"/>
              </a:rPr>
              <a:t>no mínimo</a:t>
            </a:r>
            <a:r>
              <a:rPr lang="pt-BR" sz="1800" b="0" i="0" u="none" strike="noStrike" cap="none">
                <a:solidFill>
                  <a:schemeClr val="dk1"/>
                </a:solidFill>
                <a:latin typeface="Calibri"/>
                <a:ea typeface="Calibri"/>
                <a:cs typeface="Calibri"/>
                <a:sym typeface="Calibri"/>
              </a:rPr>
              <a:t>, </a:t>
            </a:r>
            <a:r>
              <a:rPr lang="pt-BR" sz="1800" b="0" i="0" u="sng" strike="noStrike" cap="none">
                <a:solidFill>
                  <a:schemeClr val="dk1"/>
                </a:solidFill>
                <a:latin typeface="Calibri"/>
                <a:ea typeface="Calibri"/>
                <a:cs typeface="Calibri"/>
                <a:sym typeface="Calibri"/>
              </a:rPr>
              <a:t>um por cento do eleitorado nacional</a:t>
            </a:r>
            <a:r>
              <a:rPr lang="pt-BR" sz="1800" b="0" i="0" u="none" strike="noStrike" cap="none">
                <a:solidFill>
                  <a:schemeClr val="dk1"/>
                </a:solidFill>
                <a:latin typeface="Calibri"/>
                <a:ea typeface="Calibri"/>
                <a:cs typeface="Calibri"/>
                <a:sym typeface="Calibri"/>
              </a:rPr>
              <a:t>, </a:t>
            </a:r>
            <a:r>
              <a:rPr lang="pt-BR" sz="1800" b="0" i="0" u="sng" strike="noStrike" cap="none">
                <a:solidFill>
                  <a:schemeClr val="dk1"/>
                </a:solidFill>
                <a:latin typeface="Calibri"/>
                <a:ea typeface="Calibri"/>
                <a:cs typeface="Calibri"/>
                <a:sym typeface="Calibri"/>
              </a:rPr>
              <a:t>distribuído pelo menos por cinco Estados</a:t>
            </a:r>
            <a:r>
              <a:rPr lang="pt-BR" sz="1800" b="0" i="0" u="none" strike="noStrike" cap="none">
                <a:solidFill>
                  <a:schemeClr val="dk1"/>
                </a:solidFill>
                <a:latin typeface="Calibri"/>
                <a:ea typeface="Calibri"/>
                <a:cs typeface="Calibri"/>
                <a:sym typeface="Calibri"/>
              </a:rPr>
              <a:t>, </a:t>
            </a:r>
            <a:r>
              <a:rPr lang="pt-BR" sz="1800" b="0" i="0" u="sng" strike="noStrike" cap="none">
                <a:solidFill>
                  <a:schemeClr val="dk1"/>
                </a:solidFill>
                <a:latin typeface="Calibri"/>
                <a:ea typeface="Calibri"/>
                <a:cs typeface="Calibri"/>
                <a:sym typeface="Calibri"/>
              </a:rPr>
              <a:t>com não menos de três décimos por cento dos eleitores de cada um deles</a:t>
            </a:r>
            <a:r>
              <a:rPr lang="pt-BR" sz="1800" b="0" i="0" u="none" strike="noStrike" cap="none">
                <a:solidFill>
                  <a:schemeClr val="dk1"/>
                </a:solidFill>
                <a:latin typeface="Calibri"/>
                <a:ea typeface="Calibri"/>
                <a:cs typeface="Calibri"/>
                <a:sym typeface="Calibri"/>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221400"/>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Roteiro</a:t>
            </a:r>
            <a:endParaRPr/>
          </a:p>
        </p:txBody>
      </p:sp>
      <p:sp>
        <p:nvSpPr>
          <p:cNvPr id="66" name="Google Shape;66;p14"/>
          <p:cNvSpPr txBox="1">
            <a:spLocks noGrp="1"/>
          </p:cNvSpPr>
          <p:nvPr>
            <p:ph type="body" idx="1"/>
          </p:nvPr>
        </p:nvSpPr>
        <p:spPr>
          <a:xfrm>
            <a:off x="390450" y="636650"/>
            <a:ext cx="8520600" cy="43230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accent3"/>
              </a:buClr>
              <a:buSzPts val="1500"/>
              <a:buFont typeface="Average"/>
              <a:buNone/>
            </a:pPr>
            <a:r>
              <a:rPr lang="pt-BR" sz="1500" b="0" i="0" u="none" strike="noStrike" cap="none">
                <a:solidFill>
                  <a:schemeClr val="accent3"/>
                </a:solidFill>
                <a:latin typeface="Average"/>
                <a:ea typeface="Average"/>
                <a:cs typeface="Average"/>
                <a:sym typeface="Average"/>
              </a:rPr>
              <a:t>Parte 1 - Conhecendo o Direito Brasileiro</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Separação dos poderes</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Espécies normativas</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Estruturas das Leis</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Estrutura do Texto Legal</a:t>
            </a:r>
            <a:endParaRPr/>
          </a:p>
          <a:p>
            <a:pPr marL="0" marR="0" lvl="0" indent="0" algn="ctr" rtl="0">
              <a:lnSpc>
                <a:spcPct val="115000"/>
              </a:lnSpc>
              <a:spcBef>
                <a:spcPts val="1600"/>
              </a:spcBef>
              <a:spcAft>
                <a:spcPts val="0"/>
              </a:spcAft>
              <a:buClr>
                <a:schemeClr val="accent3"/>
              </a:buClr>
              <a:buSzPts val="1500"/>
              <a:buFont typeface="Average"/>
              <a:buNone/>
            </a:pPr>
            <a:r>
              <a:rPr lang="pt-BR" sz="1500" b="0" i="0" u="none" strike="noStrike" cap="none">
                <a:solidFill>
                  <a:schemeClr val="accent3"/>
                </a:solidFill>
                <a:latin typeface="Average"/>
                <a:ea typeface="Average"/>
                <a:cs typeface="Average"/>
                <a:sym typeface="Average"/>
              </a:rPr>
              <a:t>Parte 2 - Direito Ambiental Brasileiro</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Constituição Federal de 1988</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O meio ambiente na Constituição Federal</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Princípios do Direito Ambiental</a:t>
            </a:r>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Política Nacional de Meio Ambiente - Sisnama</a:t>
            </a:r>
            <a:endParaRPr sz="1500" b="0" i="0" u="none" strike="noStrike" cap="none">
              <a:solidFill>
                <a:schemeClr val="accent3"/>
              </a:solidFill>
              <a:latin typeface="Average"/>
              <a:ea typeface="Average"/>
              <a:cs typeface="Average"/>
              <a:sym typeface="Average"/>
            </a:endParaRPr>
          </a:p>
          <a:p>
            <a:pPr marL="457200" marR="0" lvl="0" indent="-323850" algn="l" rtl="0">
              <a:lnSpc>
                <a:spcPct val="115000"/>
              </a:lnSpc>
              <a:spcBef>
                <a:spcPts val="1600"/>
              </a:spcBef>
              <a:spcAft>
                <a:spcPts val="0"/>
              </a:spcAft>
              <a:buClr>
                <a:schemeClr val="accent3"/>
              </a:buClr>
              <a:buSzPts val="1500"/>
              <a:buFont typeface="Average"/>
              <a:buChar char="-"/>
            </a:pPr>
            <a:r>
              <a:rPr lang="pt-BR" sz="1500" b="0" i="0" u="none" strike="noStrike" cap="none">
                <a:solidFill>
                  <a:schemeClr val="accent3"/>
                </a:solidFill>
                <a:latin typeface="Average"/>
                <a:ea typeface="Average"/>
                <a:cs typeface="Average"/>
                <a:sym typeface="Average"/>
              </a:rPr>
              <a:t>Algumas Leis Ambientais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311700" y="2817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Emendas</a:t>
            </a:r>
            <a:endParaRPr/>
          </a:p>
        </p:txBody>
      </p:sp>
      <p:sp>
        <p:nvSpPr>
          <p:cNvPr id="168" name="Google Shape;168;p32"/>
          <p:cNvSpPr txBox="1">
            <a:spLocks noGrp="1"/>
          </p:cNvSpPr>
          <p:nvPr>
            <p:ph type="body" idx="1"/>
          </p:nvPr>
        </p:nvSpPr>
        <p:spPr>
          <a:xfrm>
            <a:off x="311700" y="907550"/>
            <a:ext cx="8520600" cy="1075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 direito de propor emendas é uma faculdade de os membros ou órgãos de cada uma das Casas do Congresso Nacional sugerirem modificações nos interesses relativos à matéria contida em projetos de lei. Proposições apresentadas como acessórias a outras.</a:t>
            </a:r>
            <a:endParaRPr/>
          </a:p>
          <a:p>
            <a:pPr marL="0" marR="0" lvl="0" indent="0" algn="just" rtl="0">
              <a:lnSpc>
                <a:spcPct val="100000"/>
              </a:lnSpc>
              <a:spcBef>
                <a:spcPts val="0"/>
              </a:spcBef>
              <a:spcAft>
                <a:spcPts val="0"/>
              </a:spcAft>
              <a:buClr>
                <a:srgbClr val="000000"/>
              </a:buClr>
              <a:buSzPts val="575"/>
              <a:buFont typeface="Arial"/>
              <a:buNone/>
            </a:pPr>
            <a:endParaRPr sz="2300" b="0" i="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
        <p:nvSpPr>
          <p:cNvPr id="169" name="Google Shape;169;p32"/>
          <p:cNvSpPr txBox="1">
            <a:spLocks noGrp="1"/>
          </p:cNvSpPr>
          <p:nvPr>
            <p:ph type="title"/>
          </p:nvPr>
        </p:nvSpPr>
        <p:spPr>
          <a:xfrm>
            <a:off x="311700" y="203587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Votação</a:t>
            </a:r>
            <a:endParaRPr/>
          </a:p>
        </p:txBody>
      </p:sp>
      <p:sp>
        <p:nvSpPr>
          <p:cNvPr id="170" name="Google Shape;170;p32"/>
          <p:cNvSpPr txBox="1"/>
          <p:nvPr/>
        </p:nvSpPr>
        <p:spPr>
          <a:xfrm>
            <a:off x="354150" y="2661700"/>
            <a:ext cx="8435700" cy="879300"/>
          </a:xfrm>
          <a:prstGeom prst="rect">
            <a:avLst/>
          </a:prstGeom>
          <a:noFill/>
          <a:ln>
            <a:noFill/>
          </a:ln>
        </p:spPr>
        <p:txBody>
          <a:bodyPr spcFirstLastPara="1" wrap="square" lIns="91425" tIns="91425" rIns="91425" bIns="91425" anchor="ctr" anchorCtr="0">
            <a:noAutofit/>
          </a:bodyPr>
          <a:lstStyle/>
          <a:p>
            <a:pPr marL="0" marR="0" lvl="0" indent="0" algn="just" rtl="0">
              <a:lnSpc>
                <a:spcPct val="100000"/>
              </a:lnSpc>
              <a:spcBef>
                <a:spcPts val="0"/>
              </a:spcBef>
              <a:spcAft>
                <a:spcPts val="0"/>
              </a:spcAft>
              <a:buClr>
                <a:schemeClr val="dk1"/>
              </a:buClr>
              <a:buSzPts val="1800"/>
              <a:buFont typeface="Calibri"/>
              <a:buNone/>
            </a:pPr>
            <a:r>
              <a:rPr lang="pt-BR" sz="1800" b="0" i="0" u="none" strike="noStrike" cap="none">
                <a:solidFill>
                  <a:schemeClr val="dk1"/>
                </a:solidFill>
                <a:latin typeface="Calibri"/>
                <a:ea typeface="Calibri"/>
                <a:cs typeface="Calibri"/>
                <a:sym typeface="Calibri"/>
              </a:rPr>
              <a:t>Ato coletivo das casas do Congresso Nacional. É, geralmente, precedida de estudos e pareceres de comissões técnicas e de debates em plenário</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253375" y="176750"/>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Sanção e Veto</a:t>
            </a:r>
            <a:endParaRPr/>
          </a:p>
          <a:p>
            <a:pPr marL="0" marR="0" lvl="0" indent="0" algn="l" rtl="0">
              <a:lnSpc>
                <a:spcPct val="100000"/>
              </a:lnSpc>
              <a:spcBef>
                <a:spcPts val="0"/>
              </a:spcBef>
              <a:spcAft>
                <a:spcPts val="0"/>
              </a:spcAft>
              <a:buClr>
                <a:schemeClr val="dk1"/>
              </a:buClr>
              <a:buSzPts val="3000"/>
              <a:buFont typeface="Oswald"/>
              <a:buNone/>
            </a:pPr>
            <a:endParaRPr sz="3000" b="0" i="0" u="none" strike="noStrike" cap="none">
              <a:solidFill>
                <a:schemeClr val="dk1"/>
              </a:solidFill>
              <a:latin typeface="Oswald"/>
              <a:ea typeface="Oswald"/>
              <a:cs typeface="Oswald"/>
              <a:sym typeface="Oswald"/>
            </a:endParaRPr>
          </a:p>
        </p:txBody>
      </p:sp>
      <p:sp>
        <p:nvSpPr>
          <p:cNvPr id="176" name="Google Shape;176;p33"/>
          <p:cNvSpPr txBox="1">
            <a:spLocks noGrp="1"/>
          </p:cNvSpPr>
          <p:nvPr>
            <p:ph type="body" idx="1"/>
          </p:nvPr>
        </p:nvSpPr>
        <p:spPr>
          <a:xfrm>
            <a:off x="311700" y="749450"/>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Atos legislativos de competência exclusiva do Presidente da República.</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Sanção</a:t>
            </a: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Expressa – assinatura; Tácita – silêncio por mais de 15 dias subsequentes.</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Veto: </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Exprimir discordância com o projeto de lei por inconstitucionalidade ou discordância com o interesse público. Pode ser total e incidir sobre todo o projeto de lei ou parcial e recair sobre parte integral do texto.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r>
              <a:rPr lang="pt-BR" sz="1800" b="1" i="0" u="none" strike="noStrike" cap="none">
                <a:solidFill>
                  <a:schemeClr val="dk1"/>
                </a:solidFill>
                <a:latin typeface="Calibri"/>
                <a:ea typeface="Calibri"/>
                <a:cs typeface="Calibri"/>
                <a:sym typeface="Calibri"/>
              </a:rPr>
              <a:t>O veto é relativo. É enviado ao Presidente do Congresso e poderá ser rejeitado pela maioria absoluta dos Deputados e Senadores. O projeto se transforma em lei, sem sanção.</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Promulgação</a:t>
            </a:r>
            <a:endParaRPr/>
          </a:p>
        </p:txBody>
      </p:sp>
      <p:sp>
        <p:nvSpPr>
          <p:cNvPr id="182" name="Google Shape;182;p34"/>
          <p:cNvSpPr txBox="1">
            <a:spLocks noGrp="1"/>
          </p:cNvSpPr>
          <p:nvPr>
            <p:ph type="body" idx="1"/>
          </p:nvPr>
        </p:nvSpPr>
        <p:spPr>
          <a:xfrm>
            <a:off x="311700" y="1017725"/>
            <a:ext cx="8520600" cy="1623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Mera comunicação, aos destinatários da lei de que esta foi criada com determinado conteúdo. A promulgação não faz a lei, mas esta só produz efeitos após a promulgação. </a:t>
            </a:r>
            <a:endParaRPr/>
          </a:p>
        </p:txBody>
      </p:sp>
      <p:sp>
        <p:nvSpPr>
          <p:cNvPr id="183" name="Google Shape;183;p34"/>
          <p:cNvSpPr txBox="1">
            <a:spLocks noGrp="1"/>
          </p:cNvSpPr>
          <p:nvPr>
            <p:ph type="title"/>
          </p:nvPr>
        </p:nvSpPr>
        <p:spPr>
          <a:xfrm>
            <a:off x="405775" y="2285400"/>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Publicação</a:t>
            </a:r>
            <a:endParaRPr/>
          </a:p>
          <a:p>
            <a:pPr marL="0" marR="0" lvl="0" indent="0" algn="l" rtl="0">
              <a:lnSpc>
                <a:spcPct val="100000"/>
              </a:lnSpc>
              <a:spcBef>
                <a:spcPts val="0"/>
              </a:spcBef>
              <a:spcAft>
                <a:spcPts val="0"/>
              </a:spcAft>
              <a:buClr>
                <a:schemeClr val="dk1"/>
              </a:buClr>
              <a:buSzPts val="3000"/>
              <a:buFont typeface="Oswald"/>
              <a:buNone/>
            </a:pPr>
            <a:endParaRPr sz="3000" b="0" i="0" u="none" strike="noStrike" cap="none">
              <a:solidFill>
                <a:schemeClr val="dk1"/>
              </a:solidFill>
              <a:latin typeface="Oswald"/>
              <a:ea typeface="Oswald"/>
              <a:cs typeface="Oswald"/>
              <a:sym typeface="Oswald"/>
            </a:endParaRPr>
          </a:p>
        </p:txBody>
      </p:sp>
      <p:sp>
        <p:nvSpPr>
          <p:cNvPr id="184" name="Google Shape;184;p34"/>
          <p:cNvSpPr txBox="1"/>
          <p:nvPr/>
        </p:nvSpPr>
        <p:spPr>
          <a:xfrm>
            <a:off x="204900" y="1793600"/>
            <a:ext cx="8734200" cy="3000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2000"/>
              <a:buFont typeface="Calibri"/>
              <a:buNone/>
            </a:pPr>
            <a:r>
              <a:rPr lang="pt-BR" sz="2000" b="0" i="0" u="none" strike="noStrike" cap="none">
                <a:solidFill>
                  <a:schemeClr val="dk1"/>
                </a:solidFill>
                <a:latin typeface="Calibri"/>
                <a:ea typeface="Calibri"/>
                <a:cs typeface="Calibri"/>
                <a:sym typeface="Calibri"/>
              </a:rPr>
              <a:t>Realiza-se pela inserção da lei promulgada no jornal oficial. É condição para que a lei entre em vigor e se torne eficaz.</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88"/>
        <p:cNvGrpSpPr/>
        <p:nvPr/>
      </p:nvGrpSpPr>
      <p:grpSpPr>
        <a:xfrm>
          <a:off x="0" y="0"/>
          <a:ext cx="0" cy="0"/>
          <a:chOff x="0" y="0"/>
          <a:chExt cx="0" cy="0"/>
        </a:xfrm>
      </p:grpSpPr>
      <p:sp>
        <p:nvSpPr>
          <p:cNvPr id="189" name="Google Shape;189;p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Estrutura das Leis</a:t>
            </a:r>
            <a:endParaRPr/>
          </a:p>
        </p:txBody>
      </p:sp>
      <p:sp>
        <p:nvSpPr>
          <p:cNvPr id="190" name="Google Shape;190;p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Parte preliminar: </a:t>
            </a:r>
            <a:r>
              <a:rPr lang="pt-BR" sz="1800" b="0" i="0" u="none" strike="noStrike" cap="none">
                <a:solidFill>
                  <a:schemeClr val="dk1"/>
                </a:solidFill>
                <a:latin typeface="Calibri"/>
                <a:ea typeface="Calibri"/>
                <a:cs typeface="Calibri"/>
                <a:sym typeface="Calibri"/>
              </a:rPr>
              <a:t>compreende o preâmbulo, a epígrafe, a ementa, o enunciado do objeto e a indicação do âmbito de aplicação das disposições normativas.</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Parte normativa: </a:t>
            </a:r>
            <a:r>
              <a:rPr lang="pt-BR" sz="1800" b="0" i="0" u="none" strike="noStrike" cap="none">
                <a:solidFill>
                  <a:schemeClr val="dk1"/>
                </a:solidFill>
                <a:latin typeface="Calibri"/>
                <a:ea typeface="Calibri"/>
                <a:cs typeface="Calibri"/>
                <a:sym typeface="Calibri"/>
              </a:rPr>
              <a:t>compreende o texto das normas de conteúdo substantivo relacionadas com a matéria regulada.</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Parte final:</a:t>
            </a:r>
            <a:r>
              <a:rPr lang="pt-BR" sz="1800" b="0" i="0" u="none" strike="noStrike" cap="none">
                <a:solidFill>
                  <a:schemeClr val="dk1"/>
                </a:solidFill>
                <a:latin typeface="Calibri"/>
                <a:ea typeface="Calibri"/>
                <a:cs typeface="Calibri"/>
                <a:sym typeface="Calibri"/>
              </a:rPr>
              <a:t> compreende as disposições pertinentes às medidas necessárias à implementação das normas de conteúdo substantivo, as disposições transitórias, se for o caso, a cláusula de vigência e a cláusula de revogação, quando couber.</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94"/>
        <p:cNvGrpSpPr/>
        <p:nvPr/>
      </p:nvGrpSpPr>
      <p:grpSpPr>
        <a:xfrm>
          <a:off x="0" y="0"/>
          <a:ext cx="0" cy="0"/>
          <a:chOff x="0" y="0"/>
          <a:chExt cx="0" cy="0"/>
        </a:xfrm>
      </p:grpSpPr>
      <p:sp>
        <p:nvSpPr>
          <p:cNvPr id="195" name="Google Shape;195;p3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Lei - iniciativa popular - Piracicaba/SP</a:t>
            </a:r>
            <a:endParaRPr/>
          </a:p>
        </p:txBody>
      </p:sp>
      <p:sp>
        <p:nvSpPr>
          <p:cNvPr id="196" name="Google Shape;196;p3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accent3"/>
              </a:buClr>
              <a:buSzPts val="2000"/>
              <a:buFont typeface="Average"/>
              <a:buNone/>
            </a:pPr>
            <a:r>
              <a:rPr lang="pt-BR" sz="2000" b="0" i="0" u="none" strike="noStrike" cap="none">
                <a:solidFill>
                  <a:srgbClr val="FFFFFF"/>
                </a:solidFill>
                <a:latin typeface="Calibri"/>
                <a:ea typeface="Calibri"/>
                <a:cs typeface="Calibri"/>
                <a:sym typeface="Calibri"/>
              </a:rPr>
              <a:t>Art. 13, Lei Organica Municipal:</a:t>
            </a:r>
            <a:endParaRPr/>
          </a:p>
          <a:p>
            <a:pPr marL="0" marR="0" lvl="0" indent="0" algn="just" rtl="0">
              <a:lnSpc>
                <a:spcPct val="115000"/>
              </a:lnSpc>
              <a:spcBef>
                <a:spcPts val="1600"/>
              </a:spcBef>
              <a:spcAft>
                <a:spcPts val="0"/>
              </a:spcAft>
              <a:buClr>
                <a:schemeClr val="accent3"/>
              </a:buClr>
              <a:buSzPts val="2000"/>
              <a:buFont typeface="Average"/>
              <a:buNone/>
            </a:pPr>
            <a:r>
              <a:rPr lang="pt-BR" sz="2000" b="0" i="0" u="none" strike="noStrike" cap="none">
                <a:solidFill>
                  <a:srgbClr val="FFFFFF"/>
                </a:solidFill>
                <a:latin typeface="Calibri"/>
                <a:ea typeface="Calibri"/>
                <a:cs typeface="Calibri"/>
                <a:sym typeface="Calibri"/>
              </a:rPr>
              <a:t> Fica assegurada a iniciativa de qualquer projeto de lei, bem como emendas a esta Lei Orgânica subscritas por, no mínimo, cinco por cento do eleitorado. </a:t>
            </a:r>
            <a:endParaRPr/>
          </a:p>
          <a:p>
            <a:pPr marL="0" marR="0" lvl="0" indent="0" algn="just" rtl="0">
              <a:lnSpc>
                <a:spcPct val="115000"/>
              </a:lnSpc>
              <a:spcBef>
                <a:spcPts val="1600"/>
              </a:spcBef>
              <a:spcAft>
                <a:spcPts val="0"/>
              </a:spcAft>
              <a:buClr>
                <a:schemeClr val="accent3"/>
              </a:buClr>
              <a:buSzPts val="2000"/>
              <a:buFont typeface="Average"/>
              <a:buNone/>
            </a:pPr>
            <a:r>
              <a:rPr lang="pt-BR" sz="2000" b="0" i="0" u="none" strike="noStrike" cap="none">
                <a:solidFill>
                  <a:srgbClr val="FFFFFF"/>
                </a:solidFill>
                <a:latin typeface="Calibri"/>
                <a:ea typeface="Calibri"/>
                <a:cs typeface="Calibri"/>
                <a:sym typeface="Calibri"/>
              </a:rPr>
              <a:t>§ 1º O projeto ou emenda, com respectiva justificativa, conterá a indicação do nome completo de cada eleitor, assinatura e número do título eleitoral.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00"/>
        <p:cNvGrpSpPr/>
        <p:nvPr/>
      </p:nvGrpSpPr>
      <p:grpSpPr>
        <a:xfrm>
          <a:off x="0" y="0"/>
          <a:ext cx="0" cy="0"/>
          <a:chOff x="0" y="0"/>
          <a:chExt cx="0" cy="0"/>
        </a:xfrm>
      </p:grpSpPr>
      <p:sp>
        <p:nvSpPr>
          <p:cNvPr id="201" name="Google Shape;201;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Estrutura do Texto Legal</a:t>
            </a:r>
            <a:endParaRPr/>
          </a:p>
        </p:txBody>
      </p:sp>
      <p:sp>
        <p:nvSpPr>
          <p:cNvPr id="202" name="Google Shape;202;p37"/>
          <p:cNvSpPr txBox="1">
            <a:spLocks noGrp="1"/>
          </p:cNvSpPr>
          <p:nvPr>
            <p:ph type="body" idx="1"/>
          </p:nvPr>
        </p:nvSpPr>
        <p:spPr>
          <a:xfrm>
            <a:off x="311700" y="1017725"/>
            <a:ext cx="8520600" cy="35511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50"/>
              <a:buFont typeface="Arial"/>
              <a:buNone/>
            </a:pPr>
            <a:r>
              <a:rPr lang="pt-BR" sz="1800" b="1" i="0" u="none" strike="noStrike" cap="none">
                <a:solidFill>
                  <a:srgbClr val="FFFFFF"/>
                </a:solidFill>
                <a:latin typeface="Calibri"/>
                <a:ea typeface="Calibri"/>
                <a:cs typeface="Calibri"/>
                <a:sym typeface="Calibri"/>
              </a:rPr>
              <a:t>Lei 00/0000</a:t>
            </a:r>
            <a:endParaRPr/>
          </a:p>
          <a:p>
            <a:pPr marL="0" marR="0" lvl="0" indent="0" algn="ctr" rtl="0">
              <a:lnSpc>
                <a:spcPct val="100000"/>
              </a:lnSpc>
              <a:spcBef>
                <a:spcPts val="0"/>
              </a:spcBef>
              <a:spcAft>
                <a:spcPts val="0"/>
              </a:spcAft>
              <a:buClr>
                <a:srgbClr val="000000"/>
              </a:buClr>
              <a:buSzPts val="450"/>
              <a:buFont typeface="Arial"/>
              <a:buNone/>
            </a:pPr>
            <a:endParaRPr sz="1800" b="0" i="0" u="none" strike="noStrike" cap="none">
              <a:solidFill>
                <a:srgbClr val="FFFFF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rgbClr val="FFFFFF"/>
                </a:solidFill>
                <a:latin typeface="Calibri"/>
                <a:ea typeface="Calibri"/>
                <a:cs typeface="Calibri"/>
                <a:sym typeface="Calibri"/>
              </a:rPr>
              <a:t>Art.1º</a:t>
            </a:r>
            <a:r>
              <a:rPr lang="pt-BR" sz="1800" b="0" i="0" u="none" strike="noStrike" cap="none">
                <a:solidFill>
                  <a:srgbClr val="FFFFFF"/>
                </a:solidFill>
                <a:latin typeface="Calibri"/>
                <a:ea typeface="Calibri"/>
                <a:cs typeface="Calibri"/>
                <a:sym typeface="Calibri"/>
              </a:rPr>
              <a:t> Aqui virá o caput, que é o enunciado do artigo.</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rgbClr val="FFFFF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rgbClr val="FFFFFF"/>
                </a:solidFill>
                <a:latin typeface="Calibri"/>
                <a:ea typeface="Calibri"/>
                <a:cs typeface="Calibri"/>
                <a:sym typeface="Calibri"/>
              </a:rPr>
              <a:t> </a:t>
            </a:r>
            <a:r>
              <a:rPr lang="pt-BR" sz="1800" b="1" i="0" u="none" strike="noStrike" cap="none">
                <a:solidFill>
                  <a:srgbClr val="FFFFFF"/>
                </a:solidFill>
                <a:latin typeface="Calibri"/>
                <a:ea typeface="Calibri"/>
                <a:cs typeface="Calibri"/>
                <a:sym typeface="Calibri"/>
              </a:rPr>
              <a:t>  Parágrafo único </a:t>
            </a:r>
            <a:r>
              <a:rPr lang="pt-BR" sz="1800" b="0" i="0" u="none" strike="noStrike" cap="none">
                <a:solidFill>
                  <a:srgbClr val="FFFFFF"/>
                </a:solidFill>
                <a:latin typeface="Calibri"/>
                <a:ea typeface="Calibri"/>
                <a:cs typeface="Calibri"/>
                <a:sym typeface="Calibri"/>
              </a:rPr>
              <a:t>(§): Aqui virá o texto do parágrafo único, que é um desdobramento do artigo, que terminará com dois-pontos porque será complementado pelo inciso abaixo:</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rgbClr val="FFFFF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rgbClr val="FFFFFF"/>
                </a:solidFill>
                <a:latin typeface="Calibri"/>
                <a:ea typeface="Calibri"/>
                <a:cs typeface="Calibri"/>
                <a:sym typeface="Calibri"/>
              </a:rPr>
              <a:t>        </a:t>
            </a:r>
            <a:r>
              <a:rPr lang="pt-BR" sz="1800" b="1" i="0" u="none" strike="noStrike" cap="none">
                <a:solidFill>
                  <a:srgbClr val="FFFFFF"/>
                </a:solidFill>
                <a:latin typeface="Calibri"/>
                <a:ea typeface="Calibri"/>
                <a:cs typeface="Calibri"/>
                <a:sym typeface="Calibri"/>
              </a:rPr>
              <a:t>  I </a:t>
            </a:r>
            <a:r>
              <a:rPr lang="pt-BR" sz="1800" b="0" i="0" u="none" strike="noStrike" cap="none">
                <a:solidFill>
                  <a:srgbClr val="FFFFFF"/>
                </a:solidFill>
                <a:latin typeface="Calibri"/>
                <a:ea typeface="Calibri"/>
                <a:cs typeface="Calibri"/>
                <a:sym typeface="Calibri"/>
              </a:rPr>
              <a:t>(romanos)– aqui virá o texto do inciso I, que será desdobrado na alínea abaixo:</a:t>
            </a:r>
            <a:br>
              <a:rPr lang="pt-BR" sz="1800" b="0" i="0" u="none" strike="noStrike" cap="none">
                <a:solidFill>
                  <a:srgbClr val="FFFFFF"/>
                </a:solidFill>
                <a:latin typeface="Calibri"/>
                <a:ea typeface="Calibri"/>
                <a:cs typeface="Calibri"/>
                <a:sym typeface="Calibri"/>
              </a:rPr>
            </a:br>
            <a:r>
              <a:rPr lang="pt-BR" sz="1800" b="1" i="0" u="none" strike="noStrike" cap="none">
                <a:solidFill>
                  <a:srgbClr val="FFFFFF"/>
                </a:solidFill>
                <a:latin typeface="Calibri"/>
                <a:ea typeface="Calibri"/>
                <a:cs typeface="Calibri"/>
                <a:sym typeface="Calibri"/>
              </a:rPr>
              <a:t/>
            </a:r>
            <a:br>
              <a:rPr lang="pt-BR" sz="1800" b="1" i="0" u="none" strike="noStrike" cap="none">
                <a:solidFill>
                  <a:srgbClr val="FFFFFF"/>
                </a:solidFill>
                <a:latin typeface="Calibri"/>
                <a:ea typeface="Calibri"/>
                <a:cs typeface="Calibri"/>
                <a:sym typeface="Calibri"/>
              </a:rPr>
            </a:br>
            <a:r>
              <a:rPr lang="pt-BR" sz="1800" b="1" i="0" u="none" strike="noStrike" cap="none">
                <a:solidFill>
                  <a:srgbClr val="FFFFFF"/>
                </a:solidFill>
                <a:latin typeface="Calibri"/>
                <a:ea typeface="Calibri"/>
                <a:cs typeface="Calibri"/>
                <a:sym typeface="Calibri"/>
              </a:rPr>
              <a:t>                </a:t>
            </a:r>
            <a:r>
              <a:rPr lang="pt-BR" sz="1800" b="0" i="0" u="none" strike="noStrike" cap="none">
                <a:solidFill>
                  <a:srgbClr val="FFFFFF"/>
                </a:solidFill>
                <a:latin typeface="Calibri"/>
                <a:ea typeface="Calibri"/>
                <a:cs typeface="Calibri"/>
                <a:sym typeface="Calibri"/>
              </a:rPr>
              <a:t> </a:t>
            </a:r>
            <a:r>
              <a:rPr lang="pt-BR" sz="1800" b="1" i="0" u="none" strike="noStrike" cap="none">
                <a:solidFill>
                  <a:srgbClr val="FFFFFF"/>
                </a:solidFill>
                <a:latin typeface="Calibri"/>
                <a:ea typeface="Calibri"/>
                <a:cs typeface="Calibri"/>
                <a:sym typeface="Calibri"/>
              </a:rPr>
              <a:t>a)</a:t>
            </a:r>
            <a:r>
              <a:rPr lang="pt-BR" sz="1800" b="0" i="0" u="none" strike="noStrike" cap="none">
                <a:solidFill>
                  <a:srgbClr val="FFFFFF"/>
                </a:solidFill>
                <a:latin typeface="Calibri"/>
                <a:ea typeface="Calibri"/>
                <a:cs typeface="Calibri"/>
                <a:sym typeface="Calibri"/>
              </a:rPr>
              <a:t> (letras) aqui virá o texto da alínea a, que conterá os itens abaixo:</a:t>
            </a:r>
            <a:br>
              <a:rPr lang="pt-BR" sz="1800" b="0" i="0" u="none" strike="noStrike" cap="none">
                <a:solidFill>
                  <a:srgbClr val="FFFFFF"/>
                </a:solidFill>
                <a:latin typeface="Calibri"/>
                <a:ea typeface="Calibri"/>
                <a:cs typeface="Calibri"/>
                <a:sym typeface="Calibri"/>
              </a:rPr>
            </a:br>
            <a:r>
              <a:rPr lang="pt-BR" sz="1800" b="0" i="0" u="none" strike="noStrike" cap="none">
                <a:solidFill>
                  <a:srgbClr val="FFFFFF"/>
                </a:solidFill>
                <a:latin typeface="Calibri"/>
                <a:ea typeface="Calibri"/>
                <a:cs typeface="Calibri"/>
                <a:sym typeface="Calibri"/>
              </a:rPr>
              <a:t>      			 </a:t>
            </a:r>
            <a:r>
              <a:rPr lang="pt-BR" sz="1800" b="1" i="0" u="none" strike="noStrike" cap="none">
                <a:solidFill>
                  <a:srgbClr val="FFFFFF"/>
                </a:solidFill>
                <a:latin typeface="Calibri"/>
                <a:ea typeface="Calibri"/>
                <a:cs typeface="Calibri"/>
                <a:sym typeface="Calibri"/>
              </a:rPr>
              <a:t>1. </a:t>
            </a:r>
            <a:r>
              <a:rPr lang="pt-BR" sz="1800" b="0" i="0" u="none" strike="noStrike" cap="none">
                <a:solidFill>
                  <a:srgbClr val="FFFFFF"/>
                </a:solidFill>
                <a:latin typeface="Calibri"/>
                <a:ea typeface="Calibri"/>
                <a:cs typeface="Calibri"/>
                <a:sym typeface="Calibri"/>
              </a:rPr>
              <a:t>(números) informação do primeiro item;</a:t>
            </a:r>
            <a:br>
              <a:rPr lang="pt-BR" sz="1800" b="0" i="0" u="none" strike="noStrike" cap="none">
                <a:solidFill>
                  <a:srgbClr val="FFFFFF"/>
                </a:solidFill>
                <a:latin typeface="Calibri"/>
                <a:ea typeface="Calibri"/>
                <a:cs typeface="Calibri"/>
                <a:sym typeface="Calibri"/>
              </a:rPr>
            </a:br>
            <a:r>
              <a:rPr lang="pt-BR" sz="1800" b="0" i="0" u="none" strike="noStrike" cap="none">
                <a:solidFill>
                  <a:srgbClr val="FFFFFF"/>
                </a:solidFill>
                <a:latin typeface="Calibri"/>
                <a:ea typeface="Calibri"/>
                <a:cs typeface="Calibri"/>
                <a:sym typeface="Calibri"/>
              </a:rPr>
              <a:t>                                            </a:t>
            </a:r>
            <a:r>
              <a:rPr lang="pt-BR" sz="1800" b="1" i="0" u="none" strike="noStrike" cap="none">
                <a:solidFill>
                  <a:srgbClr val="FFFFFF"/>
                </a:solidFill>
                <a:latin typeface="Calibri"/>
                <a:ea typeface="Calibri"/>
                <a:cs typeface="Calibri"/>
                <a:sym typeface="Calibri"/>
              </a:rPr>
              <a:t>2.      </a:t>
            </a:r>
            <a:r>
              <a:rPr lang="pt-BR" sz="1800" b="0" i="0" u="none" strike="noStrike" cap="none">
                <a:solidFill>
                  <a:srgbClr val="FFFFFF"/>
                </a:solidFill>
                <a:latin typeface="Calibri"/>
                <a:ea typeface="Calibri"/>
                <a:cs typeface="Calibri"/>
                <a:sym typeface="Calibri"/>
              </a:rPr>
              <a:t>informação do segundo item.</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rgbClr val="FFFFFF"/>
              </a:solidFill>
              <a:latin typeface="Average"/>
              <a:ea typeface="Average"/>
              <a:cs typeface="Average"/>
              <a:sym typeface="Average"/>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06"/>
        <p:cNvGrpSpPr/>
        <p:nvPr/>
      </p:nvGrpSpPr>
      <p:grpSpPr>
        <a:xfrm>
          <a:off x="0" y="0"/>
          <a:ext cx="0" cy="0"/>
          <a:chOff x="0" y="0"/>
          <a:chExt cx="0" cy="0"/>
        </a:xfrm>
      </p:grpSpPr>
      <p:pic>
        <p:nvPicPr>
          <p:cNvPr id="207" name="Google Shape;207;p38" descr="depositphotos_10334419-stock-photo-discouraged-student (1).jpg"/>
          <p:cNvPicPr preferRelativeResize="0"/>
          <p:nvPr/>
        </p:nvPicPr>
        <p:blipFill rotWithShape="1">
          <a:blip r:embed="rId3">
            <a:alphaModFix/>
          </a:blip>
          <a:srcRect l="10639" t="13013" r="849"/>
          <a:stretch/>
        </p:blipFill>
        <p:spPr>
          <a:xfrm>
            <a:off x="1246500" y="512725"/>
            <a:ext cx="6285051" cy="41180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11"/>
        <p:cNvGrpSpPr/>
        <p:nvPr/>
      </p:nvGrpSpPr>
      <p:grpSpPr>
        <a:xfrm>
          <a:off x="0" y="0"/>
          <a:ext cx="0" cy="0"/>
          <a:chOff x="0" y="0"/>
          <a:chExt cx="0" cy="0"/>
        </a:xfrm>
      </p:grpSpPr>
      <p:sp>
        <p:nvSpPr>
          <p:cNvPr id="212" name="Google Shape;212;p39"/>
          <p:cNvSpPr txBox="1">
            <a:spLocks noGrp="1"/>
          </p:cNvSpPr>
          <p:nvPr>
            <p:ph type="title"/>
          </p:nvPr>
        </p:nvSpPr>
        <p:spPr>
          <a:xfrm>
            <a:off x="311700" y="195725"/>
            <a:ext cx="8520600" cy="10011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A Constituição Federal, o meio ambiente, e o Direito Ambiental</a:t>
            </a:r>
            <a:endParaRPr/>
          </a:p>
        </p:txBody>
      </p:sp>
      <p:pic>
        <p:nvPicPr>
          <p:cNvPr id="213" name="Google Shape;213;p39" descr="artigo_455_t2.jpg"/>
          <p:cNvPicPr preferRelativeResize="0"/>
          <p:nvPr/>
        </p:nvPicPr>
        <p:blipFill rotWithShape="1">
          <a:blip r:embed="rId3">
            <a:alphaModFix/>
          </a:blip>
          <a:srcRect/>
          <a:stretch/>
        </p:blipFill>
        <p:spPr>
          <a:xfrm>
            <a:off x="1089076" y="1323575"/>
            <a:ext cx="6735249" cy="36891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17"/>
        <p:cNvGrpSpPr/>
        <p:nvPr/>
      </p:nvGrpSpPr>
      <p:grpSpPr>
        <a:xfrm>
          <a:off x="0" y="0"/>
          <a:ext cx="0" cy="0"/>
          <a:chOff x="0" y="0"/>
          <a:chExt cx="0" cy="0"/>
        </a:xfrm>
      </p:grpSpPr>
      <p:sp>
        <p:nvSpPr>
          <p:cNvPr id="218" name="Google Shape;218;p40"/>
          <p:cNvSpPr txBox="1">
            <a:spLocks noGrp="1"/>
          </p:cNvSpPr>
          <p:nvPr>
            <p:ph type="body" idx="1"/>
          </p:nvPr>
        </p:nvSpPr>
        <p:spPr>
          <a:xfrm>
            <a:off x="311700" y="863550"/>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600"/>
              <a:buFont typeface="Arial"/>
              <a:buNone/>
            </a:pPr>
            <a:r>
              <a:rPr lang="pt-BR" sz="2400" b="0" i="0" u="none" strike="noStrike" cap="none">
                <a:solidFill>
                  <a:schemeClr val="dk1"/>
                </a:solidFill>
                <a:latin typeface="Calibri"/>
                <a:ea typeface="Calibri"/>
                <a:cs typeface="Calibri"/>
                <a:sym typeface="Calibri"/>
              </a:rPr>
              <a:t>Art. 225. </a:t>
            </a:r>
            <a:r>
              <a:rPr lang="pt-BR" sz="2400" b="1" i="0" u="sng" strike="noStrike" cap="none">
                <a:solidFill>
                  <a:schemeClr val="dk1"/>
                </a:solidFill>
                <a:latin typeface="Calibri"/>
                <a:ea typeface="Calibri"/>
                <a:cs typeface="Calibri"/>
                <a:sym typeface="Calibri"/>
              </a:rPr>
              <a:t>Todos</a:t>
            </a:r>
            <a:r>
              <a:rPr lang="pt-BR" sz="2400" b="0" i="0" u="none" strike="noStrike" cap="none">
                <a:solidFill>
                  <a:schemeClr val="dk1"/>
                </a:solidFill>
                <a:latin typeface="Calibri"/>
                <a:ea typeface="Calibri"/>
                <a:cs typeface="Calibri"/>
                <a:sym typeface="Calibri"/>
              </a:rPr>
              <a:t> têm direito ao </a:t>
            </a:r>
            <a:r>
              <a:rPr lang="pt-BR" sz="2400" b="1" i="0" u="sng" strike="noStrike" cap="none">
                <a:solidFill>
                  <a:schemeClr val="dk1"/>
                </a:solidFill>
                <a:latin typeface="Calibri"/>
                <a:ea typeface="Calibri"/>
                <a:cs typeface="Calibri"/>
                <a:sym typeface="Calibri"/>
              </a:rPr>
              <a:t>meio ambiente ecologicamente equilibrado</a:t>
            </a:r>
            <a:r>
              <a:rPr lang="pt-BR" sz="2400" b="0" i="0" u="none" strike="noStrike" cap="none">
                <a:solidFill>
                  <a:schemeClr val="dk1"/>
                </a:solidFill>
                <a:latin typeface="Calibri"/>
                <a:ea typeface="Calibri"/>
                <a:cs typeface="Calibri"/>
                <a:sym typeface="Calibri"/>
              </a:rPr>
              <a:t>, </a:t>
            </a:r>
            <a:r>
              <a:rPr lang="pt-BR" sz="2400" b="1" i="0" u="sng" strike="noStrike" cap="none">
                <a:solidFill>
                  <a:schemeClr val="dk1"/>
                </a:solidFill>
                <a:latin typeface="Calibri"/>
                <a:ea typeface="Calibri"/>
                <a:cs typeface="Calibri"/>
                <a:sym typeface="Calibri"/>
              </a:rPr>
              <a:t>bem de uso comum do povo</a:t>
            </a:r>
            <a:r>
              <a:rPr lang="pt-BR" sz="2400" b="0" i="0" u="none" strike="noStrike" cap="none">
                <a:solidFill>
                  <a:schemeClr val="dk1"/>
                </a:solidFill>
                <a:latin typeface="Calibri"/>
                <a:ea typeface="Calibri"/>
                <a:cs typeface="Calibri"/>
                <a:sym typeface="Calibri"/>
              </a:rPr>
              <a:t> e </a:t>
            </a:r>
            <a:r>
              <a:rPr lang="pt-BR" sz="2400" b="1" i="0" u="sng" strike="noStrike" cap="none">
                <a:solidFill>
                  <a:schemeClr val="dk1"/>
                </a:solidFill>
                <a:latin typeface="Calibri"/>
                <a:ea typeface="Calibri"/>
                <a:cs typeface="Calibri"/>
                <a:sym typeface="Calibri"/>
              </a:rPr>
              <a:t>essencial à sadia qualidade de vida</a:t>
            </a:r>
            <a:r>
              <a:rPr lang="pt-BR" sz="2400" b="0" i="0" u="none" strike="noStrike" cap="none">
                <a:solidFill>
                  <a:schemeClr val="dk1"/>
                </a:solidFill>
                <a:latin typeface="Calibri"/>
                <a:ea typeface="Calibri"/>
                <a:cs typeface="Calibri"/>
                <a:sym typeface="Calibri"/>
              </a:rPr>
              <a:t>, impondo-se ao Poder Público e à coletividade o dever de defendê-lo e preservá- lo para as </a:t>
            </a:r>
            <a:r>
              <a:rPr lang="pt-BR" sz="2400" b="1" i="0" u="sng" strike="noStrike" cap="none">
                <a:solidFill>
                  <a:schemeClr val="dk1"/>
                </a:solidFill>
                <a:latin typeface="Calibri"/>
                <a:ea typeface="Calibri"/>
                <a:cs typeface="Calibri"/>
                <a:sym typeface="Calibri"/>
              </a:rPr>
              <a:t>presentes e futuras gerações</a:t>
            </a:r>
            <a:r>
              <a:rPr lang="pt-BR" sz="2400" b="0" i="0" u="none" strike="noStrike" cap="none">
                <a:solidFill>
                  <a:schemeClr val="dk1"/>
                </a:solidFill>
                <a:latin typeface="Calibri"/>
                <a:ea typeface="Calibri"/>
                <a:cs typeface="Calibri"/>
                <a:sym typeface="Calibri"/>
              </a:rPr>
              <a:t>.</a:t>
            </a:r>
            <a:endParaRPr/>
          </a:p>
          <a:p>
            <a:pPr marL="0" marR="0" lvl="0" indent="0" algn="l" rtl="0">
              <a:lnSpc>
                <a:spcPct val="100000"/>
              </a:lnSpc>
              <a:spcBef>
                <a:spcPts val="0"/>
              </a:spcBef>
              <a:spcAft>
                <a:spcPts val="0"/>
              </a:spcAft>
              <a:buClr>
                <a:srgbClr val="000000"/>
              </a:buClr>
              <a:buSzPts val="625"/>
              <a:buFont typeface="Arial"/>
              <a:buNone/>
            </a:pPr>
            <a:endParaRPr sz="2500" b="0" i="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22"/>
        <p:cNvGrpSpPr/>
        <p:nvPr/>
      </p:nvGrpSpPr>
      <p:grpSpPr>
        <a:xfrm>
          <a:off x="0" y="0"/>
          <a:ext cx="0" cy="0"/>
          <a:chOff x="0" y="0"/>
          <a:chExt cx="0" cy="0"/>
        </a:xfrm>
      </p:grpSpPr>
      <p:sp>
        <p:nvSpPr>
          <p:cNvPr id="223" name="Google Shape;223;p41"/>
          <p:cNvSpPr txBox="1">
            <a:spLocks noGrp="1"/>
          </p:cNvSpPr>
          <p:nvPr>
            <p:ph type="body" idx="1"/>
          </p:nvPr>
        </p:nvSpPr>
        <p:spPr>
          <a:xfrm>
            <a:off x="311700" y="62762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Todos:</a:t>
            </a: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Este direito é inerente a todas as pessoas, ao mesmo tempo, pertencendo à esfera de direitos fundamentais de cada um e, portanto, de uma coletividade indeterminada, o que o categoriza enquanto de interesse difuso e transindividual. (MACHADO, 2014).</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Ecologicamente equilibrado</a:t>
            </a: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O equilíbrio ecológico não significa permanente inalterabilidade das condições naturais, mas a harmonia entre os diferentes elementos que compõem a ecologia.</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70"/>
        <p:cNvGrpSpPr/>
        <p:nvPr/>
      </p:nvGrpSpPr>
      <p:grpSpPr>
        <a:xfrm>
          <a:off x="0" y="0"/>
          <a:ext cx="0" cy="0"/>
          <a:chOff x="0" y="0"/>
          <a:chExt cx="0" cy="0"/>
        </a:xfrm>
      </p:grpSpPr>
      <p:sp>
        <p:nvSpPr>
          <p:cNvPr id="71" name="Google Shape;71;p15"/>
          <p:cNvSpPr txBox="1">
            <a:spLocks noGrp="1"/>
          </p:cNvSpPr>
          <p:nvPr>
            <p:ph type="body" idx="1"/>
          </p:nvPr>
        </p:nvSpPr>
        <p:spPr>
          <a:xfrm>
            <a:off x="323528" y="267494"/>
            <a:ext cx="8520600" cy="43230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accent3"/>
              </a:buClr>
              <a:buSzPts val="3200"/>
              <a:buFont typeface="Average"/>
              <a:buNone/>
            </a:pPr>
            <a:endParaRPr sz="3200" b="0" i="0" u="none" strike="noStrike" cap="none">
              <a:solidFill>
                <a:schemeClr val="accent3"/>
              </a:solidFill>
              <a:latin typeface="Average"/>
              <a:ea typeface="Average"/>
              <a:cs typeface="Average"/>
              <a:sym typeface="Average"/>
            </a:endParaRPr>
          </a:p>
          <a:p>
            <a:pPr marL="0" marR="0" lvl="0" indent="0" algn="just" rtl="0">
              <a:lnSpc>
                <a:spcPct val="115000"/>
              </a:lnSpc>
              <a:spcBef>
                <a:spcPts val="1600"/>
              </a:spcBef>
              <a:spcAft>
                <a:spcPts val="0"/>
              </a:spcAft>
              <a:buClr>
                <a:schemeClr val="accent3"/>
              </a:buClr>
              <a:buSzPts val="3200"/>
              <a:buFont typeface="Average"/>
              <a:buNone/>
            </a:pPr>
            <a:r>
              <a:rPr lang="pt-BR" sz="3200" b="0" i="0" u="none" strike="noStrike" cap="none">
                <a:solidFill>
                  <a:schemeClr val="accent3"/>
                </a:solidFill>
                <a:latin typeface="Average"/>
                <a:ea typeface="Average"/>
                <a:cs typeface="Average"/>
                <a:sym typeface="Average"/>
              </a:rPr>
              <a:t>“Não é desejável cultivar pela lei o mesmo respeito que cultivamos pelo Direito.”</a:t>
            </a:r>
            <a:endParaRPr/>
          </a:p>
          <a:p>
            <a:pPr marL="0" marR="0" lvl="0" indent="0" algn="just" rtl="0">
              <a:lnSpc>
                <a:spcPct val="115000"/>
              </a:lnSpc>
              <a:spcBef>
                <a:spcPts val="1600"/>
              </a:spcBef>
              <a:spcAft>
                <a:spcPts val="0"/>
              </a:spcAft>
              <a:buClr>
                <a:schemeClr val="accent3"/>
              </a:buClr>
              <a:buSzPts val="3200"/>
              <a:buFont typeface="Average"/>
              <a:buNone/>
            </a:pPr>
            <a:r>
              <a:rPr lang="pt-BR" sz="3200" b="0" i="0" u="none" strike="noStrike" cap="none">
                <a:solidFill>
                  <a:schemeClr val="accent3"/>
                </a:solidFill>
                <a:latin typeface="Average"/>
                <a:ea typeface="Average"/>
                <a:cs typeface="Average"/>
                <a:sym typeface="Average"/>
              </a:rPr>
              <a:t> 	 	</a:t>
            </a:r>
            <a:endParaRPr/>
          </a:p>
          <a:p>
            <a:pPr marL="0" marR="0" lvl="0" indent="0" algn="r" rtl="0">
              <a:lnSpc>
                <a:spcPct val="115000"/>
              </a:lnSpc>
              <a:spcBef>
                <a:spcPts val="1600"/>
              </a:spcBef>
              <a:spcAft>
                <a:spcPts val="0"/>
              </a:spcAft>
              <a:buClr>
                <a:schemeClr val="accent3"/>
              </a:buClr>
              <a:buSzPts val="2000"/>
              <a:buFont typeface="Average"/>
              <a:buNone/>
            </a:pPr>
            <a:r>
              <a:rPr lang="pt-BR" sz="2000" b="0" i="0" u="none" strike="noStrike" cap="none">
                <a:solidFill>
                  <a:schemeClr val="accent3"/>
                </a:solidFill>
                <a:latin typeface="Average"/>
                <a:ea typeface="Average"/>
                <a:cs typeface="Average"/>
                <a:sym typeface="Average"/>
              </a:rPr>
              <a:t>A desobediência civil - Henry David Thoreau (1817-1862)</a:t>
            </a:r>
            <a:br>
              <a:rPr lang="pt-BR" sz="2000" b="0" i="0" u="none" strike="noStrike" cap="none">
                <a:solidFill>
                  <a:schemeClr val="accent3"/>
                </a:solidFill>
                <a:latin typeface="Average"/>
                <a:ea typeface="Average"/>
                <a:cs typeface="Average"/>
                <a:sym typeface="Average"/>
              </a:rPr>
            </a:br>
            <a:endParaRPr sz="20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27"/>
        <p:cNvGrpSpPr/>
        <p:nvPr/>
      </p:nvGrpSpPr>
      <p:grpSpPr>
        <a:xfrm>
          <a:off x="0" y="0"/>
          <a:ext cx="0" cy="0"/>
          <a:chOff x="0" y="0"/>
          <a:chExt cx="0" cy="0"/>
        </a:xfrm>
      </p:grpSpPr>
      <p:sp>
        <p:nvSpPr>
          <p:cNvPr id="228" name="Google Shape;228;p42"/>
          <p:cNvSpPr txBox="1">
            <a:spLocks noGrp="1"/>
          </p:cNvSpPr>
          <p:nvPr>
            <p:ph type="body" idx="1"/>
          </p:nvPr>
        </p:nvSpPr>
        <p:spPr>
          <a:xfrm>
            <a:off x="311700" y="74572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Bem de uso comum do povo:</a:t>
            </a: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 administração figura, não como proprietária dos bens ambientais, mas como gestor que administra bens que não são dele, mas de todos, devendo prestar contas de sua gestão.</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Sadia qualidade de vida:</a:t>
            </a: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 saúde dos seres humanos não existe somente numa contraposição a não ter doenças diagnosticadas no presente. Leva-se em conta o estado dos elementos da Natureza – águas, solo, ar, flora, fauna e paisagem – para avaliar se esses elementos estão em estado de sanidade e se de seu uso advém saúde ou doenças e incômodos para os seres humanos.</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32"/>
        <p:cNvGrpSpPr/>
        <p:nvPr/>
      </p:nvGrpSpPr>
      <p:grpSpPr>
        <a:xfrm>
          <a:off x="0" y="0"/>
          <a:ext cx="0" cy="0"/>
          <a:chOff x="0" y="0"/>
          <a:chExt cx="0" cy="0"/>
        </a:xfrm>
      </p:grpSpPr>
      <p:sp>
        <p:nvSpPr>
          <p:cNvPr id="233" name="Google Shape;233;p43"/>
          <p:cNvSpPr txBox="1">
            <a:spLocks noGrp="1"/>
          </p:cNvSpPr>
          <p:nvPr>
            <p:ph type="body" idx="1"/>
          </p:nvPr>
        </p:nvSpPr>
        <p:spPr>
          <a:xfrm>
            <a:off x="311700" y="236175"/>
            <a:ext cx="8520600" cy="42540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 1º Para assegurar a efetividade desse direito, incumbe ao Poder Público:</a:t>
            </a:r>
            <a:endParaRPr/>
          </a:p>
          <a:p>
            <a:pPr marL="0" marR="0" lvl="0" indent="0" algn="just" rtl="0">
              <a:lnSpc>
                <a:spcPct val="100000"/>
              </a:lnSpc>
              <a:spcBef>
                <a:spcPts val="0"/>
              </a:spcBef>
              <a:spcAft>
                <a:spcPts val="0"/>
              </a:spcAft>
              <a:buClr>
                <a:schemeClr val="accent3"/>
              </a:buClr>
              <a:buSzPts val="2000"/>
              <a:buFont typeface="Average"/>
              <a:buNone/>
            </a:pPr>
            <a:endParaRPr sz="2000" b="0" i="0" u="none" strike="noStrike" cap="none">
              <a:solidFill>
                <a:schemeClr val="dk1"/>
              </a:solidFill>
              <a:latin typeface="Calibri"/>
              <a:ea typeface="Calibri"/>
              <a:cs typeface="Calibri"/>
              <a:sym typeface="Calibri"/>
            </a:endParaRPr>
          </a:p>
          <a:p>
            <a:pPr marL="0" marR="0" lvl="0" indent="457200" algn="just"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I - preservar e restaurar os processos ecológicos essenciais e prover o manejo ecológico das espécies e ecossistemas; </a:t>
            </a:r>
            <a:r>
              <a:rPr lang="pt-BR" sz="2000" b="0" i="0" u="sng" strike="noStrike" cap="none">
                <a:solidFill>
                  <a:schemeClr val="dk1"/>
                </a:solidFill>
                <a:latin typeface="Calibri"/>
                <a:ea typeface="Calibri"/>
                <a:cs typeface="Calibri"/>
                <a:sym typeface="Calibri"/>
              </a:rPr>
              <a:t> (Regulamento)</a:t>
            </a:r>
            <a:r>
              <a:rPr lang="pt-BR" sz="2000" b="0" i="0" u="none" strike="noStrike" cap="none">
                <a:solidFill>
                  <a:schemeClr val="dk1"/>
                </a:solidFill>
                <a:latin typeface="Calibri"/>
                <a:ea typeface="Calibri"/>
                <a:cs typeface="Calibri"/>
                <a:sym typeface="Calibri"/>
              </a:rPr>
              <a:t> – Lei 9.985/00 – SNUC</a:t>
            </a:r>
            <a:endParaRPr/>
          </a:p>
          <a:p>
            <a:pPr marL="0" marR="0" lvl="0" indent="0" algn="just" rtl="0">
              <a:lnSpc>
                <a:spcPct val="100000"/>
              </a:lnSpc>
              <a:spcBef>
                <a:spcPts val="0"/>
              </a:spcBef>
              <a:spcAft>
                <a:spcPts val="0"/>
              </a:spcAft>
              <a:buClr>
                <a:schemeClr val="accent3"/>
              </a:buClr>
              <a:buSzPts val="2000"/>
              <a:buFont typeface="Average"/>
              <a:buNone/>
            </a:pPr>
            <a:endParaRPr sz="2000" b="0" i="0" u="none" strike="noStrike" cap="none">
              <a:solidFill>
                <a:schemeClr val="dk1"/>
              </a:solidFill>
              <a:latin typeface="Calibri"/>
              <a:ea typeface="Calibri"/>
              <a:cs typeface="Calibri"/>
              <a:sym typeface="Calibri"/>
            </a:endParaRPr>
          </a:p>
          <a:p>
            <a:pPr marL="0" marR="0" lvl="0" indent="457200" algn="just"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II - preservar a diversidade e a integridade do patrimônio genético do País e fiscalizar as entidades dedicadas à pesquisa e manipulação de material genético;  </a:t>
            </a:r>
            <a:r>
              <a:rPr lang="pt-BR" sz="2000" b="0" i="0" u="sng" strike="noStrike" cap="none">
                <a:solidFill>
                  <a:schemeClr val="dk1"/>
                </a:solidFill>
                <a:latin typeface="Calibri"/>
                <a:ea typeface="Calibri"/>
                <a:cs typeface="Calibri"/>
                <a:sym typeface="Calibri"/>
              </a:rPr>
              <a:t>(Regulamento)</a:t>
            </a:r>
            <a:r>
              <a:rPr lang="pt-BR" sz="2000" b="0" i="0" u="none" strike="noStrike" cap="none">
                <a:solidFill>
                  <a:schemeClr val="dk1"/>
                </a:solidFill>
                <a:latin typeface="Calibri"/>
                <a:ea typeface="Calibri"/>
                <a:cs typeface="Calibri"/>
                <a:sym typeface="Calibri"/>
              </a:rPr>
              <a:t>  –  Lei 9.985/00 – SNUC;  Lei 11.105/05 – Lei de Biossegurança</a:t>
            </a:r>
            <a:endParaRPr/>
          </a:p>
          <a:p>
            <a:pPr marL="0" marR="0" lvl="0" indent="0" algn="just" rtl="0">
              <a:lnSpc>
                <a:spcPct val="100000"/>
              </a:lnSpc>
              <a:spcBef>
                <a:spcPts val="0"/>
              </a:spcBef>
              <a:spcAft>
                <a:spcPts val="0"/>
              </a:spcAft>
              <a:buClr>
                <a:schemeClr val="accent3"/>
              </a:buClr>
              <a:buSzPts val="2000"/>
              <a:buFont typeface="Average"/>
              <a:buNone/>
            </a:pPr>
            <a:endParaRPr sz="2000" b="0" i="0" u="none" strike="noStrike" cap="none">
              <a:solidFill>
                <a:schemeClr val="dk1"/>
              </a:solidFill>
              <a:latin typeface="Calibri"/>
              <a:ea typeface="Calibri"/>
              <a:cs typeface="Calibri"/>
              <a:sym typeface="Calibri"/>
            </a:endParaRPr>
          </a:p>
          <a:p>
            <a:pPr marL="0" marR="0" lvl="0" indent="457200" algn="just"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III - definir, em todas as unidades da Federação, espaços territoriais e seus componentes a serem especialmente protegidos, sendo a alteração e a supressão permitidas somente através de lei, vedada qualquer utilização que comprometa a integridade dos atributos que justifiquem sua proteção; </a:t>
            </a:r>
            <a:r>
              <a:rPr lang="pt-BR" sz="2000" b="0" i="0" u="sng" strike="noStrike" cap="none">
                <a:solidFill>
                  <a:schemeClr val="dk1"/>
                </a:solidFill>
                <a:latin typeface="Calibri"/>
                <a:ea typeface="Calibri"/>
                <a:cs typeface="Calibri"/>
                <a:sym typeface="Calibri"/>
              </a:rPr>
              <a:t> (Regulamento)</a:t>
            </a:r>
            <a:r>
              <a:rPr lang="pt-BR" sz="2000" b="0" i="0" u="none" strike="noStrike" cap="none">
                <a:solidFill>
                  <a:schemeClr val="dk1"/>
                </a:solidFill>
                <a:latin typeface="Calibri"/>
                <a:ea typeface="Calibri"/>
                <a:cs typeface="Calibri"/>
                <a:sym typeface="Calibri"/>
              </a:rPr>
              <a:t> – Lei 9.985/00 – SNUC</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37"/>
        <p:cNvGrpSpPr/>
        <p:nvPr/>
      </p:nvGrpSpPr>
      <p:grpSpPr>
        <a:xfrm>
          <a:off x="0" y="0"/>
          <a:ext cx="0" cy="0"/>
          <a:chOff x="0" y="0"/>
          <a:chExt cx="0" cy="0"/>
        </a:xfrm>
      </p:grpSpPr>
      <p:sp>
        <p:nvSpPr>
          <p:cNvPr id="238" name="Google Shape;238;p44"/>
          <p:cNvSpPr txBox="1">
            <a:spLocks noGrp="1"/>
          </p:cNvSpPr>
          <p:nvPr>
            <p:ph type="body" idx="1"/>
          </p:nvPr>
        </p:nvSpPr>
        <p:spPr>
          <a:xfrm>
            <a:off x="311700" y="380525"/>
            <a:ext cx="8520600" cy="41883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IV - exigir, na forma da lei, para instalação de </a:t>
            </a:r>
            <a:r>
              <a:rPr lang="pt-BR" sz="1800" b="0" i="0" u="sng" strike="noStrike" cap="none">
                <a:solidFill>
                  <a:schemeClr val="dk1"/>
                </a:solidFill>
                <a:latin typeface="Calibri"/>
                <a:ea typeface="Calibri"/>
                <a:cs typeface="Calibri"/>
                <a:sym typeface="Calibri"/>
              </a:rPr>
              <a:t>obra ou atividade potencialmente causadora de significativa degradação do meio ambiente</a:t>
            </a:r>
            <a:r>
              <a:rPr lang="pt-BR" sz="1800" b="0" i="0" u="none" strike="noStrike" cap="none">
                <a:solidFill>
                  <a:schemeClr val="dk1"/>
                </a:solidFill>
                <a:latin typeface="Calibri"/>
                <a:ea typeface="Calibri"/>
                <a:cs typeface="Calibri"/>
                <a:sym typeface="Calibri"/>
              </a:rPr>
              <a:t>, </a:t>
            </a:r>
            <a:r>
              <a:rPr lang="pt-BR" sz="1800" b="1" i="0" u="none" strike="noStrike" cap="none">
                <a:solidFill>
                  <a:schemeClr val="dk1"/>
                </a:solidFill>
                <a:latin typeface="Calibri"/>
                <a:ea typeface="Calibri"/>
                <a:cs typeface="Calibri"/>
                <a:sym typeface="Calibri"/>
              </a:rPr>
              <a:t>estudo prévio de impacto ambiental</a:t>
            </a:r>
            <a:r>
              <a:rPr lang="pt-BR" sz="1800" b="0" i="0" u="none" strike="noStrike" cap="none">
                <a:solidFill>
                  <a:schemeClr val="dk1"/>
                </a:solidFill>
                <a:latin typeface="Calibri"/>
                <a:ea typeface="Calibri"/>
                <a:cs typeface="Calibri"/>
                <a:sym typeface="Calibri"/>
              </a:rPr>
              <a:t>, a que se dará publicidade;  </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Características do EPIA:</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r>
              <a:rPr lang="pt-BR" sz="1800" b="1" i="0" u="none" strike="noStrike" cap="none">
                <a:solidFill>
                  <a:schemeClr val="dk1"/>
                </a:solidFill>
                <a:latin typeface="Calibri"/>
                <a:ea typeface="Calibri"/>
                <a:cs typeface="Calibri"/>
                <a:sym typeface="Calibri"/>
              </a:rPr>
              <a:t>Prévio</a:t>
            </a:r>
            <a:r>
              <a:rPr lang="pt-BR" sz="1800" b="0" i="0" u="none" strike="noStrike" cap="none">
                <a:solidFill>
                  <a:schemeClr val="dk1"/>
                </a:solidFill>
                <a:latin typeface="Calibri"/>
                <a:ea typeface="Calibri"/>
                <a:cs typeface="Calibri"/>
                <a:sym typeface="Calibri"/>
              </a:rPr>
              <a:t>: O EPIA deve ser anterior ao licenciamento ambiental da obra ou atividade. Isso não afasta a possibilidade de ser exigida, na renovação ou na revisão dos licenciamentos ambientais, a apresentação de novo Estudo (EIA).</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	Exigibilidade: </a:t>
            </a:r>
            <a:r>
              <a:rPr lang="pt-BR" sz="1800" b="0" i="0" u="none" strike="noStrike" cap="none">
                <a:solidFill>
                  <a:schemeClr val="dk1"/>
                </a:solidFill>
                <a:latin typeface="Calibri"/>
                <a:ea typeface="Calibri"/>
                <a:cs typeface="Calibri"/>
                <a:sym typeface="Calibri"/>
              </a:rPr>
              <a:t>A Constituição Federal o exige, não sendo uma faculdade sujeita à discricionariedade da Administração Pública.</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	Publicidade:</a:t>
            </a:r>
            <a:r>
              <a:rPr lang="pt-BR" sz="1800" b="0" i="0" u="none" strike="noStrike" cap="none">
                <a:solidFill>
                  <a:schemeClr val="dk1"/>
                </a:solidFill>
                <a:latin typeface="Calibri"/>
                <a:ea typeface="Calibri"/>
                <a:cs typeface="Calibri"/>
                <a:sym typeface="Calibri"/>
              </a:rPr>
              <a:t> não há sigilo no conteúdo do EPIA.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42"/>
        <p:cNvGrpSpPr/>
        <p:nvPr/>
      </p:nvGrpSpPr>
      <p:grpSpPr>
        <a:xfrm>
          <a:off x="0" y="0"/>
          <a:ext cx="0" cy="0"/>
          <a:chOff x="0" y="0"/>
          <a:chExt cx="0" cy="0"/>
        </a:xfrm>
      </p:grpSpPr>
      <p:sp>
        <p:nvSpPr>
          <p:cNvPr id="243" name="Google Shape;243;p45"/>
          <p:cNvSpPr txBox="1">
            <a:spLocks noGrp="1"/>
          </p:cNvSpPr>
          <p:nvPr>
            <p:ph type="body" idx="1"/>
          </p:nvPr>
        </p:nvSpPr>
        <p:spPr>
          <a:xfrm>
            <a:off x="311700" y="417425"/>
            <a:ext cx="8597700" cy="45291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V - controlar a produção, a comercialização e o emprego de técnicas, métodos e substâncias que comportem risco para a vida, a qualidade de vida e o meio ambiente;   </a:t>
            </a:r>
            <a:r>
              <a:rPr lang="pt-BR" sz="1800" b="0" i="0" u="sng" strike="noStrike" cap="none">
                <a:solidFill>
                  <a:schemeClr val="dk1"/>
                </a:solidFill>
                <a:latin typeface="Calibri"/>
                <a:ea typeface="Calibri"/>
                <a:cs typeface="Calibri"/>
                <a:sym typeface="Calibri"/>
              </a:rPr>
              <a:t> (Regulamento)</a:t>
            </a:r>
            <a:r>
              <a:rPr lang="pt-BR" sz="1800" b="0" i="0" u="none" strike="noStrike" cap="none">
                <a:solidFill>
                  <a:schemeClr val="dk1"/>
                </a:solidFill>
                <a:latin typeface="Calibri"/>
                <a:ea typeface="Calibri"/>
                <a:cs typeface="Calibri"/>
                <a:sym typeface="Calibri"/>
              </a:rPr>
              <a:t> – Lei 11.105/05 – Lei da Biossegurança</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VI - promover a educação ambiental em todos os níveis de ensino e a conscientização pública para a preservação do meio ambiente - Lei 9.795/99 - Política Nacional de Educação Ambiental;</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VII - proteger a fauna e a flora, vedadas, na forma da lei, as práticas que coloquem em risco sua função ecológica, provoquem a extinção de espécies ou submetam os animais a crueldade. </a:t>
            </a:r>
            <a:r>
              <a:rPr lang="pt-BR" sz="1800" b="0" i="0" u="sng" strike="noStrike" cap="none">
                <a:solidFill>
                  <a:schemeClr val="dk1"/>
                </a:solidFill>
                <a:latin typeface="Calibri"/>
                <a:ea typeface="Calibri"/>
                <a:cs typeface="Calibri"/>
                <a:sym typeface="Calibri"/>
              </a:rPr>
              <a:t> (Regulamento)</a:t>
            </a:r>
            <a:r>
              <a:rPr lang="pt-BR" sz="1800" b="0" i="0" u="none" strike="noStrike" cap="none">
                <a:solidFill>
                  <a:schemeClr val="dk1"/>
                </a:solidFill>
                <a:latin typeface="Calibri"/>
                <a:ea typeface="Calibri"/>
                <a:cs typeface="Calibri"/>
                <a:sym typeface="Calibri"/>
              </a:rPr>
              <a:t> – Lei 9.985/00 – SNUC</a:t>
            </a:r>
            <a:endParaRPr/>
          </a:p>
          <a:p>
            <a:pPr marL="0" marR="0" lvl="0" indent="457200" algn="just" rtl="0">
              <a:lnSpc>
                <a:spcPct val="100000"/>
              </a:lnSpc>
              <a:spcBef>
                <a:spcPts val="0"/>
              </a:spcBef>
              <a:spcAft>
                <a:spcPts val="0"/>
              </a:spcAft>
              <a:buClr>
                <a:srgbClr val="000000"/>
              </a:buClr>
              <a:buSzPts val="500"/>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47"/>
        <p:cNvGrpSpPr/>
        <p:nvPr/>
      </p:nvGrpSpPr>
      <p:grpSpPr>
        <a:xfrm>
          <a:off x="0" y="0"/>
          <a:ext cx="0" cy="0"/>
          <a:chOff x="0" y="0"/>
          <a:chExt cx="0" cy="0"/>
        </a:xfrm>
      </p:grpSpPr>
      <p:sp>
        <p:nvSpPr>
          <p:cNvPr id="248" name="Google Shape;248;p46"/>
          <p:cNvSpPr txBox="1">
            <a:spLocks noGrp="1"/>
          </p:cNvSpPr>
          <p:nvPr>
            <p:ph type="body" idx="1"/>
          </p:nvPr>
        </p:nvSpPr>
        <p:spPr>
          <a:xfrm>
            <a:off x="311700" y="509525"/>
            <a:ext cx="8520600" cy="41616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2º Aquele que explorar recursos minerais fica obrigado a recuperar o meio ambiente degradado, de acordo com solução técnica exigida pelo órgão público competente, na forma da lei.</a:t>
            </a:r>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3º As condutas e atividades consideradas lesivas ao meio ambiente sujeitarão os infratores, </a:t>
            </a:r>
            <a:r>
              <a:rPr lang="pt-BR" sz="1800" b="1" i="0" u="none" strike="noStrike" cap="none">
                <a:solidFill>
                  <a:schemeClr val="dk1"/>
                </a:solidFill>
                <a:latin typeface="Calibri"/>
                <a:ea typeface="Calibri"/>
                <a:cs typeface="Calibri"/>
                <a:sym typeface="Calibri"/>
              </a:rPr>
              <a:t>pessoas físicas ou jurídicas</a:t>
            </a:r>
            <a:r>
              <a:rPr lang="pt-BR" sz="1800" b="0" i="0" u="none" strike="noStrike" cap="none">
                <a:solidFill>
                  <a:schemeClr val="dk1"/>
                </a:solidFill>
                <a:latin typeface="Calibri"/>
                <a:ea typeface="Calibri"/>
                <a:cs typeface="Calibri"/>
                <a:sym typeface="Calibri"/>
              </a:rPr>
              <a:t>,</a:t>
            </a:r>
            <a:r>
              <a:rPr lang="pt-BR" sz="1800" b="1" i="0" u="none" strike="noStrike" cap="none">
                <a:solidFill>
                  <a:schemeClr val="dk1"/>
                </a:solidFill>
                <a:latin typeface="Calibri"/>
                <a:ea typeface="Calibri"/>
                <a:cs typeface="Calibri"/>
                <a:sym typeface="Calibri"/>
              </a:rPr>
              <a:t> a sanções penais e administrativas, independentemente da obrigação de reparar os danos causados.</a:t>
            </a:r>
            <a:endParaRPr/>
          </a:p>
          <a:p>
            <a:pPr marL="0" marR="0" lvl="0" indent="0" algn="just" rtl="0">
              <a:lnSpc>
                <a:spcPct val="100000"/>
              </a:lnSpc>
              <a:spcBef>
                <a:spcPts val="0"/>
              </a:spcBef>
              <a:spcAft>
                <a:spcPts val="0"/>
              </a:spcAft>
              <a:buClr>
                <a:schemeClr val="accent3"/>
              </a:buClr>
              <a:buSzPts val="1800"/>
              <a:buFont typeface="Average"/>
              <a:buNone/>
            </a:pPr>
            <a:endParaRPr sz="18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r>
              <a:rPr lang="pt-BR" sz="1800" b="1" i="0" u="none" strike="noStrike" cap="none">
                <a:solidFill>
                  <a:schemeClr val="dk1"/>
                </a:solidFill>
                <a:latin typeface="Calibri"/>
                <a:ea typeface="Calibri"/>
                <a:cs typeface="Calibri"/>
                <a:sym typeface="Calibri"/>
              </a:rPr>
              <a:t>Responsabilidade Civil objetiva</a:t>
            </a:r>
            <a:r>
              <a:rPr lang="pt-BR" sz="1800" b="0" i="0" u="none" strike="noStrike" cap="none">
                <a:solidFill>
                  <a:schemeClr val="dk1"/>
                </a:solidFill>
                <a:latin typeface="Calibri"/>
                <a:ea typeface="Calibri"/>
                <a:cs typeface="Calibri"/>
                <a:sym typeface="Calibri"/>
              </a:rPr>
              <a:t>: Independentemente de culpa, o causador do dano fica obrigado a repará-lo.</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800"/>
              <a:buFont typeface="Average"/>
              <a:buNone/>
            </a:pPr>
            <a:r>
              <a:rPr lang="pt-BR" sz="1800" b="1" i="0" u="none" strike="noStrike" cap="none">
                <a:solidFill>
                  <a:schemeClr val="dk1"/>
                </a:solidFill>
                <a:latin typeface="Calibri"/>
                <a:ea typeface="Calibri"/>
                <a:cs typeface="Calibri"/>
                <a:sym typeface="Calibri"/>
              </a:rPr>
              <a:t>Sanções Administrativas e penais</a:t>
            </a:r>
            <a:r>
              <a:rPr lang="pt-BR" sz="1800" b="0" i="0" u="none" strike="noStrike" cap="none">
                <a:solidFill>
                  <a:schemeClr val="dk1"/>
                </a:solidFill>
                <a:latin typeface="Calibri"/>
                <a:ea typeface="Calibri"/>
                <a:cs typeface="Calibri"/>
                <a:sym typeface="Calibri"/>
              </a:rPr>
              <a:t> (Direito penal: última ratio) – Lei 9.605/98 – Lei de crimes ambientais – 9.605/98.</a:t>
            </a:r>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52"/>
        <p:cNvGrpSpPr/>
        <p:nvPr/>
      </p:nvGrpSpPr>
      <p:grpSpPr>
        <a:xfrm>
          <a:off x="0" y="0"/>
          <a:ext cx="0" cy="0"/>
          <a:chOff x="0" y="0"/>
          <a:chExt cx="0" cy="0"/>
        </a:xfrm>
      </p:grpSpPr>
      <p:sp>
        <p:nvSpPr>
          <p:cNvPr id="253" name="Google Shape;253;p47"/>
          <p:cNvSpPr txBox="1">
            <a:spLocks noGrp="1"/>
          </p:cNvSpPr>
          <p:nvPr>
            <p:ph type="body" idx="1"/>
          </p:nvPr>
        </p:nvSpPr>
        <p:spPr>
          <a:xfrm>
            <a:off x="311700" y="509550"/>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4º A Floresta Amazônica brasileira, a Mata Atlântica, a Serra do Mar, o Pantanal Mato-Grossense e a Zona Costeira são patrimônio nacional, e sua utilização far-se-á, na forma da lei, dentro de condições que assegurem a preservação do meio ambiente, inclusive quanto ao uso dos recursos naturais.</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457200" marR="0" lvl="0" indent="-228600" algn="just" rtl="0">
              <a:lnSpc>
                <a:spcPct val="100000"/>
              </a:lnSpc>
              <a:spcBef>
                <a:spcPts val="0"/>
              </a:spcBef>
              <a:spcAft>
                <a:spcPts val="0"/>
              </a:spcAft>
              <a:buClr>
                <a:schemeClr val="dk1"/>
              </a:buClr>
              <a:buSzPts val="1800"/>
              <a:buFont typeface="Calibri"/>
              <a:buChar char="-"/>
            </a:pPr>
            <a:r>
              <a:rPr lang="pt-BR" sz="1800" b="0" i="0" u="none" strike="noStrike" cap="none">
                <a:solidFill>
                  <a:schemeClr val="dk1"/>
                </a:solidFill>
                <a:latin typeface="Calibri"/>
                <a:ea typeface="Calibri"/>
                <a:cs typeface="Calibri"/>
                <a:sym typeface="Calibri"/>
              </a:rPr>
              <a:t>Mas e os outros biomas?</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5º São indisponíveis as terras devolutas ou arrecadadas pelos Estados, por ações discriminatórias, necessárias à proteção dos ecossistemas naturais.</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6º As usinas que operem com reator nuclear deverão ter sua localização definida em lei federal, sem o que não poderão ser instaladas</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57"/>
        <p:cNvGrpSpPr/>
        <p:nvPr/>
      </p:nvGrpSpPr>
      <p:grpSpPr>
        <a:xfrm>
          <a:off x="0" y="0"/>
          <a:ext cx="0" cy="0"/>
          <a:chOff x="0" y="0"/>
          <a:chExt cx="0" cy="0"/>
        </a:xfrm>
      </p:grpSpPr>
      <p:sp>
        <p:nvSpPr>
          <p:cNvPr id="258" name="Google Shape;258;p4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Princípios do Direito Ambiental</a:t>
            </a:r>
            <a:endParaRPr/>
          </a:p>
        </p:txBody>
      </p:sp>
      <p:sp>
        <p:nvSpPr>
          <p:cNvPr id="259" name="Google Shape;259;p4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Princípio do direito ao meio ambiente ecologicamente equilibrado</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 O Direito Ambiental realiza-se somente numa sociedade equilibrada ecologicamente. Cada ser humano só fruirá plenamente de um estado de bem-estar  se lhe for assegurado o direito fundamental de viver num meio ambiente ecologicamente equilibrado.”</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Relembrando: O equilíbrio ecológico não significa permanente inalterabilidade das condições naturais, mas a harmonia entre os diferentes elementos que compõem a ecologia.</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63"/>
        <p:cNvGrpSpPr/>
        <p:nvPr/>
      </p:nvGrpSpPr>
      <p:grpSpPr>
        <a:xfrm>
          <a:off x="0" y="0"/>
          <a:ext cx="0" cy="0"/>
          <a:chOff x="0" y="0"/>
          <a:chExt cx="0" cy="0"/>
        </a:xfrm>
      </p:grpSpPr>
      <p:sp>
        <p:nvSpPr>
          <p:cNvPr id="264" name="Google Shape;264;p49"/>
          <p:cNvSpPr txBox="1">
            <a:spLocks noGrp="1"/>
          </p:cNvSpPr>
          <p:nvPr>
            <p:ph type="body" idx="1"/>
          </p:nvPr>
        </p:nvSpPr>
        <p:spPr>
          <a:xfrm>
            <a:off x="311700" y="430800"/>
            <a:ext cx="8520600" cy="42141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625"/>
              <a:buFont typeface="Arial"/>
              <a:buNone/>
            </a:pPr>
            <a:r>
              <a:rPr lang="pt-BR" sz="2500" b="1" i="0" u="none" strike="noStrike" cap="none">
                <a:solidFill>
                  <a:schemeClr val="dk1"/>
                </a:solidFill>
                <a:latin typeface="Calibri"/>
                <a:ea typeface="Calibri"/>
                <a:cs typeface="Calibri"/>
                <a:sym typeface="Calibri"/>
              </a:rPr>
              <a:t>Princípio do direito à sadia qualidade de vida</a:t>
            </a:r>
            <a:endParaRPr/>
          </a:p>
          <a:p>
            <a:pPr marL="0" marR="0" lvl="0" indent="0" algn="just" rtl="0">
              <a:lnSpc>
                <a:spcPct val="100000"/>
              </a:lnSpc>
              <a:spcBef>
                <a:spcPts val="0"/>
              </a:spcBef>
              <a:spcAft>
                <a:spcPts val="0"/>
              </a:spcAft>
              <a:buClr>
                <a:srgbClr val="000000"/>
              </a:buClr>
              <a:buSzPts val="625"/>
              <a:buFont typeface="Arial"/>
              <a:buNone/>
            </a:pPr>
            <a:endParaRPr sz="25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Os primeiros instrumentos jurídicos faziam referencia, simplesmente, ao direito à vida. Foi a partir da década de 70 que os instrumentos jurídicos internacionais passaram a se referir à qualidade dela.</a:t>
            </a:r>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“A qualidade de vida é um elemento finalista do Poder Público, onde se unem a felicidade do indivíduo e o bem comum, com o fim de superar a estreita visão quantitativa, antes expressa no conceito de nível de vida”</a:t>
            </a:r>
            <a:r>
              <a:rPr lang="pt-BR" sz="1800" b="0" i="0" u="none" strike="noStrike" cap="none">
                <a:solidFill>
                  <a:schemeClr val="dk1"/>
                </a:solidFill>
                <a:latin typeface="Calibri"/>
                <a:ea typeface="Calibri"/>
                <a:cs typeface="Calibri"/>
                <a:sym typeface="Calibri"/>
              </a:rPr>
              <a:t> </a:t>
            </a:r>
            <a:endParaRPr/>
          </a:p>
          <a:p>
            <a:pPr marL="0" marR="0" lvl="0" indent="0" algn="ctr"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r>
              <a:rPr lang="pt-BR" sz="1500" b="0" i="0" u="none" strike="noStrike" cap="none">
                <a:solidFill>
                  <a:schemeClr val="dk1"/>
                </a:solidFill>
                <a:latin typeface="Calibri"/>
                <a:ea typeface="Calibri"/>
                <a:cs typeface="Calibri"/>
                <a:sym typeface="Calibri"/>
              </a:rPr>
              <a:t> Fernando Lopez Ramón – “El derecho ambiental como derecho de la funcion publica de protección de los recursos naturales”</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35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68"/>
        <p:cNvGrpSpPr/>
        <p:nvPr/>
      </p:nvGrpSpPr>
      <p:grpSpPr>
        <a:xfrm>
          <a:off x="0" y="0"/>
          <a:ext cx="0" cy="0"/>
          <a:chOff x="0" y="0"/>
          <a:chExt cx="0" cy="0"/>
        </a:xfrm>
      </p:grpSpPr>
      <p:sp>
        <p:nvSpPr>
          <p:cNvPr id="269" name="Google Shape;269;p50"/>
          <p:cNvSpPr txBox="1">
            <a:spLocks noGrp="1"/>
          </p:cNvSpPr>
          <p:nvPr>
            <p:ph type="body" idx="1"/>
          </p:nvPr>
        </p:nvSpPr>
        <p:spPr>
          <a:xfrm>
            <a:off x="311700" y="287250"/>
            <a:ext cx="8520600" cy="45690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500"/>
              <a:buFont typeface="Arial"/>
              <a:buNone/>
            </a:pPr>
            <a:r>
              <a:rPr lang="pt-BR" sz="2000" b="1" i="0" u="none" strike="noStrike" cap="none">
                <a:solidFill>
                  <a:schemeClr val="dk1"/>
                </a:solidFill>
                <a:latin typeface="Calibri"/>
                <a:ea typeface="Calibri"/>
                <a:cs typeface="Calibri"/>
                <a:sym typeface="Calibri"/>
              </a:rPr>
              <a:t>Princípio da sustentabilidade</a:t>
            </a:r>
            <a:endParaRPr/>
          </a:p>
          <a:p>
            <a:pPr marL="0" marR="0" lvl="0" indent="0" algn="just" rtl="0">
              <a:lnSpc>
                <a:spcPct val="100000"/>
              </a:lnSpc>
              <a:spcBef>
                <a:spcPts val="0"/>
              </a:spcBef>
              <a:spcAft>
                <a:spcPts val="0"/>
              </a:spcAft>
              <a:buClr>
                <a:srgbClr val="000000"/>
              </a:buClr>
              <a:buSzPts val="500"/>
              <a:buFont typeface="Arial"/>
              <a:buNone/>
            </a:pPr>
            <a:endParaRPr sz="20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2000"/>
              <a:buFont typeface="Average"/>
              <a:buNone/>
            </a:pPr>
            <a:r>
              <a:rPr lang="pt-BR" sz="2000" b="0" i="0" u="none" strike="noStrike" cap="none">
                <a:solidFill>
                  <a:schemeClr val="dk1"/>
                </a:solidFill>
                <a:latin typeface="Calibri"/>
                <a:ea typeface="Calibri"/>
                <a:cs typeface="Calibri"/>
                <a:sym typeface="Calibri"/>
              </a:rPr>
              <a:t>O princípio da sustentabilidade é implícito no Texto Constitucional, vez que a inserção do dever de defesa e preservação do meio ambiente às presentes e futuras gerações representa a sua essência. </a:t>
            </a:r>
            <a:endParaRPr/>
          </a:p>
          <a:p>
            <a:pPr marL="0" marR="0" lvl="0" indent="0" algn="just" rtl="0">
              <a:lnSpc>
                <a:spcPct val="100000"/>
              </a:lnSpc>
              <a:spcBef>
                <a:spcPts val="0"/>
              </a:spcBef>
              <a:spcAft>
                <a:spcPts val="0"/>
              </a:spcAft>
              <a:buClr>
                <a:srgbClr val="000000"/>
              </a:buClr>
              <a:buSzPts val="500"/>
              <a:buFont typeface="Arial"/>
              <a:buNone/>
            </a:pPr>
            <a:endParaRPr sz="20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500"/>
              <a:buFont typeface="Arial"/>
              <a:buNone/>
            </a:pPr>
            <a:endParaRPr sz="20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500"/>
              <a:buFont typeface="Arial"/>
              <a:buNone/>
            </a:pPr>
            <a:r>
              <a:rPr lang="pt-BR" sz="2000" b="0" i="0" u="none" strike="noStrike" cap="none">
                <a:solidFill>
                  <a:schemeClr val="dk1"/>
                </a:solidFill>
                <a:latin typeface="Calibri"/>
                <a:ea typeface="Calibri"/>
                <a:cs typeface="Calibri"/>
                <a:sym typeface="Calibri"/>
              </a:rPr>
              <a:t>“Trata-se da combinação de diversos elementos: a </a:t>
            </a:r>
            <a:r>
              <a:rPr lang="pt-BR" sz="2000" b="0" i="0" u="sng" strike="noStrike" cap="none">
                <a:solidFill>
                  <a:schemeClr val="dk1"/>
                </a:solidFill>
                <a:latin typeface="Calibri"/>
                <a:ea typeface="Calibri"/>
                <a:cs typeface="Calibri"/>
                <a:sym typeface="Calibri"/>
              </a:rPr>
              <a:t>integração da proteção ambiental e o desenvolvimento econômico</a:t>
            </a:r>
            <a:r>
              <a:rPr lang="pt-BR" sz="2000" b="0" i="0" u="none" strike="noStrike" cap="none">
                <a:solidFill>
                  <a:schemeClr val="dk1"/>
                </a:solidFill>
                <a:latin typeface="Calibri"/>
                <a:ea typeface="Calibri"/>
                <a:cs typeface="Calibri"/>
                <a:sym typeface="Calibri"/>
              </a:rPr>
              <a:t>; a </a:t>
            </a:r>
            <a:r>
              <a:rPr lang="pt-BR" sz="2000" b="0" i="0" u="sng" strike="noStrike" cap="none">
                <a:solidFill>
                  <a:schemeClr val="dk1"/>
                </a:solidFill>
                <a:latin typeface="Calibri"/>
                <a:ea typeface="Calibri"/>
                <a:cs typeface="Calibri"/>
                <a:sym typeface="Calibri"/>
              </a:rPr>
              <a:t>necessidade de preservar os recursos naturais para o benefício das gerações futuras</a:t>
            </a:r>
            <a:r>
              <a:rPr lang="pt-BR" sz="2000" b="0" i="0" u="none" strike="noStrike" cap="none">
                <a:solidFill>
                  <a:schemeClr val="dk1"/>
                </a:solidFill>
                <a:latin typeface="Calibri"/>
                <a:ea typeface="Calibri"/>
                <a:cs typeface="Calibri"/>
                <a:sym typeface="Calibri"/>
              </a:rPr>
              <a:t>; o </a:t>
            </a:r>
            <a:r>
              <a:rPr lang="pt-BR" sz="2000" b="0" i="0" u="sng" strike="noStrike" cap="none">
                <a:solidFill>
                  <a:schemeClr val="dk1"/>
                </a:solidFill>
                <a:latin typeface="Calibri"/>
                <a:ea typeface="Calibri"/>
                <a:cs typeface="Calibri"/>
                <a:sym typeface="Calibri"/>
              </a:rPr>
              <a:t>objetivo de explorar os recursos naturais de forma sustentável</a:t>
            </a:r>
            <a:r>
              <a:rPr lang="pt-BR" sz="2000" b="0" i="0" u="none" strike="noStrike" cap="none">
                <a:solidFill>
                  <a:schemeClr val="dk1"/>
                </a:solidFill>
                <a:latin typeface="Calibri"/>
                <a:ea typeface="Calibri"/>
                <a:cs typeface="Calibri"/>
                <a:sym typeface="Calibri"/>
              </a:rPr>
              <a:t> e, por último, o </a:t>
            </a:r>
            <a:r>
              <a:rPr lang="pt-BR" sz="2000" b="0" i="0" u="sng" strike="noStrike" cap="none">
                <a:solidFill>
                  <a:schemeClr val="dk1"/>
                </a:solidFill>
                <a:latin typeface="Calibri"/>
                <a:ea typeface="Calibri"/>
                <a:cs typeface="Calibri"/>
                <a:sym typeface="Calibri"/>
              </a:rPr>
              <a:t>uso equitativo dos recursos</a:t>
            </a:r>
            <a:r>
              <a:rPr lang="pt-BR" sz="2000" b="0" i="0" u="none" strike="noStrike" cap="none">
                <a:solidFill>
                  <a:schemeClr val="dk1"/>
                </a:solidFill>
                <a:latin typeface="Calibri"/>
                <a:ea typeface="Calibri"/>
                <a:cs typeface="Calibri"/>
                <a:sym typeface="Calibri"/>
              </a:rPr>
              <a:t>.” </a:t>
            </a:r>
            <a:r>
              <a:rPr lang="pt-BR" sz="1500" b="0" i="0" u="none" strike="noStrike" cap="none">
                <a:solidFill>
                  <a:schemeClr val="dk1"/>
                </a:solidFill>
                <a:latin typeface="Calibri"/>
                <a:ea typeface="Calibri"/>
                <a:cs typeface="Calibri"/>
                <a:sym typeface="Calibri"/>
              </a:rPr>
              <a:t>Alejandro Lago Candeira “princípios generales de derecho ambiental” 2006.</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73"/>
        <p:cNvGrpSpPr/>
        <p:nvPr/>
      </p:nvGrpSpPr>
      <p:grpSpPr>
        <a:xfrm>
          <a:off x="0" y="0"/>
          <a:ext cx="0" cy="0"/>
          <a:chOff x="0" y="0"/>
          <a:chExt cx="0" cy="0"/>
        </a:xfrm>
      </p:grpSpPr>
      <p:sp>
        <p:nvSpPr>
          <p:cNvPr id="274" name="Google Shape;274;p51"/>
          <p:cNvSpPr txBox="1">
            <a:spLocks noGrp="1"/>
          </p:cNvSpPr>
          <p:nvPr>
            <p:ph type="body" idx="1"/>
          </p:nvPr>
        </p:nvSpPr>
        <p:spPr>
          <a:xfrm>
            <a:off x="311700" y="4176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Princípio do acesso equitativo aos recursos naturais</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“Os bens que integram o meio ambiente planetário, como agua, ar e solo, devem satisfazer as necessidades comuns de todos os habitantes da Terra. Neste sentido, a Constituição Federal classifica o Meio ambiente como um bem de uso comum do povo, de modo que todos devem ter respeitado seu direito de acesso aos elementos naturais a sua sadia qualidade de vida.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75"/>
        <p:cNvGrpSpPr/>
        <p:nvPr/>
      </p:nvGrpSpPr>
      <p:grpSpPr>
        <a:xfrm>
          <a:off x="0" y="0"/>
          <a:ext cx="0" cy="0"/>
          <a:chOff x="0" y="0"/>
          <a:chExt cx="0" cy="0"/>
        </a:xfrm>
      </p:grpSpPr>
      <p:sp>
        <p:nvSpPr>
          <p:cNvPr id="76" name="Google Shape;76;p16"/>
          <p:cNvSpPr txBox="1">
            <a:spLocks noGrp="1"/>
          </p:cNvSpPr>
          <p:nvPr>
            <p:ph type="body" idx="1"/>
          </p:nvPr>
        </p:nvSpPr>
        <p:spPr>
          <a:xfrm>
            <a:off x="323528" y="339502"/>
            <a:ext cx="8520600" cy="43230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accent3"/>
              </a:buClr>
              <a:buSzPts val="3200"/>
              <a:buFont typeface="Average"/>
              <a:buNone/>
            </a:pPr>
            <a:r>
              <a:rPr lang="pt-BR" sz="3200" b="0" i="0" u="none" strike="noStrike" cap="none">
                <a:solidFill>
                  <a:schemeClr val="accent3"/>
                </a:solidFill>
                <a:latin typeface="Average"/>
                <a:ea typeface="Average"/>
                <a:cs typeface="Average"/>
                <a:sym typeface="Average"/>
              </a:rPr>
              <a:t>“Fui à floresta porque queria viver deliberadamente, encarar apenas os fatos essenciais da vida, e ver se eu poderia aprender o que ela tinha a ensinar, e não, quando eu viesse a morrer, descobrir que nunca vivi. ”</a:t>
            </a:r>
            <a:endParaRPr/>
          </a:p>
          <a:p>
            <a:pPr marL="0" marR="0" lvl="0" indent="0" algn="r" rtl="0">
              <a:lnSpc>
                <a:spcPct val="115000"/>
              </a:lnSpc>
              <a:spcBef>
                <a:spcPts val="1600"/>
              </a:spcBef>
              <a:spcAft>
                <a:spcPts val="0"/>
              </a:spcAft>
              <a:buClr>
                <a:schemeClr val="accent3"/>
              </a:buClr>
              <a:buSzPts val="1800"/>
              <a:buFont typeface="Average"/>
              <a:buNone/>
            </a:pPr>
            <a:r>
              <a:rPr lang="pt-BR" sz="1800" b="0" i="0" u="none" strike="noStrike" cap="none">
                <a:solidFill>
                  <a:schemeClr val="accent3"/>
                </a:solidFill>
                <a:latin typeface="Average"/>
                <a:ea typeface="Average"/>
                <a:cs typeface="Average"/>
                <a:sym typeface="Average"/>
              </a:rPr>
              <a:t/>
            </a:r>
            <a:br>
              <a:rPr lang="pt-BR" sz="1800" b="0" i="0" u="none" strike="noStrike" cap="none">
                <a:solidFill>
                  <a:schemeClr val="accent3"/>
                </a:solidFill>
                <a:latin typeface="Average"/>
                <a:ea typeface="Average"/>
                <a:cs typeface="Average"/>
                <a:sym typeface="Average"/>
              </a:rPr>
            </a:br>
            <a:r>
              <a:rPr lang="pt-BR" sz="1800" b="0" i="0" u="none" strike="noStrike" cap="none">
                <a:solidFill>
                  <a:schemeClr val="accent3"/>
                </a:solidFill>
                <a:latin typeface="Average"/>
                <a:ea typeface="Average"/>
                <a:cs typeface="Average"/>
                <a:sym typeface="Average"/>
              </a:rPr>
              <a:t>Walden, a vida nos bosques - Henry David Thoreau</a:t>
            </a: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78"/>
        <p:cNvGrpSpPr/>
        <p:nvPr/>
      </p:nvGrpSpPr>
      <p:grpSpPr>
        <a:xfrm>
          <a:off x="0" y="0"/>
          <a:ext cx="0" cy="0"/>
          <a:chOff x="0" y="0"/>
          <a:chExt cx="0" cy="0"/>
        </a:xfrm>
      </p:grpSpPr>
      <p:sp>
        <p:nvSpPr>
          <p:cNvPr id="279" name="Google Shape;279;p52"/>
          <p:cNvSpPr txBox="1">
            <a:spLocks noGrp="1"/>
          </p:cNvSpPr>
          <p:nvPr>
            <p:ph type="body" idx="1"/>
          </p:nvPr>
        </p:nvSpPr>
        <p:spPr>
          <a:xfrm>
            <a:off x="311700" y="4701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Princípio usuário-pagador</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 uso dos recursos naturais pode ser gratuito, como pode ser pago. A raridade do recurso, o uso poluidor e a necessidade de prevenir catástrofes, entre outras coisas, podem levar à cobrança do uso dos recursos naturais.” Paulo Affonso Leme Machado</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 princípio do </a:t>
            </a:r>
            <a:r>
              <a:rPr lang="pt-BR" sz="1800" b="1" i="0" u="none" strike="noStrike" cap="none">
                <a:solidFill>
                  <a:schemeClr val="dk1"/>
                </a:solidFill>
                <a:latin typeface="Calibri"/>
                <a:ea typeface="Calibri"/>
                <a:cs typeface="Calibri"/>
                <a:sym typeface="Calibri"/>
              </a:rPr>
              <a:t>usuário pagador</a:t>
            </a:r>
            <a:r>
              <a:rPr lang="pt-BR" sz="1800" b="0" i="0" u="none" strike="noStrike" cap="none">
                <a:solidFill>
                  <a:schemeClr val="dk1"/>
                </a:solidFill>
                <a:latin typeface="Calibri"/>
                <a:ea typeface="Calibri"/>
                <a:cs typeface="Calibri"/>
                <a:sym typeface="Calibri"/>
              </a:rPr>
              <a:t> significa que o utilizador do recurso deve suportar o conjunto dos custos destinados a tornar possível a sua utilização e os custos advindos desta, de forma que estes custos não sejam suportados pelos Poderes Públicos e pela sociedade de maneira geral.</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83"/>
        <p:cNvGrpSpPr/>
        <p:nvPr/>
      </p:nvGrpSpPr>
      <p:grpSpPr>
        <a:xfrm>
          <a:off x="0" y="0"/>
          <a:ext cx="0" cy="0"/>
          <a:chOff x="0" y="0"/>
          <a:chExt cx="0" cy="0"/>
        </a:xfrm>
      </p:grpSpPr>
      <p:sp>
        <p:nvSpPr>
          <p:cNvPr id="284" name="Google Shape;284;p53"/>
          <p:cNvSpPr txBox="1">
            <a:spLocks noGrp="1"/>
          </p:cNvSpPr>
          <p:nvPr>
            <p:ph type="body" idx="1"/>
          </p:nvPr>
        </p:nvSpPr>
        <p:spPr>
          <a:xfrm>
            <a:off x="311700" y="614500"/>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Princípio do poluidor pagador</a:t>
            </a:r>
            <a:endParaRPr/>
          </a:p>
          <a:p>
            <a:pPr marL="0" marR="0" lvl="0" indent="0" algn="just" rtl="0">
              <a:lnSpc>
                <a:spcPct val="100000"/>
              </a:lnSpc>
              <a:spcBef>
                <a:spcPts val="0"/>
              </a:spcBef>
              <a:spcAft>
                <a:spcPts val="0"/>
              </a:spcAft>
              <a:buClr>
                <a:srgbClr val="000000"/>
              </a:buClr>
              <a:buSzPts val="450"/>
              <a:buFont typeface="Arial"/>
              <a:buNone/>
            </a:pPr>
            <a:endParaRPr sz="18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 princípio do </a:t>
            </a:r>
            <a:r>
              <a:rPr lang="pt-BR" sz="1800" b="1" i="0" u="none" strike="noStrike" cap="none">
                <a:solidFill>
                  <a:schemeClr val="dk1"/>
                </a:solidFill>
                <a:latin typeface="Calibri"/>
                <a:ea typeface="Calibri"/>
                <a:cs typeface="Calibri"/>
                <a:sym typeface="Calibri"/>
              </a:rPr>
              <a:t>poluidor pagador</a:t>
            </a:r>
            <a:r>
              <a:rPr lang="pt-BR" sz="1800" b="0" i="0" u="none" strike="noStrike" cap="none">
                <a:solidFill>
                  <a:schemeClr val="dk1"/>
                </a:solidFill>
                <a:latin typeface="Calibri"/>
                <a:ea typeface="Calibri"/>
                <a:cs typeface="Calibri"/>
                <a:sym typeface="Calibri"/>
              </a:rPr>
              <a:t> obriga que o poluidor pague os custos dos danos que foram ou que podem ser causados em decorrência da utilização dos recursos naturais.</a:t>
            </a:r>
            <a:endParaRPr/>
          </a:p>
          <a:p>
            <a:pPr marL="0" marR="0" lvl="0" indent="0" algn="just" rtl="0">
              <a:lnSpc>
                <a:spcPct val="100000"/>
              </a:lnSpc>
              <a:spcBef>
                <a:spcPts val="0"/>
              </a:spcBef>
              <a:spcAft>
                <a:spcPts val="0"/>
              </a:spcAft>
              <a:buClr>
                <a:schemeClr val="accent3"/>
              </a:buClr>
              <a:buSzPts val="1800"/>
              <a:buFont typeface="Average"/>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 uso gratuito dos recursos naturais tem representado enriquecimento ilegítimo do usuário, pois a comunidade que não usa o recurso ou que o utiliza em menor escala fica onerada. O poluidor que usa gratuitamente o meio ambiente para nele lançar os poluentes invade a propriedade pessoal de todos os outros que não poluem.” Pau</a:t>
            </a:r>
            <a:r>
              <a:rPr lang="pt-BR" sz="1800" b="1" i="0" u="none" strike="noStrike" cap="none">
                <a:solidFill>
                  <a:schemeClr val="dk1"/>
                </a:solidFill>
                <a:latin typeface="Calibri"/>
                <a:ea typeface="Calibri"/>
                <a:cs typeface="Calibri"/>
                <a:sym typeface="Calibri"/>
              </a:rPr>
              <a:t>lo Affonso Leme Machado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88"/>
        <p:cNvGrpSpPr/>
        <p:nvPr/>
      </p:nvGrpSpPr>
      <p:grpSpPr>
        <a:xfrm>
          <a:off x="0" y="0"/>
          <a:ext cx="0" cy="0"/>
          <a:chOff x="0" y="0"/>
          <a:chExt cx="0" cy="0"/>
        </a:xfrm>
      </p:grpSpPr>
      <p:sp>
        <p:nvSpPr>
          <p:cNvPr id="289" name="Google Shape;289;p54"/>
          <p:cNvSpPr txBox="1">
            <a:spLocks noGrp="1"/>
          </p:cNvSpPr>
          <p:nvPr>
            <p:ph type="body" idx="1"/>
          </p:nvPr>
        </p:nvSpPr>
        <p:spPr>
          <a:xfrm>
            <a:off x="260850" y="65600"/>
            <a:ext cx="8622300" cy="4881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75"/>
              <a:buFont typeface="Arial"/>
              <a:buNone/>
            </a:pPr>
            <a:r>
              <a:rPr lang="pt-BR" sz="1900" b="1" i="0" u="none" strike="noStrike" cap="none">
                <a:solidFill>
                  <a:schemeClr val="dk1"/>
                </a:solidFill>
                <a:latin typeface="Calibri"/>
                <a:ea typeface="Calibri"/>
                <a:cs typeface="Calibri"/>
                <a:sym typeface="Calibri"/>
              </a:rPr>
              <a:t>Princípio da participação</a:t>
            </a:r>
            <a:endParaRPr/>
          </a:p>
          <a:p>
            <a:pPr marL="0" marR="0" lvl="0" indent="0" algn="l" rtl="0">
              <a:lnSpc>
                <a:spcPct val="100000"/>
              </a:lnSpc>
              <a:spcBef>
                <a:spcPts val="0"/>
              </a:spcBef>
              <a:spcAft>
                <a:spcPts val="0"/>
              </a:spcAft>
              <a:buClr>
                <a:srgbClr val="000000"/>
              </a:buClr>
              <a:buSzPts val="475"/>
              <a:buFont typeface="Arial"/>
              <a:buNone/>
            </a:pPr>
            <a:endParaRPr sz="19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75"/>
              <a:buFont typeface="Arial"/>
              <a:buNone/>
            </a:pPr>
            <a:r>
              <a:rPr lang="pt-BR" sz="1900" b="0" i="0" u="none" strike="noStrike" cap="none">
                <a:solidFill>
                  <a:schemeClr val="dk1"/>
                </a:solidFill>
                <a:latin typeface="Calibri"/>
                <a:ea typeface="Calibri"/>
                <a:cs typeface="Calibri"/>
                <a:sym typeface="Calibri"/>
              </a:rPr>
              <a:t>A opinião das cidadãs e dos cidadãos deve ser levada em conta. Mecanismo de participação pelo acesso ao Poder Judiciário: Ação Popular</a:t>
            </a:r>
            <a:endParaRPr/>
          </a:p>
          <a:p>
            <a:pPr marL="0" marR="0" lvl="0" indent="0" algn="l" rtl="0">
              <a:lnSpc>
                <a:spcPct val="100000"/>
              </a:lnSpc>
              <a:spcBef>
                <a:spcPts val="0"/>
              </a:spcBef>
              <a:spcAft>
                <a:spcPts val="0"/>
              </a:spcAft>
              <a:buClr>
                <a:srgbClr val="000000"/>
              </a:buClr>
              <a:buSzPts val="475"/>
              <a:buFont typeface="Arial"/>
              <a:buNone/>
            </a:pPr>
            <a:r>
              <a:rPr lang="pt-BR" sz="1900" b="1" i="0" u="none" strike="noStrike" cap="none">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Clr>
                <a:schemeClr val="accent3"/>
              </a:buClr>
              <a:buSzPts val="1900"/>
              <a:buFont typeface="Average"/>
              <a:buNone/>
            </a:pPr>
            <a:r>
              <a:rPr lang="pt-BR" sz="1900" b="0" i="0" u="none" strike="noStrike" cap="none">
                <a:solidFill>
                  <a:schemeClr val="dk1"/>
                </a:solidFill>
                <a:latin typeface="Calibri"/>
                <a:ea typeface="Calibri"/>
                <a:cs typeface="Calibri"/>
                <a:sym typeface="Calibri"/>
              </a:rPr>
              <a:t>LXXIII - qualquer </a:t>
            </a:r>
            <a:r>
              <a:rPr lang="pt-BR" sz="1900" b="1" i="0" u="none" strike="noStrike" cap="none">
                <a:solidFill>
                  <a:schemeClr val="dk1"/>
                </a:solidFill>
                <a:latin typeface="Calibri"/>
                <a:ea typeface="Calibri"/>
                <a:cs typeface="Calibri"/>
                <a:sym typeface="Calibri"/>
              </a:rPr>
              <a:t>cidadão</a:t>
            </a:r>
            <a:r>
              <a:rPr lang="pt-BR" sz="1900" b="0" i="0" u="none" strike="noStrike" cap="none">
                <a:solidFill>
                  <a:schemeClr val="dk1"/>
                </a:solidFill>
                <a:latin typeface="Calibri"/>
                <a:ea typeface="Calibri"/>
                <a:cs typeface="Calibri"/>
                <a:sym typeface="Calibri"/>
              </a:rPr>
              <a:t> é parte legítima para propor </a:t>
            </a:r>
            <a:r>
              <a:rPr lang="pt-BR" sz="1900" b="1" i="0" u="none" strike="noStrike" cap="none">
                <a:solidFill>
                  <a:schemeClr val="dk1"/>
                </a:solidFill>
                <a:latin typeface="Calibri"/>
                <a:ea typeface="Calibri"/>
                <a:cs typeface="Calibri"/>
                <a:sym typeface="Calibri"/>
              </a:rPr>
              <a:t>ação popular</a:t>
            </a:r>
            <a:r>
              <a:rPr lang="pt-BR" sz="1900" b="0" i="0" u="none" strike="noStrike" cap="none">
                <a:solidFill>
                  <a:schemeClr val="dk1"/>
                </a:solidFill>
                <a:latin typeface="Calibri"/>
                <a:ea typeface="Calibri"/>
                <a:cs typeface="Calibri"/>
                <a:sym typeface="Calibri"/>
              </a:rPr>
              <a:t> que vise a anular ato lesivo ao patrimônio público ou de entidade de que o Estado participe, à moralidade administrativa, ao </a:t>
            </a:r>
            <a:r>
              <a:rPr lang="pt-BR" sz="1900" b="1" i="0" u="none" strike="noStrike" cap="none">
                <a:solidFill>
                  <a:schemeClr val="dk1"/>
                </a:solidFill>
                <a:latin typeface="Calibri"/>
                <a:ea typeface="Calibri"/>
                <a:cs typeface="Calibri"/>
                <a:sym typeface="Calibri"/>
              </a:rPr>
              <a:t>meio ambiente</a:t>
            </a:r>
            <a:r>
              <a:rPr lang="pt-BR" sz="1900" b="0" i="0" u="none" strike="noStrike" cap="none">
                <a:solidFill>
                  <a:schemeClr val="dk1"/>
                </a:solidFill>
                <a:latin typeface="Calibri"/>
                <a:ea typeface="Calibri"/>
                <a:cs typeface="Calibri"/>
                <a:sym typeface="Calibri"/>
              </a:rPr>
              <a:t> e ao patrimônio histórico e cultural, ficando o autor, salvo comprovada má-fé, isento de custas judiciais e do ônus da sucumbência;</a:t>
            </a:r>
            <a:r>
              <a:rPr lang="pt-BR" sz="1900" b="1" i="0" u="none" strike="noStrike" cap="none">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Clr>
                <a:schemeClr val="accent3"/>
              </a:buClr>
              <a:buSzPts val="1900"/>
              <a:buFont typeface="Average"/>
              <a:buNone/>
            </a:pPr>
            <a:endParaRPr sz="19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accent3"/>
              </a:buClr>
              <a:buSzPts val="1900"/>
              <a:buFont typeface="Average"/>
              <a:buNone/>
            </a:pPr>
            <a:r>
              <a:rPr lang="pt-BR" sz="1900" b="1" i="0" u="none" strike="noStrike" cap="none">
                <a:solidFill>
                  <a:schemeClr val="dk1"/>
                </a:solidFill>
                <a:latin typeface="Calibri"/>
                <a:ea typeface="Calibri"/>
                <a:cs typeface="Calibri"/>
                <a:sym typeface="Calibri"/>
              </a:rPr>
              <a:t>Princípio da obrigatoriedade da intervenção do Poder Público</a:t>
            </a:r>
            <a:endParaRPr/>
          </a:p>
          <a:p>
            <a:pPr marL="0" marR="0" lvl="0" indent="0" algn="just" rtl="0">
              <a:lnSpc>
                <a:spcPct val="100000"/>
              </a:lnSpc>
              <a:spcBef>
                <a:spcPts val="0"/>
              </a:spcBef>
              <a:spcAft>
                <a:spcPts val="0"/>
              </a:spcAft>
              <a:buClr>
                <a:schemeClr val="accent3"/>
              </a:buClr>
              <a:buSzPts val="1900"/>
              <a:buFont typeface="Average"/>
              <a:buNone/>
            </a:pPr>
            <a:endParaRPr sz="19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75"/>
              <a:buFont typeface="Arial"/>
              <a:buNone/>
            </a:pPr>
            <a:r>
              <a:rPr lang="pt-BR" sz="1900" b="0" i="0" u="none" strike="noStrike" cap="none">
                <a:solidFill>
                  <a:schemeClr val="dk1"/>
                </a:solidFill>
                <a:latin typeface="Calibri"/>
                <a:ea typeface="Calibri"/>
                <a:cs typeface="Calibri"/>
                <a:sym typeface="Calibri"/>
              </a:rPr>
              <a:t>O Poder Público passa a figurar não como proprietário dos bens ambientais, mas como um gestor, que administra bens que não são dele e, por isso, deve explicar convincentemente sua gestão. A aceitação dessa concepção jurídica vai conduzir o Poder Público a ter que prestar contas sobre a utilização de bens de uso comum do povo.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93"/>
        <p:cNvGrpSpPr/>
        <p:nvPr/>
      </p:nvGrpSpPr>
      <p:grpSpPr>
        <a:xfrm>
          <a:off x="0" y="0"/>
          <a:ext cx="0" cy="0"/>
          <a:chOff x="0" y="0"/>
          <a:chExt cx="0" cy="0"/>
        </a:xfrm>
      </p:grpSpPr>
      <p:sp>
        <p:nvSpPr>
          <p:cNvPr id="294" name="Google Shape;294;p55"/>
          <p:cNvSpPr txBox="1">
            <a:spLocks noGrp="1"/>
          </p:cNvSpPr>
          <p:nvPr>
            <p:ph type="body" idx="1"/>
          </p:nvPr>
        </p:nvSpPr>
        <p:spPr>
          <a:xfrm>
            <a:off x="311700" y="406750"/>
            <a:ext cx="8520600" cy="4162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Princípio da precaução</a:t>
            </a:r>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 princípio da precaução consiste em dizer que não somente somos responsáveis sobre o que nós sabemos, sobre o que nós deveríamos ter sabido, mas, também, sobre o de que nós deveríamos duvidar” – Jean-Marc Lavielle (Jurista)</a:t>
            </a:r>
            <a:endParaRPr/>
          </a:p>
          <a:p>
            <a:pPr marL="0" marR="0" lvl="0" indent="0" algn="just" rtl="0">
              <a:lnSpc>
                <a:spcPct val="100000"/>
              </a:lnSpc>
              <a:spcBef>
                <a:spcPts val="0"/>
              </a:spcBef>
              <a:spcAft>
                <a:spcPts val="0"/>
              </a:spcAft>
              <a:buClr>
                <a:schemeClr val="accent3"/>
              </a:buClr>
              <a:buSzPts val="1800"/>
              <a:buFont typeface="Average"/>
              <a:buNone/>
            </a:pPr>
            <a:r>
              <a:rPr lang="pt-BR" sz="1800" b="0" i="0" u="none" strike="noStrike" cap="none">
                <a:solidFill>
                  <a:schemeClr val="dk1"/>
                </a:solidFill>
                <a:latin typeface="Calibri"/>
                <a:ea typeface="Calibri"/>
                <a:cs typeface="Calibri"/>
                <a:sym typeface="Calibri"/>
              </a:rPr>
              <a:t>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Chegou-se a uma posição de certeza de que não há dano ambiental? A existência de certeza necessita ser demonstrada, porque vai afastar uma fase de avaliação posterior. Em caso de certeza do dano ambiental, este deve ser prevenido, como preconiza o princípio da prevenção. </a:t>
            </a:r>
            <a:r>
              <a:rPr lang="pt-BR" sz="1800" b="0" i="0" u="sng" strike="noStrike" cap="none">
                <a:solidFill>
                  <a:schemeClr val="dk1"/>
                </a:solidFill>
                <a:latin typeface="Calibri"/>
                <a:ea typeface="Calibri"/>
                <a:cs typeface="Calibri"/>
                <a:sym typeface="Calibri"/>
              </a:rPr>
              <a:t>Em caso de dúvida ou de incerteza, também se deve agir prevenindo, Essa é a grande inovação do princípio da precaução. A dúvida científica, expressa com argumentos razoáveis, não dispensa a prevenção.</a:t>
            </a:r>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298"/>
        <p:cNvGrpSpPr/>
        <p:nvPr/>
      </p:nvGrpSpPr>
      <p:grpSpPr>
        <a:xfrm>
          <a:off x="0" y="0"/>
          <a:ext cx="0" cy="0"/>
          <a:chOff x="0" y="0"/>
          <a:chExt cx="0" cy="0"/>
        </a:xfrm>
      </p:grpSpPr>
      <p:sp>
        <p:nvSpPr>
          <p:cNvPr id="299" name="Google Shape;299;p56"/>
          <p:cNvSpPr txBox="1">
            <a:spLocks noGrp="1"/>
          </p:cNvSpPr>
          <p:nvPr>
            <p:ph type="body" idx="1"/>
          </p:nvPr>
        </p:nvSpPr>
        <p:spPr>
          <a:xfrm>
            <a:off x="311700" y="3389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Princípio da Precaução</a:t>
            </a:r>
            <a:endParaRPr/>
          </a:p>
          <a:p>
            <a:pPr marL="0" marR="0" lvl="0" indent="0" algn="just" rtl="0">
              <a:lnSpc>
                <a:spcPct val="100000"/>
              </a:lnSpc>
              <a:spcBef>
                <a:spcPts val="0"/>
              </a:spcBef>
              <a:spcAft>
                <a:spcPts val="0"/>
              </a:spcAft>
              <a:buClr>
                <a:srgbClr val="000000"/>
              </a:buClr>
              <a:buSzPts val="450"/>
              <a:buFont typeface="Arial"/>
              <a:buNone/>
            </a:pPr>
            <a:endParaRPr sz="18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O incerto não é algo necessariamente inexistente. Ele pode não estar bem definido. Ou não ter suas dimensões ou seu peso ainda claramente apontados. O incerto pode ser uma hipótese, algo que não foi ainda verificado ou não foi constatado. Nem por isso, o incerto deve ser descartado, de imediato. O fato de o incerto não ser conhecido ou de não ser entendido aconselha que ele seja avaliado ou pesquisado. A certeza equivale à ausência de dúvida e de imprecisão. O estado de certeza tem por objetivo nos dar segurança, sendo que a incerteza gera a insegurança. A informação incerta é um dos motivos de apelar-se para a aplicação do princípio da precaução.</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303"/>
        <p:cNvGrpSpPr/>
        <p:nvPr/>
      </p:nvGrpSpPr>
      <p:grpSpPr>
        <a:xfrm>
          <a:off x="0" y="0"/>
          <a:ext cx="0" cy="0"/>
          <a:chOff x="0" y="0"/>
          <a:chExt cx="0" cy="0"/>
        </a:xfrm>
      </p:grpSpPr>
      <p:sp>
        <p:nvSpPr>
          <p:cNvPr id="304" name="Google Shape;304;p57"/>
          <p:cNvSpPr txBox="1">
            <a:spLocks noGrp="1"/>
          </p:cNvSpPr>
          <p:nvPr>
            <p:ph type="body" idx="1"/>
          </p:nvPr>
        </p:nvSpPr>
        <p:spPr>
          <a:xfrm>
            <a:off x="311700" y="365200"/>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Determinar o grau de perigo, ou seja, apontar a extensão ou a magnitude do impacto, é uma das tarefas do Estudo de Impacto Ambiental, como se vê da regulamentação acima referida. É também objeto da avaliação o grau de reversibilidade do impacto ou sua irreversibilidade. Como se contata, a legislação do EIA contempla, também, uma avaliação de risco.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No EIA avaliam-se todas as obras e todas as atividades que possam causar degradação significativa ao meio ambiente. A palavra “potencialmente” abrange não só o dano de que não se duvida, como o dano incerto e o dano provável.</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1" i="0" u="none" strike="noStrike" cap="none">
                <a:solidFill>
                  <a:schemeClr val="dk1"/>
                </a:solidFill>
                <a:latin typeface="Calibri"/>
                <a:ea typeface="Calibri"/>
                <a:cs typeface="Calibri"/>
                <a:sym typeface="Calibri"/>
              </a:rPr>
              <a:t>A Resolução 1/1986 do CONAMA diz que o EIA desenvolverá “a analise dos impactos ambientais do projeto e de suas alternativas, através de identificação, previsão da magnitude e interpretação da importância dos prováveis impactos relevantes, discriminando: ... os impactos positivos e negativos (benéficos e adversos), diretos e indiretos, imediatos e a médio e longo prazo; temporários e permanentes; seu grau de reversibilidade; suas propriedades cumulativas e sinérgi</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308"/>
        <p:cNvGrpSpPr/>
        <p:nvPr/>
      </p:nvGrpSpPr>
      <p:grpSpPr>
        <a:xfrm>
          <a:off x="0" y="0"/>
          <a:ext cx="0" cy="0"/>
          <a:chOff x="0" y="0"/>
          <a:chExt cx="0" cy="0"/>
        </a:xfrm>
      </p:grpSpPr>
      <p:sp>
        <p:nvSpPr>
          <p:cNvPr id="309" name="Google Shape;309;p58"/>
          <p:cNvSpPr txBox="1">
            <a:spLocks noGrp="1"/>
          </p:cNvSpPr>
          <p:nvPr>
            <p:ph type="body" idx="1"/>
          </p:nvPr>
        </p:nvSpPr>
        <p:spPr>
          <a:xfrm>
            <a:off x="311700" y="62762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625"/>
              <a:buFont typeface="Arial"/>
              <a:buNone/>
            </a:pPr>
            <a:r>
              <a:rPr lang="pt-BR" sz="2500" b="1" i="0" u="none" strike="noStrike" cap="none">
                <a:solidFill>
                  <a:schemeClr val="dk1"/>
                </a:solidFill>
                <a:latin typeface="Calibri"/>
                <a:ea typeface="Calibri"/>
                <a:cs typeface="Calibri"/>
                <a:sym typeface="Calibri"/>
              </a:rPr>
              <a:t>Princípio da prevenção</a:t>
            </a:r>
            <a:endParaRPr/>
          </a:p>
          <a:p>
            <a:pPr marL="0" marR="0" lvl="0" indent="0" algn="just" rtl="0">
              <a:lnSpc>
                <a:spcPct val="100000"/>
              </a:lnSpc>
              <a:spcBef>
                <a:spcPts val="0"/>
              </a:spcBef>
              <a:spcAft>
                <a:spcPts val="0"/>
              </a:spcAft>
              <a:buClr>
                <a:srgbClr val="000000"/>
              </a:buClr>
              <a:buSzPts val="625"/>
              <a:buFont typeface="Arial"/>
              <a:buNone/>
            </a:pPr>
            <a:endParaRPr sz="25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575"/>
              <a:buFont typeface="Arial"/>
              <a:buNone/>
            </a:pPr>
            <a:r>
              <a:rPr lang="pt-BR" sz="2300" b="0" i="0" u="none" strike="noStrike" cap="none">
                <a:solidFill>
                  <a:schemeClr val="dk1"/>
                </a:solidFill>
                <a:latin typeface="Calibri"/>
                <a:ea typeface="Calibri"/>
                <a:cs typeface="Calibri"/>
                <a:sym typeface="Calibri"/>
              </a:rPr>
              <a:t>Raiz latina: praevenire; que significa: </a:t>
            </a:r>
            <a:r>
              <a:rPr lang="pt-BR" sz="2300" b="0" i="0" u="sng" strike="noStrike" cap="none">
                <a:solidFill>
                  <a:schemeClr val="dk1"/>
                </a:solidFill>
                <a:latin typeface="Calibri"/>
                <a:ea typeface="Calibri"/>
                <a:cs typeface="Calibri"/>
                <a:sym typeface="Calibri"/>
              </a:rPr>
              <a:t>agir antecipadamente</a:t>
            </a:r>
            <a:r>
              <a:rPr lang="pt-BR" sz="2300" b="0" i="0" u="none" strike="noStrike" cap="none">
                <a:solidFill>
                  <a:schemeClr val="dk1"/>
                </a:solidFill>
                <a:latin typeface="Calibri"/>
                <a:ea typeface="Calibri"/>
                <a:cs typeface="Calibri"/>
                <a:sym typeface="Calibri"/>
              </a:rPr>
              <a:t>. Contudo, para que haja ação </a:t>
            </a:r>
            <a:r>
              <a:rPr lang="pt-BR" sz="2300" b="0" i="0" u="sng" strike="noStrike" cap="none">
                <a:solidFill>
                  <a:schemeClr val="dk1"/>
                </a:solidFill>
                <a:latin typeface="Calibri"/>
                <a:ea typeface="Calibri"/>
                <a:cs typeface="Calibri"/>
                <a:sym typeface="Calibri"/>
              </a:rPr>
              <a:t>é preciso que se forme o conhecimento do que prevenir</a:t>
            </a:r>
            <a:r>
              <a:rPr lang="pt-BR" sz="2300" b="0" i="0" u="none" strike="noStrike" cap="none">
                <a:solidFill>
                  <a:schemeClr val="dk1"/>
                </a:solidFill>
                <a:latin typeface="Calibri"/>
                <a:ea typeface="Calibri"/>
                <a:cs typeface="Calibri"/>
                <a:sym typeface="Calibri"/>
              </a:rPr>
              <a:t>. “Para prevenir é preciso predizer” – Biólogo Jan Dausset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313"/>
        <p:cNvGrpSpPr/>
        <p:nvPr/>
      </p:nvGrpSpPr>
      <p:grpSpPr>
        <a:xfrm>
          <a:off x="0" y="0"/>
          <a:ext cx="0" cy="0"/>
          <a:chOff x="0" y="0"/>
          <a:chExt cx="0" cy="0"/>
        </a:xfrm>
      </p:grpSpPr>
      <p:sp>
        <p:nvSpPr>
          <p:cNvPr id="314" name="Google Shape;314;p5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Ação Civil Pública e Ação Popular</a:t>
            </a:r>
            <a:endParaRPr/>
          </a:p>
        </p:txBody>
      </p:sp>
      <p:sp>
        <p:nvSpPr>
          <p:cNvPr id="315" name="Google Shape;315;p5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575"/>
              <a:buFont typeface="Arial"/>
              <a:buNone/>
            </a:pPr>
            <a:r>
              <a:rPr lang="pt-BR" sz="2300" b="0" i="0" u="none" strike="noStrike" cap="none">
                <a:solidFill>
                  <a:schemeClr val="dk1"/>
                </a:solidFill>
                <a:latin typeface="Calibri"/>
                <a:ea typeface="Calibri"/>
                <a:cs typeface="Calibri"/>
                <a:sym typeface="Calibri"/>
              </a:rPr>
              <a:t>Ações judiciais de natureza cível que tutelam o meio ambiente.</a:t>
            </a:r>
            <a:endParaRPr/>
          </a:p>
          <a:p>
            <a:pPr marL="0" marR="0" lvl="0" indent="0" algn="l" rtl="0">
              <a:lnSpc>
                <a:spcPct val="100000"/>
              </a:lnSpc>
              <a:spcBef>
                <a:spcPts val="0"/>
              </a:spcBef>
              <a:spcAft>
                <a:spcPts val="0"/>
              </a:spcAft>
              <a:buClr>
                <a:srgbClr val="000000"/>
              </a:buClr>
              <a:buSzPts val="625"/>
              <a:buFont typeface="Arial"/>
              <a:buNone/>
            </a:pPr>
            <a:endParaRPr sz="2500" b="0" i="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319"/>
        <p:cNvGrpSpPr/>
        <p:nvPr/>
      </p:nvGrpSpPr>
      <p:grpSpPr>
        <a:xfrm>
          <a:off x="0" y="0"/>
          <a:ext cx="0" cy="0"/>
          <a:chOff x="0" y="0"/>
          <a:chExt cx="0" cy="0"/>
        </a:xfrm>
      </p:grpSpPr>
      <p:sp>
        <p:nvSpPr>
          <p:cNvPr id="320" name="Google Shape;320;p60"/>
          <p:cNvSpPr txBox="1">
            <a:spLocks noGrp="1"/>
          </p:cNvSpPr>
          <p:nvPr>
            <p:ph type="title"/>
          </p:nvPr>
        </p:nvSpPr>
        <p:spPr>
          <a:xfrm>
            <a:off x="311700" y="2613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Ação Popular</a:t>
            </a:r>
            <a:endParaRPr/>
          </a:p>
        </p:txBody>
      </p:sp>
      <p:sp>
        <p:nvSpPr>
          <p:cNvPr id="321" name="Google Shape;321;p60"/>
          <p:cNvSpPr txBox="1">
            <a:spLocks noGrp="1"/>
          </p:cNvSpPr>
          <p:nvPr>
            <p:ph type="body" idx="1"/>
          </p:nvPr>
        </p:nvSpPr>
        <p:spPr>
          <a:xfrm>
            <a:off x="311700" y="771700"/>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Interposta por </a:t>
            </a:r>
            <a:r>
              <a:rPr lang="pt-BR" sz="1800" b="1" i="0" u="sng" strike="noStrike" cap="none">
                <a:solidFill>
                  <a:schemeClr val="dk1"/>
                </a:solidFill>
                <a:latin typeface="Calibri"/>
                <a:ea typeface="Calibri"/>
                <a:cs typeface="Calibri"/>
                <a:sym typeface="Calibri"/>
              </a:rPr>
              <a:t>cidadão</a:t>
            </a:r>
            <a:r>
              <a:rPr lang="pt-BR" sz="1800" b="0" i="0" u="none" strike="noStrike" cap="none">
                <a:solidFill>
                  <a:schemeClr val="dk1"/>
                </a:solidFill>
                <a:latin typeface="Calibri"/>
                <a:ea typeface="Calibri"/>
                <a:cs typeface="Calibri"/>
                <a:sym typeface="Calibri"/>
              </a:rPr>
              <a:t> no gozo de seus direitos políticos, em face da autoridade que cometeu o ato lesivo, de pessoa jurídica ou de beneficiários do ato.</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Art. 5º, LXXIII, CF - qualquer cidadão é parte legítima para propor </a:t>
            </a:r>
            <a:r>
              <a:rPr lang="pt-BR" sz="1800" b="1" i="0" u="none" strike="noStrike" cap="none">
                <a:solidFill>
                  <a:schemeClr val="dk1"/>
                </a:solidFill>
                <a:latin typeface="Calibri"/>
                <a:ea typeface="Calibri"/>
                <a:cs typeface="Calibri"/>
                <a:sym typeface="Calibri"/>
              </a:rPr>
              <a:t>ação popular </a:t>
            </a:r>
            <a:r>
              <a:rPr lang="pt-BR" sz="1800" b="0" i="0" u="none" strike="noStrike" cap="none">
                <a:solidFill>
                  <a:schemeClr val="dk1"/>
                </a:solidFill>
                <a:latin typeface="Calibri"/>
                <a:ea typeface="Calibri"/>
                <a:cs typeface="Calibri"/>
                <a:sym typeface="Calibri"/>
              </a:rPr>
              <a:t>que vise a anular ato lesivo ao patrimônio público ou de entidade de que o Estado participe, à moralidade administrativa, ao </a:t>
            </a:r>
            <a:r>
              <a:rPr lang="pt-BR" sz="1800" b="1" i="0" u="none" strike="noStrike" cap="none">
                <a:solidFill>
                  <a:schemeClr val="dk1"/>
                </a:solidFill>
                <a:latin typeface="Calibri"/>
                <a:ea typeface="Calibri"/>
                <a:cs typeface="Calibri"/>
                <a:sym typeface="Calibri"/>
              </a:rPr>
              <a:t>meio ambiente </a:t>
            </a:r>
            <a:r>
              <a:rPr lang="pt-BR" sz="1800" b="0" i="0" u="none" strike="noStrike" cap="none">
                <a:solidFill>
                  <a:schemeClr val="dk1"/>
                </a:solidFill>
                <a:latin typeface="Calibri"/>
                <a:ea typeface="Calibri"/>
                <a:cs typeface="Calibri"/>
                <a:sym typeface="Calibri"/>
              </a:rPr>
              <a:t>e ao patrimônio histórico e cultural, ficando o autor, salvo comprovada má-fé, isento de custas judiciais e do ônus da sucumbência;</a:t>
            </a:r>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Pode ser:</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Preventiva: ajuizada antes da consumação dos efeitos do ato;</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Repressiva: Visa corrigir os atos danosos consumados;</a:t>
            </a:r>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Supridora da omissão: obriga a Administração omissa a atuar.</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325"/>
        <p:cNvGrpSpPr/>
        <p:nvPr/>
      </p:nvGrpSpPr>
      <p:grpSpPr>
        <a:xfrm>
          <a:off x="0" y="0"/>
          <a:ext cx="0" cy="0"/>
          <a:chOff x="0" y="0"/>
          <a:chExt cx="0" cy="0"/>
        </a:xfrm>
      </p:grpSpPr>
      <p:sp>
        <p:nvSpPr>
          <p:cNvPr id="326" name="Google Shape;326;p6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Ação Civil Pública</a:t>
            </a:r>
            <a:endParaRPr/>
          </a:p>
        </p:txBody>
      </p:sp>
      <p:sp>
        <p:nvSpPr>
          <p:cNvPr id="327" name="Google Shape;327;p6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Interposta pelo Ministério Público, Defensoria Pública, União, Estados, Municípios, Distrito Federal, autarquias, empresas públicas, fundações, sociedade de economia mista ou associações constituídas há pelo menos um ano, que tenham por fim a proteção de interesses difusos e coletivos. </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para a proteção do patrimônio público e social, do meio ambiente e de outros interesses difusos e coletivos;</a:t>
            </a:r>
            <a:endParaRPr/>
          </a:p>
          <a:p>
            <a:pPr marL="0" marR="0" lvl="0" indent="0" algn="l"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a:r>
            <a:br>
              <a:rPr lang="pt-BR" sz="1800" b="0" i="0" u="none" strike="noStrike" cap="none">
                <a:solidFill>
                  <a:schemeClr val="dk1"/>
                </a:solidFill>
                <a:latin typeface="Calibri"/>
                <a:ea typeface="Calibri"/>
                <a:cs typeface="Calibri"/>
                <a:sym typeface="Calibri"/>
              </a:rPr>
            </a:br>
            <a:r>
              <a:rPr lang="pt-BR" sz="1800" b="0" i="0" u="none" strike="noStrike" cap="none">
                <a:solidFill>
                  <a:schemeClr val="dk1"/>
                </a:solidFill>
                <a:latin typeface="Calibri"/>
                <a:ea typeface="Calibri"/>
                <a:cs typeface="Calibri"/>
                <a:sym typeface="Calibri"/>
              </a:rPr>
              <a:t>	Proposta em face da Administração Pública ou de particular.</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	Pode decidir pela condenação em dinheiro ou a obrigação de fazer ou não fazer.</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80"/>
        <p:cNvGrpSpPr/>
        <p:nvPr/>
      </p:nvGrpSpPr>
      <p:grpSpPr>
        <a:xfrm>
          <a:off x="0" y="0"/>
          <a:ext cx="0" cy="0"/>
          <a:chOff x="0" y="0"/>
          <a:chExt cx="0" cy="0"/>
        </a:xfrm>
      </p:grpSpPr>
      <p:sp>
        <p:nvSpPr>
          <p:cNvPr id="81" name="Google Shape;81;p17"/>
          <p:cNvSpPr txBox="1">
            <a:spLocks noGrp="1"/>
          </p:cNvSpPr>
          <p:nvPr>
            <p:ph type="body" idx="1"/>
          </p:nvPr>
        </p:nvSpPr>
        <p:spPr>
          <a:xfrm>
            <a:off x="395536" y="771550"/>
            <a:ext cx="8424936" cy="3818944"/>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accent3"/>
              </a:buClr>
              <a:buSzPts val="3200"/>
              <a:buFont typeface="Average"/>
              <a:buNone/>
            </a:pPr>
            <a:r>
              <a:rPr lang="pt-BR" sz="3200" b="0" i="0" u="none" strike="noStrike" cap="none">
                <a:solidFill>
                  <a:schemeClr val="accent3"/>
                </a:solidFill>
                <a:latin typeface="Average"/>
                <a:ea typeface="Average"/>
                <a:cs typeface="Average"/>
                <a:sym typeface="Average"/>
              </a:rPr>
              <a:t>“Eu clamo não já por governo nenhum, mas imediatamente por um governo melhor.”</a:t>
            </a:r>
            <a:endParaRPr/>
          </a:p>
          <a:p>
            <a:pPr marL="0" marR="0" lvl="0" indent="0" algn="r" rtl="0">
              <a:lnSpc>
                <a:spcPct val="115000"/>
              </a:lnSpc>
              <a:spcBef>
                <a:spcPts val="1600"/>
              </a:spcBef>
              <a:spcAft>
                <a:spcPts val="0"/>
              </a:spcAft>
              <a:buClr>
                <a:schemeClr val="accent3"/>
              </a:buClr>
              <a:buSzPts val="1800"/>
              <a:buFont typeface="Average"/>
              <a:buNone/>
            </a:pPr>
            <a:r>
              <a:rPr lang="pt-BR" sz="1800" b="0" i="0" u="none" strike="noStrike" cap="none">
                <a:solidFill>
                  <a:schemeClr val="accent3"/>
                </a:solidFill>
                <a:latin typeface="Average"/>
                <a:ea typeface="Average"/>
                <a:cs typeface="Average"/>
                <a:sym typeface="Average"/>
              </a:rPr>
              <a:t/>
            </a:r>
            <a:br>
              <a:rPr lang="pt-BR" sz="1800" b="0" i="0" u="none" strike="noStrike" cap="none">
                <a:solidFill>
                  <a:schemeClr val="accent3"/>
                </a:solidFill>
                <a:latin typeface="Average"/>
                <a:ea typeface="Average"/>
                <a:cs typeface="Average"/>
                <a:sym typeface="Average"/>
              </a:rPr>
            </a:br>
            <a:r>
              <a:rPr lang="pt-BR" sz="1800" b="0" i="0" u="none" strike="noStrike" cap="none">
                <a:solidFill>
                  <a:schemeClr val="accent3"/>
                </a:solidFill>
                <a:latin typeface="Average"/>
                <a:ea typeface="Average"/>
                <a:cs typeface="Average"/>
                <a:sym typeface="Average"/>
              </a:rPr>
              <a:t> Henry David Thoreau</a:t>
            </a: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331"/>
        <p:cNvGrpSpPr/>
        <p:nvPr/>
      </p:nvGrpSpPr>
      <p:grpSpPr>
        <a:xfrm>
          <a:off x="0" y="0"/>
          <a:ext cx="0" cy="0"/>
          <a:chOff x="0" y="0"/>
          <a:chExt cx="0" cy="0"/>
        </a:xfrm>
      </p:grpSpPr>
      <p:sp>
        <p:nvSpPr>
          <p:cNvPr id="332" name="Google Shape;332;p6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Algumas Leis Ambientais</a:t>
            </a:r>
            <a:endParaRPr/>
          </a:p>
        </p:txBody>
      </p:sp>
      <p:sp>
        <p:nvSpPr>
          <p:cNvPr id="333" name="Google Shape;333;p6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LEI No 9.985/2000 – </a:t>
            </a:r>
            <a:r>
              <a:rPr lang="pt-BR" sz="1800" b="1" i="0" u="none" strike="noStrike" cap="none">
                <a:solidFill>
                  <a:schemeClr val="dk1"/>
                </a:solidFill>
                <a:latin typeface="Calibri"/>
                <a:ea typeface="Calibri"/>
                <a:cs typeface="Calibri"/>
                <a:sym typeface="Calibri"/>
              </a:rPr>
              <a:t>Lei do Sistema Nacional de Unidades de Conservação</a:t>
            </a:r>
            <a:endParaRPr/>
          </a:p>
          <a:p>
            <a:pPr marL="0" marR="0" lvl="0" indent="0" algn="just" rtl="0">
              <a:lnSpc>
                <a:spcPct val="100000"/>
              </a:lnSpc>
              <a:spcBef>
                <a:spcPts val="0"/>
              </a:spcBef>
              <a:spcAft>
                <a:spcPts val="0"/>
              </a:spcAft>
              <a:buClr>
                <a:srgbClr val="000000"/>
              </a:buClr>
              <a:buSzPts val="450"/>
              <a:buFont typeface="Arial"/>
              <a:buNone/>
            </a:pPr>
            <a:endParaRPr sz="18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LEI Nº 9.605/1998 – </a:t>
            </a:r>
            <a:r>
              <a:rPr lang="pt-BR" sz="1800" b="1" i="0" u="none" strike="noStrike" cap="none">
                <a:solidFill>
                  <a:schemeClr val="dk1"/>
                </a:solidFill>
                <a:latin typeface="Calibri"/>
                <a:ea typeface="Calibri"/>
                <a:cs typeface="Calibri"/>
                <a:sym typeface="Calibri"/>
              </a:rPr>
              <a:t>Lei de crimes ambientais</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LEI Nº 6.938/1981 – </a:t>
            </a:r>
            <a:r>
              <a:rPr lang="pt-BR" sz="1800" b="1" i="0" u="none" strike="noStrike" cap="none">
                <a:solidFill>
                  <a:schemeClr val="dk1"/>
                </a:solidFill>
                <a:latin typeface="Calibri"/>
                <a:ea typeface="Calibri"/>
                <a:cs typeface="Calibri"/>
                <a:sym typeface="Calibri"/>
              </a:rPr>
              <a:t>Lei de Política Nacional do Meio Ambiental</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LEI Nº 9.433/1997 – </a:t>
            </a:r>
            <a:r>
              <a:rPr lang="pt-BR" sz="1800" b="1" i="0" u="none" strike="noStrike" cap="none">
                <a:solidFill>
                  <a:schemeClr val="dk1"/>
                </a:solidFill>
                <a:latin typeface="Calibri"/>
                <a:ea typeface="Calibri"/>
                <a:cs typeface="Calibri"/>
                <a:sym typeface="Calibri"/>
              </a:rPr>
              <a:t>Lei da Política Nacional de Recursos Hídricos</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LEI Nº 7.802/1989 – </a:t>
            </a:r>
            <a:r>
              <a:rPr lang="pt-BR" sz="1800" b="1" i="0" u="none" strike="noStrike" cap="none">
                <a:solidFill>
                  <a:schemeClr val="dk1"/>
                </a:solidFill>
                <a:latin typeface="Calibri"/>
                <a:ea typeface="Calibri"/>
                <a:cs typeface="Calibri"/>
                <a:sym typeface="Calibri"/>
              </a:rPr>
              <a:t>Lei dos Agrotóxicos</a:t>
            </a:r>
            <a:endParaRPr/>
          </a:p>
          <a:p>
            <a:pPr marL="0" marR="0" lvl="0" indent="0" algn="just"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450"/>
              <a:buFont typeface="Arial"/>
              <a:buNone/>
            </a:pPr>
            <a:r>
              <a:rPr lang="pt-BR" sz="1800" b="0" i="0" u="none" strike="noStrike" cap="none">
                <a:solidFill>
                  <a:schemeClr val="dk1"/>
                </a:solidFill>
                <a:latin typeface="Calibri"/>
                <a:ea typeface="Calibri"/>
                <a:cs typeface="Calibri"/>
                <a:sym typeface="Calibri"/>
              </a:rPr>
              <a:t>LEI Nº 6.453/1977 – </a:t>
            </a:r>
            <a:r>
              <a:rPr lang="pt-BR" sz="1800" b="1" i="0" u="none" strike="noStrike" cap="none">
                <a:solidFill>
                  <a:schemeClr val="dk1"/>
                </a:solidFill>
                <a:latin typeface="Calibri"/>
                <a:ea typeface="Calibri"/>
                <a:cs typeface="Calibri"/>
                <a:sym typeface="Calibri"/>
              </a:rPr>
              <a:t>Lei de Atividades Nucleares</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337"/>
        <p:cNvGrpSpPr/>
        <p:nvPr/>
      </p:nvGrpSpPr>
      <p:grpSpPr>
        <a:xfrm>
          <a:off x="0" y="0"/>
          <a:ext cx="0" cy="0"/>
          <a:chOff x="0" y="0"/>
          <a:chExt cx="0" cy="0"/>
        </a:xfrm>
      </p:grpSpPr>
      <p:sp>
        <p:nvSpPr>
          <p:cNvPr id="338" name="Google Shape;338;p63"/>
          <p:cNvSpPr txBox="1">
            <a:spLocks noGrp="1"/>
          </p:cNvSpPr>
          <p:nvPr>
            <p:ph type="title"/>
          </p:nvPr>
        </p:nvSpPr>
        <p:spPr>
          <a:xfrm>
            <a:off x="311700" y="2613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Agradecimentos</a:t>
            </a:r>
            <a:endParaRPr/>
          </a:p>
        </p:txBody>
      </p:sp>
      <p:sp>
        <p:nvSpPr>
          <p:cNvPr id="339" name="Google Shape;339;p63"/>
          <p:cNvSpPr txBox="1">
            <a:spLocks noGrp="1"/>
          </p:cNvSpPr>
          <p:nvPr>
            <p:ph type="body" idx="1"/>
          </p:nvPr>
        </p:nvSpPr>
        <p:spPr>
          <a:xfrm>
            <a:off x="311700" y="834025"/>
            <a:ext cx="8520600" cy="41913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rgbClr val="FFFFFF"/>
              </a:buClr>
              <a:buSzPts val="1800"/>
              <a:buFont typeface="Average"/>
              <a:buChar char="-"/>
            </a:pPr>
            <a:r>
              <a:rPr lang="pt-BR" sz="1800" b="0" i="0" u="none" strike="noStrike" cap="none">
                <a:solidFill>
                  <a:srgbClr val="FFFFFF"/>
                </a:solidFill>
                <a:latin typeface="Average"/>
                <a:ea typeface="Average"/>
                <a:cs typeface="Average"/>
                <a:sym typeface="Average"/>
              </a:rPr>
              <a:t>Prof. Dr. Paulo Affonso Leme Machado</a:t>
            </a:r>
            <a:endParaRPr/>
          </a:p>
          <a:p>
            <a:pPr marL="457200" marR="0" lvl="0" indent="-228600" algn="l" rtl="0">
              <a:lnSpc>
                <a:spcPct val="115000"/>
              </a:lnSpc>
              <a:spcBef>
                <a:spcPts val="1600"/>
              </a:spcBef>
              <a:spcAft>
                <a:spcPts val="0"/>
              </a:spcAft>
              <a:buClr>
                <a:srgbClr val="FFFFFF"/>
              </a:buClr>
              <a:buSzPts val="1800"/>
              <a:buFont typeface="Average"/>
              <a:buChar char="-"/>
            </a:pPr>
            <a:r>
              <a:rPr lang="pt-BR" sz="1800" b="0" i="0" u="none" strike="noStrike" cap="none">
                <a:solidFill>
                  <a:srgbClr val="FFFFFF"/>
                </a:solidFill>
                <a:latin typeface="Average"/>
                <a:ea typeface="Average"/>
                <a:cs typeface="Average"/>
                <a:sym typeface="Average"/>
              </a:rPr>
              <a:t>Prof. Dr. Marcos Sorrentino</a:t>
            </a:r>
            <a:endParaRPr/>
          </a:p>
          <a:p>
            <a:pPr marL="457200" marR="0" lvl="0" indent="-228600" algn="l" rtl="0">
              <a:lnSpc>
                <a:spcPct val="115000"/>
              </a:lnSpc>
              <a:spcBef>
                <a:spcPts val="1600"/>
              </a:spcBef>
              <a:spcAft>
                <a:spcPts val="0"/>
              </a:spcAft>
              <a:buClr>
                <a:srgbClr val="FFFFFF"/>
              </a:buClr>
              <a:buSzPts val="1800"/>
              <a:buFont typeface="Average"/>
              <a:buChar char="-"/>
            </a:pPr>
            <a:r>
              <a:rPr lang="pt-BR" sz="1800" b="0" i="0" u="none" strike="noStrike" cap="none">
                <a:solidFill>
                  <a:srgbClr val="FFFFFF"/>
                </a:solidFill>
                <a:latin typeface="Average"/>
                <a:ea typeface="Average"/>
                <a:cs typeface="Average"/>
                <a:sym typeface="Average"/>
              </a:rPr>
              <a:t>OCA - Laboratório de Educação e Política Ambiental / ESALQ - USP</a:t>
            </a:r>
            <a:endParaRPr/>
          </a:p>
          <a:p>
            <a:pPr marL="0" marR="0" lvl="0" indent="0" algn="ctr" rtl="0">
              <a:lnSpc>
                <a:spcPct val="115000"/>
              </a:lnSpc>
              <a:spcBef>
                <a:spcPts val="1600"/>
              </a:spcBef>
              <a:spcAft>
                <a:spcPts val="0"/>
              </a:spcAft>
              <a:buClr>
                <a:schemeClr val="accent3"/>
              </a:buClr>
              <a:buSzPts val="2000"/>
              <a:buFont typeface="Average"/>
              <a:buNone/>
            </a:pPr>
            <a:endParaRPr sz="2000" b="0" i="0" u="none" strike="noStrike" cap="none">
              <a:solidFill>
                <a:srgbClr val="FFFFFF"/>
              </a:solidFill>
              <a:latin typeface="Average"/>
              <a:ea typeface="Average"/>
              <a:cs typeface="Average"/>
              <a:sym typeface="Average"/>
            </a:endParaRPr>
          </a:p>
          <a:p>
            <a:pPr marL="0" marR="0" lvl="0" indent="0" algn="ctr" rtl="0">
              <a:lnSpc>
                <a:spcPct val="115000"/>
              </a:lnSpc>
              <a:spcBef>
                <a:spcPts val="1600"/>
              </a:spcBef>
              <a:spcAft>
                <a:spcPts val="0"/>
              </a:spcAft>
              <a:buClr>
                <a:schemeClr val="accent3"/>
              </a:buClr>
              <a:buSzPts val="2000"/>
              <a:buFont typeface="Average"/>
              <a:buNone/>
            </a:pPr>
            <a:r>
              <a:rPr lang="pt-BR" sz="2000" b="0" i="0" u="none" strike="noStrike" cap="none">
                <a:solidFill>
                  <a:srgbClr val="FFFFFF"/>
                </a:solidFill>
                <a:latin typeface="Average"/>
                <a:ea typeface="Average"/>
                <a:cs typeface="Average"/>
                <a:sym typeface="Average"/>
              </a:rPr>
              <a:t>Obrigada a todos!</a:t>
            </a:r>
            <a:endParaRPr/>
          </a:p>
          <a:p>
            <a:pPr marL="0" marR="0" lvl="0" indent="0" algn="ctr" rtl="0">
              <a:lnSpc>
                <a:spcPct val="100000"/>
              </a:lnSpc>
              <a:spcBef>
                <a:spcPts val="1600"/>
              </a:spcBef>
              <a:spcAft>
                <a:spcPts val="0"/>
              </a:spcAft>
              <a:buClr>
                <a:schemeClr val="accent3"/>
              </a:buClr>
              <a:buSzPts val="1800"/>
              <a:buFont typeface="Average"/>
              <a:buNone/>
            </a:pPr>
            <a:endParaRPr sz="1800" b="0" i="0" u="none" strike="noStrike" cap="none">
              <a:solidFill>
                <a:srgbClr val="FFFFFF"/>
              </a:solidFill>
              <a:latin typeface="Average"/>
              <a:ea typeface="Average"/>
              <a:cs typeface="Average"/>
              <a:sym typeface="Average"/>
            </a:endParaRPr>
          </a:p>
          <a:p>
            <a:pPr marL="0" marR="0" lvl="0" indent="0" algn="ctr" rtl="0">
              <a:lnSpc>
                <a:spcPct val="100000"/>
              </a:lnSpc>
              <a:spcBef>
                <a:spcPts val="1600"/>
              </a:spcBef>
              <a:spcAft>
                <a:spcPts val="0"/>
              </a:spcAft>
              <a:buClr>
                <a:schemeClr val="accent3"/>
              </a:buClr>
              <a:buSzPts val="1600"/>
              <a:buFont typeface="Average"/>
              <a:buNone/>
            </a:pPr>
            <a:r>
              <a:rPr lang="pt-BR" sz="1600" b="0" i="0" u="none" strike="noStrike" cap="none">
                <a:solidFill>
                  <a:srgbClr val="FFFFFF"/>
                </a:solidFill>
                <a:latin typeface="Average"/>
                <a:ea typeface="Average"/>
                <a:cs typeface="Average"/>
                <a:sym typeface="Average"/>
              </a:rPr>
              <a:t>Kelly Monaco Coletti</a:t>
            </a:r>
            <a:endParaRPr/>
          </a:p>
          <a:p>
            <a:pPr marL="0" marR="0" lvl="0" indent="0" algn="ctr" rtl="0">
              <a:lnSpc>
                <a:spcPct val="100000"/>
              </a:lnSpc>
              <a:spcBef>
                <a:spcPts val="1600"/>
              </a:spcBef>
              <a:spcAft>
                <a:spcPts val="0"/>
              </a:spcAft>
              <a:buClr>
                <a:schemeClr val="accent3"/>
              </a:buClr>
              <a:buSzPts val="1600"/>
              <a:buFont typeface="Average"/>
              <a:buNone/>
            </a:pPr>
            <a:r>
              <a:rPr lang="pt-BR" sz="1600" b="0" i="0" u="none" strike="noStrike" cap="none">
                <a:solidFill>
                  <a:srgbClr val="FFFFFF"/>
                </a:solidFill>
                <a:latin typeface="Average"/>
                <a:ea typeface="Average"/>
                <a:cs typeface="Average"/>
                <a:sym typeface="Average"/>
              </a:rPr>
              <a:t>(19)991813535 / (19) 981966262</a:t>
            </a:r>
            <a:endParaRPr/>
          </a:p>
          <a:p>
            <a:pPr marL="0" marR="0" lvl="0" indent="0" algn="ctr" rtl="0">
              <a:lnSpc>
                <a:spcPct val="100000"/>
              </a:lnSpc>
              <a:spcBef>
                <a:spcPts val="1600"/>
              </a:spcBef>
              <a:spcAft>
                <a:spcPts val="0"/>
              </a:spcAft>
              <a:buClr>
                <a:schemeClr val="accent3"/>
              </a:buClr>
              <a:buSzPts val="1600"/>
              <a:buFont typeface="Average"/>
              <a:buNone/>
            </a:pPr>
            <a:r>
              <a:rPr lang="pt-BR" sz="1600" b="0" i="0" u="none" strike="noStrike" cap="none">
                <a:solidFill>
                  <a:srgbClr val="FFFFFF"/>
                </a:solidFill>
                <a:latin typeface="Average"/>
                <a:ea typeface="Average"/>
                <a:cs typeface="Average"/>
                <a:sym typeface="Average"/>
              </a:rPr>
              <a:t>kelly.coletti@hotmail.com</a:t>
            </a:r>
            <a:endParaRPr/>
          </a:p>
          <a:p>
            <a:pPr marL="0" marR="0" lvl="0" indent="0" algn="l" rtl="0">
              <a:lnSpc>
                <a:spcPct val="115000"/>
              </a:lnSpc>
              <a:spcBef>
                <a:spcPts val="160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CONSTITUIÇÃO FEDERAL</a:t>
            </a:r>
            <a:endParaRPr/>
          </a:p>
        </p:txBody>
      </p:sp>
      <p:sp>
        <p:nvSpPr>
          <p:cNvPr id="87" name="Google Shape;87;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accent3"/>
              </a:buClr>
              <a:buSzPts val="2000"/>
              <a:buFont typeface="Average"/>
              <a:buNone/>
            </a:pPr>
            <a:r>
              <a:rPr lang="pt-BR" sz="2000" b="1" i="0" u="none" strike="noStrike" cap="none">
                <a:solidFill>
                  <a:srgbClr val="F3F3F3"/>
                </a:solidFill>
                <a:latin typeface="Arial"/>
                <a:ea typeface="Arial"/>
                <a:cs typeface="Arial"/>
                <a:sym typeface="Arial"/>
              </a:rPr>
              <a:t>PREÂMBULO</a:t>
            </a:r>
            <a:endParaRPr/>
          </a:p>
          <a:p>
            <a:pPr marL="0" marR="0" lvl="0" indent="0" algn="just" rtl="0">
              <a:lnSpc>
                <a:spcPct val="115000"/>
              </a:lnSpc>
              <a:spcBef>
                <a:spcPts val="0"/>
              </a:spcBef>
              <a:spcAft>
                <a:spcPts val="0"/>
              </a:spcAft>
              <a:buClr>
                <a:schemeClr val="accent3"/>
              </a:buClr>
              <a:buSzPts val="2000"/>
              <a:buFont typeface="Average"/>
              <a:buNone/>
            </a:pPr>
            <a:r>
              <a:rPr lang="pt-BR" sz="2000" b="0" i="0" u="none" strike="noStrike" cap="none">
                <a:solidFill>
                  <a:srgbClr val="F3F3F3"/>
                </a:solidFill>
                <a:latin typeface="Arial"/>
                <a:ea typeface="Arial"/>
                <a:cs typeface="Arial"/>
                <a:sym typeface="Arial"/>
              </a:rPr>
              <a:t>        Nós, representantes do povo brasileiro, reunidos em Assembléia Nacional Constituinte para </a:t>
            </a:r>
            <a:r>
              <a:rPr lang="pt-BR" sz="2000" b="0" i="0" u="sng" strike="noStrike" cap="none">
                <a:solidFill>
                  <a:srgbClr val="F3F3F3"/>
                </a:solidFill>
                <a:latin typeface="Arial"/>
                <a:ea typeface="Arial"/>
                <a:cs typeface="Arial"/>
                <a:sym typeface="Arial"/>
              </a:rPr>
              <a:t>instituir um Estado Democrático</a:t>
            </a:r>
            <a:r>
              <a:rPr lang="pt-BR" sz="2000" b="0" i="0" u="none" strike="noStrike" cap="none">
                <a:solidFill>
                  <a:srgbClr val="F3F3F3"/>
                </a:solidFill>
                <a:latin typeface="Arial"/>
                <a:ea typeface="Arial"/>
                <a:cs typeface="Arial"/>
                <a:sym typeface="Arial"/>
              </a:rPr>
              <a:t>, destinado a </a:t>
            </a:r>
            <a:r>
              <a:rPr lang="pt-BR" sz="2000" b="0" i="0" u="sng" strike="noStrike" cap="none">
                <a:solidFill>
                  <a:srgbClr val="F3F3F3"/>
                </a:solidFill>
                <a:latin typeface="Arial"/>
                <a:ea typeface="Arial"/>
                <a:cs typeface="Arial"/>
                <a:sym typeface="Arial"/>
              </a:rPr>
              <a:t>assegurar o exercício dos direitos sociais e individuais, a liberdade, a segurança, o bem-estar, o desenvolvimento, a igualdade e a justiça</a:t>
            </a:r>
            <a:r>
              <a:rPr lang="pt-BR" sz="2000" b="0" i="0" u="none" strike="noStrike" cap="none">
                <a:solidFill>
                  <a:srgbClr val="F3F3F3"/>
                </a:solidFill>
                <a:latin typeface="Arial"/>
                <a:ea typeface="Arial"/>
                <a:cs typeface="Arial"/>
                <a:sym typeface="Arial"/>
              </a:rPr>
              <a:t> como valores supremos de uma </a:t>
            </a:r>
            <a:r>
              <a:rPr lang="pt-BR" sz="2000" b="0" i="0" u="sng" strike="noStrike" cap="none">
                <a:solidFill>
                  <a:srgbClr val="F3F3F3"/>
                </a:solidFill>
                <a:latin typeface="Arial"/>
                <a:ea typeface="Arial"/>
                <a:cs typeface="Arial"/>
                <a:sym typeface="Arial"/>
              </a:rPr>
              <a:t>sociedade fraterna, pluralista e sem preconceitos, fundada na harmonia social e comprometida, na ordem interna e internacional, com a solução pacífica das controvérsias</a:t>
            </a:r>
            <a:r>
              <a:rPr lang="pt-BR" sz="2000" b="0" i="0" u="none" strike="noStrike" cap="none">
                <a:solidFill>
                  <a:srgbClr val="F3F3F3"/>
                </a:solidFill>
                <a:latin typeface="Arial"/>
                <a:ea typeface="Arial"/>
                <a:cs typeface="Arial"/>
                <a:sym typeface="Arial"/>
              </a:rPr>
              <a:t>, promulgamos, </a:t>
            </a:r>
            <a:r>
              <a:rPr lang="pt-BR" sz="2000" b="0" i="0" u="sng" strike="noStrike" cap="none">
                <a:solidFill>
                  <a:srgbClr val="F3F3F3"/>
                </a:solidFill>
                <a:latin typeface="Arial"/>
                <a:ea typeface="Arial"/>
                <a:cs typeface="Arial"/>
                <a:sym typeface="Arial"/>
              </a:rPr>
              <a:t>sob a proteção de Deus</a:t>
            </a:r>
            <a:r>
              <a:rPr lang="pt-BR" sz="2000" b="0" i="0" u="none" strike="noStrike" cap="none">
                <a:solidFill>
                  <a:srgbClr val="F3F3F3"/>
                </a:solidFill>
                <a:latin typeface="Arial"/>
                <a:ea typeface="Arial"/>
                <a:cs typeface="Arial"/>
                <a:sym typeface="Arial"/>
              </a:rPr>
              <a:t>, a seguinte CONSTITUIÇÃO DA REPÚBLICA FEDERATIVA DO BRASIL.</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Constituição Federal de 1988</a:t>
            </a:r>
            <a:endParaRPr/>
          </a:p>
        </p:txBody>
      </p:sp>
      <p:sp>
        <p:nvSpPr>
          <p:cNvPr id="93" name="Google Shape;93;p19"/>
          <p:cNvSpPr txBox="1">
            <a:spLocks noGrp="1"/>
          </p:cNvSpPr>
          <p:nvPr>
            <p:ph type="body" idx="1"/>
          </p:nvPr>
        </p:nvSpPr>
        <p:spPr>
          <a:xfrm>
            <a:off x="311700" y="1152475"/>
            <a:ext cx="8520600" cy="3416400"/>
          </a:xfrm>
          <a:prstGeom prst="rect">
            <a:avLst/>
          </a:prstGeom>
          <a:noFill/>
          <a:ln w="9525"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3F3F3"/>
                </a:solidFill>
                <a:latin typeface="Arial"/>
                <a:ea typeface="Arial"/>
                <a:cs typeface="Arial"/>
                <a:sym typeface="Arial"/>
              </a:rPr>
              <a:t> </a:t>
            </a:r>
            <a:r>
              <a:rPr lang="pt-BR" sz="1800" b="1" i="0" u="none" strike="noStrike" cap="none">
                <a:solidFill>
                  <a:srgbClr val="F3F3F3"/>
                </a:solidFill>
                <a:latin typeface="Arial"/>
                <a:ea typeface="Arial"/>
                <a:cs typeface="Arial"/>
                <a:sym typeface="Arial"/>
              </a:rPr>
              <a:t>Art. 1º</a:t>
            </a:r>
            <a:r>
              <a:rPr lang="pt-BR" sz="1800" b="0" i="0" u="none" strike="noStrike" cap="none">
                <a:solidFill>
                  <a:srgbClr val="F3F3F3"/>
                </a:solidFill>
                <a:latin typeface="Arial"/>
                <a:ea typeface="Arial"/>
                <a:cs typeface="Arial"/>
                <a:sym typeface="Arial"/>
              </a:rPr>
              <a:t> A </a:t>
            </a:r>
            <a:r>
              <a:rPr lang="pt-BR" sz="1800" b="0" i="0" u="sng" strike="noStrike" cap="none">
                <a:solidFill>
                  <a:srgbClr val="F3F3F3"/>
                </a:solidFill>
                <a:latin typeface="Arial"/>
                <a:ea typeface="Arial"/>
                <a:cs typeface="Arial"/>
                <a:sym typeface="Arial"/>
              </a:rPr>
              <a:t>República Federativa do Brasil</a:t>
            </a:r>
            <a:r>
              <a:rPr lang="pt-BR" sz="1800" b="0" i="0" u="none" strike="noStrike" cap="none">
                <a:solidFill>
                  <a:srgbClr val="F3F3F3"/>
                </a:solidFill>
                <a:latin typeface="Arial"/>
                <a:ea typeface="Arial"/>
                <a:cs typeface="Arial"/>
                <a:sym typeface="Arial"/>
              </a:rPr>
              <a:t>, formada pela </a:t>
            </a:r>
            <a:r>
              <a:rPr lang="pt-BR" sz="1800" b="0" i="0" u="sng" strike="noStrike" cap="none">
                <a:solidFill>
                  <a:srgbClr val="F3F3F3"/>
                </a:solidFill>
                <a:latin typeface="Arial"/>
                <a:ea typeface="Arial"/>
                <a:cs typeface="Arial"/>
                <a:sym typeface="Arial"/>
              </a:rPr>
              <a:t>união indissolúvel dos Estados e Municípios e do Distrito Federal</a:t>
            </a:r>
            <a:r>
              <a:rPr lang="pt-BR" sz="1800" b="0" i="0" u="none" strike="noStrike" cap="none">
                <a:solidFill>
                  <a:srgbClr val="F3F3F3"/>
                </a:solidFill>
                <a:latin typeface="Arial"/>
                <a:ea typeface="Arial"/>
                <a:cs typeface="Arial"/>
                <a:sym typeface="Arial"/>
              </a:rPr>
              <a:t>, constitui-se em </a:t>
            </a:r>
            <a:r>
              <a:rPr lang="pt-BR" sz="1800" b="0" i="0" u="sng" strike="noStrike" cap="none">
                <a:solidFill>
                  <a:srgbClr val="F3F3F3"/>
                </a:solidFill>
                <a:latin typeface="Arial"/>
                <a:ea typeface="Arial"/>
                <a:cs typeface="Arial"/>
                <a:sym typeface="Arial"/>
              </a:rPr>
              <a:t>Estado Democrático de Direito</a:t>
            </a:r>
            <a:r>
              <a:rPr lang="pt-BR" sz="1800" b="0" i="0" u="none" strike="noStrike" cap="none">
                <a:solidFill>
                  <a:srgbClr val="F3F3F3"/>
                </a:solidFill>
                <a:latin typeface="Arial"/>
                <a:ea typeface="Arial"/>
                <a:cs typeface="Arial"/>
                <a:sym typeface="Arial"/>
              </a:rPr>
              <a:t> e tem como fundamentos:</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3F3F3"/>
                </a:solidFill>
                <a:latin typeface="Arial"/>
                <a:ea typeface="Arial"/>
                <a:cs typeface="Arial"/>
                <a:sym typeface="Arial"/>
              </a:rPr>
              <a:t>I - a soberania;</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3F3F3"/>
                </a:solidFill>
                <a:latin typeface="Arial"/>
                <a:ea typeface="Arial"/>
                <a:cs typeface="Arial"/>
                <a:sym typeface="Arial"/>
              </a:rPr>
              <a:t> II - a cidadania;</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3F3F3"/>
                </a:solidFill>
                <a:latin typeface="Arial"/>
                <a:ea typeface="Arial"/>
                <a:cs typeface="Arial"/>
                <a:sym typeface="Arial"/>
              </a:rPr>
              <a:t> III - a dignidade da pessoa humana;</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3F3F3"/>
                </a:solidFill>
                <a:latin typeface="Arial"/>
                <a:ea typeface="Arial"/>
                <a:cs typeface="Arial"/>
                <a:sym typeface="Arial"/>
              </a:rPr>
              <a:t> IV - os valores sociais do trabalho e da livre iniciativa;</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3F3F3"/>
                </a:solidFill>
                <a:latin typeface="Arial"/>
                <a:ea typeface="Arial"/>
                <a:cs typeface="Arial"/>
                <a:sym typeface="Arial"/>
              </a:rPr>
              <a:t> V - o pluralismo político.</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3F3F3"/>
                </a:solidFill>
                <a:latin typeface="Arial"/>
                <a:ea typeface="Arial"/>
                <a:cs typeface="Arial"/>
                <a:sym typeface="Arial"/>
              </a:rPr>
              <a:t> Parágrafo único. </a:t>
            </a:r>
            <a:r>
              <a:rPr lang="pt-BR" sz="1800" b="1" i="0" u="sng" strike="noStrike" cap="none">
                <a:solidFill>
                  <a:srgbClr val="F3F3F3"/>
                </a:solidFill>
                <a:latin typeface="Arial"/>
                <a:ea typeface="Arial"/>
                <a:cs typeface="Arial"/>
                <a:sym typeface="Arial"/>
              </a:rPr>
              <a:t>Todo o poder emana do povo, que o exerce por meio de representantes eleitos ou diretamente, nos termos desta Constituição</a:t>
            </a:r>
            <a:endParaRPr/>
          </a:p>
          <a:p>
            <a:pPr marL="0" marR="0" lvl="0" indent="0" algn="l"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97"/>
        <p:cNvGrpSpPr/>
        <p:nvPr/>
      </p:nvGrpSpPr>
      <p:grpSpPr>
        <a:xfrm>
          <a:off x="0" y="0"/>
          <a:ext cx="0" cy="0"/>
          <a:chOff x="0" y="0"/>
          <a:chExt cx="0" cy="0"/>
        </a:xfrm>
      </p:grpSpPr>
      <p:sp>
        <p:nvSpPr>
          <p:cNvPr id="98" name="Google Shape;98;p20"/>
          <p:cNvSpPr txBox="1">
            <a:spLocks noGrp="1"/>
          </p:cNvSpPr>
          <p:nvPr>
            <p:ph type="body" idx="1"/>
          </p:nvPr>
        </p:nvSpPr>
        <p:spPr>
          <a:xfrm>
            <a:off x="311700" y="487700"/>
            <a:ext cx="8520600" cy="3416400"/>
          </a:xfrm>
          <a:prstGeom prst="rect">
            <a:avLst/>
          </a:prstGeom>
          <a:noFill/>
          <a:ln>
            <a:noFill/>
          </a:ln>
        </p:spPr>
        <p:txBody>
          <a:bodyPr spcFirstLastPara="1" wrap="square" lIns="91425" tIns="91425" rIns="91425" bIns="91425" anchor="t" anchorCtr="0">
            <a:noAutofit/>
          </a:bodyPr>
          <a:lstStyle/>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FFFFF"/>
                </a:solidFill>
                <a:latin typeface="Arial"/>
                <a:ea typeface="Arial"/>
                <a:cs typeface="Arial"/>
                <a:sym typeface="Arial"/>
              </a:rPr>
              <a:t>Art. 3º, CF/88 -  Constituem objetivos fundamentais da República Federativa do Brasil:</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FFFFF"/>
                </a:solidFill>
                <a:latin typeface="Arial"/>
                <a:ea typeface="Arial"/>
                <a:cs typeface="Arial"/>
                <a:sym typeface="Arial"/>
              </a:rPr>
              <a:t> I - construir uma </a:t>
            </a:r>
            <a:r>
              <a:rPr lang="pt-BR" sz="1800" b="0" i="0" u="sng" strike="noStrike" cap="none">
                <a:solidFill>
                  <a:srgbClr val="FFFFFF"/>
                </a:solidFill>
                <a:latin typeface="Arial"/>
                <a:ea typeface="Arial"/>
                <a:cs typeface="Arial"/>
                <a:sym typeface="Arial"/>
              </a:rPr>
              <a:t>sociedade livre, justa e solidária</a:t>
            </a:r>
            <a:r>
              <a:rPr lang="pt-BR" sz="1800" b="0" i="0" u="none" strike="noStrike" cap="none">
                <a:solidFill>
                  <a:srgbClr val="FFFFFF"/>
                </a:solidFill>
                <a:latin typeface="Arial"/>
                <a:ea typeface="Arial"/>
                <a:cs typeface="Arial"/>
                <a:sym typeface="Arial"/>
              </a:rPr>
              <a:t>;</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FFFFF"/>
                </a:solidFill>
                <a:latin typeface="Arial"/>
                <a:ea typeface="Arial"/>
                <a:cs typeface="Arial"/>
                <a:sym typeface="Arial"/>
              </a:rPr>
              <a:t>II - garantir o </a:t>
            </a:r>
            <a:r>
              <a:rPr lang="pt-BR" sz="1800" b="0" i="0" u="sng" strike="noStrike" cap="none">
                <a:solidFill>
                  <a:srgbClr val="FFFFFF"/>
                </a:solidFill>
                <a:latin typeface="Arial"/>
                <a:ea typeface="Arial"/>
                <a:cs typeface="Arial"/>
                <a:sym typeface="Arial"/>
              </a:rPr>
              <a:t>desenvolvimento nacional</a:t>
            </a:r>
            <a:r>
              <a:rPr lang="pt-BR" sz="1800" b="0" i="0" u="none" strike="noStrike" cap="none">
                <a:solidFill>
                  <a:srgbClr val="FFFFFF"/>
                </a:solidFill>
                <a:latin typeface="Arial"/>
                <a:ea typeface="Arial"/>
                <a:cs typeface="Arial"/>
                <a:sym typeface="Arial"/>
              </a:rPr>
              <a:t>;</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FFFFF"/>
                </a:solidFill>
                <a:latin typeface="Arial"/>
                <a:ea typeface="Arial"/>
                <a:cs typeface="Arial"/>
                <a:sym typeface="Arial"/>
              </a:rPr>
              <a:t>  III - </a:t>
            </a:r>
            <a:r>
              <a:rPr lang="pt-BR" sz="1800" b="0" i="0" u="sng" strike="noStrike" cap="none">
                <a:solidFill>
                  <a:srgbClr val="FFFFFF"/>
                </a:solidFill>
                <a:latin typeface="Arial"/>
                <a:ea typeface="Arial"/>
                <a:cs typeface="Arial"/>
                <a:sym typeface="Arial"/>
              </a:rPr>
              <a:t>erradicar a pobreza e a marginalização e reduzir as desigualdades sociais e regionais</a:t>
            </a:r>
            <a:r>
              <a:rPr lang="pt-BR" sz="1800" b="0" i="0" u="none" strike="noStrike" cap="none">
                <a:solidFill>
                  <a:srgbClr val="FFFFFF"/>
                </a:solidFill>
                <a:latin typeface="Arial"/>
                <a:ea typeface="Arial"/>
                <a:cs typeface="Arial"/>
                <a:sym typeface="Arial"/>
              </a:rPr>
              <a:t>;</a:t>
            </a:r>
            <a:endParaRPr/>
          </a:p>
          <a:p>
            <a:pPr marL="0" marR="0" lvl="0" indent="228600" algn="just" rtl="0">
              <a:lnSpc>
                <a:spcPct val="115000"/>
              </a:lnSpc>
              <a:spcBef>
                <a:spcPts val="0"/>
              </a:spcBef>
              <a:spcAft>
                <a:spcPts val="0"/>
              </a:spcAft>
              <a:buClr>
                <a:schemeClr val="accent3"/>
              </a:buClr>
              <a:buSzPts val="1800"/>
              <a:buFont typeface="Average"/>
              <a:buNone/>
            </a:pPr>
            <a:r>
              <a:rPr lang="pt-BR" sz="1800" b="0" i="0" u="none" strike="noStrike" cap="none">
                <a:solidFill>
                  <a:srgbClr val="FFFFFF"/>
                </a:solidFill>
                <a:latin typeface="Arial"/>
                <a:ea typeface="Arial"/>
                <a:cs typeface="Arial"/>
                <a:sym typeface="Arial"/>
              </a:rPr>
              <a:t> IV - </a:t>
            </a:r>
            <a:r>
              <a:rPr lang="pt-BR" sz="1800" b="1" i="0" u="sng" strike="noStrike" cap="none">
                <a:solidFill>
                  <a:srgbClr val="FFFFFF"/>
                </a:solidFill>
                <a:latin typeface="Arial"/>
                <a:ea typeface="Arial"/>
                <a:cs typeface="Arial"/>
                <a:sym typeface="Arial"/>
              </a:rPr>
              <a:t>promover o bem de todos, sem preconceitos de origem, raça, sexo, cor, idade e quaisquer outras formas de discriminação.</a:t>
            </a:r>
            <a:endParaRPr/>
          </a:p>
          <a:p>
            <a:pPr marL="0" marR="0" lvl="0" indent="0" algn="just" rtl="0">
              <a:lnSpc>
                <a:spcPct val="115000"/>
              </a:lnSpc>
              <a:spcBef>
                <a:spcPts val="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a:p>
            <a:pPr marL="0" marR="0" lvl="0" indent="0" algn="l" rtl="0">
              <a:lnSpc>
                <a:spcPct val="115000"/>
              </a:lnSpc>
              <a:spcBef>
                <a:spcPts val="1600"/>
              </a:spcBef>
              <a:spcAft>
                <a:spcPts val="0"/>
              </a:spcAft>
              <a:buClr>
                <a:schemeClr val="accent3"/>
              </a:buClr>
              <a:buSzPts val="1800"/>
              <a:buFont typeface="Average"/>
              <a:buNone/>
            </a:pPr>
            <a:endParaRPr sz="1800" b="0" i="0" u="none" strike="noStrike" cap="none">
              <a:solidFill>
                <a:schemeClr val="accent3"/>
              </a:solidFill>
              <a:latin typeface="Average"/>
              <a:ea typeface="Average"/>
              <a:cs typeface="Average"/>
              <a:sym typeface="Averag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32001"/>
        </a:solidFill>
        <a:effectLst/>
      </p:bgPr>
    </p:bg>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0"/>
              <a:buFont typeface="Oswald"/>
              <a:buNone/>
            </a:pPr>
            <a:r>
              <a:rPr lang="pt-BR" sz="3000" b="0" i="0" u="none" strike="noStrike" cap="none">
                <a:solidFill>
                  <a:schemeClr val="dk1"/>
                </a:solidFill>
                <a:latin typeface="Oswald"/>
                <a:ea typeface="Oswald"/>
                <a:cs typeface="Oswald"/>
                <a:sym typeface="Oswald"/>
              </a:rPr>
              <a:t>Separação dos Poderes</a:t>
            </a:r>
            <a:endParaRPr/>
          </a:p>
          <a:p>
            <a:pPr marL="0" marR="0" lvl="0" indent="0" algn="l" rtl="0">
              <a:lnSpc>
                <a:spcPct val="100000"/>
              </a:lnSpc>
              <a:spcBef>
                <a:spcPts val="0"/>
              </a:spcBef>
              <a:spcAft>
                <a:spcPts val="0"/>
              </a:spcAft>
              <a:buClr>
                <a:schemeClr val="dk1"/>
              </a:buClr>
              <a:buSzPts val="3000"/>
              <a:buFont typeface="Oswald"/>
              <a:buNone/>
            </a:pPr>
            <a:endParaRPr sz="3000" b="0" i="0" u="none" strike="noStrike" cap="none">
              <a:solidFill>
                <a:schemeClr val="dk1"/>
              </a:solidFill>
              <a:latin typeface="Oswald"/>
              <a:ea typeface="Oswald"/>
              <a:cs typeface="Oswald"/>
              <a:sym typeface="Oswald"/>
            </a:endParaRPr>
          </a:p>
        </p:txBody>
      </p:sp>
      <p:sp>
        <p:nvSpPr>
          <p:cNvPr id="104" name="Google Shape;104;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accent3"/>
              </a:buClr>
              <a:buSzPts val="2200"/>
              <a:buFont typeface="Average"/>
              <a:buNone/>
            </a:pPr>
            <a:r>
              <a:rPr lang="pt-BR" sz="2200" b="0" i="0" u="none" strike="noStrike" cap="none">
                <a:solidFill>
                  <a:srgbClr val="F3F3F3"/>
                </a:solidFill>
                <a:latin typeface="Average"/>
                <a:ea typeface="Average"/>
                <a:cs typeface="Average"/>
                <a:sym typeface="Average"/>
              </a:rPr>
              <a:t>Art. 2º, CF/88: </a:t>
            </a:r>
            <a:endParaRPr/>
          </a:p>
          <a:p>
            <a:pPr marL="0" marR="0" lvl="0" indent="0" algn="l" rtl="0">
              <a:lnSpc>
                <a:spcPct val="115000"/>
              </a:lnSpc>
              <a:spcBef>
                <a:spcPts val="1600"/>
              </a:spcBef>
              <a:spcAft>
                <a:spcPts val="0"/>
              </a:spcAft>
              <a:buClr>
                <a:schemeClr val="accent3"/>
              </a:buClr>
              <a:buSzPts val="2200"/>
              <a:buFont typeface="Average"/>
              <a:buNone/>
            </a:pPr>
            <a:r>
              <a:rPr lang="pt-BR" sz="2200" b="0" i="0" u="none" strike="noStrike" cap="none">
                <a:solidFill>
                  <a:srgbClr val="F3F3F3"/>
                </a:solidFill>
                <a:latin typeface="Calibri"/>
                <a:ea typeface="Calibri"/>
                <a:cs typeface="Calibri"/>
                <a:sym typeface="Calibri"/>
              </a:rPr>
              <a:t>São Poderes da </a:t>
            </a:r>
            <a:r>
              <a:rPr lang="pt-BR" sz="2200" b="0" i="1" u="none" strike="noStrike" cap="none">
                <a:solidFill>
                  <a:srgbClr val="F3F3F3"/>
                </a:solidFill>
                <a:latin typeface="Calibri"/>
                <a:ea typeface="Calibri"/>
                <a:cs typeface="Calibri"/>
                <a:sym typeface="Calibri"/>
              </a:rPr>
              <a:t>União</a:t>
            </a:r>
            <a:r>
              <a:rPr lang="pt-BR" sz="2200" b="0" i="0" u="none" strike="noStrike" cap="none">
                <a:solidFill>
                  <a:srgbClr val="F3F3F3"/>
                </a:solidFill>
                <a:latin typeface="Calibri"/>
                <a:ea typeface="Calibri"/>
                <a:cs typeface="Calibri"/>
                <a:sym typeface="Calibri"/>
              </a:rPr>
              <a:t>, </a:t>
            </a:r>
            <a:r>
              <a:rPr lang="pt-BR" sz="2200" b="0" i="0" u="sng" strike="noStrike" cap="none">
                <a:solidFill>
                  <a:srgbClr val="F3F3F3"/>
                </a:solidFill>
                <a:latin typeface="Calibri"/>
                <a:ea typeface="Calibri"/>
                <a:cs typeface="Calibri"/>
                <a:sym typeface="Calibri"/>
              </a:rPr>
              <a:t>independentes</a:t>
            </a:r>
            <a:r>
              <a:rPr lang="pt-BR" sz="2200" b="0" i="0" u="none" strike="noStrike" cap="none">
                <a:solidFill>
                  <a:srgbClr val="F3F3F3"/>
                </a:solidFill>
                <a:latin typeface="Calibri"/>
                <a:ea typeface="Calibri"/>
                <a:cs typeface="Calibri"/>
                <a:sym typeface="Calibri"/>
              </a:rPr>
              <a:t> e </a:t>
            </a:r>
            <a:r>
              <a:rPr lang="pt-BR" sz="2200" b="0" i="0" u="sng" strike="noStrike" cap="none">
                <a:solidFill>
                  <a:srgbClr val="F3F3F3"/>
                </a:solidFill>
                <a:latin typeface="Calibri"/>
                <a:ea typeface="Calibri"/>
                <a:cs typeface="Calibri"/>
                <a:sym typeface="Calibri"/>
              </a:rPr>
              <a:t>harmônicos</a:t>
            </a:r>
            <a:r>
              <a:rPr lang="pt-BR" sz="2200" b="0" i="0" u="none" strike="noStrike" cap="none">
                <a:solidFill>
                  <a:srgbClr val="F3F3F3"/>
                </a:solidFill>
                <a:latin typeface="Calibri"/>
                <a:ea typeface="Calibri"/>
                <a:cs typeface="Calibri"/>
                <a:sym typeface="Calibri"/>
              </a:rPr>
              <a:t> entre si:</a:t>
            </a:r>
            <a:endParaRPr/>
          </a:p>
          <a:p>
            <a:pPr marL="0" marR="0" lvl="0" indent="0" algn="just" rtl="0">
              <a:lnSpc>
                <a:spcPct val="100000"/>
              </a:lnSpc>
              <a:spcBef>
                <a:spcPts val="1600"/>
              </a:spcBef>
              <a:spcAft>
                <a:spcPts val="0"/>
              </a:spcAft>
              <a:buClr>
                <a:srgbClr val="000000"/>
              </a:buClr>
              <a:buSzPts val="550"/>
              <a:buFont typeface="Arial"/>
              <a:buNone/>
            </a:pPr>
            <a:endParaRPr sz="2200" b="0" i="0" u="none" strike="noStrike" cap="none">
              <a:solidFill>
                <a:srgbClr val="F3F3F3"/>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550"/>
              <a:buFont typeface="Arial"/>
              <a:buNone/>
            </a:pPr>
            <a:r>
              <a:rPr lang="pt-BR" sz="2200" b="0" i="0" u="none" strike="noStrike" cap="none">
                <a:solidFill>
                  <a:srgbClr val="F3F3F3"/>
                </a:solidFill>
                <a:latin typeface="Calibri"/>
                <a:ea typeface="Calibri"/>
                <a:cs typeface="Calibri"/>
                <a:sym typeface="Calibri"/>
              </a:rPr>
              <a:t> o Legislativo,</a:t>
            </a:r>
            <a:endParaRPr/>
          </a:p>
          <a:p>
            <a:pPr marL="0" marR="0" lvl="0" indent="0" algn="ctr" rtl="0">
              <a:lnSpc>
                <a:spcPct val="100000"/>
              </a:lnSpc>
              <a:spcBef>
                <a:spcPts val="0"/>
              </a:spcBef>
              <a:spcAft>
                <a:spcPts val="0"/>
              </a:spcAft>
              <a:buClr>
                <a:srgbClr val="000000"/>
              </a:buClr>
              <a:buSzPts val="550"/>
              <a:buFont typeface="Arial"/>
              <a:buNone/>
            </a:pPr>
            <a:endParaRPr sz="2200" b="0" i="0" u="none" strike="noStrike" cap="none">
              <a:solidFill>
                <a:srgbClr val="F3F3F3"/>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550"/>
              <a:buFont typeface="Arial"/>
              <a:buNone/>
            </a:pPr>
            <a:r>
              <a:rPr lang="pt-BR" sz="2200" b="0" i="0" u="none" strike="noStrike" cap="none">
                <a:solidFill>
                  <a:srgbClr val="F3F3F3"/>
                </a:solidFill>
                <a:latin typeface="Calibri"/>
                <a:ea typeface="Calibri"/>
                <a:cs typeface="Calibri"/>
                <a:sym typeface="Calibri"/>
              </a:rPr>
              <a:t>o Executivo e</a:t>
            </a:r>
            <a:endParaRPr/>
          </a:p>
          <a:p>
            <a:pPr marL="0" marR="0" lvl="0" indent="0" algn="ctr" rtl="0">
              <a:lnSpc>
                <a:spcPct val="100000"/>
              </a:lnSpc>
              <a:spcBef>
                <a:spcPts val="0"/>
              </a:spcBef>
              <a:spcAft>
                <a:spcPts val="0"/>
              </a:spcAft>
              <a:buClr>
                <a:srgbClr val="000000"/>
              </a:buClr>
              <a:buSzPts val="550"/>
              <a:buFont typeface="Arial"/>
              <a:buNone/>
            </a:pPr>
            <a:endParaRPr sz="2200" b="0" i="0" u="none" strike="noStrike" cap="none">
              <a:solidFill>
                <a:srgbClr val="F3F3F3"/>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550"/>
              <a:buFont typeface="Arial"/>
              <a:buNone/>
            </a:pPr>
            <a:r>
              <a:rPr lang="pt-BR" sz="2200" b="0" i="0" u="none" strike="noStrike" cap="none">
                <a:solidFill>
                  <a:srgbClr val="F3F3F3"/>
                </a:solidFill>
                <a:latin typeface="Calibri"/>
                <a:ea typeface="Calibri"/>
                <a:cs typeface="Calibri"/>
                <a:sym typeface="Calibri"/>
              </a:rPr>
              <a:t> o Judiciário.</a:t>
            </a: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2553</Words>
  <PresentationFormat>Apresentação na tela (16:9)</PresentationFormat>
  <Paragraphs>326</Paragraphs>
  <Slides>51</Slides>
  <Notes>51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51</vt:i4>
      </vt:variant>
    </vt:vector>
  </HeadingPairs>
  <TitlesOfParts>
    <vt:vector size="56" baseType="lpstr">
      <vt:lpstr>Arial</vt:lpstr>
      <vt:lpstr>Oswald</vt:lpstr>
      <vt:lpstr>Average</vt:lpstr>
      <vt:lpstr>Calibri</vt:lpstr>
      <vt:lpstr>Slate</vt:lpstr>
      <vt:lpstr>O Direito Brasileiro e o Direito Ambiental Brasileiro</vt:lpstr>
      <vt:lpstr>Roteiro</vt:lpstr>
      <vt:lpstr>Slide 3</vt:lpstr>
      <vt:lpstr>Slide 4</vt:lpstr>
      <vt:lpstr>Slide 5</vt:lpstr>
      <vt:lpstr>CONSTITUIÇÃO FEDERAL</vt:lpstr>
      <vt:lpstr>Constituição Federal de 1988</vt:lpstr>
      <vt:lpstr>Slide 8</vt:lpstr>
      <vt:lpstr>Separação dos Poderes </vt:lpstr>
      <vt:lpstr>Poder Legislativo</vt:lpstr>
      <vt:lpstr>Congresso Nacional </vt:lpstr>
      <vt:lpstr>Câmara dos Deputados</vt:lpstr>
      <vt:lpstr>Senado Federal</vt:lpstr>
      <vt:lpstr>Poder Executivo</vt:lpstr>
      <vt:lpstr>Poder Judiciário</vt:lpstr>
      <vt:lpstr>Slide 16</vt:lpstr>
      <vt:lpstr>Slide 17</vt:lpstr>
      <vt:lpstr>Processo Legislativo</vt:lpstr>
      <vt:lpstr>Iniciativa</vt:lpstr>
      <vt:lpstr>Emendas</vt:lpstr>
      <vt:lpstr>Sanção e Veto </vt:lpstr>
      <vt:lpstr>Promulgação</vt:lpstr>
      <vt:lpstr>Estrutura das Leis</vt:lpstr>
      <vt:lpstr>Lei - iniciativa popular - Piracicaba/SP</vt:lpstr>
      <vt:lpstr>Estrutura do Texto Legal</vt:lpstr>
      <vt:lpstr>Slide 26</vt:lpstr>
      <vt:lpstr>A Constituição Federal, o meio ambiente, e o Direito Ambiental</vt:lpstr>
      <vt:lpstr>Slide 28</vt:lpstr>
      <vt:lpstr>Slide 29</vt:lpstr>
      <vt:lpstr>Slide 30</vt:lpstr>
      <vt:lpstr>Slide 31</vt:lpstr>
      <vt:lpstr>Slide 32</vt:lpstr>
      <vt:lpstr>Slide 33</vt:lpstr>
      <vt:lpstr>Slide 34</vt:lpstr>
      <vt:lpstr>Slide 35</vt:lpstr>
      <vt:lpstr>Princípios do Direito Ambiental</vt:lpstr>
      <vt:lpstr>Slide 37</vt:lpstr>
      <vt:lpstr>Slide 38</vt:lpstr>
      <vt:lpstr>Slide 39</vt:lpstr>
      <vt:lpstr>Slide 40</vt:lpstr>
      <vt:lpstr>Slide 41</vt:lpstr>
      <vt:lpstr>Slide 42</vt:lpstr>
      <vt:lpstr>Slide 43</vt:lpstr>
      <vt:lpstr>Slide 44</vt:lpstr>
      <vt:lpstr>Slide 45</vt:lpstr>
      <vt:lpstr>Slide 46</vt:lpstr>
      <vt:lpstr>Ação Civil Pública e Ação Popular</vt:lpstr>
      <vt:lpstr>Ação Popular</vt:lpstr>
      <vt:lpstr>Ação Civil Pública</vt:lpstr>
      <vt:lpstr>Algumas Leis Ambientais</vt:lpstr>
      <vt:lpstr>Agradecimentos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Direito Brasileiro e o Direito Ambiental Brasileiro</dc:title>
  <dc:creator>Marcos</dc:creator>
  <cp:lastModifiedBy>sony</cp:lastModifiedBy>
  <cp:revision>1</cp:revision>
  <dcterms:modified xsi:type="dcterms:W3CDTF">2018-09-27T21:12:47Z</dcterms:modified>
</cp:coreProperties>
</file>