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3" r:id="rId18"/>
    <p:sldId id="269" r:id="rId19"/>
    <p:sldId id="267" r:id="rId20"/>
    <p:sldId id="280" r:id="rId21"/>
    <p:sldId id="265" r:id="rId22"/>
    <p:sldId id="266" r:id="rId23"/>
    <p:sldId id="297" r:id="rId24"/>
    <p:sldId id="277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vantGarde-Book Th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8" autoAdjust="0"/>
    <p:restoredTop sz="94660"/>
  </p:normalViewPr>
  <p:slideViewPr>
    <p:cSldViewPr>
      <p:cViewPr>
        <p:scale>
          <a:sx n="60" d="100"/>
          <a:sy n="60" d="100"/>
        </p:scale>
        <p:origin x="-5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9777-63BA-4C64-BDFB-AECD0EC36F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39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D8E5-F095-4F6A-8086-74AAE82FD1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2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16B8-3B15-47DE-8025-3DC8EAC1AD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33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5FBE-ECB8-455F-ADEB-AFC9E4C0A8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5EF38-D216-4BDE-AC08-068F45A49C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95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18B9-9F82-4767-BE89-51901C9462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85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7793-2264-44FC-AE6C-E12B483747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8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C10C-1FA4-4A80-84EF-5857AF7F91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54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F7859-655C-4A0D-B493-5495029B70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87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43E4-6C1B-44EE-B897-059AB6E02E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2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D588-5B22-47B0-8A1E-8BA053FD4D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6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3B069D5-EE8E-41E6-8E2A-B111AEB553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annabriggs.edu.au/" TargetMode="External"/><Relationship Id="rId2" Type="http://schemas.openxmlformats.org/officeDocument/2006/relationships/hyperlink" Target="http://www.cochran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ampbellcollaboration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3848" y="404664"/>
            <a:ext cx="5254352" cy="1470025"/>
          </a:xfrm>
        </p:spPr>
        <p:txBody>
          <a:bodyPr/>
          <a:lstStyle/>
          <a:p>
            <a:pPr algn="r"/>
            <a:r>
              <a:rPr lang="pt-BR" sz="2800" dirty="0" smtClean="0">
                <a:latin typeface="Calibri" pitchFamily="34" charset="0"/>
                <a:cs typeface="Calibri" pitchFamily="34" charset="0"/>
              </a:rPr>
              <a:t>Faculdade de Saúde Pública</a:t>
            </a:r>
            <a:br>
              <a:rPr lang="pt-BR" sz="2800" dirty="0" smtClean="0">
                <a:latin typeface="Calibri" pitchFamily="34" charset="0"/>
                <a:cs typeface="Calibri" pitchFamily="34" charset="0"/>
              </a:rPr>
            </a:br>
            <a:r>
              <a:rPr lang="pt-BR" sz="2800" dirty="0" smtClean="0">
                <a:latin typeface="Calibri" pitchFamily="34" charset="0"/>
                <a:cs typeface="Calibri" pitchFamily="34" charset="0"/>
              </a:rPr>
              <a:t>Universidade de São Paulo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864096"/>
          </a:xfrm>
        </p:spPr>
        <p:txBody>
          <a:bodyPr/>
          <a:lstStyle/>
          <a:p>
            <a:r>
              <a:rPr lang="pt-BR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Evidências </a:t>
            </a:r>
            <a:r>
              <a:rPr lang="pt-BR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 Saúde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43600" y="57332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i="1" dirty="0" smtClean="0">
                <a:latin typeface="Calibri" pitchFamily="34" charset="0"/>
                <a:cs typeface="Calibri" pitchFamily="34" charset="0"/>
              </a:rPr>
              <a:t>Deborah Delage</a:t>
            </a:r>
          </a:p>
          <a:p>
            <a:r>
              <a:rPr lang="pt-BR" sz="1800" i="1" dirty="0" smtClean="0">
                <a:latin typeface="Calibri" pitchFamily="34" charset="0"/>
                <a:cs typeface="Calibri" pitchFamily="34" charset="0"/>
              </a:rPr>
              <a:t>		01/10/2015</a:t>
            </a:r>
            <a:endParaRPr lang="pt-BR" sz="1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52264"/>
            <a:ext cx="2962672" cy="688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Pressupostos</a:t>
            </a:r>
            <a:endParaRPr kumimoji="0" lang="pt-BR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4213" y="1268413"/>
            <a:ext cx="7777162" cy="54737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Saúde</a:t>
            </a:r>
          </a:p>
          <a:p>
            <a:pPr marL="533400" marR="0" lvl="0" indent="-5334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direitos humanos</a:t>
            </a:r>
          </a:p>
          <a:p>
            <a:pPr marL="533400" marR="0" lvl="0" indent="-5334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475163" y="1684338"/>
            <a:ext cx="190500" cy="36036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2089370" flipH="1">
            <a:off x="3432175" y="2498725"/>
            <a:ext cx="238125" cy="6223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940767">
            <a:off x="3932238" y="3665538"/>
            <a:ext cx="195262" cy="4191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9304616">
            <a:off x="5548313" y="2533650"/>
            <a:ext cx="220662" cy="55086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20272911">
            <a:off x="4921250" y="3665538"/>
            <a:ext cx="198438" cy="45561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349500" y="4522788"/>
            <a:ext cx="2089150" cy="1295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acesso universal a serviços de saúde</a:t>
            </a:r>
          </a:p>
        </p:txBody>
      </p:sp>
      <p:sp>
        <p:nvSpPr>
          <p:cNvPr id="11" name="Elipse 10"/>
          <p:cNvSpPr/>
          <p:nvPr/>
        </p:nvSpPr>
        <p:spPr>
          <a:xfrm>
            <a:off x="4614863" y="4556125"/>
            <a:ext cx="2087562" cy="1295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acesso ao tratamento mais efetivo e seguro</a:t>
            </a:r>
          </a:p>
        </p:txBody>
      </p:sp>
      <p:sp>
        <p:nvSpPr>
          <p:cNvPr id="12" name="Elipse 11"/>
          <p:cNvSpPr/>
          <p:nvPr/>
        </p:nvSpPr>
        <p:spPr>
          <a:xfrm>
            <a:off x="5795963" y="2553266"/>
            <a:ext cx="2879725" cy="186100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decidir com base em informações precisas e compreensíveis sobre as intervenções</a:t>
            </a:r>
          </a:p>
        </p:txBody>
      </p:sp>
      <p:sp>
        <p:nvSpPr>
          <p:cNvPr id="13" name="Elipse 12"/>
          <p:cNvSpPr/>
          <p:nvPr/>
        </p:nvSpPr>
        <p:spPr>
          <a:xfrm>
            <a:off x="323850" y="2457222"/>
            <a:ext cx="3070225" cy="186100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não sofrer efeitos adversos e complicações evitáveis em decorrência das intervenções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734" y="620688"/>
            <a:ext cx="8640762" cy="5040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 chamamos de evidências em saúde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4213" y="1698625"/>
            <a:ext cx="7777162" cy="223443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autoritativo: autoridade para orientar a organização das relações sociais, como as práticas de saúde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Evidências: podem se configurar como conhecimento autoritativo ou não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1800" y="4221088"/>
            <a:ext cx="3600400" cy="181588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/>
              <a:t>práticas de saúde hegemônicas podem ou não se basear em evidências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734" y="620688"/>
            <a:ext cx="8640762" cy="5040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 chamamos de evidências em saúde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1989063"/>
            <a:ext cx="8065269" cy="345616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autoridade do conhecimento “centrado no usuário” e comprometida com seus direitos está na origem do movimento por cuidados baseados em evidências, e constitui sua finalidade central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Silagy</a:t>
            </a:r>
            <a:r>
              <a:rPr kumimoji="0" lang="pt-B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1999).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“O cuidado à saúde baseado em evidências é uma combinação da melhor evidência de pesquisa, da experiência do profissional de saúde e dos valores do paciente”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Straus</a:t>
            </a:r>
            <a:r>
              <a:rPr kumimoji="0" lang="pt-B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2000)</a:t>
            </a:r>
            <a:endParaRPr kumimoji="0" lang="pt-BR" sz="3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80256"/>
            <a:ext cx="8578850" cy="61649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surgiu o movimento por evidências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4213" y="1412875"/>
            <a:ext cx="7777162" cy="49704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Archie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Cochrane: propõe avaliação crítica sobre o conhecimento, com atualização periódica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Iain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Chalmers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primeira iniciativa de avaliação crítica e síntese de evidência, realizada na área de saúde </a:t>
            </a:r>
            <a:r>
              <a:rPr kumimoji="0" lang="pt-B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perinatal</a:t>
            </a:r>
            <a:endParaRPr kumimoji="0" lang="pt-B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“Bibliografia classificada de estudos controlados em medicina </a:t>
            </a:r>
            <a:r>
              <a:rPr kumimoji="0" lang="pt-B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perinatal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(1940-1984)”, avaliando 275 intervenções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1989: publicada síntese do conjunto de revisões sistemáticas em saúde </a:t>
            </a:r>
            <a:r>
              <a:rPr kumimoji="0" lang="pt-B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perinatal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voltada tanto para profissionais quanto para usuários: “Guia para o cuidado efetivo na gravidez e parto” (Organização Mundial da Saúde, 1996)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80256"/>
            <a:ext cx="4330824" cy="688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Níveis de Evidência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124744"/>
            <a:ext cx="7777162" cy="51133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Evidências são provenientes de: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revisão sistemática ou metanálise de todos relevantes ensaios clínicos randomizados controlados ou oriundas de diretrizes clínicas baseadas em revisões sistemáticas de ensaios clínicos randomizados controlados;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evidências derivadas de pelo menos um ensaio clínico randomizado controlado bem delineado;</a:t>
            </a:r>
          </a:p>
          <a:p>
            <a:pPr marL="514350" lvl="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000" kern="0" dirty="0" smtClean="0">
                <a:latin typeface="+mn-lt"/>
              </a:rPr>
              <a:t>evidências obtidas de ensaios clínicos bem delineados sem randomização;</a:t>
            </a:r>
          </a:p>
          <a:p>
            <a:pPr marL="514350" lvl="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000" kern="0" dirty="0" smtClean="0">
                <a:latin typeface="+mn-lt"/>
              </a:rPr>
              <a:t>evidências provenientes de estudos de coorte e de caso-controle bem delineados;</a:t>
            </a:r>
          </a:p>
          <a:p>
            <a:pPr marL="514350" lvl="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000" kern="0" dirty="0" smtClean="0">
                <a:latin typeface="+mn-lt"/>
              </a:rPr>
              <a:t>Evidências originárias de revisão sistemática de estudos descritivos e qualitativos;</a:t>
            </a:r>
          </a:p>
          <a:p>
            <a:pPr marL="514350" lvl="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000" kern="0" dirty="0" smtClean="0">
                <a:latin typeface="+mn-lt"/>
              </a:rPr>
              <a:t>evidências derivadas de um único estudo descritivo ou qualitativo;</a:t>
            </a:r>
          </a:p>
          <a:p>
            <a:pPr marL="514350" lvl="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000" kern="0" dirty="0" smtClean="0">
                <a:latin typeface="+mn-lt"/>
              </a:rPr>
              <a:t>evidências oriundas de opinião de autoridades e/ou relatório de comitês de especialistas.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580851"/>
            <a:ext cx="5256584" cy="68790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de Evidências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483767"/>
            <a:ext cx="7993062" cy="4681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Redes internacionais para a produção coletiva: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Colaboração Cochrane: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http://www.cochrane.org/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Joanna </a:t>
            </a:r>
            <a:r>
              <a:rPr kumimoji="0" lang="pt-B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Briggs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http://www.joannabriggs.edu.au/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Colaboração Campbell: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http://www.campbellcollaboration.org/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54868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A Colaboração Cochrane</a:t>
            </a:r>
            <a:endParaRPr lang="pt-BR" sz="3200" dirty="0">
              <a:latin typeface="+mj-lt"/>
            </a:endParaRPr>
          </a:p>
        </p:txBody>
      </p:sp>
      <p:pic>
        <p:nvPicPr>
          <p:cNvPr id="3" name="Imagem 2" descr="Cochrane capa.JPG"/>
          <p:cNvPicPr>
            <a:picLocks noChangeAspect="1"/>
          </p:cNvPicPr>
          <p:nvPr/>
        </p:nvPicPr>
        <p:blipFill>
          <a:blip r:embed="rId2" cstate="print"/>
          <a:srcRect t="5585" r="5752" b="2262"/>
          <a:stretch>
            <a:fillRect/>
          </a:stretch>
        </p:blipFill>
        <p:spPr>
          <a:xfrm>
            <a:off x="1475656" y="1196752"/>
            <a:ext cx="6480720" cy="475252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03848" y="6093296"/>
            <a:ext cx="29306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http://www.cochrane.org/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pt-BR" sz="2800" dirty="0" smtClean="0"/>
              <a:t>A rede de usuários da Colaboração Cochrane</a:t>
            </a:r>
          </a:p>
        </p:txBody>
      </p:sp>
      <p:sp>
        <p:nvSpPr>
          <p:cNvPr id="3076" name="CaixaDeTexto 3"/>
          <p:cNvSpPr txBox="1">
            <a:spLocks noChangeArrowheads="1"/>
          </p:cNvSpPr>
          <p:nvPr/>
        </p:nvSpPr>
        <p:spPr bwMode="auto">
          <a:xfrm>
            <a:off x="2268538" y="6021388"/>
            <a:ext cx="47513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vantGarde-Book Th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vantGarde-Book Th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vantGarde-Book Th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vantGarde-Book Th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vantGarde-Book Th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vantGarde-Book Th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vantGarde-Book Th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vantGarde-Book Th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vantGarde-Book Th" pitchFamily="2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  <a:cs typeface="Calibri" pitchFamily="34" charset="0"/>
              </a:rPr>
              <a:t>http://consumers.cochrane.org/</a:t>
            </a:r>
          </a:p>
        </p:txBody>
      </p:sp>
      <p:pic>
        <p:nvPicPr>
          <p:cNvPr id="5" name="Imagem 4" descr="consumers cochrane.bmp"/>
          <p:cNvPicPr>
            <a:picLocks noChangeAspect="1"/>
          </p:cNvPicPr>
          <p:nvPr/>
        </p:nvPicPr>
        <p:blipFill>
          <a:blip r:embed="rId2" cstate="print"/>
          <a:srcRect t="7208" r="6388" b="3081"/>
          <a:stretch>
            <a:fillRect/>
          </a:stretch>
        </p:blipFill>
        <p:spPr>
          <a:xfrm>
            <a:off x="1115616" y="1124744"/>
            <a:ext cx="691276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latin typeface="Calibri" pitchFamily="34" charset="0"/>
                <a:cs typeface="Calibri" pitchFamily="34" charset="0"/>
              </a:rPr>
              <a:t>Formas de participação de usuários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988840"/>
            <a:ext cx="8014344" cy="4032448"/>
          </a:xfrm>
        </p:spPr>
        <p:txBody>
          <a:bodyPr/>
          <a:lstStyle/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Comentários antes da publicação de revisões sistemáticas sobre melhores evidências em intervenções em saúde;</a:t>
            </a: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Comentários em protocolos;</a:t>
            </a: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Comentários em resumos em inglês para não profissionais;</a:t>
            </a: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Preparação de resumos em linguagem leiga;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880" y="1484784"/>
            <a:ext cx="8229600" cy="4853136"/>
          </a:xfrm>
        </p:spPr>
        <p:txBody>
          <a:bodyPr/>
          <a:lstStyle/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Levantar a discussão sobre cuidados baseados em evidência em suas localidades;</a:t>
            </a: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Recrutar outros usuários para auxiliar com o trabalho na Colaboração Cochrane;</a:t>
            </a: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Disseminar informação a respeito de determinadas revisões em particular;</a:t>
            </a:r>
          </a:p>
          <a:p>
            <a:r>
              <a:rPr lang="pt-BR" sz="2800" dirty="0" err="1" smtClean="0">
                <a:latin typeface="Calibri" pitchFamily="34" charset="0"/>
                <a:cs typeface="Calibri" pitchFamily="34" charset="0"/>
              </a:rPr>
              <a:t>Co-autoria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de revisões sistemáticas;</a:t>
            </a: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Busca em periódicos;</a:t>
            </a: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Tradução de revisões e de resumos em linguagem leiga…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3326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4000" dirty="0" smtClean="0">
                <a:latin typeface="Calibri" pitchFamily="34" charset="0"/>
                <a:cs typeface="Calibri" pitchFamily="34" charset="0"/>
              </a:rPr>
              <a:t>Formas de participação de usuários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83568" y="766445"/>
            <a:ext cx="3024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Gill Sans MT"/>
              </a:rPr>
              <a:t>Evidências</a:t>
            </a:r>
            <a:r>
              <a:rPr lang="pt-BR" sz="3600" kern="0" dirty="0" smtClean="0">
                <a:solidFill>
                  <a:srgbClr val="000000"/>
                </a:solidFill>
                <a:latin typeface="Gill Sans MT"/>
              </a:rPr>
              <a:t>:</a:t>
            </a:r>
            <a:endParaRPr lang="pt-BR" dirty="0"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867024"/>
            <a:ext cx="8229600" cy="39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 MT" pitchFamily="34" charset="0"/>
              <a:buAutoNum type="arabicPeriod"/>
              <a:tabLst/>
              <a:defRPr/>
            </a:pPr>
            <a:r>
              <a:rPr kumimoji="0" lang="pt-BR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são?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 MT" pitchFamily="34" charset="0"/>
              <a:buAutoNum type="arabicPeriod"/>
              <a:tabLst/>
              <a:defRPr/>
            </a:pPr>
            <a:r>
              <a:rPr kumimoji="0" lang="pt-BR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Onde podem ser acessadas?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 MT" pitchFamily="34" charset="0"/>
              <a:buAutoNum type="arabicPeriod"/>
              <a:tabLst/>
              <a:defRPr/>
            </a:pPr>
            <a:r>
              <a:rPr kumimoji="0" lang="pt-BR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são produzidas?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 MT" pitchFamily="34" charset="0"/>
              <a:buAutoNum type="arabicPeriod"/>
              <a:tabLst/>
              <a:defRPr/>
            </a:pPr>
            <a:r>
              <a:rPr kumimoji="0" lang="pt-BR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que servem?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 MT" pitchFamily="34" charset="0"/>
              <a:buAutoNum type="arabicPeriod"/>
              <a:tabLst/>
              <a:defRPr/>
            </a:pPr>
            <a:r>
              <a:rPr kumimoji="0" lang="pt-BR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que evidências precisamos para promover saúde e direitos?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600" y="764704"/>
            <a:ext cx="7056784" cy="1512168"/>
          </a:xfrm>
        </p:spPr>
        <p:txBody>
          <a:bodyPr/>
          <a:lstStyle/>
          <a:p>
            <a:pPr algn="just" eaLnBrk="1" hangingPunct="1"/>
            <a:r>
              <a:rPr lang="pt-BR" dirty="0" smtClean="0">
                <a:latin typeface="Calibri" pitchFamily="34" charset="0"/>
                <a:cs typeface="Calibri" pitchFamily="34" charset="0"/>
              </a:rPr>
              <a:t>23/10/2007: Sessão do painel de usuárias do Grupo de Gestação e Parto da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olaboração Cochrane</a:t>
            </a:r>
          </a:p>
        </p:txBody>
      </p:sp>
      <p:pic>
        <p:nvPicPr>
          <p:cNvPr id="39938" name="Picture 2" descr="https://lh4.googleusercontent.com/-c4AuN8kwik4/R_TRTlz1djI/AAAAAAAAARg/gY-DIwnuV9k/s512/100_1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613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s://lh5.googleusercontent.com/-ErYg9mGQbZY/R_TSf1z1d0I/AAAAAAAAATs/kAP7s7sVKeI/s640/100_1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74640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s://lh4.googleusercontent.com/-cho1tkLNBAw/R_TRvlz1dpI/AAAAAAAAASU/qiPdIqQWkuk/s640/100_1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9466">
            <a:off x="462110" y="841690"/>
            <a:ext cx="2780247" cy="20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s://lh6.googleusercontent.com/-O3cmsOksND0/R_TRgFz1dmI/AAAAAAAAAR4/zDJHl0DdR-U/s640/100_1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lh6.googleusercontent.com/-dWj32dwDzdk/R_TR3Fz1drI/AAAAAAAAASk/vhMi-ujmODA/s640/100_1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152">
            <a:off x="5724128" y="76452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s://lh6.googleusercontent.com/-cKdRRRkGVEA/R_TR7Fz1dsI/AAAAAAAAASs/pwX7WQOrPkM/s640/100_1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210">
            <a:off x="395536" y="378904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s://lh5.googleusercontent.com/-ZXlS7B2RonQ/R_TST1z1dxI/AAAAAAAAATU/_lUYZ6-IvQs/s512/100_12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16" y="3168626"/>
            <a:ext cx="2179810" cy="29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s://lh6.googleusercontent.com/-PppUjP0dwgI/R_TS8Fz1d7I/AAAAAAAAAUk/JY_6-RAwkiA/s640/100_12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902">
            <a:off x="5597497" y="3640574"/>
            <a:ext cx="3245955" cy="24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229600" cy="1296144"/>
          </a:xfrm>
        </p:spPr>
        <p:txBody>
          <a:bodyPr/>
          <a:lstStyle/>
          <a:p>
            <a:pPr algn="just"/>
            <a:r>
              <a:rPr lang="pt-BR" sz="2400" dirty="0" smtClean="0">
                <a:latin typeface="Calibri" pitchFamily="34" charset="0"/>
                <a:cs typeface="Calibri" pitchFamily="34" charset="0"/>
              </a:rPr>
              <a:t>Vídeo com nove minutos de duração com membros da Rede de usuários da Colaboração Cochrane descrevendo como trabalham juntos e contribuem para melhorar os cuidados em saúde em comunidades ao redor do mundo.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696"/>
            <a:ext cx="6096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24000" y="5949280"/>
            <a:ext cx="6720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http://www.cochrane.org/multimedia/video/consumer-network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62068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Aplicação no contexto brasileiro</a:t>
            </a:r>
            <a:endParaRPr lang="pt-BR" sz="3200" dirty="0"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http://bvsms.saude.gov.br/bvs/saudelegis/gm/2013/prt0529_01_04_2013.html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95536" y="1988840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http://portalsaude.saude.gov.br/index.</a:t>
            </a:r>
            <a:r>
              <a:rPr lang="pt-BR" dirty="0" err="1" smtClean="0"/>
              <a:t>php</a:t>
            </a:r>
            <a:r>
              <a:rPr lang="pt-BR" dirty="0" smtClean="0"/>
              <a:t>/</a:t>
            </a:r>
            <a:r>
              <a:rPr lang="pt-BR" dirty="0" err="1" smtClean="0"/>
              <a:t>o-ministerio</a:t>
            </a:r>
            <a:r>
              <a:rPr lang="pt-BR" dirty="0" smtClean="0"/>
              <a:t>/principal/</a:t>
            </a:r>
            <a:r>
              <a:rPr lang="pt-BR" dirty="0" err="1" smtClean="0"/>
              <a:t>periodicos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67544" y="2708920"/>
            <a:ext cx="6462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http://conitec.gov.br/index.</a:t>
            </a:r>
            <a:r>
              <a:rPr lang="pt-BR" dirty="0" err="1" smtClean="0"/>
              <a:t>php</a:t>
            </a:r>
            <a:r>
              <a:rPr lang="pt-BR" dirty="0" smtClean="0"/>
              <a:t>/</a:t>
            </a:r>
            <a:r>
              <a:rPr lang="pt-BR" dirty="0" err="1" smtClean="0"/>
              <a:t>direito-e-saude</a:t>
            </a:r>
            <a:endParaRPr lang="pt-BR" dirty="0"/>
          </a:p>
        </p:txBody>
      </p:sp>
      <p:pic>
        <p:nvPicPr>
          <p:cNvPr id="6" name="Imagem 5" descr="banner_saudeevidenc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8129852" cy="21594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Logo PP 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51272"/>
            <a:ext cx="55165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11760" y="587727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Modelo de slides – Cristiane Kondo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692696"/>
            <a:ext cx="8208912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Prática de Saúde Baseada em Evidências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73486"/>
            <a:ext cx="8229600" cy="45358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Abordagem que utiliza ferramentas de: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Epidemiologia Clínica;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Estatística;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Metodologia Científica;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Informática.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trabalhar: pesquisa, conhecimento e as práticas em Saúde, com o objetivo de oferecer a melhor informação disponível para a tomada de decisão. </a:t>
            </a:r>
            <a:b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764704"/>
            <a:ext cx="8136904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Prática de Saúde Baseada em Evidências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916832"/>
            <a:ext cx="8640762" cy="3814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Experiência clínica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Capacidade de avaliar criticamente as melhores evidências disponíveis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Protagonismo da pessoa alvo da terapêutica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3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764704"/>
            <a:ext cx="8136904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Prática de Saúde Baseada em Evidências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medicina_baseada_quadro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66455"/>
            <a:ext cx="5544616" cy="47988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764704"/>
            <a:ext cx="8136904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Prática de Saúde Baseada em Evidências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556792"/>
            <a:ext cx="8497068" cy="28078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Prática de Saúde Baseada em Evidências busca promover a integração da experiência clínica às melhores evidências disponíveis, considerando a segurança nas intervenções e a ética na totalidade das ações.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Praticar assistência em saúde baseada em Evidências é atuar em constante avaliação de forma a reduzir a incerteza na tomada de decisão terapêutica. </a:t>
            </a:r>
            <a:b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hazard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293096"/>
            <a:ext cx="201930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764704"/>
            <a:ext cx="8136904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Prática de Saúde Baseada em Evidências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5" y="1846263"/>
            <a:ext cx="8280920" cy="19427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Explosão da Informação em Saúde: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 biomédica se expande a altas taxas anuais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Dobra a cada 10-12 anos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Dezenas de milhares de artigos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indexados/mês no </a:t>
            </a:r>
            <a:r>
              <a:rPr kumimoji="0" lang="pt-B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Medline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 descr="Esteto_liv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717032"/>
            <a:ext cx="2061592" cy="2748789"/>
          </a:xfrm>
          <a:prstGeom prst="rect">
            <a:avLst/>
          </a:prstGeom>
        </p:spPr>
      </p:pic>
      <p:pic>
        <p:nvPicPr>
          <p:cNvPr id="9" name="Imagem 8" descr="esteto_tab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149080"/>
            <a:ext cx="3192586" cy="21300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764704"/>
            <a:ext cx="8136904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Prática de Saúde Baseada em Evidências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1556792"/>
            <a:ext cx="7777162" cy="3816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Avaliação crítica da informação: uso de métodos científicos para avaliar a qualidade da literatura em saúde: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Validade: reflete a verdade na amostra</a:t>
            </a:r>
          </a:p>
          <a:p>
            <a:pPr marL="742950" marR="0" lvl="1" indent="-2857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Utilidade: aplicabilidade clínica</a:t>
            </a: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 que é preciso para cumprir essa tarefa?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Imagem 9" descr="para onde 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093826"/>
            <a:ext cx="2508151" cy="12039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764704"/>
            <a:ext cx="8136904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Prática de Saúde Baseada em Evidências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4213" y="3139802"/>
            <a:ext cx="7777162" cy="2665462"/>
          </a:xfrm>
          <a:prstGeom prst="rect">
            <a:avLst/>
          </a:prstGeom>
        </p:spPr>
        <p:txBody>
          <a:bodyPr/>
          <a:lstStyle/>
          <a:p>
            <a:pPr marL="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 Porque aquilo que chamamos de </a:t>
            </a:r>
            <a:r>
              <a:rPr kumimoji="0" lang="pt-BR" sz="2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evidências</a:t>
            </a: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reflete uma disputa discursiva por legitimidade científica e política sobre as questões de saúde, convidando à leitura crítica, e à </a:t>
            </a:r>
            <a:r>
              <a:rPr kumimoji="0" lang="pt-BR" sz="2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produção de evidência</a:t>
            </a: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tarefa ao mesmo tempo científica e política.  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27784" y="1916832"/>
            <a:ext cx="361344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tarefa é árdua...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888</Words>
  <Application>Microsoft Office PowerPoint</Application>
  <PresentationFormat>Apresentação na tela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Design padrão</vt:lpstr>
      <vt:lpstr>Faculdade de Saúde Pública Universidade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rede de usuários da Colaboração Cochrane</vt:lpstr>
      <vt:lpstr>Formas de participação de usuários</vt:lpstr>
      <vt:lpstr>Apresentação do PowerPoint</vt:lpstr>
      <vt:lpstr>Apresentação do PowerPoint</vt:lpstr>
      <vt:lpstr>Apresentação do PowerPoint</vt:lpstr>
      <vt:lpstr>Vídeo com nove minutos de duração com membros da Rede de usuários da Colaboração Cochrane descrevendo como trabalham juntos e contribuem para melhorar os cuidados em saúde em comunidades ao redor do mundo.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38</cp:revision>
  <dcterms:created xsi:type="dcterms:W3CDTF">2010-11-20T16:40:55Z</dcterms:created>
  <dcterms:modified xsi:type="dcterms:W3CDTF">2015-10-01T17:10:02Z</dcterms:modified>
</cp:coreProperties>
</file>