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d327a71c0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d327a71c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d327a71c0_0_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d327a71c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d327a71c0_0_1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d327a71c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327a71c0_0_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327a71c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d327a71c0_0_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d327a71c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d327a71c0_0_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d327a71c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d327a71c0_0_5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d327a71c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d327a71c0_0_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d327a71c0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rgbClr val="FBCDBE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rect b="b" l="l" r="r" t="t"/>
            <a:pathLst>
              <a:path extrusionOk="0" h="51759" w="92849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None/>
              <a:defRPr sz="4800">
                <a:solidFill>
                  <a:srgbClr val="7C7F91"/>
                </a:solidFill>
              </a:defRPr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rect b="b" l="l" r="r" t="t"/>
            <a:pathLst>
              <a:path extrusionOk="0" h="1565" w="16385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">
    <p:bg>
      <p:bgPr>
        <a:solidFill>
          <a:srgbClr val="C3CED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rect b="b" l="l" r="r" t="t"/>
            <a:pathLst>
              <a:path extrusionOk="0" h="51517" w="92198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09475" y="134125"/>
            <a:ext cx="8724927" cy="4875183"/>
          </a:xfrm>
          <a:custGeom>
            <a:rect b="b" l="l" r="r" t="t"/>
            <a:pathLst>
              <a:path extrusionOk="0" h="51517" w="92198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DDED4"/>
              </a:buClr>
              <a:buSzPts val="4800"/>
              <a:buNone/>
              <a:defRPr sz="4800">
                <a:solidFill>
                  <a:srgbClr val="ADDED4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3752613" y="2875113"/>
            <a:ext cx="1638687" cy="155249"/>
          </a:xfrm>
          <a:custGeom>
            <a:rect b="b" l="l" r="r" t="t"/>
            <a:pathLst>
              <a:path extrusionOk="0" h="1286" w="13574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rgbClr val="ADDED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rect b="b" l="l" r="r" t="t"/>
            <a:pathLst>
              <a:path extrusionOk="0" h="51759" w="92849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‐"/>
              <a:defRPr i="1" sz="3000"/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i="1" sz="3000"/>
            </a:lvl9pPr>
          </a:lstStyle>
          <a:p/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DBBDE5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rgbClr val="DBBDE5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rect b="b" l="l" r="r" t="t"/>
            <a:pathLst>
              <a:path extrusionOk="0" h="1100" w="13369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rgbClr val="DBBD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400"/>
              <a:buNone/>
              <a:defRPr>
                <a:solidFill>
                  <a:srgbClr val="B5D4E9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Clr>
                <a:srgbClr val="B5D4E9"/>
              </a:buClr>
              <a:buSzPts val="2200"/>
              <a:buChar char="‐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rect b="b" l="l" r="r" t="t"/>
            <a:pathLst>
              <a:path extrusionOk="0" h="51033" w="92105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B5D4E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rect b="b" l="l" r="r" t="t"/>
            <a:pathLst>
              <a:path extrusionOk="0" h="51200" w="92849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104400" y="157125"/>
            <a:ext cx="8935121" cy="4829207"/>
          </a:xfrm>
          <a:custGeom>
            <a:rect b="b" l="l" r="r" t="t"/>
            <a:pathLst>
              <a:path extrusionOk="0" h="50102" w="9270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rgbClr val="C9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2400"/>
              <a:buNone/>
              <a:defRPr>
                <a:solidFill>
                  <a:srgbClr val="C9E4B4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rgbClr val="C9E4B4"/>
              </a:buClr>
              <a:buSzPts val="1600"/>
              <a:buChar char="‐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144225" y="157125"/>
            <a:ext cx="8855455" cy="4829191"/>
          </a:xfrm>
          <a:custGeom>
            <a:rect b="b" l="l" r="r" t="t"/>
            <a:pathLst>
              <a:path extrusionOk="0" h="49842" w="91397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FDDD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DDDAA"/>
              </a:buClr>
              <a:buSzPts val="2400"/>
              <a:buNone/>
              <a:defRPr>
                <a:solidFill>
                  <a:srgbClr val="FDDDAA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9"/>
          <p:cNvSpPr/>
          <p:nvPr/>
        </p:nvSpPr>
        <p:spPr>
          <a:xfrm>
            <a:off x="144225" y="157125"/>
            <a:ext cx="8855455" cy="4829191"/>
          </a:xfrm>
          <a:custGeom>
            <a:rect b="b" l="l" r="r" t="t"/>
            <a:pathLst>
              <a:path extrusionOk="0" h="49842" w="91397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CDBC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CDBCB5"/>
              </a:solidFill>
            </a:endParaRPr>
          </a:p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457200" y="41015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rect b="b" l="l" r="r" t="t"/>
            <a:pathLst>
              <a:path extrusionOk="0" h="51033" w="92105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400"/>
              <a:buFont typeface="Amatic SC"/>
              <a:buNone/>
              <a:defRPr b="1" sz="2400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2200"/>
              <a:buFont typeface="Muli"/>
              <a:buChar char="‐"/>
              <a:defRPr sz="2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2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ctrTitle"/>
          </p:nvPr>
        </p:nvSpPr>
        <p:spPr>
          <a:xfrm>
            <a:off x="2787425" y="2560113"/>
            <a:ext cx="3864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Acidente com fogo e inalação de fumaça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2"/>
          <p:cNvSpPr/>
          <p:nvPr/>
        </p:nvSpPr>
        <p:spPr>
          <a:xfrm>
            <a:off x="3458275" y="3047850"/>
            <a:ext cx="2389800" cy="489300"/>
          </a:xfrm>
          <a:prstGeom prst="rect">
            <a:avLst/>
          </a:prstGeom>
          <a:solidFill>
            <a:srgbClr val="FBCDBE"/>
          </a:solidFill>
          <a:ln cap="flat" cmpd="sng" w="9525">
            <a:solidFill>
              <a:srgbClr val="FBCDB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2"/>
          <p:cNvSpPr/>
          <p:nvPr/>
        </p:nvSpPr>
        <p:spPr>
          <a:xfrm>
            <a:off x="3574401" y="3047848"/>
            <a:ext cx="2157542" cy="184324"/>
          </a:xfrm>
          <a:custGeom>
            <a:rect b="b" l="l" r="r" t="t"/>
            <a:pathLst>
              <a:path extrusionOk="0" h="1360" w="15919">
                <a:moveTo>
                  <a:pt x="1434" y="0"/>
                </a:moveTo>
                <a:lnTo>
                  <a:pt x="1341" y="56"/>
                </a:lnTo>
                <a:lnTo>
                  <a:pt x="1266" y="149"/>
                </a:lnTo>
                <a:lnTo>
                  <a:pt x="1211" y="242"/>
                </a:lnTo>
                <a:lnTo>
                  <a:pt x="1080" y="447"/>
                </a:lnTo>
                <a:lnTo>
                  <a:pt x="1024" y="521"/>
                </a:lnTo>
                <a:lnTo>
                  <a:pt x="950" y="577"/>
                </a:lnTo>
                <a:lnTo>
                  <a:pt x="745" y="577"/>
                </a:lnTo>
                <a:lnTo>
                  <a:pt x="429" y="521"/>
                </a:lnTo>
                <a:lnTo>
                  <a:pt x="280" y="503"/>
                </a:lnTo>
                <a:lnTo>
                  <a:pt x="149" y="503"/>
                </a:lnTo>
                <a:lnTo>
                  <a:pt x="38" y="521"/>
                </a:lnTo>
                <a:lnTo>
                  <a:pt x="19" y="540"/>
                </a:lnTo>
                <a:lnTo>
                  <a:pt x="0" y="559"/>
                </a:lnTo>
                <a:lnTo>
                  <a:pt x="19" y="614"/>
                </a:lnTo>
                <a:lnTo>
                  <a:pt x="56" y="633"/>
                </a:lnTo>
                <a:lnTo>
                  <a:pt x="168" y="670"/>
                </a:lnTo>
                <a:lnTo>
                  <a:pt x="298" y="707"/>
                </a:lnTo>
                <a:lnTo>
                  <a:pt x="373" y="726"/>
                </a:lnTo>
                <a:lnTo>
                  <a:pt x="391" y="763"/>
                </a:lnTo>
                <a:lnTo>
                  <a:pt x="391" y="819"/>
                </a:lnTo>
                <a:lnTo>
                  <a:pt x="429" y="1005"/>
                </a:lnTo>
                <a:lnTo>
                  <a:pt x="447" y="1080"/>
                </a:lnTo>
                <a:lnTo>
                  <a:pt x="485" y="1154"/>
                </a:lnTo>
                <a:lnTo>
                  <a:pt x="522" y="1173"/>
                </a:lnTo>
                <a:lnTo>
                  <a:pt x="559" y="1192"/>
                </a:lnTo>
                <a:lnTo>
                  <a:pt x="596" y="1173"/>
                </a:lnTo>
                <a:lnTo>
                  <a:pt x="633" y="1136"/>
                </a:lnTo>
                <a:lnTo>
                  <a:pt x="633" y="1080"/>
                </a:lnTo>
                <a:lnTo>
                  <a:pt x="615" y="1024"/>
                </a:lnTo>
                <a:lnTo>
                  <a:pt x="596" y="950"/>
                </a:lnTo>
                <a:lnTo>
                  <a:pt x="522" y="801"/>
                </a:lnTo>
                <a:lnTo>
                  <a:pt x="466" y="726"/>
                </a:lnTo>
                <a:lnTo>
                  <a:pt x="727" y="763"/>
                </a:lnTo>
                <a:lnTo>
                  <a:pt x="1006" y="782"/>
                </a:lnTo>
                <a:lnTo>
                  <a:pt x="1304" y="801"/>
                </a:lnTo>
                <a:lnTo>
                  <a:pt x="1415" y="838"/>
                </a:lnTo>
                <a:lnTo>
                  <a:pt x="1527" y="875"/>
                </a:lnTo>
                <a:lnTo>
                  <a:pt x="1564" y="912"/>
                </a:lnTo>
                <a:lnTo>
                  <a:pt x="1602" y="968"/>
                </a:lnTo>
                <a:lnTo>
                  <a:pt x="1713" y="1117"/>
                </a:lnTo>
                <a:lnTo>
                  <a:pt x="1769" y="1192"/>
                </a:lnTo>
                <a:lnTo>
                  <a:pt x="1844" y="1266"/>
                </a:lnTo>
                <a:lnTo>
                  <a:pt x="1918" y="1322"/>
                </a:lnTo>
                <a:lnTo>
                  <a:pt x="2011" y="1359"/>
                </a:lnTo>
                <a:lnTo>
                  <a:pt x="2216" y="1359"/>
                </a:lnTo>
                <a:lnTo>
                  <a:pt x="2235" y="1341"/>
                </a:lnTo>
                <a:lnTo>
                  <a:pt x="2235" y="1303"/>
                </a:lnTo>
                <a:lnTo>
                  <a:pt x="2216" y="1266"/>
                </a:lnTo>
                <a:lnTo>
                  <a:pt x="2123" y="1192"/>
                </a:lnTo>
                <a:lnTo>
                  <a:pt x="1862" y="1005"/>
                </a:lnTo>
                <a:lnTo>
                  <a:pt x="1639" y="875"/>
                </a:lnTo>
                <a:lnTo>
                  <a:pt x="2421" y="912"/>
                </a:lnTo>
                <a:lnTo>
                  <a:pt x="3352" y="912"/>
                </a:lnTo>
                <a:lnTo>
                  <a:pt x="3482" y="931"/>
                </a:lnTo>
                <a:lnTo>
                  <a:pt x="3612" y="950"/>
                </a:lnTo>
                <a:lnTo>
                  <a:pt x="3743" y="1005"/>
                </a:lnTo>
                <a:lnTo>
                  <a:pt x="3799" y="1024"/>
                </a:lnTo>
                <a:lnTo>
                  <a:pt x="3854" y="1061"/>
                </a:lnTo>
                <a:lnTo>
                  <a:pt x="3966" y="1136"/>
                </a:lnTo>
                <a:lnTo>
                  <a:pt x="4078" y="1210"/>
                </a:lnTo>
                <a:lnTo>
                  <a:pt x="4134" y="1229"/>
                </a:lnTo>
                <a:lnTo>
                  <a:pt x="4208" y="1229"/>
                </a:lnTo>
                <a:lnTo>
                  <a:pt x="4227" y="1210"/>
                </a:lnTo>
                <a:lnTo>
                  <a:pt x="4245" y="1210"/>
                </a:lnTo>
                <a:lnTo>
                  <a:pt x="4245" y="1154"/>
                </a:lnTo>
                <a:lnTo>
                  <a:pt x="4208" y="1098"/>
                </a:lnTo>
                <a:lnTo>
                  <a:pt x="4152" y="1043"/>
                </a:lnTo>
                <a:lnTo>
                  <a:pt x="3985" y="894"/>
                </a:lnTo>
                <a:lnTo>
                  <a:pt x="4450" y="875"/>
                </a:lnTo>
                <a:lnTo>
                  <a:pt x="4934" y="838"/>
                </a:lnTo>
                <a:lnTo>
                  <a:pt x="5158" y="838"/>
                </a:lnTo>
                <a:lnTo>
                  <a:pt x="5381" y="875"/>
                </a:lnTo>
                <a:lnTo>
                  <a:pt x="5605" y="912"/>
                </a:lnTo>
                <a:lnTo>
                  <a:pt x="5809" y="987"/>
                </a:lnTo>
                <a:lnTo>
                  <a:pt x="5921" y="1061"/>
                </a:lnTo>
                <a:lnTo>
                  <a:pt x="6144" y="1173"/>
                </a:lnTo>
                <a:lnTo>
                  <a:pt x="6256" y="1210"/>
                </a:lnTo>
                <a:lnTo>
                  <a:pt x="6349" y="1229"/>
                </a:lnTo>
                <a:lnTo>
                  <a:pt x="6386" y="1210"/>
                </a:lnTo>
                <a:lnTo>
                  <a:pt x="6405" y="1192"/>
                </a:lnTo>
                <a:lnTo>
                  <a:pt x="6424" y="1173"/>
                </a:lnTo>
                <a:lnTo>
                  <a:pt x="6424" y="1136"/>
                </a:lnTo>
                <a:lnTo>
                  <a:pt x="6386" y="1061"/>
                </a:lnTo>
                <a:lnTo>
                  <a:pt x="6331" y="1024"/>
                </a:lnTo>
                <a:lnTo>
                  <a:pt x="6275" y="968"/>
                </a:lnTo>
                <a:lnTo>
                  <a:pt x="6182" y="931"/>
                </a:lnTo>
                <a:lnTo>
                  <a:pt x="6014" y="856"/>
                </a:lnTo>
                <a:lnTo>
                  <a:pt x="5884" y="819"/>
                </a:lnTo>
                <a:lnTo>
                  <a:pt x="6815" y="763"/>
                </a:lnTo>
                <a:lnTo>
                  <a:pt x="7299" y="745"/>
                </a:lnTo>
                <a:lnTo>
                  <a:pt x="7597" y="745"/>
                </a:lnTo>
                <a:lnTo>
                  <a:pt x="7764" y="763"/>
                </a:lnTo>
                <a:lnTo>
                  <a:pt x="7839" y="801"/>
                </a:lnTo>
                <a:lnTo>
                  <a:pt x="7895" y="856"/>
                </a:lnTo>
                <a:lnTo>
                  <a:pt x="8025" y="968"/>
                </a:lnTo>
                <a:lnTo>
                  <a:pt x="8099" y="1061"/>
                </a:lnTo>
                <a:lnTo>
                  <a:pt x="8248" y="1192"/>
                </a:lnTo>
                <a:lnTo>
                  <a:pt x="8304" y="1247"/>
                </a:lnTo>
                <a:lnTo>
                  <a:pt x="8379" y="1266"/>
                </a:lnTo>
                <a:lnTo>
                  <a:pt x="8434" y="1266"/>
                </a:lnTo>
                <a:lnTo>
                  <a:pt x="8472" y="1247"/>
                </a:lnTo>
                <a:lnTo>
                  <a:pt x="8490" y="1210"/>
                </a:lnTo>
                <a:lnTo>
                  <a:pt x="8490" y="1154"/>
                </a:lnTo>
                <a:lnTo>
                  <a:pt x="8472" y="1098"/>
                </a:lnTo>
                <a:lnTo>
                  <a:pt x="8416" y="1024"/>
                </a:lnTo>
                <a:lnTo>
                  <a:pt x="8341" y="950"/>
                </a:lnTo>
                <a:lnTo>
                  <a:pt x="8081" y="726"/>
                </a:lnTo>
                <a:lnTo>
                  <a:pt x="8565" y="707"/>
                </a:lnTo>
                <a:lnTo>
                  <a:pt x="9123" y="670"/>
                </a:lnTo>
                <a:lnTo>
                  <a:pt x="9403" y="670"/>
                </a:lnTo>
                <a:lnTo>
                  <a:pt x="9663" y="689"/>
                </a:lnTo>
                <a:lnTo>
                  <a:pt x="9905" y="726"/>
                </a:lnTo>
                <a:lnTo>
                  <a:pt x="10129" y="782"/>
                </a:lnTo>
                <a:lnTo>
                  <a:pt x="10185" y="819"/>
                </a:lnTo>
                <a:lnTo>
                  <a:pt x="10259" y="875"/>
                </a:lnTo>
                <a:lnTo>
                  <a:pt x="10371" y="1005"/>
                </a:lnTo>
                <a:lnTo>
                  <a:pt x="10445" y="1061"/>
                </a:lnTo>
                <a:lnTo>
                  <a:pt x="10501" y="1117"/>
                </a:lnTo>
                <a:lnTo>
                  <a:pt x="10576" y="1136"/>
                </a:lnTo>
                <a:lnTo>
                  <a:pt x="10669" y="1154"/>
                </a:lnTo>
                <a:lnTo>
                  <a:pt x="10743" y="1136"/>
                </a:lnTo>
                <a:lnTo>
                  <a:pt x="10799" y="1117"/>
                </a:lnTo>
                <a:lnTo>
                  <a:pt x="10818" y="1061"/>
                </a:lnTo>
                <a:lnTo>
                  <a:pt x="10799" y="1024"/>
                </a:lnTo>
                <a:lnTo>
                  <a:pt x="10762" y="968"/>
                </a:lnTo>
                <a:lnTo>
                  <a:pt x="10724" y="912"/>
                </a:lnTo>
                <a:lnTo>
                  <a:pt x="10594" y="801"/>
                </a:lnTo>
                <a:lnTo>
                  <a:pt x="11506" y="838"/>
                </a:lnTo>
                <a:lnTo>
                  <a:pt x="11972" y="838"/>
                </a:lnTo>
                <a:lnTo>
                  <a:pt x="12139" y="856"/>
                </a:lnTo>
                <a:lnTo>
                  <a:pt x="12214" y="875"/>
                </a:lnTo>
                <a:lnTo>
                  <a:pt x="12251" y="912"/>
                </a:lnTo>
                <a:lnTo>
                  <a:pt x="12307" y="987"/>
                </a:lnTo>
                <a:lnTo>
                  <a:pt x="12344" y="1080"/>
                </a:lnTo>
                <a:lnTo>
                  <a:pt x="12400" y="1136"/>
                </a:lnTo>
                <a:lnTo>
                  <a:pt x="12512" y="1192"/>
                </a:lnTo>
                <a:lnTo>
                  <a:pt x="12642" y="1266"/>
                </a:lnTo>
                <a:lnTo>
                  <a:pt x="12717" y="1285"/>
                </a:lnTo>
                <a:lnTo>
                  <a:pt x="12772" y="1285"/>
                </a:lnTo>
                <a:lnTo>
                  <a:pt x="12810" y="1247"/>
                </a:lnTo>
                <a:lnTo>
                  <a:pt x="12847" y="1173"/>
                </a:lnTo>
                <a:lnTo>
                  <a:pt x="12828" y="1136"/>
                </a:lnTo>
                <a:lnTo>
                  <a:pt x="12772" y="1098"/>
                </a:lnTo>
                <a:lnTo>
                  <a:pt x="12624" y="1005"/>
                </a:lnTo>
                <a:lnTo>
                  <a:pt x="12344" y="875"/>
                </a:lnTo>
                <a:lnTo>
                  <a:pt x="13443" y="856"/>
                </a:lnTo>
                <a:lnTo>
                  <a:pt x="14020" y="856"/>
                </a:lnTo>
                <a:lnTo>
                  <a:pt x="14243" y="875"/>
                </a:lnTo>
                <a:lnTo>
                  <a:pt x="14355" y="894"/>
                </a:lnTo>
                <a:lnTo>
                  <a:pt x="14448" y="968"/>
                </a:lnTo>
                <a:lnTo>
                  <a:pt x="14597" y="1136"/>
                </a:lnTo>
                <a:lnTo>
                  <a:pt x="14690" y="1192"/>
                </a:lnTo>
                <a:lnTo>
                  <a:pt x="14783" y="1229"/>
                </a:lnTo>
                <a:lnTo>
                  <a:pt x="14839" y="1229"/>
                </a:lnTo>
                <a:lnTo>
                  <a:pt x="14876" y="1210"/>
                </a:lnTo>
                <a:lnTo>
                  <a:pt x="14895" y="1154"/>
                </a:lnTo>
                <a:lnTo>
                  <a:pt x="14895" y="1117"/>
                </a:lnTo>
                <a:lnTo>
                  <a:pt x="14858" y="1061"/>
                </a:lnTo>
                <a:lnTo>
                  <a:pt x="14820" y="1005"/>
                </a:lnTo>
                <a:lnTo>
                  <a:pt x="14765" y="950"/>
                </a:lnTo>
                <a:lnTo>
                  <a:pt x="14653" y="875"/>
                </a:lnTo>
                <a:lnTo>
                  <a:pt x="14560" y="801"/>
                </a:lnTo>
                <a:lnTo>
                  <a:pt x="15156" y="763"/>
                </a:lnTo>
                <a:lnTo>
                  <a:pt x="15453" y="745"/>
                </a:lnTo>
                <a:lnTo>
                  <a:pt x="15602" y="707"/>
                </a:lnTo>
                <a:lnTo>
                  <a:pt x="15714" y="670"/>
                </a:lnTo>
                <a:lnTo>
                  <a:pt x="15807" y="596"/>
                </a:lnTo>
                <a:lnTo>
                  <a:pt x="15900" y="503"/>
                </a:lnTo>
                <a:lnTo>
                  <a:pt x="15919" y="447"/>
                </a:lnTo>
                <a:lnTo>
                  <a:pt x="15919" y="410"/>
                </a:lnTo>
                <a:lnTo>
                  <a:pt x="15882" y="391"/>
                </a:lnTo>
                <a:lnTo>
                  <a:pt x="15770" y="391"/>
                </a:lnTo>
                <a:lnTo>
                  <a:pt x="15640" y="410"/>
                </a:lnTo>
                <a:lnTo>
                  <a:pt x="15714" y="335"/>
                </a:lnTo>
                <a:lnTo>
                  <a:pt x="15789" y="261"/>
                </a:lnTo>
                <a:lnTo>
                  <a:pt x="15863" y="186"/>
                </a:lnTo>
                <a:lnTo>
                  <a:pt x="15882" y="149"/>
                </a:lnTo>
                <a:lnTo>
                  <a:pt x="15882" y="93"/>
                </a:lnTo>
                <a:lnTo>
                  <a:pt x="15882" y="56"/>
                </a:lnTo>
                <a:lnTo>
                  <a:pt x="15863" y="37"/>
                </a:lnTo>
                <a:lnTo>
                  <a:pt x="15844" y="19"/>
                </a:lnTo>
                <a:lnTo>
                  <a:pt x="15826" y="19"/>
                </a:lnTo>
                <a:lnTo>
                  <a:pt x="15751" y="56"/>
                </a:lnTo>
                <a:lnTo>
                  <a:pt x="15677" y="112"/>
                </a:lnTo>
                <a:lnTo>
                  <a:pt x="15528" y="261"/>
                </a:lnTo>
                <a:lnTo>
                  <a:pt x="15491" y="335"/>
                </a:lnTo>
                <a:lnTo>
                  <a:pt x="15416" y="391"/>
                </a:lnTo>
                <a:lnTo>
                  <a:pt x="15323" y="428"/>
                </a:lnTo>
                <a:lnTo>
                  <a:pt x="15118" y="503"/>
                </a:lnTo>
                <a:lnTo>
                  <a:pt x="14876" y="540"/>
                </a:lnTo>
                <a:lnTo>
                  <a:pt x="14634" y="559"/>
                </a:lnTo>
                <a:lnTo>
                  <a:pt x="14132" y="596"/>
                </a:lnTo>
                <a:lnTo>
                  <a:pt x="13666" y="596"/>
                </a:lnTo>
                <a:lnTo>
                  <a:pt x="13945" y="335"/>
                </a:lnTo>
                <a:lnTo>
                  <a:pt x="14094" y="186"/>
                </a:lnTo>
                <a:lnTo>
                  <a:pt x="14150" y="112"/>
                </a:lnTo>
                <a:lnTo>
                  <a:pt x="14150" y="74"/>
                </a:lnTo>
                <a:lnTo>
                  <a:pt x="14113" y="19"/>
                </a:lnTo>
                <a:lnTo>
                  <a:pt x="14057" y="0"/>
                </a:lnTo>
                <a:lnTo>
                  <a:pt x="14001" y="19"/>
                </a:lnTo>
                <a:lnTo>
                  <a:pt x="13945" y="74"/>
                </a:lnTo>
                <a:lnTo>
                  <a:pt x="13834" y="205"/>
                </a:lnTo>
                <a:lnTo>
                  <a:pt x="13722" y="317"/>
                </a:lnTo>
                <a:lnTo>
                  <a:pt x="13648" y="428"/>
                </a:lnTo>
                <a:lnTo>
                  <a:pt x="13592" y="503"/>
                </a:lnTo>
                <a:lnTo>
                  <a:pt x="13554" y="559"/>
                </a:lnTo>
                <a:lnTo>
                  <a:pt x="13424" y="614"/>
                </a:lnTo>
                <a:lnTo>
                  <a:pt x="13312" y="633"/>
                </a:lnTo>
                <a:lnTo>
                  <a:pt x="12568" y="633"/>
                </a:lnTo>
                <a:lnTo>
                  <a:pt x="11562" y="596"/>
                </a:lnTo>
                <a:lnTo>
                  <a:pt x="11804" y="354"/>
                </a:lnTo>
                <a:lnTo>
                  <a:pt x="11860" y="279"/>
                </a:lnTo>
                <a:lnTo>
                  <a:pt x="11916" y="205"/>
                </a:lnTo>
                <a:lnTo>
                  <a:pt x="11935" y="130"/>
                </a:lnTo>
                <a:lnTo>
                  <a:pt x="11916" y="74"/>
                </a:lnTo>
                <a:lnTo>
                  <a:pt x="11897" y="56"/>
                </a:lnTo>
                <a:lnTo>
                  <a:pt x="11860" y="37"/>
                </a:lnTo>
                <a:lnTo>
                  <a:pt x="11804" y="37"/>
                </a:lnTo>
                <a:lnTo>
                  <a:pt x="11730" y="74"/>
                </a:lnTo>
                <a:lnTo>
                  <a:pt x="11655" y="130"/>
                </a:lnTo>
                <a:lnTo>
                  <a:pt x="11525" y="261"/>
                </a:lnTo>
                <a:lnTo>
                  <a:pt x="11451" y="335"/>
                </a:lnTo>
                <a:lnTo>
                  <a:pt x="11376" y="447"/>
                </a:lnTo>
                <a:lnTo>
                  <a:pt x="11339" y="503"/>
                </a:lnTo>
                <a:lnTo>
                  <a:pt x="11302" y="540"/>
                </a:lnTo>
                <a:lnTo>
                  <a:pt x="11190" y="577"/>
                </a:lnTo>
                <a:lnTo>
                  <a:pt x="11097" y="596"/>
                </a:lnTo>
                <a:lnTo>
                  <a:pt x="10911" y="596"/>
                </a:lnTo>
                <a:lnTo>
                  <a:pt x="10408" y="559"/>
                </a:lnTo>
                <a:lnTo>
                  <a:pt x="9403" y="484"/>
                </a:lnTo>
                <a:lnTo>
                  <a:pt x="9663" y="298"/>
                </a:lnTo>
                <a:lnTo>
                  <a:pt x="9738" y="242"/>
                </a:lnTo>
                <a:lnTo>
                  <a:pt x="9794" y="186"/>
                </a:lnTo>
                <a:lnTo>
                  <a:pt x="9831" y="130"/>
                </a:lnTo>
                <a:lnTo>
                  <a:pt x="9831" y="112"/>
                </a:lnTo>
                <a:lnTo>
                  <a:pt x="9812" y="74"/>
                </a:lnTo>
                <a:lnTo>
                  <a:pt x="9775" y="56"/>
                </a:lnTo>
                <a:lnTo>
                  <a:pt x="9719" y="56"/>
                </a:lnTo>
                <a:lnTo>
                  <a:pt x="9663" y="93"/>
                </a:lnTo>
                <a:lnTo>
                  <a:pt x="9589" y="130"/>
                </a:lnTo>
                <a:lnTo>
                  <a:pt x="9421" y="279"/>
                </a:lnTo>
                <a:lnTo>
                  <a:pt x="9272" y="372"/>
                </a:lnTo>
                <a:lnTo>
                  <a:pt x="9216" y="428"/>
                </a:lnTo>
                <a:lnTo>
                  <a:pt x="9142" y="447"/>
                </a:lnTo>
                <a:lnTo>
                  <a:pt x="8937" y="484"/>
                </a:lnTo>
                <a:lnTo>
                  <a:pt x="8770" y="503"/>
                </a:lnTo>
                <a:lnTo>
                  <a:pt x="8211" y="503"/>
                </a:lnTo>
                <a:lnTo>
                  <a:pt x="7839" y="484"/>
                </a:lnTo>
                <a:lnTo>
                  <a:pt x="7485" y="484"/>
                </a:lnTo>
                <a:lnTo>
                  <a:pt x="7578" y="391"/>
                </a:lnTo>
                <a:lnTo>
                  <a:pt x="7690" y="279"/>
                </a:lnTo>
                <a:lnTo>
                  <a:pt x="7746" y="223"/>
                </a:lnTo>
                <a:lnTo>
                  <a:pt x="7764" y="168"/>
                </a:lnTo>
                <a:lnTo>
                  <a:pt x="7764" y="93"/>
                </a:lnTo>
                <a:lnTo>
                  <a:pt x="7727" y="56"/>
                </a:lnTo>
                <a:lnTo>
                  <a:pt x="7690" y="19"/>
                </a:lnTo>
                <a:lnTo>
                  <a:pt x="7652" y="19"/>
                </a:lnTo>
                <a:lnTo>
                  <a:pt x="7578" y="37"/>
                </a:lnTo>
                <a:lnTo>
                  <a:pt x="7504" y="74"/>
                </a:lnTo>
                <a:lnTo>
                  <a:pt x="7429" y="149"/>
                </a:lnTo>
                <a:lnTo>
                  <a:pt x="7317" y="317"/>
                </a:lnTo>
                <a:lnTo>
                  <a:pt x="7224" y="410"/>
                </a:lnTo>
                <a:lnTo>
                  <a:pt x="7150" y="465"/>
                </a:lnTo>
                <a:lnTo>
                  <a:pt x="7038" y="503"/>
                </a:lnTo>
                <a:lnTo>
                  <a:pt x="6796" y="559"/>
                </a:lnTo>
                <a:lnTo>
                  <a:pt x="6517" y="596"/>
                </a:lnTo>
                <a:lnTo>
                  <a:pt x="6200" y="614"/>
                </a:lnTo>
                <a:lnTo>
                  <a:pt x="5586" y="596"/>
                </a:lnTo>
                <a:lnTo>
                  <a:pt x="5083" y="596"/>
                </a:lnTo>
                <a:lnTo>
                  <a:pt x="5195" y="521"/>
                </a:lnTo>
                <a:lnTo>
                  <a:pt x="5344" y="410"/>
                </a:lnTo>
                <a:lnTo>
                  <a:pt x="5418" y="335"/>
                </a:lnTo>
                <a:lnTo>
                  <a:pt x="5456" y="279"/>
                </a:lnTo>
                <a:lnTo>
                  <a:pt x="5474" y="205"/>
                </a:lnTo>
                <a:lnTo>
                  <a:pt x="5474" y="186"/>
                </a:lnTo>
                <a:lnTo>
                  <a:pt x="5474" y="149"/>
                </a:lnTo>
                <a:lnTo>
                  <a:pt x="5437" y="112"/>
                </a:lnTo>
                <a:lnTo>
                  <a:pt x="5400" y="93"/>
                </a:lnTo>
                <a:lnTo>
                  <a:pt x="5325" y="93"/>
                </a:lnTo>
                <a:lnTo>
                  <a:pt x="5251" y="149"/>
                </a:lnTo>
                <a:lnTo>
                  <a:pt x="5176" y="223"/>
                </a:lnTo>
                <a:lnTo>
                  <a:pt x="5027" y="391"/>
                </a:lnTo>
                <a:lnTo>
                  <a:pt x="4934" y="503"/>
                </a:lnTo>
                <a:lnTo>
                  <a:pt x="4860" y="540"/>
                </a:lnTo>
                <a:lnTo>
                  <a:pt x="4767" y="596"/>
                </a:lnTo>
                <a:lnTo>
                  <a:pt x="4543" y="652"/>
                </a:lnTo>
                <a:lnTo>
                  <a:pt x="4283" y="670"/>
                </a:lnTo>
                <a:lnTo>
                  <a:pt x="4003" y="689"/>
                </a:lnTo>
                <a:lnTo>
                  <a:pt x="3445" y="670"/>
                </a:lnTo>
                <a:lnTo>
                  <a:pt x="2979" y="652"/>
                </a:lnTo>
                <a:lnTo>
                  <a:pt x="3091" y="559"/>
                </a:lnTo>
                <a:lnTo>
                  <a:pt x="3184" y="447"/>
                </a:lnTo>
                <a:lnTo>
                  <a:pt x="3277" y="354"/>
                </a:lnTo>
                <a:lnTo>
                  <a:pt x="3333" y="261"/>
                </a:lnTo>
                <a:lnTo>
                  <a:pt x="3333" y="205"/>
                </a:lnTo>
                <a:lnTo>
                  <a:pt x="3314" y="186"/>
                </a:lnTo>
                <a:lnTo>
                  <a:pt x="3296" y="186"/>
                </a:lnTo>
                <a:lnTo>
                  <a:pt x="3184" y="223"/>
                </a:lnTo>
                <a:lnTo>
                  <a:pt x="3017" y="354"/>
                </a:lnTo>
                <a:lnTo>
                  <a:pt x="2849" y="503"/>
                </a:lnTo>
                <a:lnTo>
                  <a:pt x="2719" y="577"/>
                </a:lnTo>
                <a:lnTo>
                  <a:pt x="2644" y="614"/>
                </a:lnTo>
                <a:lnTo>
                  <a:pt x="2570" y="633"/>
                </a:lnTo>
                <a:lnTo>
                  <a:pt x="2328" y="633"/>
                </a:lnTo>
                <a:lnTo>
                  <a:pt x="1118" y="577"/>
                </a:lnTo>
                <a:lnTo>
                  <a:pt x="1322" y="447"/>
                </a:lnTo>
                <a:lnTo>
                  <a:pt x="1434" y="372"/>
                </a:lnTo>
                <a:lnTo>
                  <a:pt x="1564" y="279"/>
                </a:lnTo>
                <a:lnTo>
                  <a:pt x="1639" y="186"/>
                </a:lnTo>
                <a:lnTo>
                  <a:pt x="1676" y="149"/>
                </a:lnTo>
                <a:lnTo>
                  <a:pt x="1676" y="93"/>
                </a:lnTo>
                <a:lnTo>
                  <a:pt x="1676" y="74"/>
                </a:lnTo>
                <a:lnTo>
                  <a:pt x="1639" y="37"/>
                </a:lnTo>
                <a:lnTo>
                  <a:pt x="1602" y="19"/>
                </a:lnTo>
                <a:lnTo>
                  <a:pt x="15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2"/>
          <p:cNvSpPr txBox="1"/>
          <p:nvPr>
            <p:ph type="ctrTitle"/>
          </p:nvPr>
        </p:nvSpPr>
        <p:spPr>
          <a:xfrm>
            <a:off x="2787425" y="3487950"/>
            <a:ext cx="3864900" cy="85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Lesão inalatória</a:t>
            </a:r>
            <a:endParaRPr/>
          </a:p>
        </p:txBody>
      </p:sp>
      <p:sp>
        <p:nvSpPr>
          <p:cNvPr id="64" name="Google Shape;64;p12"/>
          <p:cNvSpPr txBox="1"/>
          <p:nvPr>
            <p:ph type="ctrTitle"/>
          </p:nvPr>
        </p:nvSpPr>
        <p:spPr>
          <a:xfrm>
            <a:off x="470475" y="419950"/>
            <a:ext cx="1371900" cy="85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Raely Santos</a:t>
            </a:r>
            <a:endParaRPr sz="2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FFFFFF"/>
                </a:solidFill>
              </a:rPr>
              <a:t>out/2020</a:t>
            </a:r>
            <a:endParaRPr sz="2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890300" y="1200150"/>
            <a:ext cx="7552200" cy="31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1. Exame. </a:t>
            </a:r>
            <a:r>
              <a:rPr b="1" lang="en" sz="1700">
                <a:latin typeface="Muli"/>
                <a:ea typeface="Muli"/>
                <a:cs typeface="Muli"/>
                <a:sym typeface="Muli"/>
              </a:rPr>
              <a:t>Os 10 piores acidentes de balão dos últimos 25 anos. </a:t>
            </a:r>
            <a:r>
              <a:rPr lang="en" sz="1700">
                <a:latin typeface="Muli"/>
                <a:ea typeface="Muli"/>
                <a:cs typeface="Muli"/>
                <a:sym typeface="Muli"/>
              </a:rPr>
              <a:t>30-jul-2016.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2. BRUXEL, Carla Luisa. </a:t>
            </a:r>
            <a:r>
              <a:rPr b="1" lang="en" sz="1700">
                <a:latin typeface="Muli"/>
                <a:ea typeface="Muli"/>
                <a:cs typeface="Muli"/>
                <a:sym typeface="Muli"/>
              </a:rPr>
              <a:t>Manejo clínico do paciente queimado</a:t>
            </a:r>
            <a:r>
              <a:rPr lang="en" sz="1700">
                <a:latin typeface="Muli"/>
                <a:ea typeface="Muli"/>
                <a:cs typeface="Muli"/>
                <a:sym typeface="Muli"/>
              </a:rPr>
              <a:t>. 2014.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3. SPINELLI, Jorge. </a:t>
            </a:r>
            <a:r>
              <a:rPr b="1" lang="en" sz="1700">
                <a:latin typeface="Muli"/>
                <a:ea typeface="Muli"/>
                <a:cs typeface="Muli"/>
                <a:sym typeface="Muli"/>
              </a:rPr>
              <a:t>Lesão inalatória grave: tratamento precoce e reversão do quadro. Relato de caso e revisão de literatura. </a:t>
            </a:r>
            <a:r>
              <a:rPr lang="en" sz="1700">
                <a:latin typeface="Muli"/>
                <a:ea typeface="Muli"/>
                <a:cs typeface="Muli"/>
                <a:sym typeface="Muli"/>
              </a:rPr>
              <a:t>Revista Brasileira de Queimaduras. 2010.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4. LEÃO, Maitê Azevedo.</a:t>
            </a:r>
            <a:r>
              <a:rPr b="1" lang="en" sz="1700">
                <a:latin typeface="Muli"/>
                <a:ea typeface="Muli"/>
                <a:cs typeface="Muli"/>
                <a:sym typeface="Muli"/>
              </a:rPr>
              <a:t> Estratégias ventilatórias no paciente com lesão inalatória: revisão de literatura. </a:t>
            </a:r>
            <a:r>
              <a:rPr lang="en" sz="1700">
                <a:latin typeface="Muli"/>
                <a:ea typeface="Muli"/>
                <a:cs typeface="Muli"/>
                <a:sym typeface="Muli"/>
              </a:rPr>
              <a:t>Revista Brasileira de Queimaduras. 2015.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5. SOUZA, Rogério. </a:t>
            </a:r>
            <a:r>
              <a:rPr b="1" lang="en" sz="1700">
                <a:latin typeface="Muli"/>
                <a:ea typeface="Muli"/>
                <a:cs typeface="Muli"/>
                <a:sym typeface="Muli"/>
              </a:rPr>
              <a:t>Lesão por inalação de fumaça - Artigo de revisão. </a:t>
            </a:r>
            <a:r>
              <a:rPr lang="en" sz="1700">
                <a:latin typeface="Muli"/>
                <a:ea typeface="Muli"/>
                <a:cs typeface="Muli"/>
                <a:sym typeface="Muli"/>
              </a:rPr>
              <a:t>2004.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4" name="Google Shape;134;p21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REFERÊNCIAS</a:t>
            </a:r>
            <a:endParaRPr/>
          </a:p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890300" y="1200150"/>
            <a:ext cx="7552200" cy="31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P.E.K, mulher, 6 anos</a:t>
            </a:r>
            <a:r>
              <a:rPr b="1" lang="en" sz="1700"/>
              <a:t> </a:t>
            </a:r>
            <a:endParaRPr b="1" sz="17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Foi ao interior de São Paulo, junto com os pais, para o primeiro passeio de balão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O balão explodiu devido a vazamento de gás.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Paciente ficou queimada e inalou muita fumaça. </a:t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Levada ao hospital de urgência e emergência mais próximo com diagnóstico de queimadura por chama direta e exposição a fumaça. </a:t>
            </a:r>
            <a:endParaRPr sz="1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81000" lvl="0" marL="457200" rtl="0" algn="ctr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PACIENTE</a:t>
            </a:r>
            <a:endParaRPr/>
          </a:p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890300" y="1047750"/>
            <a:ext cx="7552200" cy="31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I. </a:t>
            </a:r>
            <a:r>
              <a:rPr lang="en" sz="1600">
                <a:latin typeface="Muli"/>
                <a:ea typeface="Muli"/>
                <a:cs typeface="Muli"/>
                <a:sym typeface="Muli"/>
              </a:rPr>
              <a:t>Superfície corpórea queimada: 39%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Considerada como paciente grande queimada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(2º grau &gt; 15% SCQ em crianças)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II. Lesões de 2º grau profundas na face, tórax, abdomen, membros superiores 	</a:t>
            </a:r>
            <a:r>
              <a:rPr lang="en" sz="1600">
                <a:latin typeface="Muli"/>
                <a:ea typeface="Muli"/>
                <a:cs typeface="Muli"/>
                <a:sym typeface="Muli"/>
              </a:rPr>
              <a:t>		Compromete toda a epiderme e a camada reticular da derme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Pele seca, rosada e compromete a vascularização.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Apresentação de dor.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III. </a:t>
            </a:r>
            <a:r>
              <a:rPr lang="en" sz="1600">
                <a:latin typeface="Muli"/>
                <a:ea typeface="Muli"/>
                <a:cs typeface="Muli"/>
                <a:sym typeface="Muli"/>
              </a:rPr>
              <a:t>vibrissas chamuscadas.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Indicativo de lesão inalatória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>
                <a:latin typeface="Muli"/>
                <a:ea typeface="Muli"/>
                <a:cs typeface="Muli"/>
                <a:sym typeface="Muli"/>
              </a:rPr>
              <a:t>	</a:t>
            </a:r>
            <a:endParaRPr sz="1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7" name="Google Shape;77;p14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Hospitalização</a:t>
            </a:r>
            <a:endParaRPr/>
          </a:p>
        </p:txBody>
      </p:sp>
      <p:sp>
        <p:nvSpPr>
          <p:cNvPr id="78" name="Google Shape;78;p14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890300" y="971550"/>
            <a:ext cx="7552200" cy="23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Inflamação das vias aéreas após a inalação de produtos incompletos da combustão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Principal causa de morte em 77% dos queimados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Sinais mais frequentes: queimadura da face, vibrissas chamuscadas, escarro com fuligem, conjuntivite, desorientação e desconforto respiratório. 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4" name="Google Shape;84;p15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2.1 Lesão Inalatória</a:t>
            </a:r>
            <a:endParaRPr/>
          </a:p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890300" y="3329325"/>
            <a:ext cx="755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Sintomas: tosse produtiva, rouquidão, dispnéia, sibilos e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lacrimejamento.  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890300" y="971550"/>
            <a:ext cx="3978900" cy="16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Hemodinâmica estável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Ausculta cardíaca e pulmonar normais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Sem sinais de desconforto respiratório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Sat O2 = 98%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/>
              <a:t>.HOSPITALIZAÇÃO</a:t>
            </a:r>
            <a:endParaRPr/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5105150" y="971550"/>
            <a:ext cx="3303300" cy="177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Conduta inicial: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Reposição volêmica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Instalação de catéter de O2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Analgesia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Controle de balanço hídrico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66500" y="2727425"/>
            <a:ext cx="7287300" cy="16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1º dia de internação: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Escala glasgow: 15 </a:t>
            </a:r>
            <a:r>
              <a:rPr lang="en" sz="1100">
                <a:latin typeface="Muli"/>
                <a:ea typeface="Muli"/>
                <a:cs typeface="Muli"/>
                <a:sym typeface="Muli"/>
              </a:rPr>
              <a:t>(abertura ocular espontanea; resposta verbal orientada; obedece comandos)</a:t>
            </a:r>
            <a:endParaRPr sz="11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Suporte de O2 com máscara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Manteve o quadro inicial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Realização de exames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2.3 exames</a:t>
            </a:r>
            <a:endParaRPr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600"/>
              <a:t>Radiografia do tórax</a:t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600"/>
              <a:t>Normal</a:t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03" name="Google Shape;103;p17"/>
          <p:cNvSpPr txBox="1"/>
          <p:nvPr>
            <p:ph idx="2" type="body"/>
          </p:nvPr>
        </p:nvSpPr>
        <p:spPr>
          <a:xfrm>
            <a:off x="3571450" y="1200150"/>
            <a:ext cx="2394000" cy="19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600"/>
              <a:t>Gasometria arterial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Normal</a:t>
            </a:r>
            <a:endParaRPr sz="1600"/>
          </a:p>
        </p:txBody>
      </p:sp>
      <p:sp>
        <p:nvSpPr>
          <p:cNvPr id="104" name="Google Shape;104;p17"/>
          <p:cNvSpPr txBox="1"/>
          <p:nvPr>
            <p:ph idx="4294967295" type="body"/>
          </p:nvPr>
        </p:nvSpPr>
        <p:spPr>
          <a:xfrm>
            <a:off x="6316849" y="1200150"/>
            <a:ext cx="2218800" cy="32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600"/>
              <a:t>Broncoscopia</a:t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Laringite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Traqueobronquite edematosa grave</a:t>
            </a:r>
            <a:endParaRPr sz="1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300" y="1757963"/>
            <a:ext cx="2014500" cy="162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4">
            <a:alphaModFix/>
          </a:blip>
          <a:srcRect b="4580" l="6154" r="5420" t="8166"/>
          <a:stretch/>
        </p:blipFill>
        <p:spPr>
          <a:xfrm>
            <a:off x="6427300" y="1735363"/>
            <a:ext cx="1295325" cy="167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7"/>
          <p:cNvSpPr/>
          <p:nvPr/>
        </p:nvSpPr>
        <p:spPr>
          <a:xfrm>
            <a:off x="4167550" y="3499325"/>
            <a:ext cx="1797900" cy="926100"/>
          </a:xfrm>
          <a:prstGeom prst="wedgeRoundRectCallout">
            <a:avLst>
              <a:gd fmla="val 71314" name="adj1"/>
              <a:gd fmla="val 28642" name="adj2"/>
              <a:gd fmla="val 0" name="adj3"/>
            </a:avLst>
          </a:prstGeom>
          <a:solidFill>
            <a:schemeClr val="lt1"/>
          </a:solidFill>
          <a:ln cap="flat" cmpd="sng" w="38100">
            <a:solidFill>
              <a:srgbClr val="FBCDB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7C7F91"/>
                </a:solidFill>
                <a:latin typeface="Muli"/>
                <a:ea typeface="Muli"/>
                <a:cs typeface="Muli"/>
                <a:sym typeface="Muli"/>
              </a:rPr>
              <a:t>Lesão inflamatória grave</a:t>
            </a:r>
            <a:endParaRPr sz="1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890300" y="971550"/>
            <a:ext cx="7552200" cy="23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Realizou-se intubação orotraqueal precoce e ventilação mecânica.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Mantido nesse regime por 7 dias com ventilação por pressão controlada e modo assistido controlado. 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Realização de curativos cirúrgicos por conta das queimaduras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Novo exame de broncoscopia revelou traqueobronquite leve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Interrupção da sedação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Iniciado desmame ventilatório progressivo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Acompanhamento da fisioterapia respiratória e motora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Voltou para a enfermaria com suporte de 02 em cateter. 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HOSPITALIZAÇÃO</a:t>
            </a:r>
            <a:endParaRPr/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890300" y="971550"/>
            <a:ext cx="7552200" cy="23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17º dia: Retirado o suporte de O2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      Em tentativas anteriores da remoção do suporte, o paciente apresentava: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	Alunicações	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	Confusão mental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			Diminuição da saturação de O2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23º dia: Recebeu alta 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HOSPITALIZAÇÃO</a:t>
            </a:r>
            <a:endParaRPr/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890300" y="971550"/>
            <a:ext cx="7552200" cy="23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Identificação de pacientes com alto risco + intervenção precoce é crucial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Broncoscopia é um dos exames mais indicados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O risco de mortalidade é reduzido drasticamente em intervenções precoces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A maioria dos pacientes apresentam raio x do tórax normal</a:t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latin typeface="Muli"/>
                <a:ea typeface="Muli"/>
                <a:cs typeface="Muli"/>
                <a:sym typeface="Muli"/>
              </a:rPr>
              <a:t>Avaliação cuidadosa das vias aéreas superiores, principalmente em pacientes sem evidências de lesões </a:t>
            </a:r>
            <a:endParaRPr sz="16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27" name="Google Shape;127;p20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r>
              <a:rPr lang="en"/>
              <a:t>. Considerações</a:t>
            </a:r>
            <a:endParaRPr/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Quickl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