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615" r:id="rId3"/>
    <p:sldId id="616" r:id="rId4"/>
    <p:sldId id="617" r:id="rId5"/>
    <p:sldId id="621" r:id="rId6"/>
    <p:sldId id="466" r:id="rId7"/>
    <p:sldId id="639" r:id="rId8"/>
    <p:sldId id="467" r:id="rId9"/>
    <p:sldId id="586" r:id="rId10"/>
    <p:sldId id="468" r:id="rId11"/>
    <p:sldId id="577" r:id="rId12"/>
    <p:sldId id="469" r:id="rId13"/>
    <p:sldId id="471" r:id="rId14"/>
    <p:sldId id="598" r:id="rId15"/>
    <p:sldId id="472" r:id="rId16"/>
    <p:sldId id="473" r:id="rId17"/>
    <p:sldId id="474" r:id="rId18"/>
    <p:sldId id="475" r:id="rId19"/>
    <p:sldId id="476" r:id="rId20"/>
    <p:sldId id="588" r:id="rId21"/>
    <p:sldId id="477" r:id="rId22"/>
    <p:sldId id="630" r:id="rId23"/>
    <p:sldId id="631" r:id="rId24"/>
    <p:sldId id="632" r:id="rId25"/>
    <p:sldId id="633" r:id="rId26"/>
    <p:sldId id="634" r:id="rId27"/>
    <p:sldId id="635" r:id="rId28"/>
    <p:sldId id="636" r:id="rId29"/>
    <p:sldId id="637" r:id="rId30"/>
    <p:sldId id="638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600" r:id="rId40"/>
    <p:sldId id="488" r:id="rId41"/>
    <p:sldId id="489" r:id="rId42"/>
    <p:sldId id="490" r:id="rId43"/>
    <p:sldId id="491" r:id="rId44"/>
    <p:sldId id="493" r:id="rId45"/>
    <p:sldId id="494" r:id="rId46"/>
    <p:sldId id="495" r:id="rId47"/>
    <p:sldId id="498" r:id="rId48"/>
    <p:sldId id="622" r:id="rId49"/>
    <p:sldId id="499" r:id="rId50"/>
    <p:sldId id="589" r:id="rId51"/>
    <p:sldId id="501" r:id="rId52"/>
    <p:sldId id="502" r:id="rId53"/>
    <p:sldId id="503" r:id="rId54"/>
    <p:sldId id="504" r:id="rId55"/>
    <p:sldId id="505" r:id="rId56"/>
    <p:sldId id="506" r:id="rId57"/>
    <p:sldId id="599" r:id="rId58"/>
    <p:sldId id="593" r:id="rId59"/>
    <p:sldId id="507" r:id="rId60"/>
    <p:sldId id="591" r:id="rId61"/>
    <p:sldId id="510" r:id="rId62"/>
    <p:sldId id="511" r:id="rId63"/>
    <p:sldId id="512" r:id="rId64"/>
    <p:sldId id="596" r:id="rId65"/>
    <p:sldId id="597" r:id="rId66"/>
    <p:sldId id="513" r:id="rId67"/>
    <p:sldId id="514" r:id="rId68"/>
    <p:sldId id="515" r:id="rId69"/>
    <p:sldId id="516" r:id="rId70"/>
    <p:sldId id="517" r:id="rId71"/>
    <p:sldId id="519" r:id="rId72"/>
    <p:sldId id="520" r:id="rId73"/>
    <p:sldId id="521" r:id="rId74"/>
    <p:sldId id="522" r:id="rId75"/>
    <p:sldId id="523" r:id="rId76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121" autoAdjust="0"/>
    <p:restoredTop sz="94697" autoAdjust="0"/>
  </p:normalViewPr>
  <p:slideViewPr>
    <p:cSldViewPr>
      <p:cViewPr varScale="1">
        <p:scale>
          <a:sx n="166" d="100"/>
          <a:sy n="166" d="100"/>
        </p:scale>
        <p:origin x="1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2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A73EC-D3FB-40C1-9137-072E887142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95855CE-241A-4962-97E2-E7D306733866}">
      <dgm:prSet phldrT="[Texto]" custT="1"/>
      <dgm:spPr/>
      <dgm:t>
        <a:bodyPr/>
        <a:lstStyle/>
        <a:p>
          <a:r>
            <a:rPr lang="pt-BR" sz="1800" b="1" dirty="0" smtClean="0">
              <a:latin typeface="Calibri" pitchFamily="34" charset="0"/>
              <a:cs typeface="Calibri" pitchFamily="34" charset="0"/>
            </a:rPr>
            <a:t>Pesquisa</a:t>
          </a:r>
          <a:endParaRPr lang="pt-BR" sz="1800" b="1" dirty="0">
            <a:latin typeface="Calibri" pitchFamily="34" charset="0"/>
            <a:cs typeface="Calibri" pitchFamily="34" charset="0"/>
          </a:endParaRPr>
        </a:p>
      </dgm:t>
    </dgm:pt>
    <dgm:pt modelId="{543CC76F-59D5-4670-A181-08245E781CB0}" type="parTrans" cxnId="{E437320A-7FFD-4F6F-8C08-BDD098D9FB82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D7F6E5B3-7F43-4E37-92D1-36D6BB78F006}" type="sibTrans" cxnId="{E437320A-7FFD-4F6F-8C08-BDD098D9FB82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4995F481-DDCC-4065-BA24-6535D93B06B8}">
      <dgm:prSet phldrT="[Texto]" custT="1"/>
      <dgm:spPr/>
      <dgm:t>
        <a:bodyPr/>
        <a:lstStyle/>
        <a:p>
          <a:r>
            <a:rPr lang="pt-BR" sz="1600" b="0" dirty="0" smtClean="0">
              <a:latin typeface="Calibri" pitchFamily="34" charset="0"/>
              <a:cs typeface="Calibri" pitchFamily="34" charset="0"/>
            </a:rPr>
            <a:t>escalonamento</a:t>
          </a:r>
          <a:endParaRPr lang="pt-BR" sz="1600" b="0" dirty="0">
            <a:latin typeface="Calibri" pitchFamily="34" charset="0"/>
            <a:cs typeface="Calibri" pitchFamily="34" charset="0"/>
          </a:endParaRPr>
        </a:p>
      </dgm:t>
    </dgm:pt>
    <dgm:pt modelId="{B0905782-26D8-4512-A7AA-39DF86CBF372}" type="parTrans" cxnId="{D823F81E-65F0-4262-B645-47FECDEEA76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D9DBDE2B-68E4-4DD2-8A04-D66E065DEF37}" type="sibTrans" cxnId="{D823F81E-65F0-4262-B645-47FECDEEA76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59F007C7-A74C-4A76-812D-F5331D53F9B4}">
      <dgm:prSet phldrT="[Texto]" custT="1"/>
      <dgm:spPr/>
      <dgm:t>
        <a:bodyPr/>
        <a:lstStyle/>
        <a:p>
          <a:r>
            <a:rPr lang="pt-BR" sz="1600" b="0" dirty="0" smtClean="0">
              <a:latin typeface="Calibri" pitchFamily="34" charset="0"/>
              <a:cs typeface="Calibri" pitchFamily="34" charset="0"/>
            </a:rPr>
            <a:t>produção</a:t>
          </a:r>
          <a:endParaRPr lang="pt-BR" sz="1600" b="0" dirty="0">
            <a:latin typeface="Calibri" pitchFamily="34" charset="0"/>
            <a:cs typeface="Calibri" pitchFamily="34" charset="0"/>
          </a:endParaRPr>
        </a:p>
      </dgm:t>
    </dgm:pt>
    <dgm:pt modelId="{A1FD9118-7E69-4C4B-A1F1-5FC6758320F2}" type="parTrans" cxnId="{9FBDAEC0-3D30-45FB-87E6-FBFC57DEAAAD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35A4437B-BF7C-46C9-9254-83F6DD991D30}" type="sibTrans" cxnId="{9FBDAEC0-3D30-45FB-87E6-FBFC57DEAAAD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AAF4D9FC-B3A7-44A2-AF1D-48C1BB3FEA6C}">
      <dgm:prSet phldrT="[Texto]" custT="1"/>
      <dgm:spPr/>
      <dgm:t>
        <a:bodyPr/>
        <a:lstStyle/>
        <a:p>
          <a:r>
            <a:rPr lang="pt-BR" sz="1600" b="0" dirty="0" smtClean="0">
              <a:latin typeface="Calibri" pitchFamily="34" charset="0"/>
              <a:cs typeface="Calibri" pitchFamily="34" charset="0"/>
            </a:rPr>
            <a:t>produto / processo</a:t>
          </a:r>
          <a:endParaRPr lang="pt-BR" sz="1600" b="0" dirty="0">
            <a:latin typeface="Calibri" pitchFamily="34" charset="0"/>
            <a:cs typeface="Calibri" pitchFamily="34" charset="0"/>
          </a:endParaRPr>
        </a:p>
      </dgm:t>
    </dgm:pt>
    <dgm:pt modelId="{E1C3A69E-E7F6-41EB-AFEC-DEB5B7E80BB4}" type="parTrans" cxnId="{5D8A9C72-B093-4B2F-A9AB-6BA39821462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187B4B06-5618-4FE1-958C-E4972F49C6A0}" type="sibTrans" cxnId="{5D8A9C72-B093-4B2F-A9AB-6BA39821462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2F29EA7A-19D2-4EE5-A97C-4B638C9CDEB0}" type="pres">
      <dgm:prSet presAssocID="{DACA73EC-D3FB-40C1-9137-072E887142FE}" presName="arrowDiagram" presStyleCnt="0">
        <dgm:presLayoutVars>
          <dgm:chMax val="5"/>
          <dgm:dir/>
          <dgm:resizeHandles val="exact"/>
        </dgm:presLayoutVars>
      </dgm:prSet>
      <dgm:spPr/>
    </dgm:pt>
    <dgm:pt modelId="{3CE86C01-708D-44E9-A28E-E20E470B47A4}" type="pres">
      <dgm:prSet presAssocID="{DACA73EC-D3FB-40C1-9137-072E887142FE}" presName="arrow" presStyleLbl="bgShp" presStyleIdx="0" presStyleCnt="1" custScaleX="127353" custLinFactNeighborY="-1918"/>
      <dgm:spPr/>
    </dgm:pt>
    <dgm:pt modelId="{24E7DBCF-1C1D-420B-BFE9-AF1D4B0A8BB3}" type="pres">
      <dgm:prSet presAssocID="{DACA73EC-D3FB-40C1-9137-072E887142FE}" presName="arrowDiagram4" presStyleCnt="0"/>
      <dgm:spPr/>
    </dgm:pt>
    <dgm:pt modelId="{FF8386FD-B33E-4CA3-AB4B-C0E301084C07}" type="pres">
      <dgm:prSet presAssocID="{195855CE-241A-4962-97E2-E7D306733866}" presName="bullet4a" presStyleLbl="node1" presStyleIdx="0" presStyleCnt="4" custLinFactX="-100000" custLinFactY="-100000" custLinFactNeighborX="-124426" custLinFactNeighborY="-112170"/>
      <dgm:spPr/>
    </dgm:pt>
    <dgm:pt modelId="{7AFE67C6-C067-435E-BDE2-AB93BDCE5018}" type="pres">
      <dgm:prSet presAssocID="{195855CE-241A-4962-97E2-E7D306733866}" presName="textBox4a" presStyleLbl="revTx" presStyleIdx="0" presStyleCnt="4" custScaleX="230212" custScaleY="55913" custLinFactNeighborX="37242" custLinFactNeighborY="-29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3E393D-63DE-4BD5-80A4-D5A9EB65749B}" type="pres">
      <dgm:prSet presAssocID="{4995F481-DDCC-4065-BA24-6535D93B06B8}" presName="bullet4b" presStyleLbl="node1" presStyleIdx="1" presStyleCnt="4" custLinFactNeighborX="-54522" custLinFactNeighborY="-18512"/>
      <dgm:spPr/>
    </dgm:pt>
    <dgm:pt modelId="{1C9B5328-DE44-4A44-AB5E-44CD929CC372}" type="pres">
      <dgm:prSet presAssocID="{4995F481-DDCC-4065-BA24-6535D93B06B8}" presName="textBox4b" presStyleLbl="revTx" presStyleIdx="1" presStyleCnt="4" custScaleX="229179" custScaleY="33251" custLinFactNeighborX="45473" custLinFactNeighborY="-220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6686B-27BF-4579-8815-3A6958B08B69}" type="pres">
      <dgm:prSet presAssocID="{59F007C7-A74C-4A76-812D-F5331D53F9B4}" presName="bullet4c" presStyleLbl="node1" presStyleIdx="2" presStyleCnt="4" custLinFactNeighborX="25979" custLinFactNeighborY="544"/>
      <dgm:spPr/>
    </dgm:pt>
    <dgm:pt modelId="{DBCA7FC6-A896-4EBA-A201-CF45B32A74DA}" type="pres">
      <dgm:prSet presAssocID="{59F007C7-A74C-4A76-812D-F5331D53F9B4}" presName="textBox4c" presStyleLbl="revTx" presStyleIdx="2" presStyleCnt="4" custScaleX="128348" custScaleY="11903" custLinFactNeighborX="15105" custLinFactNeighborY="-326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546DE9-4425-4227-8E6A-4AC520A63712}" type="pres">
      <dgm:prSet presAssocID="{AAF4D9FC-B3A7-44A2-AF1D-48C1BB3FEA6C}" presName="bullet4d" presStyleLbl="node1" presStyleIdx="3" presStyleCnt="4" custLinFactX="8194" custLinFactNeighborX="100000" custLinFactNeighborY="6284"/>
      <dgm:spPr/>
    </dgm:pt>
    <dgm:pt modelId="{B3959592-1475-4655-9638-54C47CE030AA}" type="pres">
      <dgm:prSet presAssocID="{AAF4D9FC-B3A7-44A2-AF1D-48C1BB3FEA6C}" presName="textBox4d" presStyleLbl="revTx" presStyleIdx="3" presStyleCnt="4" custScaleX="182811" custScaleY="33263" custLinFactNeighborX="55493" custLinFactNeighborY="-205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0975A53-F1C0-FC45-AEA4-54EC4FC8D7B5}" type="presOf" srcId="{195855CE-241A-4962-97E2-E7D306733866}" destId="{7AFE67C6-C067-435E-BDE2-AB93BDCE5018}" srcOrd="0" destOrd="0" presId="urn:microsoft.com/office/officeart/2005/8/layout/arrow2"/>
    <dgm:cxn modelId="{D823F81E-65F0-4262-B645-47FECDEEA763}" srcId="{DACA73EC-D3FB-40C1-9137-072E887142FE}" destId="{4995F481-DDCC-4065-BA24-6535D93B06B8}" srcOrd="1" destOrd="0" parTransId="{B0905782-26D8-4512-A7AA-39DF86CBF372}" sibTransId="{D9DBDE2B-68E4-4DD2-8A04-D66E065DEF37}"/>
    <dgm:cxn modelId="{41D495C5-3419-B04F-83D7-7302AC95DE85}" type="presOf" srcId="{59F007C7-A74C-4A76-812D-F5331D53F9B4}" destId="{DBCA7FC6-A896-4EBA-A201-CF45B32A74DA}" srcOrd="0" destOrd="0" presId="urn:microsoft.com/office/officeart/2005/8/layout/arrow2"/>
    <dgm:cxn modelId="{4C94EF77-E575-2C42-B866-8873550CEAED}" type="presOf" srcId="{4995F481-DDCC-4065-BA24-6535D93B06B8}" destId="{1C9B5328-DE44-4A44-AB5E-44CD929CC372}" srcOrd="0" destOrd="0" presId="urn:microsoft.com/office/officeart/2005/8/layout/arrow2"/>
    <dgm:cxn modelId="{03949225-D7C6-A248-9ADD-4410BC332358}" type="presOf" srcId="{AAF4D9FC-B3A7-44A2-AF1D-48C1BB3FEA6C}" destId="{B3959592-1475-4655-9638-54C47CE030AA}" srcOrd="0" destOrd="0" presId="urn:microsoft.com/office/officeart/2005/8/layout/arrow2"/>
    <dgm:cxn modelId="{9FBDAEC0-3D30-45FB-87E6-FBFC57DEAAAD}" srcId="{DACA73EC-D3FB-40C1-9137-072E887142FE}" destId="{59F007C7-A74C-4A76-812D-F5331D53F9B4}" srcOrd="2" destOrd="0" parTransId="{A1FD9118-7E69-4C4B-A1F1-5FC6758320F2}" sibTransId="{35A4437B-BF7C-46C9-9254-83F6DD991D30}"/>
    <dgm:cxn modelId="{E437320A-7FFD-4F6F-8C08-BDD098D9FB82}" srcId="{DACA73EC-D3FB-40C1-9137-072E887142FE}" destId="{195855CE-241A-4962-97E2-E7D306733866}" srcOrd="0" destOrd="0" parTransId="{543CC76F-59D5-4670-A181-08245E781CB0}" sibTransId="{D7F6E5B3-7F43-4E37-92D1-36D6BB78F006}"/>
    <dgm:cxn modelId="{770F43F4-8F4F-7043-AF1E-B0A3712BD8AF}" type="presOf" srcId="{DACA73EC-D3FB-40C1-9137-072E887142FE}" destId="{2F29EA7A-19D2-4EE5-A97C-4B638C9CDEB0}" srcOrd="0" destOrd="0" presId="urn:microsoft.com/office/officeart/2005/8/layout/arrow2"/>
    <dgm:cxn modelId="{5D8A9C72-B093-4B2F-A9AB-6BA398214623}" srcId="{DACA73EC-D3FB-40C1-9137-072E887142FE}" destId="{AAF4D9FC-B3A7-44A2-AF1D-48C1BB3FEA6C}" srcOrd="3" destOrd="0" parTransId="{E1C3A69E-E7F6-41EB-AFEC-DEB5B7E80BB4}" sibTransId="{187B4B06-5618-4FE1-958C-E4972F49C6A0}"/>
    <dgm:cxn modelId="{D961A465-894C-934C-9EE0-95327C10B0E3}" type="presParOf" srcId="{2F29EA7A-19D2-4EE5-A97C-4B638C9CDEB0}" destId="{3CE86C01-708D-44E9-A28E-E20E470B47A4}" srcOrd="0" destOrd="0" presId="urn:microsoft.com/office/officeart/2005/8/layout/arrow2"/>
    <dgm:cxn modelId="{4092A432-7943-0149-9417-5BF8D4ACF578}" type="presParOf" srcId="{2F29EA7A-19D2-4EE5-A97C-4B638C9CDEB0}" destId="{24E7DBCF-1C1D-420B-BFE9-AF1D4B0A8BB3}" srcOrd="1" destOrd="0" presId="urn:microsoft.com/office/officeart/2005/8/layout/arrow2"/>
    <dgm:cxn modelId="{48113A0D-037A-1947-9033-4BCA57399E40}" type="presParOf" srcId="{24E7DBCF-1C1D-420B-BFE9-AF1D4B0A8BB3}" destId="{FF8386FD-B33E-4CA3-AB4B-C0E301084C07}" srcOrd="0" destOrd="0" presId="urn:microsoft.com/office/officeart/2005/8/layout/arrow2"/>
    <dgm:cxn modelId="{79E9E1CD-C226-444D-9544-A9871D12D300}" type="presParOf" srcId="{24E7DBCF-1C1D-420B-BFE9-AF1D4B0A8BB3}" destId="{7AFE67C6-C067-435E-BDE2-AB93BDCE5018}" srcOrd="1" destOrd="0" presId="urn:microsoft.com/office/officeart/2005/8/layout/arrow2"/>
    <dgm:cxn modelId="{36AE8C29-A6E3-2847-BB35-74429CCD47AC}" type="presParOf" srcId="{24E7DBCF-1C1D-420B-BFE9-AF1D4B0A8BB3}" destId="{603E393D-63DE-4BD5-80A4-D5A9EB65749B}" srcOrd="2" destOrd="0" presId="urn:microsoft.com/office/officeart/2005/8/layout/arrow2"/>
    <dgm:cxn modelId="{5BF9F77B-4CF6-7B4A-8F17-137DE216F3C0}" type="presParOf" srcId="{24E7DBCF-1C1D-420B-BFE9-AF1D4B0A8BB3}" destId="{1C9B5328-DE44-4A44-AB5E-44CD929CC372}" srcOrd="3" destOrd="0" presId="urn:microsoft.com/office/officeart/2005/8/layout/arrow2"/>
    <dgm:cxn modelId="{CF37D93A-E981-9945-947B-58CC2E7B586A}" type="presParOf" srcId="{24E7DBCF-1C1D-420B-BFE9-AF1D4B0A8BB3}" destId="{9F16686B-27BF-4579-8815-3A6958B08B69}" srcOrd="4" destOrd="0" presId="urn:microsoft.com/office/officeart/2005/8/layout/arrow2"/>
    <dgm:cxn modelId="{FAAA662C-142C-BD4B-95A2-0C658FA05D82}" type="presParOf" srcId="{24E7DBCF-1C1D-420B-BFE9-AF1D4B0A8BB3}" destId="{DBCA7FC6-A896-4EBA-A201-CF45B32A74DA}" srcOrd="5" destOrd="0" presId="urn:microsoft.com/office/officeart/2005/8/layout/arrow2"/>
    <dgm:cxn modelId="{7DBC74AA-1D63-1D44-8447-7D5BA228C2EC}" type="presParOf" srcId="{24E7DBCF-1C1D-420B-BFE9-AF1D4B0A8BB3}" destId="{CD546DE9-4425-4227-8E6A-4AC520A63712}" srcOrd="6" destOrd="0" presId="urn:microsoft.com/office/officeart/2005/8/layout/arrow2"/>
    <dgm:cxn modelId="{E41DC74B-06F7-FF4C-9BD7-8FA271E311F3}" type="presParOf" srcId="{24E7DBCF-1C1D-420B-BFE9-AF1D4B0A8BB3}" destId="{B3959592-1475-4655-9638-54C47CE030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8AC64-9F0E-4FC9-8038-D70D27075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44302B-CDA1-4CF2-A1F9-99728A0819EE}">
      <dgm:prSet custT="1"/>
      <dgm:spPr>
        <a:solidFill>
          <a:srgbClr val="A40000"/>
        </a:solidFill>
      </dgm:spPr>
      <dgm:t>
        <a:bodyPr/>
        <a:lstStyle/>
        <a:p>
          <a:pPr algn="ctr" rtl="0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Empresa – Empresa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CC0462E-639D-4883-8E37-DD09898F381E}" type="parTrans" cxnId="{C3C718D5-1843-417B-B138-D92F77721417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3A4E4BDC-93A6-4012-B963-46707758A66E}" type="sibTrans" cxnId="{C3C718D5-1843-417B-B138-D92F77721417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CF73E3D-6B34-49D6-B040-0D810F32BFC5}" type="pres">
      <dgm:prSet presAssocID="{A728AC64-9F0E-4FC9-8038-D70D27075A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2A2132-6E26-413C-83F7-8C6281CCBD53}" type="pres">
      <dgm:prSet presAssocID="{BE44302B-CDA1-4CF2-A1F9-99728A0819EE}" presName="parentText" presStyleLbl="node1" presStyleIdx="0" presStyleCnt="1" custAng="0" custLinFactX="-111972" custLinFactY="100000" custLinFactNeighborX="-200000" custLinFactNeighborY="14632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FA77B3-7838-BF4C-B648-E10DD3F66D3B}" type="presOf" srcId="{BE44302B-CDA1-4CF2-A1F9-99728A0819EE}" destId="{202A2132-6E26-413C-83F7-8C6281CCBD53}" srcOrd="0" destOrd="0" presId="urn:microsoft.com/office/officeart/2005/8/layout/vList2"/>
    <dgm:cxn modelId="{010F33F5-DCFE-194C-88F3-CFE603E512A1}" type="presOf" srcId="{A728AC64-9F0E-4FC9-8038-D70D27075AD4}" destId="{ECF73E3D-6B34-49D6-B040-0D810F32BFC5}" srcOrd="0" destOrd="0" presId="urn:microsoft.com/office/officeart/2005/8/layout/vList2"/>
    <dgm:cxn modelId="{C3C718D5-1843-417B-B138-D92F77721417}" srcId="{A728AC64-9F0E-4FC9-8038-D70D27075AD4}" destId="{BE44302B-CDA1-4CF2-A1F9-99728A0819EE}" srcOrd="0" destOrd="0" parTransId="{0CC0462E-639D-4883-8E37-DD09898F381E}" sibTransId="{3A4E4BDC-93A6-4012-B963-46707758A66E}"/>
    <dgm:cxn modelId="{46CA3CA6-EB40-B741-B941-58B4B99BC777}" type="presParOf" srcId="{ECF73E3D-6B34-49D6-B040-0D810F32BFC5}" destId="{202A2132-6E26-413C-83F7-8C6281CCBD5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8AC64-9F0E-4FC9-8038-D70D27075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E776D7-4955-412B-B132-8204CD7F994E}">
      <dgm:prSet custT="1"/>
      <dgm:spPr>
        <a:solidFill>
          <a:srgbClr val="A40000"/>
        </a:solidFill>
      </dgm:spPr>
      <dgm:t>
        <a:bodyPr/>
        <a:lstStyle/>
        <a:p>
          <a:pPr algn="ctr" rtl="0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ICT - Empresa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AC6998CF-7B9D-488D-BB5F-BF6F14201829}" type="parTrans" cxnId="{4F8A8298-DA6E-4D08-A233-25A60EB86909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500CAE4-1890-4022-BCED-F4F2BA3265E1}" type="sibTrans" cxnId="{4F8A8298-DA6E-4D08-A233-25A60EB86909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CF73E3D-6B34-49D6-B040-0D810F32BFC5}" type="pres">
      <dgm:prSet presAssocID="{A728AC64-9F0E-4FC9-8038-D70D27075A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896603-161B-40E7-9216-0BE8D86572FF}" type="pres">
      <dgm:prSet presAssocID="{3EE776D7-4955-412B-B132-8204CD7F994E}" presName="parentText" presStyleLbl="node1" presStyleIdx="0" presStyleCnt="1" custAng="0" custLinFactNeighborY="-1583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A6B6F2-7DAF-AD48-BD6C-23F8326FA5D4}" type="presOf" srcId="{A728AC64-9F0E-4FC9-8038-D70D27075AD4}" destId="{ECF73E3D-6B34-49D6-B040-0D810F32BFC5}" srcOrd="0" destOrd="0" presId="urn:microsoft.com/office/officeart/2005/8/layout/vList2"/>
    <dgm:cxn modelId="{4F8A8298-DA6E-4D08-A233-25A60EB86909}" srcId="{A728AC64-9F0E-4FC9-8038-D70D27075AD4}" destId="{3EE776D7-4955-412B-B132-8204CD7F994E}" srcOrd="0" destOrd="0" parTransId="{AC6998CF-7B9D-488D-BB5F-BF6F14201829}" sibTransId="{5500CAE4-1890-4022-BCED-F4F2BA3265E1}"/>
    <dgm:cxn modelId="{297875A7-519C-2647-8E0F-2FAC85DDF09A}" type="presOf" srcId="{3EE776D7-4955-412B-B132-8204CD7F994E}" destId="{49896603-161B-40E7-9216-0BE8D86572FF}" srcOrd="0" destOrd="0" presId="urn:microsoft.com/office/officeart/2005/8/layout/vList2"/>
    <dgm:cxn modelId="{E9E8B967-5F05-A548-9546-6F1D8EDF9A80}" type="presParOf" srcId="{ECF73E3D-6B34-49D6-B040-0D810F32BFC5}" destId="{49896603-161B-40E7-9216-0BE8D86572F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DAEBA-9A6B-41D3-AF40-AC697B9C9D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BFE429-0203-4581-A90D-F3E9C66F0DA5}">
      <dgm:prSet custT="1"/>
      <dgm:spPr/>
      <dgm:t>
        <a:bodyPr/>
        <a:lstStyle/>
        <a:p>
          <a:pPr rtl="0"/>
          <a:r>
            <a:rPr lang="pt-BR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Exploração de Patentes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1D47CE65-041B-41A5-8A77-DEF6FCE93C2B}" type="parTrans" cxnId="{8E12204A-5C96-44BF-8C47-33B35ED0BC07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93FDD69-263B-4A5D-BB8A-DEE5FA5BC355}" type="sibTrans" cxnId="{8E12204A-5C96-44BF-8C47-33B35ED0BC07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0A980C7-6E3D-4348-B306-1A2C165820FA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</a:t>
          </a:r>
          <a:r>
            <a: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patente concedida</a:t>
          </a:r>
          <a:r>
            <a: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ou </a:t>
          </a:r>
          <a:r>
            <a: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 de patente</a:t>
          </a:r>
          <a:r>
            <a: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depositado junto ao INPI</a:t>
          </a:r>
          <a:endParaRPr lang="pt-BR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F635778-78ED-4233-BDD0-F892B0C08AB8}" type="parTrans" cxnId="{3E69FC51-1963-4A78-9394-8E09620EFA8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FFB6245-DE52-4DEA-BEEB-D71EE92FE60C}" type="sibTrans" cxnId="{3E69FC51-1963-4A78-9394-8E09620EFA8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E790369-13F6-4544-A393-CC00A39EFB68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Exclusivo </a:t>
          </a:r>
          <a:r>
            <a: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publicação de Edital</a:t>
          </a:r>
          <a:endParaRPr lang="pt-BR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FE4D29F-6DA0-40CF-A0F6-6E8880743F2A}" type="parTrans" cxnId="{2ADF760D-EF62-4012-B463-5E44F9FC762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74BE52D-3CBC-417F-AE9B-9C6E6EFD93A4}" type="sibTrans" cxnId="{2ADF760D-EF62-4012-B463-5E44F9FC762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3E09017-6592-4348-8BC4-00C8EAC68045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A ICT </a:t>
          </a:r>
          <a:r>
            <a:rPr lang="pt-BR" sz="1600" b="1" i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licencia</a:t>
          </a:r>
          <a:r>
            <a:rPr lang="pt-BR" sz="16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o direito de uso e exploração da tecnologia de sua titularidade. Ela NÃO vende!</a:t>
          </a:r>
          <a:endParaRPr lang="pt-BR" sz="16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gm:t>
    </dgm:pt>
    <dgm:pt modelId="{C23F3BD1-A575-4F62-82E1-4FDF34F7141B}" type="parTrans" cxnId="{C0BD2DBB-9693-4903-B067-CD1A12CC3B2C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E9CC0B8-DDEA-4D45-9C62-5004597E20DD}" type="sibTrans" cxnId="{C0BD2DBB-9693-4903-B067-CD1A12CC3B2C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8545015-B218-42EE-A632-65045EF10F5A}">
      <dgm:prSet custT="1"/>
      <dgm:spPr/>
      <dgm:t>
        <a:bodyPr/>
        <a:lstStyle/>
        <a:p>
          <a:pPr rtl="0"/>
          <a:r>
            <a:rPr lang="pt-BR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Fornecimento de Tecnologia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E509046-ACB2-478C-B980-408251CD6F71}" type="parTrans" cxnId="{99B18245-0B3D-4801-A57A-01780095FDD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4D83CAA-DDFC-4600-A4D5-EE35DD71A6D1}" type="sibTrans" cxnId="{99B18245-0B3D-4801-A57A-01780095FDD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C367390-6969-4CE9-AD1D-C22E06EB3A44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Aquisição de conhecimentos</a:t>
          </a:r>
          <a:r>
            <a: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(</a:t>
          </a:r>
          <a:r>
            <a:rPr lang="pt-BR" sz="1600" i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know</a:t>
          </a:r>
          <a:r>
            <a:rPr lang="pt-BR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600" i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how</a:t>
          </a:r>
          <a:r>
            <a: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) e de técnicas  </a:t>
          </a:r>
          <a:r>
            <a: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não amparados por direitos de propriedade industrial</a:t>
          </a:r>
          <a:endParaRPr lang="pt-BR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2184891-6DB2-4C5D-B142-C5AAF13AAFCA}" type="parTrans" cxnId="{E9AF83DD-A174-468A-ABD7-CA309C36FC6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E033A0B-D12D-451A-941A-A52D11222A9D}" type="sibTrans" cxnId="{E9AF83DD-A174-468A-ABD7-CA309C36FC6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D7535D0-9F86-4216-9D0E-1323FE0F1168}">
      <dgm:prSet custT="1"/>
      <dgm:spPr/>
      <dgm:t>
        <a:bodyPr/>
        <a:lstStyle/>
        <a:p>
          <a:pPr rtl="0"/>
          <a:r>
            <a:rPr lang="pt-BR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Pesquisa e Desenvolvimento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849C9E73-6D79-41D8-9D99-A686866AB896}" type="parTrans" cxnId="{865AA75D-080D-4652-9E62-EE05044CABC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4ECF426-CB0F-411B-8175-2195DD76EEB6}" type="sibTrans" cxnId="{865AA75D-080D-4652-9E62-EE05044CABC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00A43F0-C212-4AA8-BB09-55426FFD3842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Parceria para a pesquisa e desenvolvimento conjunto</a:t>
          </a:r>
          <a:r>
            <a: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tecnologia de interesse das partes que podem ou não geram conhecimento passível de proteção, com posterior licenciamento</a:t>
          </a:r>
          <a:endParaRPr lang="pt-BR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8C5E82B-6B0B-493C-9C81-3275996D6477}" type="parTrans" cxnId="{5E6B7DFF-C22A-4945-95B1-BD967B00969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289041E-E5A6-43E7-8E62-E4F22CA37407}" type="sibTrans" cxnId="{5E6B7DFF-C22A-4945-95B1-BD967B00969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4FFEC8E-4DF3-4729-9E23-F0961A5AE9AE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Não Exclusivo</a:t>
          </a:r>
          <a:r>
            <a: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isento de Edital</a:t>
          </a:r>
          <a:endParaRPr lang="pt-BR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26C56C4-A60F-4B15-A4C7-47ED3BF3CE3B}" type="parTrans" cxnId="{928F2495-D8BF-4CC0-BE76-F2E11591EA5A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524750F-AA6B-47E0-8B90-288F3C60BD64}" type="sibTrans" cxnId="{928F2495-D8BF-4CC0-BE76-F2E11591EA5A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4BEB512-F3BA-4C44-A368-04923AA42F5E}" type="pres">
      <dgm:prSet presAssocID="{89BDAEBA-9A6B-41D3-AF40-AC697B9C9D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B25760-CC3E-4A3B-AE74-ABD6F040CB63}" type="pres">
      <dgm:prSet presAssocID="{5CBFE429-0203-4581-A90D-F3E9C66F0DA5}" presName="parentText" presStyleLbl="node1" presStyleIdx="0" presStyleCnt="3" custLinFactNeighborX="-211" custLinFactNeighborY="47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41C0FD-1D79-41E1-A3AF-E09D5A3397B4}" type="pres">
      <dgm:prSet presAssocID="{5CBFE429-0203-4581-A90D-F3E9C66F0DA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5E0DE4-28B9-4578-81B8-9AF4C6F0CCA8}" type="pres">
      <dgm:prSet presAssocID="{78545015-B218-42EE-A632-65045EF10F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C8C889-F870-4042-AE09-72C5D05912F6}" type="pres">
      <dgm:prSet presAssocID="{78545015-B218-42EE-A632-65045EF10F5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B8D1CB-BB5D-4A85-98C7-D4315860C67C}" type="pres">
      <dgm:prSet presAssocID="{7D7535D0-9F86-4216-9D0E-1323FE0F11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A99236-4EF7-453D-90E1-03A16A53C408}" type="pres">
      <dgm:prSet presAssocID="{7D7535D0-9F86-4216-9D0E-1323FE0F116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D95770-2569-3B45-8981-783604EF64BB}" type="presOf" srcId="{00A980C7-6E3D-4348-B306-1A2C165820FA}" destId="{7341C0FD-1D79-41E1-A3AF-E09D5A3397B4}" srcOrd="0" destOrd="0" presId="urn:microsoft.com/office/officeart/2005/8/layout/vList2"/>
    <dgm:cxn modelId="{C0BD2DBB-9693-4903-B067-CD1A12CC3B2C}" srcId="{5CBFE429-0203-4581-A90D-F3E9C66F0DA5}" destId="{03E09017-6592-4348-8BC4-00C8EAC68045}" srcOrd="1" destOrd="0" parTransId="{C23F3BD1-A575-4F62-82E1-4FDF34F7141B}" sibTransId="{5E9CC0B8-DDEA-4D45-9C62-5004597E20DD}"/>
    <dgm:cxn modelId="{FEDC7234-409A-E04F-9C62-6113296BC5EF}" type="presOf" srcId="{7D7535D0-9F86-4216-9D0E-1323FE0F1168}" destId="{3EB8D1CB-BB5D-4A85-98C7-D4315860C67C}" srcOrd="0" destOrd="0" presId="urn:microsoft.com/office/officeart/2005/8/layout/vList2"/>
    <dgm:cxn modelId="{E9251CBD-E42E-2941-9A5C-2A9A15389D64}" type="presOf" srcId="{78545015-B218-42EE-A632-65045EF10F5A}" destId="{9E5E0DE4-28B9-4578-81B8-9AF4C6F0CCA8}" srcOrd="0" destOrd="0" presId="urn:microsoft.com/office/officeart/2005/8/layout/vList2"/>
    <dgm:cxn modelId="{D5524BA5-8440-6441-B9E3-2838D3506B28}" type="presOf" srcId="{24FFEC8E-4DF3-4729-9E23-F0961A5AE9AE}" destId="{7341C0FD-1D79-41E1-A3AF-E09D5A3397B4}" srcOrd="0" destOrd="2" presId="urn:microsoft.com/office/officeart/2005/8/layout/vList2"/>
    <dgm:cxn modelId="{3E69FC51-1963-4A78-9394-8E09620EFA8E}" srcId="{5CBFE429-0203-4581-A90D-F3E9C66F0DA5}" destId="{00A980C7-6E3D-4348-B306-1A2C165820FA}" srcOrd="0" destOrd="0" parTransId="{BF635778-78ED-4233-BDD0-F892B0C08AB8}" sibTransId="{4FFB6245-DE52-4DEA-BEEB-D71EE92FE60C}"/>
    <dgm:cxn modelId="{8E12204A-5C96-44BF-8C47-33B35ED0BC07}" srcId="{89BDAEBA-9A6B-41D3-AF40-AC697B9C9D9B}" destId="{5CBFE429-0203-4581-A90D-F3E9C66F0DA5}" srcOrd="0" destOrd="0" parTransId="{1D47CE65-041B-41A5-8A77-DEF6FCE93C2B}" sibTransId="{A93FDD69-263B-4A5D-BB8A-DEE5FA5BC355}"/>
    <dgm:cxn modelId="{99B18245-0B3D-4801-A57A-01780095FDDB}" srcId="{89BDAEBA-9A6B-41D3-AF40-AC697B9C9D9B}" destId="{78545015-B218-42EE-A632-65045EF10F5A}" srcOrd="1" destOrd="0" parTransId="{4E509046-ACB2-478C-B980-408251CD6F71}" sibTransId="{34D83CAA-DDFC-4600-A4D5-EE35DD71A6D1}"/>
    <dgm:cxn modelId="{D54A09A0-A82F-3D4D-9CCF-44300E2D66E7}" type="presOf" srcId="{5CBFE429-0203-4581-A90D-F3E9C66F0DA5}" destId="{E6B25760-CC3E-4A3B-AE74-ABD6F040CB63}" srcOrd="0" destOrd="0" presId="urn:microsoft.com/office/officeart/2005/8/layout/vList2"/>
    <dgm:cxn modelId="{0D9A136D-C86E-0A42-AC97-26C67FCC4553}" type="presOf" srcId="{100A43F0-C212-4AA8-BB09-55426FFD3842}" destId="{1FA99236-4EF7-453D-90E1-03A16A53C408}" srcOrd="0" destOrd="0" presId="urn:microsoft.com/office/officeart/2005/8/layout/vList2"/>
    <dgm:cxn modelId="{0F3FCFB1-C69D-F049-BCF2-506D422B0C1C}" type="presOf" srcId="{3E790369-13F6-4544-A393-CC00A39EFB68}" destId="{7341C0FD-1D79-41E1-A3AF-E09D5A3397B4}" srcOrd="0" destOrd="1" presId="urn:microsoft.com/office/officeart/2005/8/layout/vList2"/>
    <dgm:cxn modelId="{5E6B7DFF-C22A-4945-95B1-BD967B00969D}" srcId="{7D7535D0-9F86-4216-9D0E-1323FE0F1168}" destId="{100A43F0-C212-4AA8-BB09-55426FFD3842}" srcOrd="0" destOrd="0" parTransId="{68C5E82B-6B0B-493C-9C81-3275996D6477}" sibTransId="{B289041E-E5A6-43E7-8E62-E4F22CA37407}"/>
    <dgm:cxn modelId="{2ADF760D-EF62-4012-B463-5E44F9FC762E}" srcId="{00A980C7-6E3D-4348-B306-1A2C165820FA}" destId="{3E790369-13F6-4544-A393-CC00A39EFB68}" srcOrd="0" destOrd="0" parTransId="{CFE4D29F-6DA0-40CF-A0F6-6E8880743F2A}" sibTransId="{274BE52D-3CBC-417F-AE9B-9C6E6EFD93A4}"/>
    <dgm:cxn modelId="{C82D2FAA-0C88-F448-81DA-A8F6B4B68282}" type="presOf" srcId="{8C367390-6969-4CE9-AD1D-C22E06EB3A44}" destId="{81C8C889-F870-4042-AE09-72C5D05912F6}" srcOrd="0" destOrd="0" presId="urn:microsoft.com/office/officeart/2005/8/layout/vList2"/>
    <dgm:cxn modelId="{9BDC3A4F-BCFB-274F-9593-452E62F86CCB}" type="presOf" srcId="{89BDAEBA-9A6B-41D3-AF40-AC697B9C9D9B}" destId="{14BEB512-F3BA-4C44-A368-04923AA42F5E}" srcOrd="0" destOrd="0" presId="urn:microsoft.com/office/officeart/2005/8/layout/vList2"/>
    <dgm:cxn modelId="{865AA75D-080D-4652-9E62-EE05044CABC6}" srcId="{89BDAEBA-9A6B-41D3-AF40-AC697B9C9D9B}" destId="{7D7535D0-9F86-4216-9D0E-1323FE0F1168}" srcOrd="2" destOrd="0" parTransId="{849C9E73-6D79-41D8-9D99-A686866AB896}" sibTransId="{84ECF426-CB0F-411B-8175-2195DD76EEB6}"/>
    <dgm:cxn modelId="{8B3E46E2-7C68-B942-9114-8A2BA0236FAF}" type="presOf" srcId="{03E09017-6592-4348-8BC4-00C8EAC68045}" destId="{7341C0FD-1D79-41E1-A3AF-E09D5A3397B4}" srcOrd="0" destOrd="3" presId="urn:microsoft.com/office/officeart/2005/8/layout/vList2"/>
    <dgm:cxn modelId="{928F2495-D8BF-4CC0-BE76-F2E11591EA5A}" srcId="{00A980C7-6E3D-4348-B306-1A2C165820FA}" destId="{24FFEC8E-4DF3-4729-9E23-F0961A5AE9AE}" srcOrd="1" destOrd="0" parTransId="{926C56C4-A60F-4B15-A4C7-47ED3BF3CE3B}" sibTransId="{6524750F-AA6B-47E0-8B90-288F3C60BD64}"/>
    <dgm:cxn modelId="{E9AF83DD-A174-468A-ABD7-CA309C36FC61}" srcId="{78545015-B218-42EE-A632-65045EF10F5A}" destId="{8C367390-6969-4CE9-AD1D-C22E06EB3A44}" srcOrd="0" destOrd="0" parTransId="{D2184891-6DB2-4C5D-B142-C5AAF13AAFCA}" sibTransId="{4E033A0B-D12D-451A-941A-A52D11222A9D}"/>
    <dgm:cxn modelId="{367DC6A7-5B88-F643-B58D-C5B390CC117F}" type="presParOf" srcId="{14BEB512-F3BA-4C44-A368-04923AA42F5E}" destId="{E6B25760-CC3E-4A3B-AE74-ABD6F040CB63}" srcOrd="0" destOrd="0" presId="urn:microsoft.com/office/officeart/2005/8/layout/vList2"/>
    <dgm:cxn modelId="{71FF5FA8-77EA-D342-B7BF-75FB3ECD5902}" type="presParOf" srcId="{14BEB512-F3BA-4C44-A368-04923AA42F5E}" destId="{7341C0FD-1D79-41E1-A3AF-E09D5A3397B4}" srcOrd="1" destOrd="0" presId="urn:microsoft.com/office/officeart/2005/8/layout/vList2"/>
    <dgm:cxn modelId="{03155E54-CC1D-464F-9786-91962856C3FD}" type="presParOf" srcId="{14BEB512-F3BA-4C44-A368-04923AA42F5E}" destId="{9E5E0DE4-28B9-4578-81B8-9AF4C6F0CCA8}" srcOrd="2" destOrd="0" presId="urn:microsoft.com/office/officeart/2005/8/layout/vList2"/>
    <dgm:cxn modelId="{F995A21E-336C-A24E-866A-EA690584BEC7}" type="presParOf" srcId="{14BEB512-F3BA-4C44-A368-04923AA42F5E}" destId="{81C8C889-F870-4042-AE09-72C5D05912F6}" srcOrd="3" destOrd="0" presId="urn:microsoft.com/office/officeart/2005/8/layout/vList2"/>
    <dgm:cxn modelId="{5169DAEF-770D-D84B-A90C-69814A15F777}" type="presParOf" srcId="{14BEB512-F3BA-4C44-A368-04923AA42F5E}" destId="{3EB8D1CB-BB5D-4A85-98C7-D4315860C67C}" srcOrd="4" destOrd="0" presId="urn:microsoft.com/office/officeart/2005/8/layout/vList2"/>
    <dgm:cxn modelId="{BB440032-5969-244C-A338-2C8E4DE8A1B4}" type="presParOf" srcId="{14BEB512-F3BA-4C44-A368-04923AA42F5E}" destId="{1FA99236-4EF7-453D-90E1-03A16A53C40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C2A1E-9118-46E3-AF85-0BDE6B771E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58FAE4-A0F3-4D3C-B5A9-5B01F7BAFDB0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pt-BR" sz="1600" b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Desenvolvimento complementar da tecnologia em conjunto ICT e Empresa</a:t>
          </a:r>
          <a:endParaRPr lang="pt-BR" sz="1600" b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3C0B08E7-F867-4EEF-AC51-F3A1ED7FFDA0}" type="parTrans" cxnId="{DEA0BCCF-3145-4092-AAAA-0CC887240C1D}">
      <dgm:prSet/>
      <dgm:spPr/>
      <dgm:t>
        <a:bodyPr/>
        <a:lstStyle/>
        <a:p>
          <a:pPr algn="ctr"/>
          <a:endParaRPr lang="pt-BR" sz="1600">
            <a:solidFill>
              <a:schemeClr val="bg1"/>
            </a:solidFill>
          </a:endParaRPr>
        </a:p>
      </dgm:t>
    </dgm:pt>
    <dgm:pt modelId="{014A9A53-8686-4370-8625-CF93FE170E60}" type="sibTrans" cxnId="{DEA0BCCF-3145-4092-AAAA-0CC887240C1D}">
      <dgm:prSet/>
      <dgm:spPr/>
      <dgm:t>
        <a:bodyPr/>
        <a:lstStyle/>
        <a:p>
          <a:pPr algn="ctr"/>
          <a:endParaRPr lang="pt-BR" sz="1600">
            <a:solidFill>
              <a:schemeClr val="bg1"/>
            </a:solidFill>
          </a:endParaRPr>
        </a:p>
      </dgm:t>
    </dgm:pt>
    <dgm:pt modelId="{3D32DD72-EFA2-4556-9D6B-28E26C6529DE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pt-BR" sz="1600" b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Projeto de desenvolvimento deve ser detalhado em Planos de Trabalho, anexos ao convênio/contrato</a:t>
          </a:r>
          <a:endParaRPr lang="pt-BR" sz="1600" b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50913F74-96ED-4941-833D-35710B8DC9F3}" type="parTrans" cxnId="{0830167C-D799-40C9-AB53-3ABE57616066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F7B2D7AA-D5A4-4175-85C0-DCE52B1E5DF7}" type="sibTrans" cxnId="{0830167C-D799-40C9-AB53-3ABE57616066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DB88677F-C655-4539-A039-F808C00D69F4}" type="pres">
      <dgm:prSet presAssocID="{D92C2A1E-9118-46E3-AF85-0BDE6B771E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74BF4E-EAF8-43B5-9629-E2449DF96AC4}" type="pres">
      <dgm:prSet presAssocID="{8B58FAE4-A0F3-4D3C-B5A9-5B01F7BAFD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D6D07-B02F-43FF-990D-57AAFA9D8BE6}" type="pres">
      <dgm:prSet presAssocID="{014A9A53-8686-4370-8625-CF93FE170E60}" presName="spacer" presStyleCnt="0"/>
      <dgm:spPr/>
    </dgm:pt>
    <dgm:pt modelId="{B3F768B8-D953-494E-B168-25FA792C281E}" type="pres">
      <dgm:prSet presAssocID="{3D32DD72-EFA2-4556-9D6B-28E26C6529D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30167C-D799-40C9-AB53-3ABE57616066}" srcId="{D92C2A1E-9118-46E3-AF85-0BDE6B771E55}" destId="{3D32DD72-EFA2-4556-9D6B-28E26C6529DE}" srcOrd="1" destOrd="0" parTransId="{50913F74-96ED-4941-833D-35710B8DC9F3}" sibTransId="{F7B2D7AA-D5A4-4175-85C0-DCE52B1E5DF7}"/>
    <dgm:cxn modelId="{E0BEE0EE-6477-4C44-BD91-ECAEE0536430}" type="presOf" srcId="{8B58FAE4-A0F3-4D3C-B5A9-5B01F7BAFDB0}" destId="{5074BF4E-EAF8-43B5-9629-E2449DF96AC4}" srcOrd="0" destOrd="0" presId="urn:microsoft.com/office/officeart/2005/8/layout/vList2"/>
    <dgm:cxn modelId="{A85A82A3-88B6-A148-AD61-9BEFC3F6AE5A}" type="presOf" srcId="{3D32DD72-EFA2-4556-9D6B-28E26C6529DE}" destId="{B3F768B8-D953-494E-B168-25FA792C281E}" srcOrd="0" destOrd="0" presId="urn:microsoft.com/office/officeart/2005/8/layout/vList2"/>
    <dgm:cxn modelId="{DEA0BCCF-3145-4092-AAAA-0CC887240C1D}" srcId="{D92C2A1E-9118-46E3-AF85-0BDE6B771E55}" destId="{8B58FAE4-A0F3-4D3C-B5A9-5B01F7BAFDB0}" srcOrd="0" destOrd="0" parTransId="{3C0B08E7-F867-4EEF-AC51-F3A1ED7FFDA0}" sibTransId="{014A9A53-8686-4370-8625-CF93FE170E60}"/>
    <dgm:cxn modelId="{8094EED1-EA50-B74B-AC27-E47B0FA4CA0E}" type="presOf" srcId="{D92C2A1E-9118-46E3-AF85-0BDE6B771E55}" destId="{DB88677F-C655-4539-A039-F808C00D69F4}" srcOrd="0" destOrd="0" presId="urn:microsoft.com/office/officeart/2005/8/layout/vList2"/>
    <dgm:cxn modelId="{B18267C0-BB06-A940-A704-C46994AC0CB9}" type="presParOf" srcId="{DB88677F-C655-4539-A039-F808C00D69F4}" destId="{5074BF4E-EAF8-43B5-9629-E2449DF96AC4}" srcOrd="0" destOrd="0" presId="urn:microsoft.com/office/officeart/2005/8/layout/vList2"/>
    <dgm:cxn modelId="{65FA9D1B-93C1-424F-A087-DAFA82B44E30}" type="presParOf" srcId="{DB88677F-C655-4539-A039-F808C00D69F4}" destId="{6D7D6D07-B02F-43FF-990D-57AAFA9D8BE6}" srcOrd="1" destOrd="0" presId="urn:microsoft.com/office/officeart/2005/8/layout/vList2"/>
    <dgm:cxn modelId="{A1B59668-7028-DC48-A112-0C44F02AC04D}" type="presParOf" srcId="{DB88677F-C655-4539-A039-F808C00D69F4}" destId="{B3F768B8-D953-494E-B168-25FA792C281E}" srcOrd="2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0CADE9-E6F5-47E8-BBBA-3C8625B1420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3CA921E-B5EA-4C06-91EC-6DCC09AEBC5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 </a:t>
          </a:r>
        </a:p>
        <a:p>
          <a:pPr rtl="0"/>
          <a:r>
            <a:rPr lang="en-US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&gt; U$ 1M</a:t>
          </a:r>
          <a:endParaRPr lang="pt-BR" sz="17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15F051A-B401-49BB-AE77-C2C3A70FB6C5}" type="parTrans" cxnId="{713F69DF-2C69-4A89-B963-3BB25E9A11A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2C9B2EB-938C-4C37-8809-20F3901B1055}" type="sibTrans" cxnId="{713F69DF-2C69-4A89-B963-3BB25E9A11A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BCB2DF5-C760-48A4-B97C-8420E4A1385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15 </a:t>
          </a:r>
          <a:r>
            <a:rPr lang="en-US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Licenciamentos</a:t>
          </a:r>
          <a:r>
            <a: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geram</a:t>
          </a:r>
          <a:r>
            <a: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&lt;U$ 1M</a:t>
          </a:r>
          <a:endParaRPr lang="pt-BR" b="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DC1E112-7BF9-45AC-87CE-4E2D0A5DCC8F}" type="parTrans" cxnId="{F3695945-4D42-4B60-B138-FBF596E8166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E3D39BD-614F-48DC-8640-2461EFCEDF6A}" type="sibTrans" cxnId="{F3695945-4D42-4B60-B138-FBF596E8166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A8F545C-6DD0-4688-A39A-CA76151ABE2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50</a:t>
          </a:r>
          <a:r>
            <a: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PIs</a:t>
          </a:r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licenciadas</a:t>
          </a:r>
        </a:p>
        <a:p>
          <a:pPr rtl="0"/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50</a:t>
          </a:r>
          <a:r>
            <a: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PIs</a:t>
          </a:r>
          <a:r>
            <a: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não licenciada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8B70AB2-2099-4F53-950A-F7C9962EDA0D}" type="parTrans" cxnId="{84C83BFB-516D-42C1-BD11-AC45611D82B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0CD75B7-38BA-4D5D-B30E-DD9ED906F072}" type="sibTrans" cxnId="{84C83BFB-516D-42C1-BD11-AC45611D82B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DC46697-A0C1-4B00-AD61-1F9A7B62394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100</a:t>
          </a:r>
          <a:r>
            <a: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pedidos de patente depositados     </a:t>
          </a:r>
        </a:p>
        <a:p>
          <a:pPr rtl="0"/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300</a:t>
          </a:r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pt-BR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“invenções” rejeitadas</a:t>
          </a:r>
          <a:endParaRPr lang="pt-BR" b="0" dirty="0">
            <a:solidFill>
              <a:schemeClr val="tx1">
                <a:lumMod val="75000"/>
                <a:lumOff val="25000"/>
              </a:schemeClr>
            </a:solidFill>
            <a:effectLst/>
            <a:latin typeface="Calibri" pitchFamily="34" charset="0"/>
            <a:cs typeface="Calibri" pitchFamily="34" charset="0"/>
          </a:endParaRPr>
        </a:p>
      </dgm:t>
    </dgm:pt>
    <dgm:pt modelId="{BE319065-7D7B-49C5-A213-8683F9CDAAE7}" type="parTrans" cxnId="{0EDE9423-0A6B-469F-8EFA-6D3098B45FE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5333F3B-BA31-499B-A545-818379C9406B}" type="sibTrans" cxnId="{0EDE9423-0A6B-469F-8EFA-6D3098B45FE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296E34C-CC0B-452E-A3D3-FDA06E696F2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16</a:t>
          </a:r>
          <a:r>
            <a: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licenças geram receitas         </a:t>
          </a:r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34</a:t>
          </a:r>
          <a:r>
            <a:rPr lang="pt-BR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licenciamentos geram gastos de manutenção     </a:t>
          </a:r>
          <a:endParaRPr lang="pt-BR" b="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2DB4C28-8987-4930-B0E3-91B2EA847C4F}" type="parTrans" cxnId="{494BA08E-AE00-4432-B29D-19E1C02689D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36AC41E-5768-438F-B57E-C75683656328}" type="sibTrans" cxnId="{494BA08E-AE00-4432-B29D-19E1C02689D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5739B38-9107-4D2A-98A7-2E9066F1BA46}" type="pres">
      <dgm:prSet presAssocID="{340CADE9-E6F5-47E8-BBBA-3C8625B142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F30369-0102-4652-854E-A82849966A38}" type="pres">
      <dgm:prSet presAssocID="{63CA921E-B5EA-4C06-91EC-6DCC09AEBC55}" presName="Name8" presStyleCnt="0"/>
      <dgm:spPr/>
    </dgm:pt>
    <dgm:pt modelId="{DFCC60E9-A8C7-48EE-ABC6-005275982725}" type="pres">
      <dgm:prSet presAssocID="{63CA921E-B5EA-4C06-91EC-6DCC09AEBC55}" presName="level" presStyleLbl="node1" presStyleIdx="0" presStyleCnt="5" custScaleX="87499" custLinFactNeighborX="-375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F7CC6D-ABCB-45E9-9D80-E0CBCC914A50}" type="pres">
      <dgm:prSet presAssocID="{63CA921E-B5EA-4C06-91EC-6DCC09AEBC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513C65-5131-4191-8549-3A9073D733F1}" type="pres">
      <dgm:prSet presAssocID="{8BCB2DF5-C760-48A4-B97C-8420E4A13852}" presName="Name8" presStyleCnt="0"/>
      <dgm:spPr/>
    </dgm:pt>
    <dgm:pt modelId="{8D900654-A028-43AF-900B-5924B1C6AD7C}" type="pres">
      <dgm:prSet presAssocID="{8BCB2DF5-C760-48A4-B97C-8420E4A13852}" presName="level" presStyleLbl="node1" presStyleIdx="1" presStyleCnt="5" custScaleX="975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F515BC-2797-4D50-B9E6-FCA0A0CAA677}" type="pres">
      <dgm:prSet presAssocID="{8BCB2DF5-C760-48A4-B97C-8420E4A138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B53AD0-BECF-4A0F-A3C7-CBCC57770605}" type="pres">
      <dgm:prSet presAssocID="{1296E34C-CC0B-452E-A3D3-FDA06E696F28}" presName="Name8" presStyleCnt="0"/>
      <dgm:spPr/>
    </dgm:pt>
    <dgm:pt modelId="{70E5F3D1-46A4-4E0A-A005-0FBADFF8A823}" type="pres">
      <dgm:prSet presAssocID="{1296E34C-CC0B-452E-A3D3-FDA06E696F28}" presName="level" presStyleLbl="node1" presStyleIdx="2" presStyleCnt="5" custScaleX="983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AC8766-D764-4C2B-8C1C-D66C650CA102}" type="pres">
      <dgm:prSet presAssocID="{1296E34C-CC0B-452E-A3D3-FDA06E696F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424B9B-CE0A-4467-B4F2-1A6DB302B67A}" type="pres">
      <dgm:prSet presAssocID="{DA8F545C-6DD0-4688-A39A-CA76151ABE28}" presName="Name8" presStyleCnt="0"/>
      <dgm:spPr/>
    </dgm:pt>
    <dgm:pt modelId="{98EFEA3A-104C-4507-B9A8-D9F5596951B9}" type="pres">
      <dgm:prSet presAssocID="{DA8F545C-6DD0-4688-A39A-CA76151ABE28}" presName="level" presStyleLbl="node1" presStyleIdx="3" presStyleCnt="5" custScaleX="9875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647069-A463-4E4F-A98C-C3E4FB2AB285}" type="pres">
      <dgm:prSet presAssocID="{DA8F545C-6DD0-4688-A39A-CA76151ABE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29C1A9-BD34-4690-B760-C70674756853}" type="pres">
      <dgm:prSet presAssocID="{ADC46697-A0C1-4B00-AD61-1F9A7B623948}" presName="Name8" presStyleCnt="0"/>
      <dgm:spPr/>
    </dgm:pt>
    <dgm:pt modelId="{0A00ADC4-37D1-45FD-AFD9-C647DA7D9CE9}" type="pres">
      <dgm:prSet presAssocID="{ADC46697-A0C1-4B00-AD61-1F9A7B62394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5ABBA6-30D9-4166-B189-E0026644B950}" type="pres">
      <dgm:prSet presAssocID="{ADC46697-A0C1-4B00-AD61-1F9A7B6239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C806F5-00F6-F042-AF23-9D07D322573B}" type="presOf" srcId="{ADC46697-A0C1-4B00-AD61-1F9A7B623948}" destId="{0A00ADC4-37D1-45FD-AFD9-C647DA7D9CE9}" srcOrd="0" destOrd="0" presId="urn:microsoft.com/office/officeart/2005/8/layout/pyramid1"/>
    <dgm:cxn modelId="{F3695945-4D42-4B60-B138-FBF596E8166B}" srcId="{340CADE9-E6F5-47E8-BBBA-3C8625B14209}" destId="{8BCB2DF5-C760-48A4-B97C-8420E4A13852}" srcOrd="1" destOrd="0" parTransId="{8DC1E112-7BF9-45AC-87CE-4E2D0A5DCC8F}" sibTransId="{DE3D39BD-614F-48DC-8640-2461EFCEDF6A}"/>
    <dgm:cxn modelId="{085CB8EE-0B1E-E74C-91E1-1B7BBEE1695F}" type="presOf" srcId="{DA8F545C-6DD0-4688-A39A-CA76151ABE28}" destId="{48647069-A463-4E4F-A98C-C3E4FB2AB285}" srcOrd="1" destOrd="0" presId="urn:microsoft.com/office/officeart/2005/8/layout/pyramid1"/>
    <dgm:cxn modelId="{713F69DF-2C69-4A89-B963-3BB25E9A11AE}" srcId="{340CADE9-E6F5-47E8-BBBA-3C8625B14209}" destId="{63CA921E-B5EA-4C06-91EC-6DCC09AEBC55}" srcOrd="0" destOrd="0" parTransId="{415F051A-B401-49BB-AE77-C2C3A70FB6C5}" sibTransId="{42C9B2EB-938C-4C37-8809-20F3901B1055}"/>
    <dgm:cxn modelId="{84C83BFB-516D-42C1-BD11-AC45611D82BB}" srcId="{340CADE9-E6F5-47E8-BBBA-3C8625B14209}" destId="{DA8F545C-6DD0-4688-A39A-CA76151ABE28}" srcOrd="3" destOrd="0" parTransId="{48B70AB2-2099-4F53-950A-F7C9962EDA0D}" sibTransId="{B0CD75B7-38BA-4D5D-B30E-DD9ED906F072}"/>
    <dgm:cxn modelId="{0A266C16-6625-6442-985A-50B13C5CA1AD}" type="presOf" srcId="{DA8F545C-6DD0-4688-A39A-CA76151ABE28}" destId="{98EFEA3A-104C-4507-B9A8-D9F5596951B9}" srcOrd="0" destOrd="0" presId="urn:microsoft.com/office/officeart/2005/8/layout/pyramid1"/>
    <dgm:cxn modelId="{BBA2F1B3-CF50-3845-8755-55EC34E1A6ED}" type="presOf" srcId="{63CA921E-B5EA-4C06-91EC-6DCC09AEBC55}" destId="{3AF7CC6D-ABCB-45E9-9D80-E0CBCC914A50}" srcOrd="1" destOrd="0" presId="urn:microsoft.com/office/officeart/2005/8/layout/pyramid1"/>
    <dgm:cxn modelId="{494BA08E-AE00-4432-B29D-19E1C02689DE}" srcId="{340CADE9-E6F5-47E8-BBBA-3C8625B14209}" destId="{1296E34C-CC0B-452E-A3D3-FDA06E696F28}" srcOrd="2" destOrd="0" parTransId="{62DB4C28-8987-4930-B0E3-91B2EA847C4F}" sibTransId="{436AC41E-5768-438F-B57E-C75683656328}"/>
    <dgm:cxn modelId="{1BE5995B-29B8-6E47-8258-7E2265BB94EE}" type="presOf" srcId="{8BCB2DF5-C760-48A4-B97C-8420E4A13852}" destId="{8D900654-A028-43AF-900B-5924B1C6AD7C}" srcOrd="0" destOrd="0" presId="urn:microsoft.com/office/officeart/2005/8/layout/pyramid1"/>
    <dgm:cxn modelId="{52E16105-B5E5-1541-8D26-76C825045589}" type="presOf" srcId="{340CADE9-E6F5-47E8-BBBA-3C8625B14209}" destId="{C5739B38-9107-4D2A-98A7-2E9066F1BA46}" srcOrd="0" destOrd="0" presId="urn:microsoft.com/office/officeart/2005/8/layout/pyramid1"/>
    <dgm:cxn modelId="{B9166D25-9390-1344-9F37-9E7E38D264B5}" type="presOf" srcId="{1296E34C-CC0B-452E-A3D3-FDA06E696F28}" destId="{70E5F3D1-46A4-4E0A-A005-0FBADFF8A823}" srcOrd="0" destOrd="0" presId="urn:microsoft.com/office/officeart/2005/8/layout/pyramid1"/>
    <dgm:cxn modelId="{3CDC9487-1B07-AE49-A0A2-649CFCEB35D1}" type="presOf" srcId="{63CA921E-B5EA-4C06-91EC-6DCC09AEBC55}" destId="{DFCC60E9-A8C7-48EE-ABC6-005275982725}" srcOrd="0" destOrd="0" presId="urn:microsoft.com/office/officeart/2005/8/layout/pyramid1"/>
    <dgm:cxn modelId="{6ED64A46-C9BA-384C-AB76-2DDEF1221EA2}" type="presOf" srcId="{1296E34C-CC0B-452E-A3D3-FDA06E696F28}" destId="{6FAC8766-D764-4C2B-8C1C-D66C650CA102}" srcOrd="1" destOrd="0" presId="urn:microsoft.com/office/officeart/2005/8/layout/pyramid1"/>
    <dgm:cxn modelId="{40EFE04D-B541-9C46-9A28-78578402AB7B}" type="presOf" srcId="{ADC46697-A0C1-4B00-AD61-1F9A7B623948}" destId="{355ABBA6-30D9-4166-B189-E0026644B950}" srcOrd="1" destOrd="0" presId="urn:microsoft.com/office/officeart/2005/8/layout/pyramid1"/>
    <dgm:cxn modelId="{794D374F-9607-CC42-A52E-FBDF0C6FFA03}" type="presOf" srcId="{8BCB2DF5-C760-48A4-B97C-8420E4A13852}" destId="{14F515BC-2797-4D50-B9E6-FCA0A0CAA677}" srcOrd="1" destOrd="0" presId="urn:microsoft.com/office/officeart/2005/8/layout/pyramid1"/>
    <dgm:cxn modelId="{0EDE9423-0A6B-469F-8EFA-6D3098B45FEB}" srcId="{340CADE9-E6F5-47E8-BBBA-3C8625B14209}" destId="{ADC46697-A0C1-4B00-AD61-1F9A7B623948}" srcOrd="4" destOrd="0" parTransId="{BE319065-7D7B-49C5-A213-8683F9CDAAE7}" sibTransId="{C5333F3B-BA31-499B-A545-818379C9406B}"/>
    <dgm:cxn modelId="{A281A4E7-E6A4-834C-8E12-8F0A76D336AB}" type="presParOf" srcId="{C5739B38-9107-4D2A-98A7-2E9066F1BA46}" destId="{ABF30369-0102-4652-854E-A82849966A38}" srcOrd="0" destOrd="0" presId="urn:microsoft.com/office/officeart/2005/8/layout/pyramid1"/>
    <dgm:cxn modelId="{350E7B94-4DDA-8B45-9D5D-0EB47A15B97F}" type="presParOf" srcId="{ABF30369-0102-4652-854E-A82849966A38}" destId="{DFCC60E9-A8C7-48EE-ABC6-005275982725}" srcOrd="0" destOrd="0" presId="urn:microsoft.com/office/officeart/2005/8/layout/pyramid1"/>
    <dgm:cxn modelId="{181B302E-5D79-8548-8FB6-0F42884AECBC}" type="presParOf" srcId="{ABF30369-0102-4652-854E-A82849966A38}" destId="{3AF7CC6D-ABCB-45E9-9D80-E0CBCC914A50}" srcOrd="1" destOrd="0" presId="urn:microsoft.com/office/officeart/2005/8/layout/pyramid1"/>
    <dgm:cxn modelId="{84A7F05E-A9B7-934B-AED2-0B5E4321DD10}" type="presParOf" srcId="{C5739B38-9107-4D2A-98A7-2E9066F1BA46}" destId="{DF513C65-5131-4191-8549-3A9073D733F1}" srcOrd="1" destOrd="0" presId="urn:microsoft.com/office/officeart/2005/8/layout/pyramid1"/>
    <dgm:cxn modelId="{2972638D-7A02-144D-B5FF-B41FEC3F3699}" type="presParOf" srcId="{DF513C65-5131-4191-8549-3A9073D733F1}" destId="{8D900654-A028-43AF-900B-5924B1C6AD7C}" srcOrd="0" destOrd="0" presId="urn:microsoft.com/office/officeart/2005/8/layout/pyramid1"/>
    <dgm:cxn modelId="{DE8F46D1-8296-0747-A0D1-1C09AA18BC3A}" type="presParOf" srcId="{DF513C65-5131-4191-8549-3A9073D733F1}" destId="{14F515BC-2797-4D50-B9E6-FCA0A0CAA677}" srcOrd="1" destOrd="0" presId="urn:microsoft.com/office/officeart/2005/8/layout/pyramid1"/>
    <dgm:cxn modelId="{428408C5-9A99-E04B-9C4F-A5D6298ED608}" type="presParOf" srcId="{C5739B38-9107-4D2A-98A7-2E9066F1BA46}" destId="{64B53AD0-BECF-4A0F-A3C7-CBCC57770605}" srcOrd="2" destOrd="0" presId="urn:microsoft.com/office/officeart/2005/8/layout/pyramid1"/>
    <dgm:cxn modelId="{BEB71AE4-120A-6344-AFDA-12DA307729A3}" type="presParOf" srcId="{64B53AD0-BECF-4A0F-A3C7-CBCC57770605}" destId="{70E5F3D1-46A4-4E0A-A005-0FBADFF8A823}" srcOrd="0" destOrd="0" presId="urn:microsoft.com/office/officeart/2005/8/layout/pyramid1"/>
    <dgm:cxn modelId="{57579640-1996-2F48-AB17-4835DF368741}" type="presParOf" srcId="{64B53AD0-BECF-4A0F-A3C7-CBCC57770605}" destId="{6FAC8766-D764-4C2B-8C1C-D66C650CA102}" srcOrd="1" destOrd="0" presId="urn:microsoft.com/office/officeart/2005/8/layout/pyramid1"/>
    <dgm:cxn modelId="{396F0386-A49B-B040-8889-DDD05C19E2A7}" type="presParOf" srcId="{C5739B38-9107-4D2A-98A7-2E9066F1BA46}" destId="{EA424B9B-CE0A-4467-B4F2-1A6DB302B67A}" srcOrd="3" destOrd="0" presId="urn:microsoft.com/office/officeart/2005/8/layout/pyramid1"/>
    <dgm:cxn modelId="{2B176E84-1603-BA46-AC90-6614939032CF}" type="presParOf" srcId="{EA424B9B-CE0A-4467-B4F2-1A6DB302B67A}" destId="{98EFEA3A-104C-4507-B9A8-D9F5596951B9}" srcOrd="0" destOrd="0" presId="urn:microsoft.com/office/officeart/2005/8/layout/pyramid1"/>
    <dgm:cxn modelId="{EBEB2BAF-085E-2748-806C-C47D8D6C4F0B}" type="presParOf" srcId="{EA424B9B-CE0A-4467-B4F2-1A6DB302B67A}" destId="{48647069-A463-4E4F-A98C-C3E4FB2AB285}" srcOrd="1" destOrd="0" presId="urn:microsoft.com/office/officeart/2005/8/layout/pyramid1"/>
    <dgm:cxn modelId="{985724D1-E7E8-F14A-B114-EAF24796FFE8}" type="presParOf" srcId="{C5739B38-9107-4D2A-98A7-2E9066F1BA46}" destId="{9129C1A9-BD34-4690-B760-C70674756853}" srcOrd="4" destOrd="0" presId="urn:microsoft.com/office/officeart/2005/8/layout/pyramid1"/>
    <dgm:cxn modelId="{45B97F82-6C5C-9042-A0FB-08E769ED87B6}" type="presParOf" srcId="{9129C1A9-BD34-4690-B760-C70674756853}" destId="{0A00ADC4-37D1-45FD-AFD9-C647DA7D9CE9}" srcOrd="0" destOrd="0" presId="urn:microsoft.com/office/officeart/2005/8/layout/pyramid1"/>
    <dgm:cxn modelId="{DA4A09DF-0E20-B542-ACE5-E9FB89126FC5}" type="presParOf" srcId="{9129C1A9-BD34-4690-B760-C70674756853}" destId="{355ABBA6-30D9-4166-B189-E0026644B95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86C01-708D-44E9-A28E-E20E470B47A4}">
      <dsp:nvSpPr>
        <dsp:cNvPr id="0" name=""/>
        <dsp:cNvSpPr/>
      </dsp:nvSpPr>
      <dsp:spPr>
        <a:xfrm>
          <a:off x="1928842" y="0"/>
          <a:ext cx="4135202" cy="2029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386FD-B33E-4CA3-AB4B-C0E301084C07}">
      <dsp:nvSpPr>
        <dsp:cNvPr id="0" name=""/>
        <dsp:cNvSpPr/>
      </dsp:nvSpPr>
      <dsp:spPr>
        <a:xfrm>
          <a:off x="2525151" y="1350609"/>
          <a:ext cx="74681" cy="74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E67C6-C067-435E-BDE2-AB93BDCE5018}">
      <dsp:nvSpPr>
        <dsp:cNvPr id="0" name=""/>
        <dsp:cNvSpPr/>
      </dsp:nvSpPr>
      <dsp:spPr>
        <a:xfrm>
          <a:off x="2575385" y="1512600"/>
          <a:ext cx="1278237" cy="27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7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alibri" pitchFamily="34" charset="0"/>
              <a:cs typeface="Calibri" pitchFamily="34" charset="0"/>
            </a:rPr>
            <a:t>Pesquisa</a:t>
          </a:r>
          <a:endParaRPr lang="pt-BR" sz="1800" b="1" kern="1200" dirty="0">
            <a:latin typeface="Calibri" pitchFamily="34" charset="0"/>
            <a:cs typeface="Calibri" pitchFamily="34" charset="0"/>
          </a:endParaRPr>
        </a:p>
      </dsp:txBody>
      <dsp:txXfrm>
        <a:off x="2575385" y="1512600"/>
        <a:ext cx="1278237" cy="270058"/>
      </dsp:txXfrm>
    </dsp:sp>
    <dsp:sp modelId="{603E393D-63DE-4BD5-80A4-D5A9EB65749B}">
      <dsp:nvSpPr>
        <dsp:cNvPr id="0" name=""/>
        <dsp:cNvSpPr/>
      </dsp:nvSpPr>
      <dsp:spPr>
        <a:xfrm>
          <a:off x="3149587" y="1012979"/>
          <a:ext cx="129881" cy="12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B5328-DE44-4A44-AB5E-44CD929CC372}">
      <dsp:nvSpPr>
        <dsp:cNvPr id="0" name=""/>
        <dsp:cNvSpPr/>
      </dsp:nvSpPr>
      <dsp:spPr>
        <a:xfrm>
          <a:off x="3154990" y="1206592"/>
          <a:ext cx="1562722" cy="3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2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Calibri" pitchFamily="34" charset="0"/>
              <a:cs typeface="Calibri" pitchFamily="34" charset="0"/>
            </a:rPr>
            <a:t>escalonamento</a:t>
          </a:r>
          <a:endParaRPr lang="pt-BR" sz="1600" b="0" kern="1200" dirty="0">
            <a:latin typeface="Calibri" pitchFamily="34" charset="0"/>
            <a:cs typeface="Calibri" pitchFamily="34" charset="0"/>
          </a:endParaRPr>
        </a:p>
      </dsp:txBody>
      <dsp:txXfrm>
        <a:off x="3154990" y="1206592"/>
        <a:ext cx="1562722" cy="308381"/>
      </dsp:txXfrm>
    </dsp:sp>
    <dsp:sp modelId="{9F16686B-27BF-4579-8815-3A6958B08B69}">
      <dsp:nvSpPr>
        <dsp:cNvPr id="0" name=""/>
        <dsp:cNvSpPr/>
      </dsp:nvSpPr>
      <dsp:spPr>
        <a:xfrm>
          <a:off x="3938870" y="690120"/>
          <a:ext cx="172093" cy="172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7FC6-A896-4EBA-A201-CF45B32A74DA}">
      <dsp:nvSpPr>
        <dsp:cNvPr id="0" name=""/>
        <dsp:cNvSpPr/>
      </dsp:nvSpPr>
      <dsp:spPr>
        <a:xfrm>
          <a:off x="3986557" y="918563"/>
          <a:ext cx="875177" cy="14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Calibri" pitchFamily="34" charset="0"/>
              <a:cs typeface="Calibri" pitchFamily="34" charset="0"/>
            </a:rPr>
            <a:t>produção</a:t>
          </a:r>
          <a:endParaRPr lang="pt-BR" sz="1600" b="0" kern="1200" dirty="0">
            <a:latin typeface="Calibri" pitchFamily="34" charset="0"/>
            <a:cs typeface="Calibri" pitchFamily="34" charset="0"/>
          </a:endParaRPr>
        </a:p>
      </dsp:txBody>
      <dsp:txXfrm>
        <a:off x="3986557" y="918563"/>
        <a:ext cx="875177" cy="149283"/>
      </dsp:txXfrm>
    </dsp:sp>
    <dsp:sp modelId="{CD546DE9-4425-4227-8E6A-4AC520A63712}">
      <dsp:nvSpPr>
        <dsp:cNvPr id="0" name=""/>
        <dsp:cNvSpPr/>
      </dsp:nvSpPr>
      <dsp:spPr>
        <a:xfrm>
          <a:off x="4877423" y="473537"/>
          <a:ext cx="230539" cy="230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59592-1475-4655-9638-54C47CE030AA}">
      <dsp:nvSpPr>
        <dsp:cNvPr id="0" name=""/>
        <dsp:cNvSpPr/>
      </dsp:nvSpPr>
      <dsp:spPr>
        <a:xfrm>
          <a:off x="4839322" y="761116"/>
          <a:ext cx="1246548" cy="484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Calibri" pitchFamily="34" charset="0"/>
              <a:cs typeface="Calibri" pitchFamily="34" charset="0"/>
            </a:rPr>
            <a:t>produto / processo</a:t>
          </a:r>
          <a:endParaRPr lang="pt-BR" sz="1600" b="0" kern="1200" dirty="0">
            <a:latin typeface="Calibri" pitchFamily="34" charset="0"/>
            <a:cs typeface="Calibri" pitchFamily="34" charset="0"/>
          </a:endParaRPr>
        </a:p>
      </dsp:txBody>
      <dsp:txXfrm>
        <a:off x="4839322" y="761116"/>
        <a:ext cx="1246548" cy="484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2132-6E26-413C-83F7-8C6281CCBD53}">
      <dsp:nvSpPr>
        <dsp:cNvPr id="0" name=""/>
        <dsp:cNvSpPr/>
      </dsp:nvSpPr>
      <dsp:spPr>
        <a:xfrm>
          <a:off x="0" y="82"/>
          <a:ext cx="1705389" cy="310472"/>
        </a:xfrm>
        <a:prstGeom prst="roundRect">
          <a:avLst/>
        </a:prstGeom>
        <a:solidFill>
          <a:srgbClr val="A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Empresa – Empresa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15156" y="15238"/>
        <a:ext cx="1675077" cy="28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96603-161B-40E7-9216-0BE8D86572FF}">
      <dsp:nvSpPr>
        <dsp:cNvPr id="0" name=""/>
        <dsp:cNvSpPr/>
      </dsp:nvSpPr>
      <dsp:spPr>
        <a:xfrm>
          <a:off x="0" y="0"/>
          <a:ext cx="1277914" cy="287941"/>
        </a:xfrm>
        <a:prstGeom prst="roundRect">
          <a:avLst/>
        </a:prstGeom>
        <a:solidFill>
          <a:srgbClr val="A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ICT - Empresa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14056" y="14056"/>
        <a:ext cx="1249802" cy="259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25760-CC3E-4A3B-AE74-ABD6F040CB63}">
      <dsp:nvSpPr>
        <dsp:cNvPr id="0" name=""/>
        <dsp:cNvSpPr/>
      </dsp:nvSpPr>
      <dsp:spPr>
        <a:xfrm>
          <a:off x="0" y="76862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Exploração de Patentes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103363"/>
        <a:ext cx="8065709" cy="489878"/>
      </dsp:txXfrm>
    </dsp:sp>
    <dsp:sp modelId="{7341C0FD-1D79-41E1-A3AF-E09D5A3397B4}">
      <dsp:nvSpPr>
        <dsp:cNvPr id="0" name=""/>
        <dsp:cNvSpPr/>
      </dsp:nvSpPr>
      <dsp:spPr>
        <a:xfrm>
          <a:off x="0" y="545558"/>
          <a:ext cx="8118711" cy="156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</a:t>
          </a:r>
          <a:r>
            <a:rPr lang="pt-B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patente concedida</a:t>
          </a:r>
          <a:r>
            <a:rPr lang="pt-B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ou </a:t>
          </a:r>
          <a:r>
            <a: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 de patente</a:t>
          </a:r>
          <a:r>
            <a:rPr lang="pt-B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depositado junto ao INPI</a:t>
          </a:r>
          <a:endParaRPr lang="pt-BR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  <a:p>
          <a:pPr marL="342900" lvl="2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Exclusivo </a:t>
          </a:r>
          <a:r>
            <a:rPr lang="pt-B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publicação de Edital</a:t>
          </a:r>
          <a:endParaRPr lang="pt-BR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  <a:p>
          <a:pPr marL="342900" lvl="2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Não Exclusivo</a:t>
          </a:r>
          <a:r>
            <a:rPr lang="pt-B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isento de Edital</a:t>
          </a:r>
          <a:endParaRPr lang="pt-BR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A ICT </a:t>
          </a:r>
          <a:r>
            <a:rPr lang="pt-BR" sz="1600" b="1" i="1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licencia</a:t>
          </a:r>
          <a:r>
            <a:rPr lang="pt-BR" sz="1600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o direito de uso e exploração da tecnologia de sua titularidade. Ela NÃO vende!</a:t>
          </a:r>
          <a:endParaRPr lang="pt-BR" sz="1600" kern="12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sp:txBody>
      <dsp:txXfrm>
        <a:off x="0" y="545558"/>
        <a:ext cx="8118711" cy="1560779"/>
      </dsp:txXfrm>
    </dsp:sp>
    <dsp:sp modelId="{9E5E0DE4-28B9-4578-81B8-9AF4C6F0CCA8}">
      <dsp:nvSpPr>
        <dsp:cNvPr id="0" name=""/>
        <dsp:cNvSpPr/>
      </dsp:nvSpPr>
      <dsp:spPr>
        <a:xfrm>
          <a:off x="0" y="2106338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Fornecimento de Tecnologia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2132839"/>
        <a:ext cx="8065709" cy="489878"/>
      </dsp:txXfrm>
    </dsp:sp>
    <dsp:sp modelId="{81C8C889-F870-4042-AE09-72C5D05912F6}">
      <dsp:nvSpPr>
        <dsp:cNvPr id="0" name=""/>
        <dsp:cNvSpPr/>
      </dsp:nvSpPr>
      <dsp:spPr>
        <a:xfrm>
          <a:off x="0" y="2649218"/>
          <a:ext cx="8118711" cy="60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Aquisição de conhecimentos</a:t>
          </a:r>
          <a:r>
            <a:rPr lang="pt-B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(</a:t>
          </a:r>
          <a:r>
            <a:rPr lang="pt-BR" sz="1600" i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know</a:t>
          </a:r>
          <a:r>
            <a:rPr lang="pt-BR" sz="160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600" i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how</a:t>
          </a:r>
          <a:r>
            <a:rPr lang="pt-B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) e de técnicas  </a:t>
          </a:r>
          <a:r>
            <a: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não amparados por direitos de propriedade industrial</a:t>
          </a:r>
          <a:endParaRPr lang="pt-BR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0" y="2649218"/>
        <a:ext cx="8118711" cy="600299"/>
      </dsp:txXfrm>
    </dsp:sp>
    <dsp:sp modelId="{3EB8D1CB-BB5D-4A85-98C7-D4315860C67C}">
      <dsp:nvSpPr>
        <dsp:cNvPr id="0" name=""/>
        <dsp:cNvSpPr/>
      </dsp:nvSpPr>
      <dsp:spPr>
        <a:xfrm>
          <a:off x="0" y="3249518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Pesquisa e Desenvolvimento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3276019"/>
        <a:ext cx="8065709" cy="489878"/>
      </dsp:txXfrm>
    </dsp:sp>
    <dsp:sp modelId="{1FA99236-4EF7-453D-90E1-03A16A53C408}">
      <dsp:nvSpPr>
        <dsp:cNvPr id="0" name=""/>
        <dsp:cNvSpPr/>
      </dsp:nvSpPr>
      <dsp:spPr>
        <a:xfrm>
          <a:off x="0" y="3792398"/>
          <a:ext cx="8118711" cy="885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Parceria para a pesquisa e desenvolvimento conjunto</a:t>
          </a:r>
          <a:r>
            <a:rPr lang="pt-B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tecnologia de interesse das partes que podem ou não geram conhecimento passível de proteção, com posterior licenciamento</a:t>
          </a:r>
          <a:endParaRPr lang="pt-BR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0" y="3792398"/>
        <a:ext cx="8118711" cy="885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BF4E-EAF8-43B5-9629-E2449DF96AC4}">
      <dsp:nvSpPr>
        <dsp:cNvPr id="0" name=""/>
        <dsp:cNvSpPr/>
      </dsp:nvSpPr>
      <dsp:spPr>
        <a:xfrm>
          <a:off x="0" y="1516"/>
          <a:ext cx="6784013" cy="63648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Desenvolvimento complementar da tecnologia em conjunto ICT e Empresa</a:t>
          </a:r>
          <a:endParaRPr lang="pt-BR" sz="1600" b="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1070" y="32586"/>
        <a:ext cx="6721873" cy="574340"/>
      </dsp:txXfrm>
    </dsp:sp>
    <dsp:sp modelId="{B3F768B8-D953-494E-B168-25FA792C281E}">
      <dsp:nvSpPr>
        <dsp:cNvPr id="0" name=""/>
        <dsp:cNvSpPr/>
      </dsp:nvSpPr>
      <dsp:spPr>
        <a:xfrm>
          <a:off x="0" y="730156"/>
          <a:ext cx="6784013" cy="63648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Projeto de desenvolvimento deve ser detalhado em Planos de Trabalho, anexos ao convênio/contrato</a:t>
          </a:r>
          <a:endParaRPr lang="pt-BR" sz="1600" b="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1070" y="761226"/>
        <a:ext cx="6721873" cy="574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C60E9-A8C7-48EE-ABC6-005275982725}">
      <dsp:nvSpPr>
        <dsp:cNvPr id="0" name=""/>
        <dsp:cNvSpPr/>
      </dsp:nvSpPr>
      <dsp:spPr>
        <a:xfrm>
          <a:off x="2333007" y="0"/>
          <a:ext cx="1008100" cy="872881"/>
        </a:xfrm>
        <a:prstGeom prst="trapezoid">
          <a:avLst>
            <a:gd name="adj" fmla="val 65996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&gt; U$ 1M</a:t>
          </a:r>
          <a:endParaRPr lang="pt-BR" sz="17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333007" y="0"/>
        <a:ext cx="1008100" cy="872881"/>
      </dsp:txXfrm>
    </dsp:sp>
    <dsp:sp modelId="{8D900654-A028-43AF-900B-5924B1C6AD7C}">
      <dsp:nvSpPr>
        <dsp:cNvPr id="0" name=""/>
        <dsp:cNvSpPr/>
      </dsp:nvSpPr>
      <dsp:spPr>
        <a:xfrm>
          <a:off x="1756949" y="872881"/>
          <a:ext cx="2246741" cy="872881"/>
        </a:xfrm>
        <a:prstGeom prst="trapezoid">
          <a:avLst>
            <a:gd name="adj" fmla="val 65996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15 </a:t>
          </a:r>
          <a:r>
            <a:rPr lang="en-US" sz="15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Licenciamentos</a:t>
          </a:r>
          <a:r>
            <a:rPr lang="en-US" sz="15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geram</a:t>
          </a:r>
          <a:r>
            <a:rPr lang="en-US" sz="15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&lt;U$ 1M</a:t>
          </a:r>
          <a:endParaRPr lang="pt-BR" sz="1500" b="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150128" y="872881"/>
        <a:ext cx="1460382" cy="872881"/>
      </dsp:txXfrm>
    </dsp:sp>
    <dsp:sp modelId="{70E5F3D1-46A4-4E0A-A005-0FBADFF8A823}">
      <dsp:nvSpPr>
        <dsp:cNvPr id="0" name=""/>
        <dsp:cNvSpPr/>
      </dsp:nvSpPr>
      <dsp:spPr>
        <a:xfrm>
          <a:off x="1180885" y="1745762"/>
          <a:ext cx="3398869" cy="872881"/>
        </a:xfrm>
        <a:prstGeom prst="trapezoid">
          <a:avLst>
            <a:gd name="adj" fmla="val 65996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16</a:t>
          </a:r>
          <a:r>
            <a:rPr lang="pt-BR" sz="1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licenças geram receitas         </a:t>
          </a: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34</a:t>
          </a:r>
          <a:r>
            <a:rPr lang="pt-BR" sz="15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pt-BR" sz="1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licenciamentos geram gastos de manutenção     </a:t>
          </a:r>
          <a:endParaRPr lang="pt-BR" sz="1500" b="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775687" y="1745762"/>
        <a:ext cx="2209265" cy="872881"/>
      </dsp:txXfrm>
    </dsp:sp>
    <dsp:sp modelId="{98EFEA3A-104C-4507-B9A8-D9F5596951B9}">
      <dsp:nvSpPr>
        <dsp:cNvPr id="0" name=""/>
        <dsp:cNvSpPr/>
      </dsp:nvSpPr>
      <dsp:spPr>
        <a:xfrm>
          <a:off x="604821" y="2618644"/>
          <a:ext cx="4550997" cy="872881"/>
        </a:xfrm>
        <a:prstGeom prst="trapezoid">
          <a:avLst>
            <a:gd name="adj" fmla="val 65996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50</a:t>
          </a:r>
          <a:r>
            <a:rPr lang="pt-BR" sz="1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5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PIs</a:t>
          </a: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licenciadas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50</a:t>
          </a:r>
          <a:r>
            <a:rPr lang="pt-BR" sz="1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5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PIs</a:t>
          </a:r>
          <a:r>
            <a:rPr lang="pt-BR" sz="1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não licenciada</a:t>
          </a:r>
          <a:endParaRPr lang="pt-BR" sz="15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401245" y="2618644"/>
        <a:ext cx="2958148" cy="872881"/>
      </dsp:txXfrm>
    </dsp:sp>
    <dsp:sp modelId="{0A00ADC4-37D1-45FD-AFD9-C647DA7D9CE9}">
      <dsp:nvSpPr>
        <dsp:cNvPr id="0" name=""/>
        <dsp:cNvSpPr/>
      </dsp:nvSpPr>
      <dsp:spPr>
        <a:xfrm>
          <a:off x="0" y="3491525"/>
          <a:ext cx="5760640" cy="872881"/>
        </a:xfrm>
        <a:prstGeom prst="trapezoid">
          <a:avLst>
            <a:gd name="adj" fmla="val 65996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100</a:t>
          </a:r>
          <a:r>
            <a:rPr lang="pt-BR" sz="1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pedidos de patente depositados    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300</a:t>
          </a:r>
          <a:r>
            <a:rPr lang="pt-BR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pt-BR" sz="15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“invenções” rejeitadas</a:t>
          </a:r>
          <a:endParaRPr lang="pt-BR" sz="1500" b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Calibri" pitchFamily="34" charset="0"/>
            <a:cs typeface="Calibri" pitchFamily="34" charset="0"/>
          </a:endParaRPr>
        </a:p>
      </dsp:txBody>
      <dsp:txXfrm>
        <a:off x="1008111" y="3491525"/>
        <a:ext cx="3744416" cy="872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705921-0CCF-459B-8360-4CF6861E9A27}" type="slidenum">
              <a:rPr lang="pt-BR" smtClean="0">
                <a:latin typeface="Comic Sans MS" pitchFamily="66" charset="0"/>
              </a:rPr>
              <a:pPr eaLnBrk="1" hangingPunct="1"/>
              <a:t>2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0087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920" indent="-3018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570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0598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3626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1A4414-3144-4142-B3A6-6E316599CE8F}" type="slidenum">
              <a:rPr lang="pt-BR" sz="1300"/>
              <a:pPr eaLnBrk="1" hangingPunct="1"/>
              <a:t>34</a:t>
            </a:fld>
            <a:endParaRPr lang="pt-BR" sz="1300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90003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920" indent="-3018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570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0598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3626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62452-5F95-4604-AE09-61BD9016495A}" type="slidenum">
              <a:rPr lang="pt-BR" sz="1300"/>
              <a:pPr eaLnBrk="1" hangingPunct="1"/>
              <a:t>35</a:t>
            </a:fld>
            <a:endParaRPr lang="pt-BR" sz="13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250785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DBFC71-D6DE-41B4-A4A5-513208F0117D}" type="slidenum">
              <a:rPr lang="pt-BR" smtClean="0">
                <a:latin typeface="Comic Sans MS" pitchFamily="66" charset="0"/>
              </a:rPr>
              <a:pPr eaLnBrk="1" hangingPunct="1"/>
              <a:t>48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1013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51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2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4CF7CE-D29A-40F1-995C-A52B9B1FBC34}" type="slidenum">
              <a:rPr lang="pt-BR" smtClean="0">
                <a:latin typeface="Comic Sans MS" pitchFamily="66" charset="0"/>
              </a:rPr>
              <a:pPr eaLnBrk="1" hangingPunct="1"/>
              <a:t>61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99495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22D8C-4B81-48DB-BCA8-20A617E73F83}" type="slidenum">
              <a:rPr lang="pt-BR" smtClean="0">
                <a:latin typeface="Comic Sans MS" pitchFamily="66" charset="0"/>
              </a:rPr>
              <a:pPr eaLnBrk="1" hangingPunct="1"/>
              <a:t>62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79783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4CF19-4280-438C-94D8-2A7C6F406911}" type="slidenum">
              <a:rPr lang="pt-BR" smtClean="0">
                <a:latin typeface="Comic Sans MS" pitchFamily="66" charset="0"/>
              </a:rPr>
              <a:pPr eaLnBrk="1" hangingPunct="1"/>
              <a:t>63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7650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D84D13-C2D4-4BDD-B2DC-B30267D9FD06}" type="slidenum">
              <a:rPr lang="pt-BR" smtClean="0">
                <a:latin typeface="Comic Sans MS" pitchFamily="66" charset="0"/>
              </a:rPr>
              <a:pPr eaLnBrk="1" hangingPunct="1"/>
              <a:t>3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9054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9B5670-CDA4-4C5F-A3FD-21045C036267}" type="slidenum">
              <a:rPr lang="pt-BR" smtClean="0">
                <a:latin typeface="Comic Sans MS" pitchFamily="66" charset="0"/>
              </a:rPr>
              <a:pPr eaLnBrk="1" hangingPunct="1"/>
              <a:t>4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13" y="4860692"/>
            <a:ext cx="5205277" cy="46057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603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0D8FD2-2030-4C14-AC48-B248DDF50D26}" type="slidenum">
              <a:rPr lang="pt-BR" smtClean="0">
                <a:latin typeface="Comic Sans MS" pitchFamily="66" charset="0"/>
              </a:rPr>
              <a:pPr eaLnBrk="1" hangingPunct="1"/>
              <a:t>15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4743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A973E-1983-4D39-8A76-4C6F6469C3D8}" type="slidenum">
              <a:rPr lang="pt-BR" smtClean="0">
                <a:latin typeface="Comic Sans MS" pitchFamily="66" charset="0"/>
              </a:rPr>
              <a:pPr eaLnBrk="1" hangingPunct="1"/>
              <a:t>22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533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18B78-C39A-4F42-B633-755B18EAC4EB}" type="slidenum">
              <a:rPr lang="pt-BR" smtClean="0">
                <a:latin typeface="Comic Sans MS" pitchFamily="66" charset="0"/>
              </a:rPr>
              <a:pPr eaLnBrk="1" hangingPunct="1"/>
              <a:t>23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101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75A007-D2E2-465B-9AC0-91CDD3DC6304}" type="slidenum">
              <a:rPr lang="pt-BR" smtClean="0">
                <a:latin typeface="Comic Sans MS" pitchFamily="66" charset="0"/>
              </a:rPr>
              <a:pPr eaLnBrk="1" hangingPunct="1"/>
              <a:t>31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2023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7609F0-8FB9-4E38-A95D-C96D3A24E7B6}" type="slidenum">
              <a:rPr lang="pt-BR" smtClean="0">
                <a:latin typeface="Comic Sans MS" pitchFamily="66" charset="0"/>
              </a:rPr>
              <a:pPr eaLnBrk="1" hangingPunct="1"/>
              <a:t>32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1804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920" indent="-3018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570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0598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3626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62452-5F95-4604-AE09-61BD9016495A}" type="slidenum">
              <a:rPr lang="pt-BR" sz="1300"/>
              <a:pPr eaLnBrk="1" hangingPunct="1"/>
              <a:t>33</a:t>
            </a:fld>
            <a:endParaRPr lang="pt-BR" sz="13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30786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6" Type="http://schemas.openxmlformats.org/officeDocument/2006/relationships/image" Target="../media/image5.jpeg"/><Relationship Id="rId7" Type="http://schemas.openxmlformats.org/officeDocument/2006/relationships/image" Target="../media/image10.jpeg"/><Relationship Id="rId8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10.jpeg"/><Relationship Id="rId7" Type="http://schemas.openxmlformats.org/officeDocument/2006/relationships/image" Target="../media/image9.jpeg"/><Relationship Id="rId8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Profa. Dra. </a:t>
            </a:r>
            <a:r>
              <a:rPr lang="pt-BR" dirty="0" err="1" smtClean="0"/>
              <a:t>Geciane</a:t>
            </a:r>
            <a:r>
              <a:rPr lang="pt-BR" dirty="0" smtClean="0"/>
              <a:t> Porto</a:t>
            </a:r>
            <a:br>
              <a:rPr lang="pt-BR" dirty="0" smtClean="0"/>
            </a:br>
            <a:r>
              <a:rPr lang="pt-BR" dirty="0" smtClean="0"/>
              <a:t>geciane@usp.br</a:t>
            </a:r>
            <a:br>
              <a:rPr lang="pt-BR" dirty="0" smtClean="0"/>
            </a:br>
            <a:r>
              <a:rPr lang="pt-BR" dirty="0" smtClean="0"/>
              <a:t>@</a:t>
            </a:r>
            <a:r>
              <a:rPr lang="pt-BR" dirty="0" err="1" smtClean="0"/>
              <a:t>ingtecfea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www.usp.br/ingtec</a:t>
            </a:r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 userDrawn="1"/>
        </p:nvSpPr>
        <p:spPr>
          <a:xfrm>
            <a:off x="251520" y="191973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ADMINISTRAÇÃO</a:t>
            </a:r>
            <a:r>
              <a:rPr lang="pt-BR" sz="3200" b="1" baseline="0" dirty="0" smtClean="0">
                <a:solidFill>
                  <a:schemeClr val="tx2">
                    <a:lumMod val="75000"/>
                  </a:schemeClr>
                </a:solidFill>
              </a:rPr>
              <a:t> DE P&amp;D NA EMBPRESA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 smtClean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Profa. Dra. </a:t>
            </a:r>
            <a:r>
              <a:rPr lang="pt-BR" dirty="0" err="1" smtClean="0"/>
              <a:t>Geciane</a:t>
            </a:r>
            <a:r>
              <a:rPr lang="pt-BR" dirty="0" smtClean="0"/>
              <a:t> Porto</a:t>
            </a:r>
            <a:br>
              <a:rPr lang="pt-BR" dirty="0" smtClean="0"/>
            </a:br>
            <a:r>
              <a:rPr lang="pt-BR" dirty="0" smtClean="0"/>
              <a:t>geciane@usp.br</a:t>
            </a:r>
            <a:br>
              <a:rPr lang="pt-BR" dirty="0" smtClean="0"/>
            </a:br>
            <a:r>
              <a:rPr lang="pt-BR" dirty="0" smtClean="0"/>
              <a:t>@</a:t>
            </a:r>
            <a:r>
              <a:rPr lang="pt-BR" dirty="0" err="1" smtClean="0"/>
              <a:t>ingtecfea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www.usp.br/ingtec</a:t>
            </a:r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 smtClean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 userDrawn="1"/>
        </p:nvSpPr>
        <p:spPr>
          <a:xfrm>
            <a:off x="1184234" y="1844824"/>
            <a:ext cx="51073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</a:t>
            </a:r>
            <a:r>
              <a:rPr lang="pt-BR" sz="3600" b="1" baseline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P&amp;D</a:t>
            </a:r>
          </a:p>
          <a:p>
            <a:pPr algn="ctr"/>
            <a:r>
              <a:rPr lang="pt-BR" sz="3600" b="1" baseline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EMPRESA</a:t>
            </a: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2.natura.net/Web/Br/src/Index.as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20" Type="http://schemas.openxmlformats.org/officeDocument/2006/relationships/diagramQuickStyle" Target="../diagrams/quickStyle3.xml"/><Relationship Id="rId21" Type="http://schemas.openxmlformats.org/officeDocument/2006/relationships/diagramColors" Target="../diagrams/colors3.xml"/><Relationship Id="rId22" Type="http://schemas.microsoft.com/office/2007/relationships/diagramDrawing" Target="../diagrams/drawing3.xml"/><Relationship Id="rId10" Type="http://schemas.openxmlformats.org/officeDocument/2006/relationships/image" Target="../media/image33.png"/><Relationship Id="rId11" Type="http://schemas.openxmlformats.org/officeDocument/2006/relationships/image" Target="../media/image34.jpeg"/><Relationship Id="rId12" Type="http://schemas.openxmlformats.org/officeDocument/2006/relationships/image" Target="../media/image35.png"/><Relationship Id="rId13" Type="http://schemas.openxmlformats.org/officeDocument/2006/relationships/diagramData" Target="../diagrams/data2.xml"/><Relationship Id="rId14" Type="http://schemas.openxmlformats.org/officeDocument/2006/relationships/diagramLayout" Target="../diagrams/layout2.xml"/><Relationship Id="rId15" Type="http://schemas.openxmlformats.org/officeDocument/2006/relationships/diagramQuickStyle" Target="../diagrams/quickStyle2.xml"/><Relationship Id="rId16" Type="http://schemas.openxmlformats.org/officeDocument/2006/relationships/diagramColors" Target="../diagrams/colors2.xml"/><Relationship Id="rId17" Type="http://schemas.microsoft.com/office/2007/relationships/diagramDrawing" Target="../diagrams/drawing2.xml"/><Relationship Id="rId18" Type="http://schemas.openxmlformats.org/officeDocument/2006/relationships/diagramData" Target="../diagrams/data3.xml"/><Relationship Id="rId19" Type="http://schemas.openxmlformats.org/officeDocument/2006/relationships/diagramLayout" Target="../diagrams/layout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0.jpeg"/><Relationship Id="rId8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t.br/" TargetMode="External"/><Relationship Id="rId4" Type="http://schemas.openxmlformats.org/officeDocument/2006/relationships/hyperlink" Target="http://www.mct.gov.br/" TargetMode="External"/><Relationship Id="rId5" Type="http://schemas.openxmlformats.org/officeDocument/2006/relationships/hyperlink" Target="http://www.cimantec.org.br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novacao.usp.b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COOPERAÇÃO EMPRESA - UNIVERSIDADE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PARCERIAS ...</a:t>
            </a:r>
            <a:endParaRPr lang="pt-BR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4675" y="1341438"/>
            <a:ext cx="8569325" cy="5183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NATURA </a:t>
            </a: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Com a USFC (Prof. </a:t>
            </a:r>
            <a:r>
              <a:rPr lang="pt-BR" dirty="0" err="1" smtClean="0">
                <a:solidFill>
                  <a:srgbClr val="003366"/>
                </a:solidFill>
              </a:rPr>
              <a:t>Calistro</a:t>
            </a:r>
            <a:r>
              <a:rPr lang="pt-BR" dirty="0" smtClean="0">
                <a:solidFill>
                  <a:srgbClr val="003366"/>
                </a:solidFill>
              </a:rPr>
              <a:t>) – Natura </a:t>
            </a:r>
            <a:r>
              <a:rPr lang="pt-BR" dirty="0" err="1" smtClean="0">
                <a:solidFill>
                  <a:srgbClr val="003366"/>
                </a:solidFill>
              </a:rPr>
              <a:t>Chronos</a:t>
            </a:r>
            <a:r>
              <a:rPr lang="pt-BR" dirty="0" smtClean="0">
                <a:solidFill>
                  <a:srgbClr val="003366"/>
                </a:solidFill>
              </a:rPr>
              <a:t> </a:t>
            </a:r>
            <a:r>
              <a:rPr lang="pt-BR" dirty="0" err="1" smtClean="0">
                <a:solidFill>
                  <a:srgbClr val="003366"/>
                </a:solidFill>
              </a:rPr>
              <a:t>Spilol</a:t>
            </a:r>
            <a:endParaRPr lang="pt-BR" dirty="0">
              <a:solidFill>
                <a:srgbClr val="003366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Com FCF/USP Licenciamento de patente para desenvolvimento do Creme </a:t>
            </a:r>
            <a:r>
              <a:rPr lang="pt-BR" dirty="0" err="1" smtClean="0">
                <a:solidFill>
                  <a:srgbClr val="003366"/>
                </a:solidFill>
              </a:rPr>
              <a:t>Pariparoba</a:t>
            </a:r>
            <a:r>
              <a:rPr lang="pt-BR" dirty="0" smtClean="0">
                <a:solidFill>
                  <a:srgbClr val="003366"/>
                </a:solidFill>
              </a:rPr>
              <a:t> – Natura </a:t>
            </a:r>
            <a:r>
              <a:rPr lang="pt-BR" dirty="0" err="1" smtClean="0">
                <a:solidFill>
                  <a:srgbClr val="003366"/>
                </a:solidFill>
              </a:rPr>
              <a:t>Ekos</a:t>
            </a:r>
            <a:endParaRPr lang="pt-BR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ACHE - UFSC  (prof. </a:t>
            </a:r>
            <a:r>
              <a:rPr lang="pt-BR" dirty="0" err="1" smtClean="0">
                <a:solidFill>
                  <a:srgbClr val="003366"/>
                </a:solidFill>
              </a:rPr>
              <a:t>Calistro</a:t>
            </a:r>
            <a:r>
              <a:rPr lang="pt-BR" dirty="0" smtClean="0">
                <a:solidFill>
                  <a:srgbClr val="003366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ACHEFLAN</a:t>
            </a:r>
            <a:endParaRPr lang="pt-BR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EUROFARMA – LYCHOFLORA</a:t>
            </a: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anti-inflamatório</a:t>
            </a:r>
          </a:p>
          <a:p>
            <a:pPr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PETROBRAS – GRUPOS DE PESQUISA</a:t>
            </a: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Mais de 1200 GP em mais de 3000 projetos em parceria</a:t>
            </a:r>
          </a:p>
          <a:p>
            <a:pPr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PELE NOVA – FMRP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003366"/>
                </a:solidFill>
              </a:rPr>
              <a:t>Empresa graduada da SUPERA com sede no Distrito Industrial –desde 2009 – </a:t>
            </a:r>
            <a:r>
              <a:rPr lang="pt-BR" dirty="0" err="1" smtClean="0">
                <a:solidFill>
                  <a:srgbClr val="003366"/>
                </a:solidFill>
              </a:rPr>
              <a:t>Biocure</a:t>
            </a:r>
            <a:r>
              <a:rPr lang="pt-BR" dirty="0" smtClean="0">
                <a:solidFill>
                  <a:srgbClr val="003366"/>
                </a:solidFill>
              </a:rPr>
              <a:t>,  </a:t>
            </a:r>
            <a:r>
              <a:rPr lang="pt-BR" dirty="0" err="1" smtClean="0">
                <a:solidFill>
                  <a:srgbClr val="003366"/>
                </a:solidFill>
              </a:rPr>
              <a:t>Regederm</a:t>
            </a:r>
            <a:r>
              <a:rPr lang="pt-BR" dirty="0" smtClean="0">
                <a:solidFill>
                  <a:srgbClr val="003366"/>
                </a:solidFill>
              </a:rPr>
              <a:t>, New face</a:t>
            </a:r>
          </a:p>
          <a:p>
            <a:pPr lvl="1" eaLnBrk="1" hangingPunct="1">
              <a:lnSpc>
                <a:spcPct val="90000"/>
              </a:lnSpc>
            </a:pPr>
            <a:endParaRPr lang="pt-BR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dirty="0" smtClean="0">
              <a:solidFill>
                <a:srgbClr val="00336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10497" y="765174"/>
            <a:ext cx="8156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25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75656" y="0"/>
            <a:ext cx="7488832" cy="926976"/>
          </a:xfrm>
        </p:spPr>
        <p:txBody>
          <a:bodyPr/>
          <a:lstStyle/>
          <a:p>
            <a:r>
              <a:rPr lang="pt-BR" dirty="0" smtClean="0"/>
              <a:t>IPHONE produto global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2696"/>
            <a:ext cx="8244408" cy="59203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549" y="6606575"/>
            <a:ext cx="7246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http</a:t>
            </a:r>
            <a:r>
              <a:rPr lang="pt-BR" sz="1200" dirty="0"/>
              <a:t>://www.chinafile.com/multimedia/infographics/who-supplies-apple-its-not-just-china-interactive-map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36097" y="721850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748 empresas fabricam matéria prima para a Apple.</a:t>
            </a:r>
          </a:p>
          <a:p>
            <a:pPr algn="ctr"/>
            <a:r>
              <a:rPr lang="pt-BR" sz="2000" b="1" dirty="0" smtClean="0"/>
              <a:t>No Brasil: </a:t>
            </a:r>
            <a:r>
              <a:rPr lang="pt-BR" sz="2000" b="1" dirty="0" err="1"/>
              <a:t>Foxconn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6581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11761" y="1052513"/>
            <a:ext cx="6263928" cy="3024559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t-BR" sz="2400" b="1" dirty="0" smtClean="0">
                <a:solidFill>
                  <a:srgbClr val="4F81BD">
                    <a:lumMod val="75000"/>
                  </a:srgbClr>
                </a:solidFill>
              </a:rPr>
              <a:t>O Caso da </a:t>
            </a:r>
            <a:r>
              <a:rPr lang="pt-BR" sz="2400" b="1" dirty="0" err="1" smtClean="0">
                <a:solidFill>
                  <a:srgbClr val="4F81BD">
                    <a:lumMod val="75000"/>
                  </a:srgbClr>
                </a:solidFill>
              </a:rPr>
              <a:t>Pariparoba</a:t>
            </a:r>
            <a:endParaRPr lang="pt-BR" sz="2400" b="1" dirty="0" smtClean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pt-BR" sz="1800" dirty="0" smtClean="0">
                <a:solidFill>
                  <a:srgbClr val="1F497D"/>
                </a:solidFill>
              </a:rPr>
              <a:t>Licitação para concessão de licença exclusivamente para uso </a:t>
            </a:r>
            <a:r>
              <a:rPr lang="pt-BR" sz="1800" dirty="0" err="1" smtClean="0">
                <a:solidFill>
                  <a:srgbClr val="1F497D"/>
                </a:solidFill>
              </a:rPr>
              <a:t>dermocosmético</a:t>
            </a:r>
            <a:r>
              <a:rPr lang="pt-BR" sz="1800" dirty="0" smtClean="0">
                <a:solidFill>
                  <a:srgbClr val="1F497D"/>
                </a:solidFill>
              </a:rPr>
              <a:t>, para exploração com exclusividade para o Brasil e exterior (2002);</a:t>
            </a:r>
          </a:p>
          <a:p>
            <a:r>
              <a:rPr lang="pt-BR" sz="1800" dirty="0" smtClean="0">
                <a:solidFill>
                  <a:srgbClr val="1F497D"/>
                </a:solidFill>
              </a:rPr>
              <a:t>Natura Inovação e Tecnologia de Produtos Ltda. Fornecimento de Tecnologia (valor fixo) e % de </a:t>
            </a:r>
            <a:r>
              <a:rPr lang="pt-BR" sz="1800" i="1" dirty="0" smtClean="0">
                <a:solidFill>
                  <a:srgbClr val="1F497D"/>
                </a:solidFill>
              </a:rPr>
              <a:t>royalties</a:t>
            </a:r>
            <a:r>
              <a:rPr lang="pt-BR" sz="1800" dirty="0" smtClean="0">
                <a:solidFill>
                  <a:srgbClr val="1F497D"/>
                </a:solidFill>
              </a:rPr>
              <a:t>;</a:t>
            </a:r>
          </a:p>
          <a:p>
            <a:r>
              <a:rPr lang="pt-BR" sz="1800" dirty="0" smtClean="0">
                <a:solidFill>
                  <a:srgbClr val="1F497D"/>
                </a:solidFill>
              </a:rPr>
              <a:t>Escolha dos países PCT para depósito (2004).</a:t>
            </a:r>
            <a:endParaRPr lang="pt-BR" sz="3600" b="1" dirty="0" smtClean="0">
              <a:solidFill>
                <a:srgbClr val="0066FF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46337" y="156600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BDF6FD"/>
                </a:solidFill>
              </a:rPr>
              <a:t>Caso Licenciamento - Exclusivo</a:t>
            </a:r>
            <a:endParaRPr lang="pt-BR" sz="2800" dirty="0">
              <a:solidFill>
                <a:srgbClr val="BDF6FD"/>
              </a:solidFill>
            </a:endParaRPr>
          </a:p>
        </p:txBody>
      </p:sp>
      <p:pic>
        <p:nvPicPr>
          <p:cNvPr id="6" name="Picture 5" descr="LogoNatu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2707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47813" y="2781300"/>
            <a:ext cx="0" cy="1655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</a:extLst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367334" y="2204864"/>
            <a:ext cx="0" cy="1800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60651"/>
            <a:ext cx="4896891" cy="22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1" y="1430721"/>
            <a:ext cx="11509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25760"/>
            <a:ext cx="7848872" cy="107099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BDF6FD"/>
                </a:solidFill>
              </a:rPr>
              <a:t>USP: Licenciamento e surgimento de uma </a:t>
            </a:r>
            <a:r>
              <a:rPr lang="pt-BR" dirty="0" smtClean="0">
                <a:solidFill>
                  <a:srgbClr val="BDF6FD"/>
                </a:solidFill>
              </a:rPr>
              <a:t/>
            </a:r>
            <a:br>
              <a:rPr lang="pt-BR" dirty="0" smtClean="0">
                <a:solidFill>
                  <a:srgbClr val="BDF6FD"/>
                </a:solidFill>
              </a:rPr>
            </a:br>
            <a:r>
              <a:rPr lang="pt-BR" dirty="0" smtClean="0">
                <a:solidFill>
                  <a:srgbClr val="BDF6FD"/>
                </a:solidFill>
              </a:rPr>
              <a:t>spin</a:t>
            </a:r>
            <a:r>
              <a:rPr lang="pt-BR" dirty="0">
                <a:solidFill>
                  <a:srgbClr val="BDF6FD"/>
                </a:solidFill>
              </a:rPr>
              <a:t>-off - Pele Nova </a:t>
            </a:r>
            <a:br>
              <a:rPr lang="pt-BR" dirty="0">
                <a:solidFill>
                  <a:srgbClr val="BDF6FD"/>
                </a:solidFill>
              </a:rPr>
            </a:br>
            <a:endParaRPr lang="pt-BR" dirty="0">
              <a:solidFill>
                <a:srgbClr val="BDF6FD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748464" cy="3384376"/>
          </a:xfrm>
        </p:spPr>
        <p:txBody>
          <a:bodyPr>
            <a:normAutofit/>
          </a:bodyPr>
          <a:lstStyle/>
          <a:p>
            <a:pPr>
              <a:tabLst>
                <a:tab pos="182563" algn="l"/>
                <a:tab pos="450850" algn="l"/>
              </a:tabLst>
            </a:pPr>
            <a:r>
              <a:rPr lang="pt-BR" sz="3600" dirty="0">
                <a:solidFill>
                  <a:schemeClr val="accent5"/>
                </a:solidFill>
              </a:rPr>
              <a:t>G</a:t>
            </a:r>
            <a:r>
              <a:rPr lang="pt-BR" sz="3600" b="1" dirty="0" smtClean="0">
                <a:solidFill>
                  <a:schemeClr val="accent5"/>
                </a:solidFill>
              </a:rPr>
              <a:t>eração de uma spin-off:</a:t>
            </a:r>
            <a:endParaRPr lang="pt-BR" sz="32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182563" algn="l"/>
                <a:tab pos="450850" algn="l"/>
              </a:tabLst>
            </a:pPr>
            <a:r>
              <a:rPr lang="pt-BR" sz="3200" dirty="0" smtClean="0">
                <a:solidFill>
                  <a:schemeClr val="tx1"/>
                </a:solidFill>
              </a:rPr>
              <a:t>Finalidade</a:t>
            </a:r>
            <a:r>
              <a:rPr lang="pt-BR" sz="3200" dirty="0">
                <a:solidFill>
                  <a:schemeClr val="tx1"/>
                </a:solidFill>
              </a:rPr>
              <a:t>: ingrediente para formulação de cosméticos com propriedade </a:t>
            </a:r>
            <a:r>
              <a:rPr lang="pt-BR" sz="3200" dirty="0" smtClean="0">
                <a:solidFill>
                  <a:schemeClr val="tx1"/>
                </a:solidFill>
              </a:rPr>
              <a:t>antiage</a:t>
            </a:r>
            <a:endParaRPr lang="pt-BR" sz="32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182563" algn="l"/>
                <a:tab pos="450850" algn="l"/>
              </a:tabLst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Formulações </a:t>
            </a:r>
            <a:r>
              <a:rPr lang="pt-BR" sz="3200" dirty="0">
                <a:solidFill>
                  <a:schemeClr val="tx1"/>
                </a:solidFill>
              </a:rPr>
              <a:t>em géis, cremes e loções</a:t>
            </a:r>
          </a:p>
          <a:p>
            <a:pPr marL="0" indent="0">
              <a:buNone/>
              <a:tabLst>
                <a:tab pos="182563" algn="l"/>
                <a:tab pos="450850" algn="l"/>
              </a:tabLst>
            </a:pPr>
            <a:endParaRPr lang="pt-BR" sz="32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1"/>
            <a:ext cx="163353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lexandre Dias\Desktop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6" y="3212976"/>
            <a:ext cx="6531033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9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2786" y="44624"/>
            <a:ext cx="7183710" cy="994172"/>
          </a:xfrm>
        </p:spPr>
        <p:txBody>
          <a:bodyPr/>
          <a:lstStyle/>
          <a:p>
            <a:r>
              <a:rPr lang="pt-BR" dirty="0" smtClean="0"/>
              <a:t>Cases de licenciamento da UNICAMP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7" y="1639340"/>
            <a:ext cx="8122444" cy="426481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723751"/>
            <a:ext cx="40745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/>
              <a:t>http://www.inova.unicamp.br/cases-de-licenciamento/</a:t>
            </a:r>
          </a:p>
        </p:txBody>
      </p:sp>
    </p:spTree>
    <p:extLst>
      <p:ext uri="{BB962C8B-B14F-4D97-AF65-F5344CB8AC3E}">
        <p14:creationId xmlns:p14="http://schemas.microsoft.com/office/powerpoint/2010/main" val="271345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Rectangle 1050"/>
          <p:cNvSpPr>
            <a:spLocks noChangeArrowheads="1"/>
          </p:cNvSpPr>
          <p:nvPr/>
        </p:nvSpPr>
        <p:spPr bwMode="auto">
          <a:xfrm>
            <a:off x="539552" y="1557338"/>
            <a:ext cx="8243887" cy="5040312"/>
          </a:xfrm>
          <a:prstGeom prst="rect">
            <a:avLst/>
          </a:prstGeom>
          <a:solidFill>
            <a:srgbClr val="0066FF">
              <a:alpha val="14117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7" name="Rectangle 1045"/>
          <p:cNvSpPr>
            <a:spLocks noChangeArrowheads="1"/>
          </p:cNvSpPr>
          <p:nvPr/>
        </p:nvSpPr>
        <p:spPr bwMode="auto">
          <a:xfrm>
            <a:off x="968375" y="37163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8" name="Rectangle 1042"/>
          <p:cNvSpPr>
            <a:spLocks noChangeArrowheads="1"/>
          </p:cNvSpPr>
          <p:nvPr/>
        </p:nvSpPr>
        <p:spPr bwMode="auto">
          <a:xfrm>
            <a:off x="2085975" y="1771650"/>
            <a:ext cx="1803400" cy="649288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69" name="Rectangle 1043"/>
          <p:cNvSpPr>
            <a:spLocks noChangeArrowheads="1"/>
          </p:cNvSpPr>
          <p:nvPr/>
        </p:nvSpPr>
        <p:spPr bwMode="auto">
          <a:xfrm>
            <a:off x="6084888" y="17732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0" name="Rectangle 1044"/>
          <p:cNvSpPr>
            <a:spLocks noChangeArrowheads="1"/>
          </p:cNvSpPr>
          <p:nvPr/>
        </p:nvSpPr>
        <p:spPr bwMode="auto">
          <a:xfrm>
            <a:off x="7020272" y="37163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Rectangle 1040"/>
          <p:cNvSpPr>
            <a:spLocks noChangeArrowheads="1"/>
          </p:cNvSpPr>
          <p:nvPr/>
        </p:nvSpPr>
        <p:spPr bwMode="auto">
          <a:xfrm>
            <a:off x="6084888" y="5732463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COMPLEXAS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6166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273" name="Text Box 1032"/>
          <p:cNvSpPr txBox="1">
            <a:spLocks noChangeArrowheads="1"/>
          </p:cNvSpPr>
          <p:nvPr/>
        </p:nvSpPr>
        <p:spPr bwMode="auto">
          <a:xfrm>
            <a:off x="6375400" y="5900738"/>
            <a:ext cx="132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EMPRESAS</a:t>
            </a:r>
          </a:p>
        </p:txBody>
      </p:sp>
      <p:sp>
        <p:nvSpPr>
          <p:cNvPr id="11274" name="Text Box 1033"/>
          <p:cNvSpPr txBox="1">
            <a:spLocks noChangeArrowheads="1"/>
          </p:cNvSpPr>
          <p:nvPr/>
        </p:nvSpPr>
        <p:spPr bwMode="auto">
          <a:xfrm>
            <a:off x="6948264" y="3716338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ASS.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EMPRESARIAIS</a:t>
            </a:r>
          </a:p>
        </p:txBody>
      </p:sp>
      <p:sp>
        <p:nvSpPr>
          <p:cNvPr id="11275" name="Text Box 1034"/>
          <p:cNvSpPr txBox="1">
            <a:spLocks noChangeArrowheads="1"/>
          </p:cNvSpPr>
          <p:nvPr/>
        </p:nvSpPr>
        <p:spPr bwMode="auto">
          <a:xfrm>
            <a:off x="6557963" y="19399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ONG’S</a:t>
            </a:r>
          </a:p>
        </p:txBody>
      </p:sp>
      <p:sp>
        <p:nvSpPr>
          <p:cNvPr id="11276" name="Text Box 1035"/>
          <p:cNvSpPr txBox="1">
            <a:spLocks noChangeArrowheads="1"/>
          </p:cNvSpPr>
          <p:nvPr/>
        </p:nvSpPr>
        <p:spPr bwMode="auto">
          <a:xfrm>
            <a:off x="2051050" y="1931988"/>
            <a:ext cx="184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UNIVERSIDADES</a:t>
            </a:r>
          </a:p>
        </p:txBody>
      </p:sp>
      <p:sp>
        <p:nvSpPr>
          <p:cNvPr id="11277" name="Text Box 1036"/>
          <p:cNvSpPr txBox="1">
            <a:spLocks noChangeArrowheads="1"/>
          </p:cNvSpPr>
          <p:nvPr/>
        </p:nvSpPr>
        <p:spPr bwMode="auto">
          <a:xfrm>
            <a:off x="755650" y="3716338"/>
            <a:ext cx="2232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AGÊNCIAS </a:t>
            </a:r>
          </a:p>
          <a:p>
            <a:pPr algn="ctr"/>
            <a:r>
              <a:rPr lang="pt-BR" sz="1600" b="1">
                <a:solidFill>
                  <a:schemeClr val="bg1"/>
                </a:solidFill>
              </a:rPr>
              <a:t>FINANCIAMENTO</a:t>
            </a:r>
          </a:p>
        </p:txBody>
      </p:sp>
      <p:sp>
        <p:nvSpPr>
          <p:cNvPr id="11278" name="AutoShape 1038"/>
          <p:cNvSpPr>
            <a:spLocks noChangeArrowheads="1"/>
          </p:cNvSpPr>
          <p:nvPr/>
        </p:nvSpPr>
        <p:spPr bwMode="auto">
          <a:xfrm>
            <a:off x="2771775" y="2420938"/>
            <a:ext cx="4392613" cy="3313112"/>
          </a:xfrm>
          <a:prstGeom prst="hexagon">
            <a:avLst>
              <a:gd name="adj" fmla="val 33146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COOPERAÇÃO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INTERNACIONAL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1279" name="Rectangle 1041"/>
          <p:cNvSpPr>
            <a:spLocks noChangeArrowheads="1"/>
          </p:cNvSpPr>
          <p:nvPr/>
        </p:nvSpPr>
        <p:spPr bwMode="auto">
          <a:xfrm>
            <a:off x="1692275" y="5732463"/>
            <a:ext cx="2162175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Text Box 1031"/>
          <p:cNvSpPr txBox="1">
            <a:spLocks noChangeArrowheads="1"/>
          </p:cNvSpPr>
          <p:nvPr/>
        </p:nvSpPr>
        <p:spPr bwMode="auto">
          <a:xfrm>
            <a:off x="1813183" y="5733256"/>
            <a:ext cx="1982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Escritórios</a:t>
            </a:r>
          </a:p>
          <a:p>
            <a:pPr algn="ctr"/>
            <a:r>
              <a:rPr lang="pt-BR" sz="1600" b="1" dirty="0" err="1" smtClean="0">
                <a:solidFill>
                  <a:schemeClr val="bg1"/>
                </a:solidFill>
              </a:rPr>
              <a:t>Transf</a:t>
            </a:r>
            <a:r>
              <a:rPr lang="pt-BR" sz="1600" b="1" dirty="0">
                <a:solidFill>
                  <a:schemeClr val="bg1"/>
                </a:solidFill>
              </a:rPr>
              <a:t>. Tecnologia</a:t>
            </a:r>
          </a:p>
        </p:txBody>
      </p:sp>
    </p:spTree>
    <p:extLst>
      <p:ext uri="{BB962C8B-B14F-4D97-AF65-F5344CB8AC3E}">
        <p14:creationId xmlns:p14="http://schemas.microsoft.com/office/powerpoint/2010/main" val="5529095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ciane\AppData\Local\Temp\8\biologic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594711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272808" cy="936104"/>
          </a:xfrm>
        </p:spPr>
        <p:txBody>
          <a:bodyPr>
            <a:normAutofit fontScale="90000"/>
          </a:bodyPr>
          <a:lstStyle/>
          <a:p>
            <a:r>
              <a:rPr lang="pt-BR" i="1" dirty="0" smtClean="0"/>
              <a:t>Rede de cooperação entre </a:t>
            </a:r>
            <a:r>
              <a:rPr lang="pt-BR" i="1" dirty="0" err="1" smtClean="0"/>
              <a:t>ICT´s</a:t>
            </a:r>
            <a:r>
              <a:rPr lang="pt-BR" i="1" dirty="0" smtClean="0"/>
              <a:t>  da área de ciências biológicas e empresas </a:t>
            </a:r>
            <a:endParaRPr lang="pt-B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6551766"/>
            <a:ext cx="2486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Porto, </a:t>
            </a:r>
            <a:r>
              <a:rPr lang="pt-BR" sz="1100" dirty="0" err="1" smtClean="0"/>
              <a:t>Kannebley</a:t>
            </a:r>
            <a:r>
              <a:rPr lang="pt-BR" sz="1100" dirty="0" smtClean="0"/>
              <a:t>, </a:t>
            </a:r>
            <a:r>
              <a:rPr lang="pt-BR" sz="1100" dirty="0" err="1" smtClean="0"/>
              <a:t>Selan</a:t>
            </a:r>
            <a:r>
              <a:rPr lang="pt-BR" sz="1100" dirty="0" smtClean="0"/>
              <a:t>, </a:t>
            </a:r>
            <a:r>
              <a:rPr lang="pt-BR" sz="1100" dirty="0" err="1" smtClean="0"/>
              <a:t>Baroni</a:t>
            </a:r>
            <a:r>
              <a:rPr lang="pt-BR" sz="1100" dirty="0" smtClean="0"/>
              <a:t>  (2011)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8354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488832" cy="792088"/>
          </a:xfrm>
        </p:spPr>
        <p:txBody>
          <a:bodyPr/>
          <a:lstStyle/>
          <a:p>
            <a:r>
              <a:rPr lang="pt-BR" sz="3200" i="1" dirty="0"/>
              <a:t>Rede de cooperação entre </a:t>
            </a:r>
            <a:r>
              <a:rPr lang="pt-BR" sz="3200" i="1" dirty="0" err="1"/>
              <a:t>ICT´s</a:t>
            </a:r>
            <a:r>
              <a:rPr lang="pt-BR" sz="3200" i="1" dirty="0"/>
              <a:t>  da área </a:t>
            </a:r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de </a:t>
            </a:r>
            <a:r>
              <a:rPr lang="pt-BR" sz="3200" i="1" dirty="0"/>
              <a:t>ciências </a:t>
            </a:r>
            <a:r>
              <a:rPr lang="pt-BR" sz="3200" i="1" dirty="0" smtClean="0"/>
              <a:t>da saúde </a:t>
            </a:r>
            <a:r>
              <a:rPr lang="pt-BR" sz="3200" i="1" dirty="0"/>
              <a:t>e empresas </a:t>
            </a:r>
            <a:endParaRPr lang="pt-BR" sz="3200" dirty="0"/>
          </a:p>
        </p:txBody>
      </p:sp>
      <p:pic>
        <p:nvPicPr>
          <p:cNvPr id="5" name="Imagem 4" descr="C:\Users\Joao\Desktop\IngTec\Artigo Suzigan\Artigo\new\sau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108504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5496" y="6597352"/>
            <a:ext cx="2486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Porto, </a:t>
            </a:r>
            <a:r>
              <a:rPr lang="pt-BR" sz="1100" dirty="0" err="1" smtClean="0"/>
              <a:t>Kannebley</a:t>
            </a:r>
            <a:r>
              <a:rPr lang="pt-BR" sz="1100" dirty="0" smtClean="0"/>
              <a:t>, </a:t>
            </a:r>
            <a:r>
              <a:rPr lang="pt-BR" sz="1100" dirty="0" err="1" smtClean="0"/>
              <a:t>Selan</a:t>
            </a:r>
            <a:r>
              <a:rPr lang="pt-BR" sz="1100" dirty="0" smtClean="0"/>
              <a:t>, </a:t>
            </a:r>
            <a:r>
              <a:rPr lang="pt-BR" sz="1100" dirty="0" err="1" smtClean="0"/>
              <a:t>Baroni</a:t>
            </a:r>
            <a:r>
              <a:rPr lang="pt-BR" sz="1100" dirty="0" smtClean="0"/>
              <a:t>  (2011)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359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24"/>
            <a:ext cx="6624736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88840"/>
            <a:ext cx="2843808" cy="4104456"/>
          </a:xfrm>
        </p:spPr>
        <p:txBody>
          <a:bodyPr/>
          <a:lstStyle/>
          <a:p>
            <a:r>
              <a:rPr lang="pt-BR" sz="2400" dirty="0"/>
              <a:t>Rede contendo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todos </a:t>
            </a:r>
            <a:r>
              <a:rPr lang="pt-BR" sz="2400" dirty="0"/>
              <a:t>os compartilhamentos de patentes </a:t>
            </a:r>
            <a:r>
              <a:rPr lang="pt-BR" sz="2400" dirty="0" smtClean="0"/>
              <a:t>observados nas empresas mais inovadoras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259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/>
              <a:t>Rede dos compartilhamentos </a:t>
            </a:r>
            <a:r>
              <a:rPr lang="pt-BR" sz="2000" dirty="0" smtClean="0"/>
              <a:t>excluídos depósitos em </a:t>
            </a:r>
            <a:r>
              <a:rPr lang="pt-BR" sz="2000" dirty="0" err="1" smtClean="0"/>
              <a:t>co</a:t>
            </a:r>
            <a:r>
              <a:rPr lang="pt-BR" sz="2000" dirty="0" smtClean="0"/>
              <a:t>-titularidade com pessoas físicas</a:t>
            </a:r>
            <a:endParaRPr lang="pt-B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" y="692696"/>
            <a:ext cx="819334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8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971600" y="764704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SOCIEDADE DO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CONHECIMENTO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627784" y="2132856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SISTEMA NACIONAL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DE INOVAÇÃO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6227763" y="4869160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MODELO DO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HÉLICE TRIPLA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4572000" y="3429000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TRIÂNGULO DE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SÁBATO</a:t>
            </a:r>
            <a:endParaRPr lang="pt-B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555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98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97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3" grpId="0" animBg="1"/>
      <p:bldP spid="163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Colaboração da Novartis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17493"/>
            <a:ext cx="5957825" cy="53518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96421"/>
              </p:ext>
            </p:extLst>
          </p:nvPr>
        </p:nvGraphicFramePr>
        <p:xfrm>
          <a:off x="5848741" y="1412776"/>
          <a:ext cx="3188320" cy="4405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535"/>
                <a:gridCol w="1333785"/>
              </a:tblGrid>
              <a:tr h="504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Nome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N° de colaborações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Novartis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Chiron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Syngenta Participações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Nektar Therapeutics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Mitsubishi Pharma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Novartis (Incorporada)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Universidade de Murdoch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Universidade do Oregon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Instituto Americano de Saúde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GlaxoSmithKline (GSK)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256822" y="6300028"/>
            <a:ext cx="2193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Basso e Porto (2016)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3200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-396552" y="1844824"/>
            <a:ext cx="7992888" cy="338437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ENTÃO O QUE MOTIVA E O QUE DIFICULTA A COOPERAÇÃO????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1427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Universidade é percebida como um reservatório de conhecimento e tecnologia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universidade detêm  conhecimentos fundamentais para a inovação. O seu potencial tecnológico é uma competência reconhecida.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Existem tecnologias já desenvolvidas, as chamadas tecnologias de prateleira, a serem repassadas às empresas.</a:t>
            </a:r>
          </a:p>
          <a:p>
            <a:pPr lvl="1"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A cooperação permite o acesso à tecnologia de que a empresa não dispõe naquele momento, alavancando-a a um patamar tecnológico mais elevado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As firmas não possuem internamente todos os recursos necessários  para desenvolver sozinhas as pesquisas.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 acesso ao conhecimento e à tecnologia, gerados pela universidade, e o suporte técnico especializado, constitui uma forma de complementar o P&amp;D interno destas organizações.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empresa busca desenvolvimento e absorção de tecnologia mais eficaz, utilizando a ciência como um modo de gerar vantagens competitivas, alavancando-a a um patamar tecnológico mais elevado.</a:t>
            </a:r>
          </a:p>
          <a:p>
            <a:pPr eaLnBrk="1" hangingPunct="1">
              <a:lnSpc>
                <a:spcPct val="80000"/>
              </a:lnSpc>
            </a:pPr>
            <a:endParaRPr lang="pt-BR" sz="2000" smtClean="0"/>
          </a:p>
        </p:txBody>
      </p:sp>
    </p:spTree>
    <p:extLst>
      <p:ext uri="{BB962C8B-B14F-4D97-AF65-F5344CB8AC3E}">
        <p14:creationId xmlns:p14="http://schemas.microsoft.com/office/powerpoint/2010/main" val="3729785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357188"/>
            <a:ext cx="86868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smtClean="0">
                <a:solidFill>
                  <a:srgbClr val="0066CC"/>
                </a:solidFill>
              </a:rPr>
              <a:t>Gerenciamento eficaz dos projetos cooperativos reduz dificuldades.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 conflito ideológico, nem sempre explícito, tende a ser superado, o que possibilita um incremento na confiança mútua.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intensificação da comunicação entre as universidades e as empresas constrói canais de comunicação sobre as capacidades científicas e tecnológicas existentes.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Gestor tecnológico que viabilize as condições exigidas de negociação, coordenação e elaboração de um plano de trabalho adequado.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Mecanismos de acompanhamento e gerenciamento dos contratos de cooperação por ambas as organizações.</a:t>
            </a:r>
          </a:p>
          <a:p>
            <a:pPr lvl="1"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80000"/>
              </a:lnSpc>
            </a:pPr>
            <a:r>
              <a:rPr lang="pt-BR" sz="2000" smtClean="0">
                <a:solidFill>
                  <a:srgbClr val="0066CC"/>
                </a:solidFill>
              </a:rPr>
              <a:t>Experiências bem sucedidas favorecem o surgimento de novos acordos cooperativos.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Experiências anteriores bem sucedidas facilitam novos projetos.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existência de um contato anterior (na universidade ou na empresa)  torna mais rápido o processo de aproximação.</a:t>
            </a:r>
          </a:p>
        </p:txBody>
      </p:sp>
    </p:spTree>
    <p:extLst>
      <p:ext uri="{BB962C8B-B14F-4D97-AF65-F5344CB8AC3E}">
        <p14:creationId xmlns:p14="http://schemas.microsoft.com/office/powerpoint/2010/main" val="10017500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smtClean="0">
                <a:solidFill>
                  <a:srgbClr val="0066CC"/>
                </a:solidFill>
              </a:rPr>
              <a:t>Valorização da inovação associada à redução riscos intrínsecos a este processo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Difusão da inovação como uma chave do processo de mudança – empresa e universidade assumindo seus papeis nos campos econômico e de responsabilidade social.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necessidade das empresas de desenvolver tecnologia própria para a solução de problemas específicos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Possibilidade de acesso à infra-estrutura tecnológica, (acesso às instalações universitárias,  pesquisadores) e informações de base tecnológica atualizadas.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necessidade de compartilhar o risco das pesquisas pré-competitivas com outras instituições que dispõem de suporte financeiro governamental.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otimização do desenvolvimento de produtos com menor risco 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>
                <a:solidFill>
                  <a:srgbClr val="0066CC"/>
                </a:solidFill>
              </a:rPr>
              <a:t>A cooperação contribui para o reconhecimento do trabalhado das entidades envolvidas, tanto as empresas quanto as universidades, melhorando a imagem das mesmas e de seus profissionais.</a:t>
            </a:r>
            <a:r>
              <a:rPr lang="pt-BR" sz="1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O aumento do prestígio social do pesquisador e a melhora da imagem da universidade.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Legitimação do trabalho acadêmico junto à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Melhoria a imagem da empresa 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1400" smtClean="0"/>
              <a:t>organização inovadora preocupada com tecnologia.</a:t>
            </a:r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</p:txBody>
      </p:sp>
    </p:spTree>
    <p:extLst>
      <p:ext uri="{BB962C8B-B14F-4D97-AF65-F5344CB8AC3E}">
        <p14:creationId xmlns:p14="http://schemas.microsoft.com/office/powerpoint/2010/main" val="13167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Contribuição para a formação de quadros (estudantes e funcionários), bem como ao acesso a RH qualificado</a:t>
            </a:r>
            <a:r>
              <a:rPr lang="pt-BR" sz="200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Melhor formação dos estudantes de pós-graduação e exposição dos estudantes à realidade.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Acesso a RH qualificado, tanto de estudantes quanto de consultores especialistas.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parceria garante treinamento e opções de desenvolvimento para o futuro para estudantes.</a:t>
            </a:r>
          </a:p>
          <a:p>
            <a:pPr lvl="1"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Acesso a mercados e oportunidades de desenvolvimento de novos produtos e serviços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 acesso a novos mercados, principalmente mercados internacionais.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Novas oportunidades são geradas para as firmas, em virtude da cooperação em projetos de P&amp;D, com melhoria do potencial mercadológico da empresa.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Desenvolvimento de produtos e serviços necessários para assegurar posições vantajosas num mercado cada vez mais competitivo. </a:t>
            </a:r>
          </a:p>
        </p:txBody>
      </p:sp>
    </p:spTree>
    <p:extLst>
      <p:ext uri="{BB962C8B-B14F-4D97-AF65-F5344CB8AC3E}">
        <p14:creationId xmlns:p14="http://schemas.microsoft.com/office/powerpoint/2010/main" val="9531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Disponibilidade de recursos financeiros voltados à cooperação e redução de custos.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Acesso a recursos financeiros (governamentais como o FVA; recursos $$$  da indústria) para suprir a carência de equipamentos de laboratório, ou de recursos $$$ para projetos de pesquisa.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Elevação dos gastos com pesquisas e a necessidade de redução de custos levou a indústria a buscar conhecimento externo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Custo menor da pesquisa realizada em parceria.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necessidade de compartilhar o custo das pesquisas pré-competitivas com outras instituições que dispõem de suporte financeiro governamental.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dificuldade crescente para obtenção de recursos públicos para a pesquisa universitária e a expectativa de que estes possam ser proporcionados pelo setor privado, em função do maior potencial de aplicação de seus resultados na produção.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Os governos encorajam ativamente a colaboração como um modo de aumentar a eficiência da inovação e assim gerar ganhos. </a:t>
            </a:r>
          </a:p>
          <a:p>
            <a:pPr eaLnBrk="1" hangingPunct="1">
              <a:lnSpc>
                <a:spcPct val="80000"/>
              </a:lnSpc>
            </a:pPr>
            <a:endParaRPr lang="pt-BR" sz="2000" smtClean="0"/>
          </a:p>
          <a:p>
            <a:pPr eaLnBrk="1" hangingPunct="1">
              <a:lnSpc>
                <a:spcPct val="80000"/>
              </a:lnSpc>
            </a:pPr>
            <a:endParaRPr lang="pt-BR" sz="2000" smtClean="0"/>
          </a:p>
        </p:txBody>
      </p:sp>
    </p:spTree>
    <p:extLst>
      <p:ext uri="{BB962C8B-B14F-4D97-AF65-F5344CB8AC3E}">
        <p14:creationId xmlns:p14="http://schemas.microsoft.com/office/powerpoint/2010/main" val="16960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000" dirty="0" smtClean="0">
                <a:solidFill>
                  <a:srgbClr val="003366"/>
                </a:solidFill>
              </a:rPr>
              <a:t>Intensificação da dinâmica da inovação e a mudança da interface entre ciência e indústria.</a:t>
            </a:r>
          </a:p>
          <a:p>
            <a:pPr lvl="1" eaLnBrk="1" hangingPunct="1"/>
            <a:r>
              <a:rPr lang="pt-BR" sz="1800" dirty="0" smtClean="0">
                <a:solidFill>
                  <a:srgbClr val="003366"/>
                </a:solidFill>
              </a:rPr>
              <a:t>Elevado ritmo de introdução de inovações no setor produtivo e a redução do intervalo de tempo que decorre entre a obtenção dos primeiros resultados de pesquisa e sua aplicação.</a:t>
            </a:r>
          </a:p>
          <a:p>
            <a:pPr lvl="1" eaLnBrk="1" hangingPunct="1"/>
            <a:r>
              <a:rPr lang="pt-BR" sz="1800" dirty="0" smtClean="0">
                <a:solidFill>
                  <a:srgbClr val="003366"/>
                </a:solidFill>
              </a:rPr>
              <a:t>Aumento do relacionamento entre ciência e tecnologia, a integração de ciência e indústria, o surgimento de indústrias baseadas em ciência, a globalização da economia e a internacionalização da tecnologia.</a:t>
            </a:r>
          </a:p>
          <a:p>
            <a:pPr lvl="1" eaLnBrk="1" hangingPunct="1"/>
            <a:r>
              <a:rPr lang="pt-BR" sz="1800" dirty="0" smtClean="0">
                <a:solidFill>
                  <a:srgbClr val="003366"/>
                </a:solidFill>
              </a:rPr>
              <a:t>Nem sempre a busca por tecnologias é o objetivo central do processo de cooperação; entretanto, a cooperação com instituições públicas tem um impacto maior no depósito de patentes.</a:t>
            </a:r>
          </a:p>
          <a:p>
            <a:pPr eaLnBrk="1" hangingPunct="1"/>
            <a:endParaRPr lang="pt-BR" sz="2000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BARREIRAS A CEU</a:t>
            </a:r>
            <a:endParaRPr lang="pt-BR" sz="4000" dirty="0" smtClean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800" smtClean="0">
                <a:solidFill>
                  <a:srgbClr val="CC0000"/>
                </a:solidFill>
              </a:rPr>
              <a:t>Processo de cooperação envolve questões operacionais suscetíveis a problemas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Os projetos de P&amp;D têm elevado custo e longa duração.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Competição por consumidores.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distância física entre as empresas e a universidade é um fator que influencia fortemente o comportamento de interação. Os contatos face a face ainda são de crucial importância e seus custos aumentam com a distância.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Falta de tempo por parte da empresa, devido à pressão dos negócios.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Há um maior distanciamento entre os que dominam a tecnologia e aqueles que não a dominam.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As empresas são avessas ao risco e a universidade não valoriza a incerteza dos projetos.</a:t>
            </a:r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80000"/>
              </a:lnSpc>
            </a:pPr>
            <a:r>
              <a:rPr lang="pt-BR" sz="1800" smtClean="0">
                <a:solidFill>
                  <a:srgbClr val="CC0000"/>
                </a:solidFill>
              </a:rPr>
              <a:t>Escassez de informação e diferenças no nível de  conhecimento dos parceiros.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Falta de interesse por parte das empresas para a aquisição e utilização das tecnologias desenvolvidas nos centros de pesquisa, devido à carência da difusão da informação sobre a produção dos centros de pesquisa.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cooperação ocorre quando há reciprocidade de competências entre os participantes a fim de haver a absorção de conhecimento dos parceiros.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Diferença no nível de conhecimentos entre os parceiros.</a:t>
            </a:r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</p:txBody>
      </p:sp>
    </p:spTree>
    <p:extLst>
      <p:ext uri="{BB962C8B-B14F-4D97-AF65-F5344CB8AC3E}">
        <p14:creationId xmlns:p14="http://schemas.microsoft.com/office/powerpoint/2010/main" val="2787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BARREIRAS A CEU</a:t>
            </a:r>
            <a:endParaRPr lang="pt-BR" sz="4000" dirty="0" smtClean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CC0000"/>
                </a:solidFill>
              </a:rPr>
              <a:t>Institucionais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Normas universitárias que em geral não prevêem procedimentos de rotina para realização de acordos.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Ausência de normas que regulamentam este tipo de relação.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Falta de acordos adequados para desenvolvimento do produto e indefinições em relação ao registro de patentes.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Orientação da universidade para publicação científica, necessidade das empresas, de desenvolvimento de produtos/serviços com confidencialidade dos resultados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Os pesquisadores das áreas básicas, não vêem a invenção como uma prioridade, e a  empresa está interessada na possibilidade de lucro oriunda de uma idéia ou de uma inovação.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CC0000"/>
                </a:solidFill>
              </a:rPr>
              <a:t>Gestão da cooperação frágil e pouco profissionalizada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Carência e/ou falha de comunicação.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Falta de confiança na capacidade  dos RH de ambas as organizações.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Necessidade intensa de gestão dos acordos associada à escassez de competências e habilidades dos parceiros na gestão da cooperação. 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1400" smtClean="0"/>
              <a:t>estruturas muito diversas que não permitem a gestão do acordo de forma integrada,  associada à falta de tempo dificultam o alcance dos objetivos estipulados.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Tendência das companhias em assumir o papel de meras observadoras, enquanto a pesquisa é levada adiante pelas universidades.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Conflitos financeiros, na momentos e nas metodologias de mensuração do valor da tecnologia.</a:t>
            </a:r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</p:txBody>
      </p:sp>
    </p:spTree>
    <p:extLst>
      <p:ext uri="{BB962C8B-B14F-4D97-AF65-F5344CB8AC3E}">
        <p14:creationId xmlns:p14="http://schemas.microsoft.com/office/powerpoint/2010/main" val="18153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TRIÂNGULO DE SÁBATO</a:t>
            </a:r>
            <a:endParaRPr lang="pt-BR" dirty="0" smtClean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16013" y="1412875"/>
            <a:ext cx="7777162" cy="3024188"/>
            <a:chOff x="703" y="890"/>
            <a:chExt cx="4899" cy="1905"/>
          </a:xfrm>
        </p:grpSpPr>
        <p:sp>
          <p:nvSpPr>
            <p:cNvPr id="8207" name="Rectangle 27"/>
            <p:cNvSpPr>
              <a:spLocks noChangeArrowheads="1"/>
            </p:cNvSpPr>
            <p:nvPr/>
          </p:nvSpPr>
          <p:spPr bwMode="auto">
            <a:xfrm>
              <a:off x="703" y="890"/>
              <a:ext cx="4899" cy="1905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8" name="Text Box 7"/>
            <p:cNvSpPr txBox="1">
              <a:spLocks noChangeArrowheads="1"/>
            </p:cNvSpPr>
            <p:nvPr/>
          </p:nvSpPr>
          <p:spPr bwMode="auto">
            <a:xfrm>
              <a:off x="793" y="2437"/>
              <a:ext cx="19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INFRA-ESTRUTURA C&amp;T</a:t>
              </a:r>
            </a:p>
          </p:txBody>
        </p:sp>
        <p:sp>
          <p:nvSpPr>
            <p:cNvPr id="8209" name="Text Box 8"/>
            <p:cNvSpPr txBox="1">
              <a:spLocks noChangeArrowheads="1"/>
            </p:cNvSpPr>
            <p:nvPr/>
          </p:nvSpPr>
          <p:spPr bwMode="auto">
            <a:xfrm>
              <a:off x="3619" y="2437"/>
              <a:ext cx="1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ESTRUTURA PRODUTIVA</a:t>
              </a:r>
            </a:p>
          </p:txBody>
        </p:sp>
        <p:sp>
          <p:nvSpPr>
            <p:cNvPr id="8210" name="Text Box 9"/>
            <p:cNvSpPr txBox="1">
              <a:spLocks noChangeArrowheads="1"/>
            </p:cNvSpPr>
            <p:nvPr/>
          </p:nvSpPr>
          <p:spPr bwMode="auto">
            <a:xfrm>
              <a:off x="1967" y="981"/>
              <a:ext cx="24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POLÍTICAS GOVERNAMENTAIS</a:t>
              </a:r>
            </a:p>
          </p:txBody>
        </p:sp>
        <p:sp>
          <p:nvSpPr>
            <p:cNvPr id="8211" name="AutoShape 11"/>
            <p:cNvSpPr>
              <a:spLocks noChangeArrowheads="1"/>
            </p:cNvSpPr>
            <p:nvPr/>
          </p:nvSpPr>
          <p:spPr bwMode="auto">
            <a:xfrm>
              <a:off x="2018" y="1303"/>
              <a:ext cx="2359" cy="1038"/>
            </a:xfrm>
            <a:prstGeom prst="triangle">
              <a:avLst>
                <a:gd name="adj" fmla="val 50000"/>
              </a:avLst>
            </a:prstGeom>
            <a:solidFill>
              <a:srgbClr val="003366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2" name="Line 12"/>
            <p:cNvSpPr>
              <a:spLocks noChangeShapeType="1"/>
            </p:cNvSpPr>
            <p:nvPr/>
          </p:nvSpPr>
          <p:spPr bwMode="auto">
            <a:xfrm flipH="1">
              <a:off x="2200" y="1434"/>
              <a:ext cx="635" cy="54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3" name="Line 13"/>
            <p:cNvSpPr>
              <a:spLocks noChangeShapeType="1"/>
            </p:cNvSpPr>
            <p:nvPr/>
          </p:nvSpPr>
          <p:spPr bwMode="auto">
            <a:xfrm>
              <a:off x="2835" y="2478"/>
              <a:ext cx="681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4" name="Line 14"/>
            <p:cNvSpPr>
              <a:spLocks noChangeShapeType="1"/>
            </p:cNvSpPr>
            <p:nvPr/>
          </p:nvSpPr>
          <p:spPr bwMode="auto">
            <a:xfrm flipH="1" flipV="1">
              <a:off x="3606" y="1480"/>
              <a:ext cx="635" cy="54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5" name="Line 15"/>
            <p:cNvSpPr>
              <a:spLocks noChangeShapeType="1"/>
            </p:cNvSpPr>
            <p:nvPr/>
          </p:nvSpPr>
          <p:spPr bwMode="auto">
            <a:xfrm>
              <a:off x="794" y="2432"/>
              <a:ext cx="1814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6" name="Line 16"/>
            <p:cNvSpPr>
              <a:spLocks noChangeShapeType="1"/>
            </p:cNvSpPr>
            <p:nvPr/>
          </p:nvSpPr>
          <p:spPr bwMode="auto">
            <a:xfrm>
              <a:off x="2608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7" name="Line 17"/>
            <p:cNvSpPr>
              <a:spLocks noChangeShapeType="1"/>
            </p:cNvSpPr>
            <p:nvPr/>
          </p:nvSpPr>
          <p:spPr bwMode="auto">
            <a:xfrm flipH="1">
              <a:off x="794" y="2704"/>
              <a:ext cx="1814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8" name="Line 18"/>
            <p:cNvSpPr>
              <a:spLocks noChangeShapeType="1"/>
            </p:cNvSpPr>
            <p:nvPr/>
          </p:nvSpPr>
          <p:spPr bwMode="auto">
            <a:xfrm flipV="1">
              <a:off x="794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9" name="Line 19"/>
            <p:cNvSpPr>
              <a:spLocks noChangeShapeType="1"/>
            </p:cNvSpPr>
            <p:nvPr/>
          </p:nvSpPr>
          <p:spPr bwMode="auto">
            <a:xfrm>
              <a:off x="3606" y="2432"/>
              <a:ext cx="1905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0" name="Line 20"/>
            <p:cNvSpPr>
              <a:spLocks noChangeShapeType="1"/>
            </p:cNvSpPr>
            <p:nvPr/>
          </p:nvSpPr>
          <p:spPr bwMode="auto">
            <a:xfrm>
              <a:off x="5511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1" name="Line 21"/>
            <p:cNvSpPr>
              <a:spLocks noChangeShapeType="1"/>
            </p:cNvSpPr>
            <p:nvPr/>
          </p:nvSpPr>
          <p:spPr bwMode="auto">
            <a:xfrm flipH="1">
              <a:off x="3606" y="2704"/>
              <a:ext cx="1905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2" name="Line 22"/>
            <p:cNvSpPr>
              <a:spLocks noChangeShapeType="1"/>
            </p:cNvSpPr>
            <p:nvPr/>
          </p:nvSpPr>
          <p:spPr bwMode="auto">
            <a:xfrm flipV="1">
              <a:off x="3606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3" name="Line 23"/>
            <p:cNvSpPr>
              <a:spLocks noChangeShapeType="1"/>
            </p:cNvSpPr>
            <p:nvPr/>
          </p:nvSpPr>
          <p:spPr bwMode="auto">
            <a:xfrm>
              <a:off x="1928" y="981"/>
              <a:ext cx="2358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4" name="Line 24"/>
            <p:cNvSpPr>
              <a:spLocks noChangeShapeType="1"/>
            </p:cNvSpPr>
            <p:nvPr/>
          </p:nvSpPr>
          <p:spPr bwMode="auto">
            <a:xfrm>
              <a:off x="4286" y="981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5" name="Line 25"/>
            <p:cNvSpPr>
              <a:spLocks noChangeShapeType="1"/>
            </p:cNvSpPr>
            <p:nvPr/>
          </p:nvSpPr>
          <p:spPr bwMode="auto">
            <a:xfrm flipH="1">
              <a:off x="1928" y="1253"/>
              <a:ext cx="2358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6" name="Line 26"/>
            <p:cNvSpPr>
              <a:spLocks noChangeShapeType="1"/>
            </p:cNvSpPr>
            <p:nvPr/>
          </p:nvSpPr>
          <p:spPr bwMode="auto">
            <a:xfrm flipV="1">
              <a:off x="1928" y="981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348038" y="4437063"/>
            <a:ext cx="3384550" cy="1366837"/>
            <a:chOff x="2109" y="2795"/>
            <a:chExt cx="2132" cy="861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205" name="Line 28"/>
            <p:cNvSpPr>
              <a:spLocks noChangeShapeType="1"/>
            </p:cNvSpPr>
            <p:nvPr/>
          </p:nvSpPr>
          <p:spPr bwMode="auto">
            <a:xfrm>
              <a:off x="3151" y="2795"/>
              <a:ext cx="1" cy="36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6" name="Oval 29"/>
            <p:cNvSpPr>
              <a:spLocks noChangeArrowheads="1"/>
            </p:cNvSpPr>
            <p:nvPr/>
          </p:nvSpPr>
          <p:spPr bwMode="auto">
            <a:xfrm>
              <a:off x="2109" y="3158"/>
              <a:ext cx="2132" cy="498"/>
            </a:xfrm>
            <a:prstGeom prst="ellipse">
              <a:avLst/>
            </a:prstGeom>
            <a:solidFill>
              <a:srgbClr val="003366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AMBIENTE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EXTERIOR</a:t>
              </a:r>
              <a:endParaRPr lang="pt-BR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16013" y="5949950"/>
            <a:ext cx="8280400" cy="792163"/>
            <a:chOff x="703" y="3748"/>
            <a:chExt cx="5216" cy="499"/>
          </a:xfrm>
        </p:grpSpPr>
        <p:sp>
          <p:nvSpPr>
            <p:cNvPr id="8198" name="Rectangle 36"/>
            <p:cNvSpPr>
              <a:spLocks noChangeArrowheads="1"/>
            </p:cNvSpPr>
            <p:nvPr/>
          </p:nvSpPr>
          <p:spPr bwMode="auto">
            <a:xfrm>
              <a:off x="703" y="3748"/>
              <a:ext cx="4899" cy="499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9" name="Rectangle 30"/>
            <p:cNvSpPr>
              <a:spLocks noChangeArrowheads="1"/>
            </p:cNvSpPr>
            <p:nvPr/>
          </p:nvSpPr>
          <p:spPr bwMode="auto">
            <a:xfrm>
              <a:off x="4264" y="3906"/>
              <a:ext cx="16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Extra-relações</a:t>
              </a:r>
            </a:p>
          </p:txBody>
        </p:sp>
        <p:sp>
          <p:nvSpPr>
            <p:cNvPr id="8200" name="Line 31"/>
            <p:cNvSpPr>
              <a:spLocks noChangeShapeType="1"/>
            </p:cNvSpPr>
            <p:nvPr/>
          </p:nvSpPr>
          <p:spPr bwMode="auto">
            <a:xfrm flipV="1">
              <a:off x="884" y="3838"/>
              <a:ext cx="0" cy="36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1" name="Rectangle 32"/>
            <p:cNvSpPr>
              <a:spLocks noChangeArrowheads="1"/>
            </p:cNvSpPr>
            <p:nvPr/>
          </p:nvSpPr>
          <p:spPr bwMode="auto">
            <a:xfrm>
              <a:off x="930" y="3884"/>
              <a:ext cx="1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Intra-relações</a:t>
              </a:r>
            </a:p>
          </p:txBody>
        </p:sp>
        <p:sp>
          <p:nvSpPr>
            <p:cNvPr id="8202" name="Rectangle 33"/>
            <p:cNvSpPr>
              <a:spLocks noChangeArrowheads="1"/>
            </p:cNvSpPr>
            <p:nvPr/>
          </p:nvSpPr>
          <p:spPr bwMode="auto">
            <a:xfrm>
              <a:off x="2578" y="3884"/>
              <a:ext cx="1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Inter-relações</a:t>
              </a:r>
            </a:p>
          </p:txBody>
        </p:sp>
        <p:sp>
          <p:nvSpPr>
            <p:cNvPr id="8203" name="Line 34"/>
            <p:cNvSpPr>
              <a:spLocks noChangeShapeType="1"/>
            </p:cNvSpPr>
            <p:nvPr/>
          </p:nvSpPr>
          <p:spPr bwMode="auto">
            <a:xfrm flipV="1">
              <a:off x="2532" y="3838"/>
              <a:ext cx="0" cy="3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4" name="Line 35"/>
            <p:cNvSpPr>
              <a:spLocks noChangeShapeType="1"/>
            </p:cNvSpPr>
            <p:nvPr/>
          </p:nvSpPr>
          <p:spPr bwMode="auto">
            <a:xfrm flipV="1">
              <a:off x="4219" y="3839"/>
              <a:ext cx="0" cy="3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228134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BARREIRAS A CEU</a:t>
            </a:r>
            <a:endParaRPr lang="pt-BR" sz="4000" dirty="0" smtClean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CC0000"/>
                </a:solidFill>
              </a:rPr>
              <a:t>Aspectos culturais cristalizados que polarizam as percepções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Visão de que as pesquisas realizadas por universidades são lentas; focadas no longo-prazo; buscam somente desenvolvimento da ciência básica e a realização das necessidades sociais.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Visão de que as empresas buscam resultados de pesquisas no curto-prazo, para a obtenção de lucratividade.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Visão que o empresário tem de que o pesquisador é um ser descolado da realidade; e que as universidades são descomprometidas com as necessidades das empresas.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Visão do pesquisador de que o empresário despreza a ciência.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Crença de que somente o Estado deve financiar pesquisas universitárias.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 setor produtivo suspeita das contribuições aos seus problemas e atribui valor técnico ou comercial apenas ao que é realizado internamente.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Os empresários latino-americanos são resistentes à inovação e à internacionalização.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Receio de que um maior envolvimento com as empresas afetaria a integridade da pesquisa acadêmica</a:t>
            </a:r>
          </a:p>
        </p:txBody>
      </p:sp>
    </p:spTree>
    <p:extLst>
      <p:ext uri="{BB962C8B-B14F-4D97-AF65-F5344CB8AC3E}">
        <p14:creationId xmlns:p14="http://schemas.microsoft.com/office/powerpoint/2010/main" val="11282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75656" y="-27384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FATORES DE SUCESSO E FRACASSO EM ACORDOS CEU</a:t>
            </a:r>
            <a:endParaRPr lang="pt-BR" dirty="0"/>
          </a:p>
        </p:txBody>
      </p:sp>
      <p:sp>
        <p:nvSpPr>
          <p:cNvPr id="22530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424936" cy="5184576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pt-BR" dirty="0" smtClean="0"/>
              <a:t>Realização dos objetivos</a:t>
            </a:r>
          </a:p>
          <a:p>
            <a:pPr marL="457200" indent="-457200">
              <a:buFont typeface="Arial"/>
              <a:buChar char="•"/>
            </a:pPr>
            <a:r>
              <a:rPr lang="pt-BR" dirty="0" smtClean="0"/>
              <a:t>Planejamento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Flexibilidade 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Estabilidade dos acordos 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Satisfação 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Capacitação e transferência de </a:t>
            </a:r>
            <a:r>
              <a:rPr lang="pt-BR" dirty="0" smtClean="0"/>
              <a:t>pessoal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Resultado dos acordos</a:t>
            </a:r>
          </a:p>
          <a:p>
            <a:pPr marL="457200" indent="-457200">
              <a:buFont typeface="Arial"/>
              <a:buChar char="•"/>
            </a:pPr>
            <a:endParaRPr lang="pt-BR" dirty="0"/>
          </a:p>
          <a:p>
            <a:pPr marL="457200" indent="-457200">
              <a:buFont typeface="Arial"/>
              <a:buChar char="•"/>
            </a:pPr>
            <a:endParaRPr lang="pt-BR" dirty="0" smtClean="0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000125" y="785813"/>
            <a:ext cx="7772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t-BR" sz="20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3245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>
                <a:solidFill>
                  <a:srgbClr val="7BECFC"/>
                </a:solidFill>
              </a:rPr>
              <a:t>GESTÃO ESTRATÉGICA DA COOPERAÇÃO: </a:t>
            </a:r>
            <a:br>
              <a:rPr lang="pt-BR" dirty="0" smtClean="0">
                <a:solidFill>
                  <a:srgbClr val="7BECFC"/>
                </a:solidFill>
              </a:rPr>
            </a:br>
            <a:r>
              <a:rPr lang="pt-BR" dirty="0" smtClean="0">
                <a:solidFill>
                  <a:srgbClr val="7BECFC"/>
                </a:solidFill>
              </a:rPr>
              <a:t>DESAFIOS...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rgbClr val="0495A9"/>
                </a:solidFill>
              </a:rPr>
              <a:t> DILEMA UNIVERSIDADE E INSTITUTO DE PESQUISA</a:t>
            </a:r>
          </a:p>
          <a:p>
            <a:pPr lvl="1"/>
            <a:r>
              <a:rPr lang="pt-BR" dirty="0" smtClean="0">
                <a:solidFill>
                  <a:srgbClr val="008000"/>
                </a:solidFill>
              </a:rPr>
              <a:t>Balancear pesquisa livre e dirigida</a:t>
            </a:r>
          </a:p>
          <a:p>
            <a:pPr lvl="1"/>
            <a:r>
              <a:rPr lang="pt-BR" dirty="0" smtClean="0">
                <a:solidFill>
                  <a:srgbClr val="008000"/>
                </a:solidFill>
              </a:rPr>
              <a:t>Viabilizar TT para as </a:t>
            </a:r>
            <a:r>
              <a:rPr lang="pt-BR" dirty="0" err="1" smtClean="0">
                <a:solidFill>
                  <a:srgbClr val="008000"/>
                </a:solidFill>
              </a:rPr>
              <a:t>PME’s</a:t>
            </a:r>
            <a:endParaRPr lang="pt-BR" dirty="0" smtClean="0">
              <a:solidFill>
                <a:srgbClr val="008000"/>
              </a:solidFill>
            </a:endParaRPr>
          </a:p>
          <a:p>
            <a:r>
              <a:rPr lang="pt-BR" dirty="0" smtClean="0">
                <a:solidFill>
                  <a:srgbClr val="0495A9"/>
                </a:solidFill>
              </a:rPr>
              <a:t>  DILEMA EMPRESA</a:t>
            </a:r>
          </a:p>
          <a:p>
            <a:pPr lvl="1"/>
            <a:r>
              <a:rPr lang="pt-BR" dirty="0" smtClean="0">
                <a:solidFill>
                  <a:srgbClr val="008000"/>
                </a:solidFill>
              </a:rPr>
              <a:t>Adquirir  X  desenvolver conhecimento</a:t>
            </a:r>
          </a:p>
          <a:p>
            <a:r>
              <a:rPr lang="pt-BR" dirty="0" smtClean="0">
                <a:solidFill>
                  <a:srgbClr val="0495A9"/>
                </a:solidFill>
              </a:rPr>
              <a:t>  ORGANIZACIONAL</a:t>
            </a:r>
          </a:p>
          <a:p>
            <a:pPr lvl="1"/>
            <a:r>
              <a:rPr lang="pt-BR" dirty="0" smtClean="0">
                <a:solidFill>
                  <a:srgbClr val="008000"/>
                </a:solidFill>
              </a:rPr>
              <a:t>Centralizar ou descentralizar</a:t>
            </a:r>
          </a:p>
          <a:p>
            <a:pPr lvl="1"/>
            <a:r>
              <a:rPr lang="pt-BR" dirty="0" smtClean="0">
                <a:solidFill>
                  <a:srgbClr val="008000"/>
                </a:solidFill>
              </a:rPr>
              <a:t>Como profissionalizar a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85000" lnSpcReduction="10000"/>
          </a:bodyPr>
          <a:lstStyle/>
          <a:p>
            <a:r>
              <a:rPr lang="pt-BR" dirty="0">
                <a:solidFill>
                  <a:srgbClr val="0495A9"/>
                </a:solidFill>
              </a:rPr>
              <a:t>INSTITUCIONAL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Entidades de interface acadêmicas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Outras entidades de interface </a:t>
            </a:r>
          </a:p>
          <a:p>
            <a:r>
              <a:rPr lang="pt-BR" dirty="0">
                <a:solidFill>
                  <a:srgbClr val="0495A9"/>
                </a:solidFill>
              </a:rPr>
              <a:t>CULTURAL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Articular </a:t>
            </a:r>
            <a:r>
              <a:rPr lang="pt-BR" dirty="0" smtClean="0">
                <a:solidFill>
                  <a:srgbClr val="008000"/>
                </a:solidFill>
              </a:rPr>
              <a:t>CEUIP </a:t>
            </a:r>
            <a:r>
              <a:rPr lang="pt-BR" dirty="0">
                <a:solidFill>
                  <a:srgbClr val="008000"/>
                </a:solidFill>
              </a:rPr>
              <a:t>com ensino e pesquisa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Respeitar posições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Dissonância de linguagem</a:t>
            </a:r>
          </a:p>
          <a:p>
            <a:r>
              <a:rPr lang="pt-BR" dirty="0">
                <a:solidFill>
                  <a:srgbClr val="0495A9"/>
                </a:solidFill>
              </a:rPr>
              <a:t>NEG</a:t>
            </a:r>
            <a:r>
              <a:rPr lang="en-US" dirty="0" err="1">
                <a:solidFill>
                  <a:srgbClr val="0495A9"/>
                </a:solidFill>
              </a:rPr>
              <a:t>Ó</a:t>
            </a:r>
            <a:r>
              <a:rPr lang="pt-BR" dirty="0">
                <a:solidFill>
                  <a:srgbClr val="0495A9"/>
                </a:solidFill>
              </a:rPr>
              <a:t>CI</a:t>
            </a:r>
            <a:r>
              <a:rPr lang="en-US" dirty="0">
                <a:solidFill>
                  <a:srgbClr val="0495A9"/>
                </a:solidFill>
              </a:rPr>
              <a:t>O</a:t>
            </a:r>
            <a:endParaRPr lang="pt-BR" dirty="0">
              <a:solidFill>
                <a:srgbClr val="0495A9"/>
              </a:solidFill>
            </a:endParaRPr>
          </a:p>
          <a:p>
            <a:pPr lvl="1"/>
            <a:r>
              <a:rPr lang="pt-BR" dirty="0">
                <a:solidFill>
                  <a:srgbClr val="008000"/>
                </a:solidFill>
              </a:rPr>
              <a:t>Como “valorizar” a tecnologia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Como “valorar” a tecnologia</a:t>
            </a:r>
          </a:p>
          <a:p>
            <a:endParaRPr lang="pt-BR" dirty="0">
              <a:solidFill>
                <a:srgbClr val="0495A9"/>
              </a:solidFill>
            </a:endParaRPr>
          </a:p>
          <a:p>
            <a:endParaRPr lang="en-US" dirty="0">
              <a:solidFill>
                <a:srgbClr val="049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386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304800" y="5486400"/>
            <a:ext cx="8509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7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COMO PROMOVER E ASSEGURAR </a:t>
            </a:r>
          </a:p>
          <a:p>
            <a:pPr algn="ctr" defTabSz="449263">
              <a:lnSpc>
                <a:spcPct val="7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UMA CULTURA DE INOVAÇÃO PERMANENTE?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260350"/>
            <a:ext cx="9144000" cy="2887663"/>
            <a:chOff x="0" y="164"/>
            <a:chExt cx="5760" cy="1819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10800000">
              <a:off x="4198" y="1256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1694" name="Group 23"/>
            <p:cNvGrpSpPr>
              <a:grpSpLocks/>
            </p:cNvGrpSpPr>
            <p:nvPr/>
          </p:nvGrpSpPr>
          <p:grpSpPr bwMode="auto">
            <a:xfrm>
              <a:off x="0" y="164"/>
              <a:ext cx="5760" cy="1819"/>
              <a:chOff x="0" y="164"/>
              <a:chExt cx="5760" cy="1819"/>
            </a:xfrm>
          </p:grpSpPr>
          <p:sp>
            <p:nvSpPr>
              <p:cNvPr id="71695" name="AutoShape 4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6" name="AutoShape 5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7" name="AutoShape 6"/>
              <p:cNvSpPr>
                <a:spLocks noChangeArrowheads="1"/>
              </p:cNvSpPr>
              <p:nvPr/>
            </p:nvSpPr>
            <p:spPr bwMode="auto">
              <a:xfrm rot="10800000">
                <a:off x="204" y="1256"/>
                <a:ext cx="1406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493 h 21600"/>
                  <a:gd name="T14" fmla="*/ 17099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1698" name="Group 20"/>
              <p:cNvGrpSpPr>
                <a:grpSpLocks/>
              </p:cNvGrpSpPr>
              <p:nvPr/>
            </p:nvGrpSpPr>
            <p:grpSpPr bwMode="auto">
              <a:xfrm>
                <a:off x="0" y="1550"/>
                <a:ext cx="5760" cy="370"/>
                <a:chOff x="0" y="1550"/>
                <a:chExt cx="5760" cy="370"/>
              </a:xfrm>
            </p:grpSpPr>
            <p:sp>
              <p:nvSpPr>
                <p:cNvPr id="716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1550"/>
                  <a:ext cx="139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CONHECIMENTO CIENTÍFICO</a:t>
                  </a:r>
                </a:p>
              </p:txBody>
            </p:sp>
            <p:sp>
              <p:nvSpPr>
                <p:cNvPr id="7170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68" y="1550"/>
                  <a:ext cx="139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INOVAÇÃO </a:t>
                  </a:r>
                </a:p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TECNOLÓGICA</a:t>
                  </a:r>
                </a:p>
              </p:txBody>
            </p:sp>
          </p:grp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76400" y="669925"/>
            <a:ext cx="5867400" cy="1235075"/>
            <a:chOff x="1056" y="422"/>
            <a:chExt cx="3696" cy="778"/>
          </a:xfrm>
        </p:grpSpPr>
        <p:sp>
          <p:nvSpPr>
            <p:cNvPr id="71688" name="Line 16"/>
            <p:cNvSpPr>
              <a:spLocks noChangeShapeType="1"/>
            </p:cNvSpPr>
            <p:nvPr/>
          </p:nvSpPr>
          <p:spPr bwMode="auto">
            <a:xfrm>
              <a:off x="1056" y="768"/>
              <a:ext cx="0" cy="38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689" name="Line 17"/>
            <p:cNvSpPr>
              <a:spLocks noChangeShapeType="1"/>
            </p:cNvSpPr>
            <p:nvPr/>
          </p:nvSpPr>
          <p:spPr bwMode="auto">
            <a:xfrm>
              <a:off x="4752" y="768"/>
              <a:ext cx="0" cy="4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1690" name="Group 21"/>
            <p:cNvGrpSpPr>
              <a:grpSpLocks/>
            </p:cNvGrpSpPr>
            <p:nvPr/>
          </p:nvGrpSpPr>
          <p:grpSpPr bwMode="auto">
            <a:xfrm>
              <a:off x="1056" y="422"/>
              <a:ext cx="3696" cy="346"/>
              <a:chOff x="1056" y="422"/>
              <a:chExt cx="3696" cy="346"/>
            </a:xfrm>
          </p:grpSpPr>
          <p:sp>
            <p:nvSpPr>
              <p:cNvPr id="71691" name="Text Box 11"/>
              <p:cNvSpPr txBox="1">
                <a:spLocks noChangeArrowheads="1"/>
              </p:cNvSpPr>
              <p:nvPr/>
            </p:nvSpPr>
            <p:spPr bwMode="auto">
              <a:xfrm>
                <a:off x="1631" y="422"/>
                <a:ext cx="244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ts val="3375"/>
                  </a:spcBef>
                  <a:buClr>
                    <a:srgbClr val="CC0000"/>
                  </a:buClr>
                  <a:buSzPct val="100000"/>
                  <a:buFont typeface="Arial Black" pitchFamily="34" charset="0"/>
                  <a:buNone/>
                </a:pPr>
                <a:r>
                  <a:rPr lang="en-GB" sz="2500">
                    <a:latin typeface="Arial Black" pitchFamily="34" charset="0"/>
                    <a:ea typeface="Lucida Sans Unicode" pitchFamily="34" charset="0"/>
                    <a:cs typeface="Lucida Sans Unicode" pitchFamily="34" charset="0"/>
                  </a:rPr>
                  <a:t>DESAFIO</a:t>
                </a:r>
              </a:p>
            </p:txBody>
          </p:sp>
          <p:sp>
            <p:nvSpPr>
              <p:cNvPr id="71692" name="Line 18"/>
              <p:cNvSpPr>
                <a:spLocks noChangeShapeType="1"/>
              </p:cNvSpPr>
              <p:nvPr/>
            </p:nvSpPr>
            <p:spPr bwMode="auto">
              <a:xfrm>
                <a:off x="1056" y="768"/>
                <a:ext cx="36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24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08" name="Rectangle 11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2779" name="Rectangle 75"/>
          <p:cNvSpPr>
            <a:spLocks noChangeArrowheads="1"/>
          </p:cNvSpPr>
          <p:nvPr/>
        </p:nvSpPr>
        <p:spPr bwMode="auto">
          <a:xfrm>
            <a:off x="304800" y="1411213"/>
            <a:ext cx="8458200" cy="280987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  <a:spcAft>
                <a:spcPts val="900"/>
              </a:spcAft>
            </a:pPr>
            <a:r>
              <a:rPr lang="pt-BR" sz="1700" b="1" dirty="0">
                <a:solidFill>
                  <a:schemeClr val="bg1"/>
                </a:solidFill>
                <a:latin typeface="Arial" charset="0"/>
              </a:rPr>
              <a:t>- ESTIMULO À PARTICIPAÇÃO DE INSTITUIÇÕES DE CIÊNCIA E TECNOLOGIA (ICT) NO PROCESSO DE INOVAÇÃO;</a:t>
            </a:r>
          </a:p>
          <a:p>
            <a:pPr algn="ctr">
              <a:spcBef>
                <a:spcPct val="15000"/>
              </a:spcBef>
              <a:spcAft>
                <a:spcPts val="900"/>
              </a:spcAft>
            </a:pPr>
            <a:r>
              <a:rPr lang="pt-BR" sz="1700" b="1" dirty="0">
                <a:solidFill>
                  <a:schemeClr val="bg1"/>
                </a:solidFill>
                <a:latin typeface="Arial" charset="0"/>
              </a:rPr>
              <a:t>- INCENTIVO À INOVAÇÃO NA EMPRESA;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ESTÍMULO AO DESENVOLVIMENTO DE PROJETOS COOPERATIVOS ENTRE UNIVERSIDADES, INSTITUTOS TECNOLÓGICOS E EMPRESAS NACIONAIS;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ESTRUTURAÇÃO DE REDES E PROJETOS INTERNACIONAIS DE PESQUISA TECNOLÓGICA;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CRIAÇÃO DE INCUBADORAS (EBT) E PARQUES TECNOLÓGICOS.</a:t>
            </a:r>
            <a:endParaRPr lang="pt-BR" sz="17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3850" y="4223271"/>
            <a:ext cx="8494713" cy="1738312"/>
            <a:chOff x="204" y="391"/>
            <a:chExt cx="5351" cy="1095"/>
          </a:xfrm>
        </p:grpSpPr>
        <p:grpSp>
          <p:nvGrpSpPr>
            <p:cNvPr id="72720" name="Group 19"/>
            <p:cNvGrpSpPr>
              <a:grpSpLocks/>
            </p:cNvGrpSpPr>
            <p:nvPr/>
          </p:nvGrpSpPr>
          <p:grpSpPr bwMode="auto">
            <a:xfrm>
              <a:off x="204" y="391"/>
              <a:ext cx="5351" cy="302"/>
              <a:chOff x="204" y="391"/>
              <a:chExt cx="5351" cy="302"/>
            </a:xfrm>
          </p:grpSpPr>
          <p:sp>
            <p:nvSpPr>
              <p:cNvPr id="72771" name="AutoShape 20"/>
              <p:cNvSpPr>
                <a:spLocks noChangeArrowheads="1"/>
              </p:cNvSpPr>
              <p:nvPr/>
            </p:nvSpPr>
            <p:spPr bwMode="auto">
              <a:xfrm flipH="1" flipV="1">
                <a:off x="204" y="391"/>
                <a:ext cx="206" cy="300"/>
              </a:xfrm>
              <a:prstGeom prst="rtTriangl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72" name="Rectangle 21"/>
              <p:cNvSpPr>
                <a:spLocks noChangeArrowheads="1"/>
              </p:cNvSpPr>
              <p:nvPr/>
            </p:nvSpPr>
            <p:spPr bwMode="auto">
              <a:xfrm>
                <a:off x="410" y="393"/>
                <a:ext cx="4940" cy="30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8000" tIns="10800" rIns="18000" bIns="10800" anchor="ctr"/>
              <a:lstStyle/>
              <a:p>
                <a:pPr algn="ctr" defTabSz="449263" eaLnBrk="0" hangingPunct="0">
                  <a:buClr>
                    <a:srgbClr val="CC0000"/>
                  </a:buClr>
                  <a:buSzPct val="100000"/>
                  <a:buFont typeface="Arial Black" pitchFamily="34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ESTRATÉGIAS PARA SUPERAR O DESAFIO</a:t>
                </a:r>
              </a:p>
            </p:txBody>
          </p:sp>
          <p:sp>
            <p:nvSpPr>
              <p:cNvPr id="72773" name="AutoShape 22"/>
              <p:cNvSpPr>
                <a:spLocks noChangeArrowheads="1"/>
              </p:cNvSpPr>
              <p:nvPr/>
            </p:nvSpPr>
            <p:spPr bwMode="auto">
              <a:xfrm flipV="1">
                <a:off x="5350" y="391"/>
                <a:ext cx="206" cy="300"/>
              </a:xfrm>
              <a:prstGeom prst="rtTriangl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2721" name="Group 23"/>
            <p:cNvGrpSpPr>
              <a:grpSpLocks/>
            </p:cNvGrpSpPr>
            <p:nvPr/>
          </p:nvGrpSpPr>
          <p:grpSpPr bwMode="auto">
            <a:xfrm>
              <a:off x="629" y="693"/>
              <a:ext cx="4567" cy="792"/>
              <a:chOff x="629" y="693"/>
              <a:chExt cx="4567" cy="792"/>
            </a:xfrm>
          </p:grpSpPr>
          <p:sp>
            <p:nvSpPr>
              <p:cNvPr id="72722" name="Rectangle 24"/>
              <p:cNvSpPr>
                <a:spLocks noChangeArrowheads="1"/>
              </p:cNvSpPr>
              <p:nvPr/>
            </p:nvSpPr>
            <p:spPr bwMode="auto">
              <a:xfrm>
                <a:off x="1326" y="700"/>
                <a:ext cx="39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3" name="Rectangle 25"/>
              <p:cNvSpPr>
                <a:spLocks noChangeArrowheads="1"/>
              </p:cNvSpPr>
              <p:nvPr/>
            </p:nvSpPr>
            <p:spPr bwMode="auto">
              <a:xfrm>
                <a:off x="1336" y="700"/>
                <a:ext cx="15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4" name="Freeform 26"/>
              <p:cNvSpPr>
                <a:spLocks noChangeArrowheads="1"/>
              </p:cNvSpPr>
              <p:nvPr/>
            </p:nvSpPr>
            <p:spPr bwMode="auto">
              <a:xfrm>
                <a:off x="1513" y="700"/>
                <a:ext cx="39" cy="363"/>
              </a:xfrm>
              <a:custGeom>
                <a:avLst/>
                <a:gdLst>
                  <a:gd name="T0" fmla="*/ 0 w 36"/>
                  <a:gd name="T1" fmla="*/ 0 h 427"/>
                  <a:gd name="T2" fmla="*/ 28 w 36"/>
                  <a:gd name="T3" fmla="*/ 0 h 427"/>
                  <a:gd name="T4" fmla="*/ 62 w 36"/>
                  <a:gd name="T5" fmla="*/ 0 h 427"/>
                  <a:gd name="T6" fmla="*/ 62 w 36"/>
                  <a:gd name="T7" fmla="*/ 16 h 427"/>
                  <a:gd name="T8" fmla="*/ 62 w 36"/>
                  <a:gd name="T9" fmla="*/ 34 h 427"/>
                  <a:gd name="T10" fmla="*/ 62 w 36"/>
                  <a:gd name="T11" fmla="*/ 51 h 427"/>
                  <a:gd name="T12" fmla="*/ 62 w 36"/>
                  <a:gd name="T13" fmla="*/ 68 h 427"/>
                  <a:gd name="T14" fmla="*/ 62 w 36"/>
                  <a:gd name="T15" fmla="*/ 85 h 427"/>
                  <a:gd name="T16" fmla="*/ 62 w 36"/>
                  <a:gd name="T17" fmla="*/ 103 h 427"/>
                  <a:gd name="T18" fmla="*/ 62 w 36"/>
                  <a:gd name="T19" fmla="*/ 121 h 427"/>
                  <a:gd name="T20" fmla="*/ 62 w 36"/>
                  <a:gd name="T21" fmla="*/ 138 h 427"/>
                  <a:gd name="T22" fmla="*/ 28 w 36"/>
                  <a:gd name="T23" fmla="*/ 138 h 427"/>
                  <a:gd name="T24" fmla="*/ 0 w 36"/>
                  <a:gd name="T25" fmla="*/ 138 h 427"/>
                  <a:gd name="T26" fmla="*/ 0 w 36"/>
                  <a:gd name="T27" fmla="*/ 121 h 427"/>
                  <a:gd name="T28" fmla="*/ 0 w 36"/>
                  <a:gd name="T29" fmla="*/ 103 h 427"/>
                  <a:gd name="T30" fmla="*/ 0 w 36"/>
                  <a:gd name="T31" fmla="*/ 85 h 427"/>
                  <a:gd name="T32" fmla="*/ 0 w 36"/>
                  <a:gd name="T33" fmla="*/ 68 h 427"/>
                  <a:gd name="T34" fmla="*/ 0 w 36"/>
                  <a:gd name="T35" fmla="*/ 51 h 427"/>
                  <a:gd name="T36" fmla="*/ 0 w 36"/>
                  <a:gd name="T37" fmla="*/ 34 h 427"/>
                  <a:gd name="T38" fmla="*/ 0 w 36"/>
                  <a:gd name="T39" fmla="*/ 16 h 427"/>
                  <a:gd name="T40" fmla="*/ 0 w 36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27"/>
                  <a:gd name="T65" fmla="*/ 36 w 36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27">
                    <a:moveTo>
                      <a:pt x="0" y="0"/>
                    </a:moveTo>
                    <a:lnTo>
                      <a:pt x="16" y="0"/>
                    </a:lnTo>
                    <a:lnTo>
                      <a:pt x="36" y="0"/>
                    </a:lnTo>
                    <a:lnTo>
                      <a:pt x="36" y="51"/>
                    </a:lnTo>
                    <a:lnTo>
                      <a:pt x="36" y="105"/>
                    </a:lnTo>
                    <a:lnTo>
                      <a:pt x="36" y="159"/>
                    </a:lnTo>
                    <a:lnTo>
                      <a:pt x="36" y="212"/>
                    </a:lnTo>
                    <a:lnTo>
                      <a:pt x="36" y="266"/>
                    </a:lnTo>
                    <a:lnTo>
                      <a:pt x="36" y="320"/>
                    </a:lnTo>
                    <a:lnTo>
                      <a:pt x="36" y="374"/>
                    </a:lnTo>
                    <a:lnTo>
                      <a:pt x="36" y="427"/>
                    </a:lnTo>
                    <a:lnTo>
                      <a:pt x="16" y="427"/>
                    </a:lnTo>
                    <a:lnTo>
                      <a:pt x="0" y="427"/>
                    </a:lnTo>
                    <a:lnTo>
                      <a:pt x="0" y="374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0" y="212"/>
                    </a:lnTo>
                    <a:lnTo>
                      <a:pt x="0" y="159"/>
                    </a:lnTo>
                    <a:lnTo>
                      <a:pt x="0" y="10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5" name="Freeform 27"/>
              <p:cNvSpPr>
                <a:spLocks noChangeArrowheads="1"/>
              </p:cNvSpPr>
              <p:nvPr/>
            </p:nvSpPr>
            <p:spPr bwMode="auto">
              <a:xfrm>
                <a:off x="1526" y="700"/>
                <a:ext cx="15" cy="363"/>
              </a:xfrm>
              <a:custGeom>
                <a:avLst/>
                <a:gdLst>
                  <a:gd name="T0" fmla="*/ 0 w 14"/>
                  <a:gd name="T1" fmla="*/ 0 h 427"/>
                  <a:gd name="T2" fmla="*/ 6 w 14"/>
                  <a:gd name="T3" fmla="*/ 0 h 427"/>
                  <a:gd name="T4" fmla="*/ 21 w 14"/>
                  <a:gd name="T5" fmla="*/ 0 h 427"/>
                  <a:gd name="T6" fmla="*/ 21 w 14"/>
                  <a:gd name="T7" fmla="*/ 16 h 427"/>
                  <a:gd name="T8" fmla="*/ 21 w 14"/>
                  <a:gd name="T9" fmla="*/ 34 h 427"/>
                  <a:gd name="T10" fmla="*/ 21 w 14"/>
                  <a:gd name="T11" fmla="*/ 51 h 427"/>
                  <a:gd name="T12" fmla="*/ 21 w 14"/>
                  <a:gd name="T13" fmla="*/ 68 h 427"/>
                  <a:gd name="T14" fmla="*/ 21 w 14"/>
                  <a:gd name="T15" fmla="*/ 85 h 427"/>
                  <a:gd name="T16" fmla="*/ 21 w 14"/>
                  <a:gd name="T17" fmla="*/ 103 h 427"/>
                  <a:gd name="T18" fmla="*/ 21 w 14"/>
                  <a:gd name="T19" fmla="*/ 121 h 427"/>
                  <a:gd name="T20" fmla="*/ 21 w 14"/>
                  <a:gd name="T21" fmla="*/ 138 h 427"/>
                  <a:gd name="T22" fmla="*/ 6 w 14"/>
                  <a:gd name="T23" fmla="*/ 138 h 427"/>
                  <a:gd name="T24" fmla="*/ 0 w 14"/>
                  <a:gd name="T25" fmla="*/ 138 h 427"/>
                  <a:gd name="T26" fmla="*/ 0 w 14"/>
                  <a:gd name="T27" fmla="*/ 121 h 427"/>
                  <a:gd name="T28" fmla="*/ 0 w 14"/>
                  <a:gd name="T29" fmla="*/ 103 h 427"/>
                  <a:gd name="T30" fmla="*/ 0 w 14"/>
                  <a:gd name="T31" fmla="*/ 85 h 427"/>
                  <a:gd name="T32" fmla="*/ 0 w 14"/>
                  <a:gd name="T33" fmla="*/ 68 h 427"/>
                  <a:gd name="T34" fmla="*/ 0 w 14"/>
                  <a:gd name="T35" fmla="*/ 51 h 427"/>
                  <a:gd name="T36" fmla="*/ 0 w 14"/>
                  <a:gd name="T37" fmla="*/ 34 h 427"/>
                  <a:gd name="T38" fmla="*/ 0 w 14"/>
                  <a:gd name="T39" fmla="*/ 16 h 427"/>
                  <a:gd name="T40" fmla="*/ 0 w 14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427"/>
                  <a:gd name="T65" fmla="*/ 14 w 14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427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51"/>
                    </a:lnTo>
                    <a:lnTo>
                      <a:pt x="14" y="105"/>
                    </a:lnTo>
                    <a:lnTo>
                      <a:pt x="14" y="159"/>
                    </a:lnTo>
                    <a:lnTo>
                      <a:pt x="14" y="212"/>
                    </a:lnTo>
                    <a:lnTo>
                      <a:pt x="14" y="266"/>
                    </a:lnTo>
                    <a:lnTo>
                      <a:pt x="14" y="320"/>
                    </a:lnTo>
                    <a:lnTo>
                      <a:pt x="14" y="374"/>
                    </a:lnTo>
                    <a:lnTo>
                      <a:pt x="14" y="427"/>
                    </a:lnTo>
                    <a:lnTo>
                      <a:pt x="6" y="427"/>
                    </a:lnTo>
                    <a:lnTo>
                      <a:pt x="0" y="427"/>
                    </a:lnTo>
                    <a:lnTo>
                      <a:pt x="0" y="374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0" y="212"/>
                    </a:lnTo>
                    <a:lnTo>
                      <a:pt x="0" y="159"/>
                    </a:lnTo>
                    <a:lnTo>
                      <a:pt x="0" y="10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6" name="Freeform 28"/>
              <p:cNvSpPr>
                <a:spLocks noChangeArrowheads="1"/>
              </p:cNvSpPr>
              <p:nvPr/>
            </p:nvSpPr>
            <p:spPr bwMode="auto">
              <a:xfrm>
                <a:off x="1699" y="700"/>
                <a:ext cx="39" cy="316"/>
              </a:xfrm>
              <a:custGeom>
                <a:avLst/>
                <a:gdLst>
                  <a:gd name="T0" fmla="*/ 0 w 36"/>
                  <a:gd name="T1" fmla="*/ 0 h 372"/>
                  <a:gd name="T2" fmla="*/ 32 w 36"/>
                  <a:gd name="T3" fmla="*/ 0 h 372"/>
                  <a:gd name="T4" fmla="*/ 62 w 36"/>
                  <a:gd name="T5" fmla="*/ 0 h 372"/>
                  <a:gd name="T6" fmla="*/ 62 w 36"/>
                  <a:gd name="T7" fmla="*/ 14 h 372"/>
                  <a:gd name="T8" fmla="*/ 62 w 36"/>
                  <a:gd name="T9" fmla="*/ 29 h 372"/>
                  <a:gd name="T10" fmla="*/ 62 w 36"/>
                  <a:gd name="T11" fmla="*/ 43 h 372"/>
                  <a:gd name="T12" fmla="*/ 62 w 36"/>
                  <a:gd name="T13" fmla="*/ 59 h 372"/>
                  <a:gd name="T14" fmla="*/ 62 w 36"/>
                  <a:gd name="T15" fmla="*/ 74 h 372"/>
                  <a:gd name="T16" fmla="*/ 62 w 36"/>
                  <a:gd name="T17" fmla="*/ 88 h 372"/>
                  <a:gd name="T18" fmla="*/ 62 w 36"/>
                  <a:gd name="T19" fmla="*/ 104 h 372"/>
                  <a:gd name="T20" fmla="*/ 62 w 36"/>
                  <a:gd name="T21" fmla="*/ 119 h 372"/>
                  <a:gd name="T22" fmla="*/ 32 w 36"/>
                  <a:gd name="T23" fmla="*/ 119 h 372"/>
                  <a:gd name="T24" fmla="*/ 0 w 36"/>
                  <a:gd name="T25" fmla="*/ 119 h 372"/>
                  <a:gd name="T26" fmla="*/ 0 w 36"/>
                  <a:gd name="T27" fmla="*/ 104 h 372"/>
                  <a:gd name="T28" fmla="*/ 0 w 36"/>
                  <a:gd name="T29" fmla="*/ 88 h 372"/>
                  <a:gd name="T30" fmla="*/ 0 w 36"/>
                  <a:gd name="T31" fmla="*/ 74 h 372"/>
                  <a:gd name="T32" fmla="*/ 0 w 36"/>
                  <a:gd name="T33" fmla="*/ 59 h 372"/>
                  <a:gd name="T34" fmla="*/ 0 w 36"/>
                  <a:gd name="T35" fmla="*/ 43 h 372"/>
                  <a:gd name="T36" fmla="*/ 0 w 36"/>
                  <a:gd name="T37" fmla="*/ 29 h 372"/>
                  <a:gd name="T38" fmla="*/ 0 w 36"/>
                  <a:gd name="T39" fmla="*/ 14 h 372"/>
                  <a:gd name="T40" fmla="*/ 0 w 36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72"/>
                  <a:gd name="T65" fmla="*/ 36 w 36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72">
                    <a:moveTo>
                      <a:pt x="0" y="0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6" y="45"/>
                    </a:lnTo>
                    <a:lnTo>
                      <a:pt x="36" y="91"/>
                    </a:lnTo>
                    <a:lnTo>
                      <a:pt x="36" y="137"/>
                    </a:lnTo>
                    <a:lnTo>
                      <a:pt x="36" y="185"/>
                    </a:lnTo>
                    <a:lnTo>
                      <a:pt x="36" y="230"/>
                    </a:lnTo>
                    <a:lnTo>
                      <a:pt x="36" y="278"/>
                    </a:lnTo>
                    <a:lnTo>
                      <a:pt x="36" y="324"/>
                    </a:lnTo>
                    <a:lnTo>
                      <a:pt x="36" y="372"/>
                    </a:lnTo>
                    <a:lnTo>
                      <a:pt x="18" y="372"/>
                    </a:lnTo>
                    <a:lnTo>
                      <a:pt x="0" y="372"/>
                    </a:lnTo>
                    <a:lnTo>
                      <a:pt x="0" y="324"/>
                    </a:lnTo>
                    <a:lnTo>
                      <a:pt x="0" y="278"/>
                    </a:lnTo>
                    <a:lnTo>
                      <a:pt x="0" y="230"/>
                    </a:lnTo>
                    <a:lnTo>
                      <a:pt x="0" y="185"/>
                    </a:lnTo>
                    <a:lnTo>
                      <a:pt x="0" y="137"/>
                    </a:lnTo>
                    <a:lnTo>
                      <a:pt x="0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7" name="Freeform 29"/>
              <p:cNvSpPr>
                <a:spLocks noChangeArrowheads="1"/>
              </p:cNvSpPr>
              <p:nvPr/>
            </p:nvSpPr>
            <p:spPr bwMode="auto">
              <a:xfrm>
                <a:off x="1711" y="700"/>
                <a:ext cx="16" cy="316"/>
              </a:xfrm>
              <a:custGeom>
                <a:avLst/>
                <a:gdLst>
                  <a:gd name="T0" fmla="*/ 0 w 14"/>
                  <a:gd name="T1" fmla="*/ 0 h 372"/>
                  <a:gd name="T2" fmla="*/ 15 w 14"/>
                  <a:gd name="T3" fmla="*/ 0 h 372"/>
                  <a:gd name="T4" fmla="*/ 35 w 14"/>
                  <a:gd name="T5" fmla="*/ 0 h 372"/>
                  <a:gd name="T6" fmla="*/ 35 w 14"/>
                  <a:gd name="T7" fmla="*/ 14 h 372"/>
                  <a:gd name="T8" fmla="*/ 35 w 14"/>
                  <a:gd name="T9" fmla="*/ 29 h 372"/>
                  <a:gd name="T10" fmla="*/ 35 w 14"/>
                  <a:gd name="T11" fmla="*/ 43 h 372"/>
                  <a:gd name="T12" fmla="*/ 35 w 14"/>
                  <a:gd name="T13" fmla="*/ 59 h 372"/>
                  <a:gd name="T14" fmla="*/ 35 w 14"/>
                  <a:gd name="T15" fmla="*/ 74 h 372"/>
                  <a:gd name="T16" fmla="*/ 35 w 14"/>
                  <a:gd name="T17" fmla="*/ 88 h 372"/>
                  <a:gd name="T18" fmla="*/ 35 w 14"/>
                  <a:gd name="T19" fmla="*/ 104 h 372"/>
                  <a:gd name="T20" fmla="*/ 35 w 14"/>
                  <a:gd name="T21" fmla="*/ 119 h 372"/>
                  <a:gd name="T22" fmla="*/ 15 w 14"/>
                  <a:gd name="T23" fmla="*/ 119 h 372"/>
                  <a:gd name="T24" fmla="*/ 0 w 14"/>
                  <a:gd name="T25" fmla="*/ 119 h 372"/>
                  <a:gd name="T26" fmla="*/ 0 w 14"/>
                  <a:gd name="T27" fmla="*/ 104 h 372"/>
                  <a:gd name="T28" fmla="*/ 0 w 14"/>
                  <a:gd name="T29" fmla="*/ 88 h 372"/>
                  <a:gd name="T30" fmla="*/ 0 w 14"/>
                  <a:gd name="T31" fmla="*/ 74 h 372"/>
                  <a:gd name="T32" fmla="*/ 0 w 14"/>
                  <a:gd name="T33" fmla="*/ 59 h 372"/>
                  <a:gd name="T34" fmla="*/ 0 w 14"/>
                  <a:gd name="T35" fmla="*/ 43 h 372"/>
                  <a:gd name="T36" fmla="*/ 0 w 14"/>
                  <a:gd name="T37" fmla="*/ 29 h 372"/>
                  <a:gd name="T38" fmla="*/ 0 w 14"/>
                  <a:gd name="T39" fmla="*/ 14 h 372"/>
                  <a:gd name="T40" fmla="*/ 0 w 14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2"/>
                  <a:gd name="T65" fmla="*/ 14 w 14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2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45"/>
                    </a:lnTo>
                    <a:lnTo>
                      <a:pt x="14" y="91"/>
                    </a:lnTo>
                    <a:lnTo>
                      <a:pt x="14" y="137"/>
                    </a:lnTo>
                    <a:lnTo>
                      <a:pt x="14" y="185"/>
                    </a:lnTo>
                    <a:lnTo>
                      <a:pt x="14" y="230"/>
                    </a:lnTo>
                    <a:lnTo>
                      <a:pt x="14" y="278"/>
                    </a:lnTo>
                    <a:lnTo>
                      <a:pt x="14" y="324"/>
                    </a:lnTo>
                    <a:lnTo>
                      <a:pt x="14" y="372"/>
                    </a:lnTo>
                    <a:lnTo>
                      <a:pt x="6" y="372"/>
                    </a:lnTo>
                    <a:lnTo>
                      <a:pt x="0" y="372"/>
                    </a:lnTo>
                    <a:lnTo>
                      <a:pt x="0" y="324"/>
                    </a:lnTo>
                    <a:lnTo>
                      <a:pt x="0" y="278"/>
                    </a:lnTo>
                    <a:lnTo>
                      <a:pt x="0" y="230"/>
                    </a:lnTo>
                    <a:lnTo>
                      <a:pt x="0" y="185"/>
                    </a:lnTo>
                    <a:lnTo>
                      <a:pt x="0" y="137"/>
                    </a:lnTo>
                    <a:lnTo>
                      <a:pt x="0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8" name="Freeform 30"/>
              <p:cNvSpPr>
                <a:spLocks noChangeArrowheads="1"/>
              </p:cNvSpPr>
              <p:nvPr/>
            </p:nvSpPr>
            <p:spPr bwMode="auto">
              <a:xfrm>
                <a:off x="1889" y="700"/>
                <a:ext cx="39" cy="266"/>
              </a:xfrm>
              <a:custGeom>
                <a:avLst/>
                <a:gdLst>
                  <a:gd name="T0" fmla="*/ 0 w 36"/>
                  <a:gd name="T1" fmla="*/ 0 h 314"/>
                  <a:gd name="T2" fmla="*/ 28 w 36"/>
                  <a:gd name="T3" fmla="*/ 0 h 314"/>
                  <a:gd name="T4" fmla="*/ 62 w 36"/>
                  <a:gd name="T5" fmla="*/ 0 h 314"/>
                  <a:gd name="T6" fmla="*/ 62 w 36"/>
                  <a:gd name="T7" fmla="*/ 12 h 314"/>
                  <a:gd name="T8" fmla="*/ 62 w 36"/>
                  <a:gd name="T9" fmla="*/ 25 h 314"/>
                  <a:gd name="T10" fmla="*/ 62 w 36"/>
                  <a:gd name="T11" fmla="*/ 36 h 314"/>
                  <a:gd name="T12" fmla="*/ 62 w 36"/>
                  <a:gd name="T13" fmla="*/ 49 h 314"/>
                  <a:gd name="T14" fmla="*/ 62 w 36"/>
                  <a:gd name="T15" fmla="*/ 62 h 314"/>
                  <a:gd name="T16" fmla="*/ 62 w 36"/>
                  <a:gd name="T17" fmla="*/ 73 h 314"/>
                  <a:gd name="T18" fmla="*/ 62 w 36"/>
                  <a:gd name="T19" fmla="*/ 86 h 314"/>
                  <a:gd name="T20" fmla="*/ 62 w 36"/>
                  <a:gd name="T21" fmla="*/ 98 h 314"/>
                  <a:gd name="T22" fmla="*/ 28 w 36"/>
                  <a:gd name="T23" fmla="*/ 98 h 314"/>
                  <a:gd name="T24" fmla="*/ 0 w 36"/>
                  <a:gd name="T25" fmla="*/ 98 h 314"/>
                  <a:gd name="T26" fmla="*/ 0 w 36"/>
                  <a:gd name="T27" fmla="*/ 86 h 314"/>
                  <a:gd name="T28" fmla="*/ 0 w 36"/>
                  <a:gd name="T29" fmla="*/ 73 h 314"/>
                  <a:gd name="T30" fmla="*/ 0 w 36"/>
                  <a:gd name="T31" fmla="*/ 62 h 314"/>
                  <a:gd name="T32" fmla="*/ 0 w 36"/>
                  <a:gd name="T33" fmla="*/ 49 h 314"/>
                  <a:gd name="T34" fmla="*/ 0 w 36"/>
                  <a:gd name="T35" fmla="*/ 36 h 314"/>
                  <a:gd name="T36" fmla="*/ 0 w 36"/>
                  <a:gd name="T37" fmla="*/ 25 h 314"/>
                  <a:gd name="T38" fmla="*/ 0 w 36"/>
                  <a:gd name="T39" fmla="*/ 12 h 314"/>
                  <a:gd name="T40" fmla="*/ 0 w 36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14"/>
                  <a:gd name="T65" fmla="*/ 36 w 36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14">
                    <a:moveTo>
                      <a:pt x="0" y="0"/>
                    </a:moveTo>
                    <a:lnTo>
                      <a:pt x="16" y="0"/>
                    </a:lnTo>
                    <a:lnTo>
                      <a:pt x="36" y="0"/>
                    </a:lnTo>
                    <a:lnTo>
                      <a:pt x="36" y="3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36" y="157"/>
                    </a:lnTo>
                    <a:lnTo>
                      <a:pt x="36" y="195"/>
                    </a:lnTo>
                    <a:lnTo>
                      <a:pt x="36" y="234"/>
                    </a:lnTo>
                    <a:lnTo>
                      <a:pt x="36" y="274"/>
                    </a:lnTo>
                    <a:lnTo>
                      <a:pt x="36" y="314"/>
                    </a:lnTo>
                    <a:lnTo>
                      <a:pt x="16" y="314"/>
                    </a:lnTo>
                    <a:lnTo>
                      <a:pt x="0" y="314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0" y="157"/>
                    </a:lnTo>
                    <a:lnTo>
                      <a:pt x="0" y="117"/>
                    </a:lnTo>
                    <a:lnTo>
                      <a:pt x="0" y="7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9" name="Freeform 31"/>
              <p:cNvSpPr>
                <a:spLocks noChangeArrowheads="1"/>
              </p:cNvSpPr>
              <p:nvPr/>
            </p:nvSpPr>
            <p:spPr bwMode="auto">
              <a:xfrm>
                <a:off x="1899" y="700"/>
                <a:ext cx="16" cy="266"/>
              </a:xfrm>
              <a:custGeom>
                <a:avLst/>
                <a:gdLst>
                  <a:gd name="T0" fmla="*/ 0 w 14"/>
                  <a:gd name="T1" fmla="*/ 0 h 314"/>
                  <a:gd name="T2" fmla="*/ 15 w 14"/>
                  <a:gd name="T3" fmla="*/ 0 h 314"/>
                  <a:gd name="T4" fmla="*/ 35 w 14"/>
                  <a:gd name="T5" fmla="*/ 0 h 314"/>
                  <a:gd name="T6" fmla="*/ 35 w 14"/>
                  <a:gd name="T7" fmla="*/ 12 h 314"/>
                  <a:gd name="T8" fmla="*/ 35 w 14"/>
                  <a:gd name="T9" fmla="*/ 25 h 314"/>
                  <a:gd name="T10" fmla="*/ 35 w 14"/>
                  <a:gd name="T11" fmla="*/ 36 h 314"/>
                  <a:gd name="T12" fmla="*/ 35 w 14"/>
                  <a:gd name="T13" fmla="*/ 49 h 314"/>
                  <a:gd name="T14" fmla="*/ 35 w 14"/>
                  <a:gd name="T15" fmla="*/ 62 h 314"/>
                  <a:gd name="T16" fmla="*/ 35 w 14"/>
                  <a:gd name="T17" fmla="*/ 73 h 314"/>
                  <a:gd name="T18" fmla="*/ 35 w 14"/>
                  <a:gd name="T19" fmla="*/ 86 h 314"/>
                  <a:gd name="T20" fmla="*/ 35 w 14"/>
                  <a:gd name="T21" fmla="*/ 98 h 314"/>
                  <a:gd name="T22" fmla="*/ 15 w 14"/>
                  <a:gd name="T23" fmla="*/ 98 h 314"/>
                  <a:gd name="T24" fmla="*/ 0 w 14"/>
                  <a:gd name="T25" fmla="*/ 98 h 314"/>
                  <a:gd name="T26" fmla="*/ 0 w 14"/>
                  <a:gd name="T27" fmla="*/ 86 h 314"/>
                  <a:gd name="T28" fmla="*/ 0 w 14"/>
                  <a:gd name="T29" fmla="*/ 73 h 314"/>
                  <a:gd name="T30" fmla="*/ 0 w 14"/>
                  <a:gd name="T31" fmla="*/ 62 h 314"/>
                  <a:gd name="T32" fmla="*/ 0 w 14"/>
                  <a:gd name="T33" fmla="*/ 49 h 314"/>
                  <a:gd name="T34" fmla="*/ 0 w 14"/>
                  <a:gd name="T35" fmla="*/ 36 h 314"/>
                  <a:gd name="T36" fmla="*/ 0 w 14"/>
                  <a:gd name="T37" fmla="*/ 25 h 314"/>
                  <a:gd name="T38" fmla="*/ 0 w 14"/>
                  <a:gd name="T39" fmla="*/ 12 h 314"/>
                  <a:gd name="T40" fmla="*/ 0 w 14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4"/>
                  <a:gd name="T65" fmla="*/ 14 w 14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37"/>
                    </a:lnTo>
                    <a:lnTo>
                      <a:pt x="14" y="77"/>
                    </a:lnTo>
                    <a:lnTo>
                      <a:pt x="14" y="117"/>
                    </a:lnTo>
                    <a:lnTo>
                      <a:pt x="14" y="157"/>
                    </a:lnTo>
                    <a:lnTo>
                      <a:pt x="14" y="195"/>
                    </a:lnTo>
                    <a:lnTo>
                      <a:pt x="14" y="234"/>
                    </a:lnTo>
                    <a:lnTo>
                      <a:pt x="14" y="274"/>
                    </a:lnTo>
                    <a:lnTo>
                      <a:pt x="14" y="314"/>
                    </a:lnTo>
                    <a:lnTo>
                      <a:pt x="6" y="314"/>
                    </a:lnTo>
                    <a:lnTo>
                      <a:pt x="0" y="314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0" y="157"/>
                    </a:lnTo>
                    <a:lnTo>
                      <a:pt x="0" y="117"/>
                    </a:lnTo>
                    <a:lnTo>
                      <a:pt x="0" y="7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0" name="Freeform 32"/>
              <p:cNvSpPr>
                <a:spLocks noChangeArrowheads="1"/>
              </p:cNvSpPr>
              <p:nvPr/>
            </p:nvSpPr>
            <p:spPr bwMode="auto">
              <a:xfrm>
                <a:off x="2074" y="700"/>
                <a:ext cx="41" cy="219"/>
              </a:xfrm>
              <a:custGeom>
                <a:avLst/>
                <a:gdLst>
                  <a:gd name="T0" fmla="*/ 0 w 38"/>
                  <a:gd name="T1" fmla="*/ 0 h 258"/>
                  <a:gd name="T2" fmla="*/ 31 w 38"/>
                  <a:gd name="T3" fmla="*/ 0 h 258"/>
                  <a:gd name="T4" fmla="*/ 64 w 38"/>
                  <a:gd name="T5" fmla="*/ 0 h 258"/>
                  <a:gd name="T6" fmla="*/ 64 w 38"/>
                  <a:gd name="T7" fmla="*/ 9 h 258"/>
                  <a:gd name="T8" fmla="*/ 64 w 38"/>
                  <a:gd name="T9" fmla="*/ 20 h 258"/>
                  <a:gd name="T10" fmla="*/ 64 w 38"/>
                  <a:gd name="T11" fmla="*/ 31 h 258"/>
                  <a:gd name="T12" fmla="*/ 64 w 38"/>
                  <a:gd name="T13" fmla="*/ 41 h 258"/>
                  <a:gd name="T14" fmla="*/ 64 w 38"/>
                  <a:gd name="T15" fmla="*/ 50 h 258"/>
                  <a:gd name="T16" fmla="*/ 64 w 38"/>
                  <a:gd name="T17" fmla="*/ 61 h 258"/>
                  <a:gd name="T18" fmla="*/ 64 w 38"/>
                  <a:gd name="T19" fmla="*/ 70 h 258"/>
                  <a:gd name="T20" fmla="*/ 64 w 38"/>
                  <a:gd name="T21" fmla="*/ 82 h 258"/>
                  <a:gd name="T22" fmla="*/ 31 w 38"/>
                  <a:gd name="T23" fmla="*/ 82 h 258"/>
                  <a:gd name="T24" fmla="*/ 0 w 38"/>
                  <a:gd name="T25" fmla="*/ 82 h 258"/>
                  <a:gd name="T26" fmla="*/ 0 w 38"/>
                  <a:gd name="T27" fmla="*/ 70 h 258"/>
                  <a:gd name="T28" fmla="*/ 0 w 38"/>
                  <a:gd name="T29" fmla="*/ 61 h 258"/>
                  <a:gd name="T30" fmla="*/ 0 w 38"/>
                  <a:gd name="T31" fmla="*/ 50 h 258"/>
                  <a:gd name="T32" fmla="*/ 0 w 38"/>
                  <a:gd name="T33" fmla="*/ 41 h 258"/>
                  <a:gd name="T34" fmla="*/ 0 w 38"/>
                  <a:gd name="T35" fmla="*/ 31 h 258"/>
                  <a:gd name="T36" fmla="*/ 0 w 38"/>
                  <a:gd name="T37" fmla="*/ 20 h 258"/>
                  <a:gd name="T38" fmla="*/ 0 w 38"/>
                  <a:gd name="T39" fmla="*/ 9 h 258"/>
                  <a:gd name="T40" fmla="*/ 0 w 38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258"/>
                  <a:gd name="T65" fmla="*/ 38 w 38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258">
                    <a:moveTo>
                      <a:pt x="0" y="0"/>
                    </a:moveTo>
                    <a:lnTo>
                      <a:pt x="18" y="0"/>
                    </a:lnTo>
                    <a:lnTo>
                      <a:pt x="38" y="0"/>
                    </a:lnTo>
                    <a:lnTo>
                      <a:pt x="38" y="29"/>
                    </a:lnTo>
                    <a:lnTo>
                      <a:pt x="38" y="63"/>
                    </a:lnTo>
                    <a:lnTo>
                      <a:pt x="38" y="95"/>
                    </a:lnTo>
                    <a:lnTo>
                      <a:pt x="38" y="129"/>
                    </a:lnTo>
                    <a:lnTo>
                      <a:pt x="38" y="161"/>
                    </a:lnTo>
                    <a:lnTo>
                      <a:pt x="38" y="193"/>
                    </a:lnTo>
                    <a:lnTo>
                      <a:pt x="38" y="224"/>
                    </a:lnTo>
                    <a:lnTo>
                      <a:pt x="38" y="258"/>
                    </a:lnTo>
                    <a:lnTo>
                      <a:pt x="18" y="258"/>
                    </a:lnTo>
                    <a:lnTo>
                      <a:pt x="0" y="258"/>
                    </a:lnTo>
                    <a:lnTo>
                      <a:pt x="0" y="224"/>
                    </a:lnTo>
                    <a:lnTo>
                      <a:pt x="0" y="193"/>
                    </a:lnTo>
                    <a:lnTo>
                      <a:pt x="0" y="161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1" name="Freeform 33"/>
              <p:cNvSpPr>
                <a:spLocks noChangeArrowheads="1"/>
              </p:cNvSpPr>
              <p:nvPr/>
            </p:nvSpPr>
            <p:spPr bwMode="auto">
              <a:xfrm>
                <a:off x="2089" y="700"/>
                <a:ext cx="15" cy="219"/>
              </a:xfrm>
              <a:custGeom>
                <a:avLst/>
                <a:gdLst>
                  <a:gd name="T0" fmla="*/ 0 w 14"/>
                  <a:gd name="T1" fmla="*/ 0 h 258"/>
                  <a:gd name="T2" fmla="*/ 4 w 14"/>
                  <a:gd name="T3" fmla="*/ 0 h 258"/>
                  <a:gd name="T4" fmla="*/ 21 w 14"/>
                  <a:gd name="T5" fmla="*/ 0 h 258"/>
                  <a:gd name="T6" fmla="*/ 21 w 14"/>
                  <a:gd name="T7" fmla="*/ 9 h 258"/>
                  <a:gd name="T8" fmla="*/ 21 w 14"/>
                  <a:gd name="T9" fmla="*/ 20 h 258"/>
                  <a:gd name="T10" fmla="*/ 21 w 14"/>
                  <a:gd name="T11" fmla="*/ 31 h 258"/>
                  <a:gd name="T12" fmla="*/ 21 w 14"/>
                  <a:gd name="T13" fmla="*/ 41 h 258"/>
                  <a:gd name="T14" fmla="*/ 21 w 14"/>
                  <a:gd name="T15" fmla="*/ 50 h 258"/>
                  <a:gd name="T16" fmla="*/ 21 w 14"/>
                  <a:gd name="T17" fmla="*/ 61 h 258"/>
                  <a:gd name="T18" fmla="*/ 21 w 14"/>
                  <a:gd name="T19" fmla="*/ 70 h 258"/>
                  <a:gd name="T20" fmla="*/ 21 w 14"/>
                  <a:gd name="T21" fmla="*/ 82 h 258"/>
                  <a:gd name="T22" fmla="*/ 4 w 14"/>
                  <a:gd name="T23" fmla="*/ 82 h 258"/>
                  <a:gd name="T24" fmla="*/ 0 w 14"/>
                  <a:gd name="T25" fmla="*/ 82 h 258"/>
                  <a:gd name="T26" fmla="*/ 0 w 14"/>
                  <a:gd name="T27" fmla="*/ 70 h 258"/>
                  <a:gd name="T28" fmla="*/ 0 w 14"/>
                  <a:gd name="T29" fmla="*/ 61 h 258"/>
                  <a:gd name="T30" fmla="*/ 0 w 14"/>
                  <a:gd name="T31" fmla="*/ 50 h 258"/>
                  <a:gd name="T32" fmla="*/ 0 w 14"/>
                  <a:gd name="T33" fmla="*/ 41 h 258"/>
                  <a:gd name="T34" fmla="*/ 0 w 14"/>
                  <a:gd name="T35" fmla="*/ 31 h 258"/>
                  <a:gd name="T36" fmla="*/ 0 w 14"/>
                  <a:gd name="T37" fmla="*/ 20 h 258"/>
                  <a:gd name="T38" fmla="*/ 0 w 14"/>
                  <a:gd name="T39" fmla="*/ 9 h 258"/>
                  <a:gd name="T40" fmla="*/ 0 w 14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58"/>
                  <a:gd name="T65" fmla="*/ 14 w 14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58">
                    <a:moveTo>
                      <a:pt x="0" y="0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14" y="29"/>
                    </a:lnTo>
                    <a:lnTo>
                      <a:pt x="14" y="63"/>
                    </a:lnTo>
                    <a:lnTo>
                      <a:pt x="14" y="95"/>
                    </a:lnTo>
                    <a:lnTo>
                      <a:pt x="14" y="129"/>
                    </a:lnTo>
                    <a:lnTo>
                      <a:pt x="14" y="161"/>
                    </a:lnTo>
                    <a:lnTo>
                      <a:pt x="14" y="193"/>
                    </a:lnTo>
                    <a:lnTo>
                      <a:pt x="14" y="224"/>
                    </a:lnTo>
                    <a:lnTo>
                      <a:pt x="14" y="258"/>
                    </a:lnTo>
                    <a:lnTo>
                      <a:pt x="4" y="258"/>
                    </a:lnTo>
                    <a:lnTo>
                      <a:pt x="0" y="258"/>
                    </a:lnTo>
                    <a:lnTo>
                      <a:pt x="0" y="224"/>
                    </a:lnTo>
                    <a:lnTo>
                      <a:pt x="0" y="193"/>
                    </a:lnTo>
                    <a:lnTo>
                      <a:pt x="0" y="161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2" name="Rectangle 34"/>
              <p:cNvSpPr>
                <a:spLocks noChangeArrowheads="1"/>
              </p:cNvSpPr>
              <p:nvPr/>
            </p:nvSpPr>
            <p:spPr bwMode="auto">
              <a:xfrm>
                <a:off x="2261" y="700"/>
                <a:ext cx="39" cy="174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3" name="Rectangle 35"/>
              <p:cNvSpPr>
                <a:spLocks noChangeArrowheads="1"/>
              </p:cNvSpPr>
              <p:nvPr/>
            </p:nvSpPr>
            <p:spPr bwMode="auto">
              <a:xfrm>
                <a:off x="2274" y="700"/>
                <a:ext cx="16" cy="174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4" name="Rectangle 36"/>
              <p:cNvSpPr>
                <a:spLocks noChangeArrowheads="1"/>
              </p:cNvSpPr>
              <p:nvPr/>
            </p:nvSpPr>
            <p:spPr bwMode="auto">
              <a:xfrm>
                <a:off x="4463" y="700"/>
                <a:ext cx="39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5" name="Rectangle 37"/>
              <p:cNvSpPr>
                <a:spLocks noChangeArrowheads="1"/>
              </p:cNvSpPr>
              <p:nvPr/>
            </p:nvSpPr>
            <p:spPr bwMode="auto">
              <a:xfrm>
                <a:off x="4476" y="700"/>
                <a:ext cx="12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6" name="Freeform 38"/>
              <p:cNvSpPr>
                <a:spLocks noChangeArrowheads="1"/>
              </p:cNvSpPr>
              <p:nvPr/>
            </p:nvSpPr>
            <p:spPr bwMode="auto">
              <a:xfrm>
                <a:off x="4275" y="700"/>
                <a:ext cx="39" cy="363"/>
              </a:xfrm>
              <a:custGeom>
                <a:avLst/>
                <a:gdLst>
                  <a:gd name="T0" fmla="*/ 62 w 36"/>
                  <a:gd name="T1" fmla="*/ 0 h 427"/>
                  <a:gd name="T2" fmla="*/ 32 w 36"/>
                  <a:gd name="T3" fmla="*/ 0 h 427"/>
                  <a:gd name="T4" fmla="*/ 0 w 36"/>
                  <a:gd name="T5" fmla="*/ 0 h 427"/>
                  <a:gd name="T6" fmla="*/ 0 w 36"/>
                  <a:gd name="T7" fmla="*/ 16 h 427"/>
                  <a:gd name="T8" fmla="*/ 0 w 36"/>
                  <a:gd name="T9" fmla="*/ 34 h 427"/>
                  <a:gd name="T10" fmla="*/ 0 w 36"/>
                  <a:gd name="T11" fmla="*/ 51 h 427"/>
                  <a:gd name="T12" fmla="*/ 0 w 36"/>
                  <a:gd name="T13" fmla="*/ 68 h 427"/>
                  <a:gd name="T14" fmla="*/ 0 w 36"/>
                  <a:gd name="T15" fmla="*/ 85 h 427"/>
                  <a:gd name="T16" fmla="*/ 0 w 36"/>
                  <a:gd name="T17" fmla="*/ 103 h 427"/>
                  <a:gd name="T18" fmla="*/ 0 w 36"/>
                  <a:gd name="T19" fmla="*/ 121 h 427"/>
                  <a:gd name="T20" fmla="*/ 0 w 36"/>
                  <a:gd name="T21" fmla="*/ 138 h 427"/>
                  <a:gd name="T22" fmla="*/ 32 w 36"/>
                  <a:gd name="T23" fmla="*/ 138 h 427"/>
                  <a:gd name="T24" fmla="*/ 62 w 36"/>
                  <a:gd name="T25" fmla="*/ 138 h 427"/>
                  <a:gd name="T26" fmla="*/ 62 w 36"/>
                  <a:gd name="T27" fmla="*/ 121 h 427"/>
                  <a:gd name="T28" fmla="*/ 62 w 36"/>
                  <a:gd name="T29" fmla="*/ 103 h 427"/>
                  <a:gd name="T30" fmla="*/ 62 w 36"/>
                  <a:gd name="T31" fmla="*/ 85 h 427"/>
                  <a:gd name="T32" fmla="*/ 62 w 36"/>
                  <a:gd name="T33" fmla="*/ 68 h 427"/>
                  <a:gd name="T34" fmla="*/ 62 w 36"/>
                  <a:gd name="T35" fmla="*/ 51 h 427"/>
                  <a:gd name="T36" fmla="*/ 62 w 36"/>
                  <a:gd name="T37" fmla="*/ 34 h 427"/>
                  <a:gd name="T38" fmla="*/ 62 w 36"/>
                  <a:gd name="T39" fmla="*/ 16 h 427"/>
                  <a:gd name="T40" fmla="*/ 62 w 36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27"/>
                  <a:gd name="T65" fmla="*/ 36 w 36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27">
                    <a:moveTo>
                      <a:pt x="36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0" y="159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0" y="320"/>
                    </a:lnTo>
                    <a:lnTo>
                      <a:pt x="0" y="374"/>
                    </a:lnTo>
                    <a:lnTo>
                      <a:pt x="0" y="427"/>
                    </a:lnTo>
                    <a:lnTo>
                      <a:pt x="18" y="427"/>
                    </a:lnTo>
                    <a:lnTo>
                      <a:pt x="36" y="427"/>
                    </a:lnTo>
                    <a:lnTo>
                      <a:pt x="36" y="374"/>
                    </a:lnTo>
                    <a:lnTo>
                      <a:pt x="36" y="320"/>
                    </a:lnTo>
                    <a:lnTo>
                      <a:pt x="36" y="266"/>
                    </a:lnTo>
                    <a:lnTo>
                      <a:pt x="36" y="212"/>
                    </a:lnTo>
                    <a:lnTo>
                      <a:pt x="36" y="159"/>
                    </a:lnTo>
                    <a:lnTo>
                      <a:pt x="36" y="105"/>
                    </a:lnTo>
                    <a:lnTo>
                      <a:pt x="36" y="5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7" name="Freeform 39"/>
              <p:cNvSpPr>
                <a:spLocks noChangeArrowheads="1"/>
              </p:cNvSpPr>
              <p:nvPr/>
            </p:nvSpPr>
            <p:spPr bwMode="auto">
              <a:xfrm>
                <a:off x="4286" y="700"/>
                <a:ext cx="16" cy="363"/>
              </a:xfrm>
              <a:custGeom>
                <a:avLst/>
                <a:gdLst>
                  <a:gd name="T0" fmla="*/ 35 w 14"/>
                  <a:gd name="T1" fmla="*/ 0 h 427"/>
                  <a:gd name="T2" fmla="*/ 19 w 14"/>
                  <a:gd name="T3" fmla="*/ 0 h 427"/>
                  <a:gd name="T4" fmla="*/ 0 w 14"/>
                  <a:gd name="T5" fmla="*/ 0 h 427"/>
                  <a:gd name="T6" fmla="*/ 0 w 14"/>
                  <a:gd name="T7" fmla="*/ 16 h 427"/>
                  <a:gd name="T8" fmla="*/ 0 w 14"/>
                  <a:gd name="T9" fmla="*/ 34 h 427"/>
                  <a:gd name="T10" fmla="*/ 0 w 14"/>
                  <a:gd name="T11" fmla="*/ 51 h 427"/>
                  <a:gd name="T12" fmla="*/ 0 w 14"/>
                  <a:gd name="T13" fmla="*/ 68 h 427"/>
                  <a:gd name="T14" fmla="*/ 0 w 14"/>
                  <a:gd name="T15" fmla="*/ 85 h 427"/>
                  <a:gd name="T16" fmla="*/ 0 w 14"/>
                  <a:gd name="T17" fmla="*/ 103 h 427"/>
                  <a:gd name="T18" fmla="*/ 0 w 14"/>
                  <a:gd name="T19" fmla="*/ 121 h 427"/>
                  <a:gd name="T20" fmla="*/ 0 w 14"/>
                  <a:gd name="T21" fmla="*/ 138 h 427"/>
                  <a:gd name="T22" fmla="*/ 19 w 14"/>
                  <a:gd name="T23" fmla="*/ 138 h 427"/>
                  <a:gd name="T24" fmla="*/ 35 w 14"/>
                  <a:gd name="T25" fmla="*/ 138 h 427"/>
                  <a:gd name="T26" fmla="*/ 35 w 14"/>
                  <a:gd name="T27" fmla="*/ 121 h 427"/>
                  <a:gd name="T28" fmla="*/ 35 w 14"/>
                  <a:gd name="T29" fmla="*/ 103 h 427"/>
                  <a:gd name="T30" fmla="*/ 35 w 14"/>
                  <a:gd name="T31" fmla="*/ 85 h 427"/>
                  <a:gd name="T32" fmla="*/ 35 w 14"/>
                  <a:gd name="T33" fmla="*/ 68 h 427"/>
                  <a:gd name="T34" fmla="*/ 35 w 14"/>
                  <a:gd name="T35" fmla="*/ 51 h 427"/>
                  <a:gd name="T36" fmla="*/ 35 w 14"/>
                  <a:gd name="T37" fmla="*/ 34 h 427"/>
                  <a:gd name="T38" fmla="*/ 35 w 14"/>
                  <a:gd name="T39" fmla="*/ 16 h 427"/>
                  <a:gd name="T40" fmla="*/ 35 w 14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427"/>
                  <a:gd name="T65" fmla="*/ 14 w 14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427">
                    <a:moveTo>
                      <a:pt x="14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0" y="159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0" y="320"/>
                    </a:lnTo>
                    <a:lnTo>
                      <a:pt x="0" y="374"/>
                    </a:lnTo>
                    <a:lnTo>
                      <a:pt x="0" y="427"/>
                    </a:lnTo>
                    <a:lnTo>
                      <a:pt x="8" y="427"/>
                    </a:lnTo>
                    <a:lnTo>
                      <a:pt x="14" y="427"/>
                    </a:lnTo>
                    <a:lnTo>
                      <a:pt x="14" y="374"/>
                    </a:lnTo>
                    <a:lnTo>
                      <a:pt x="14" y="320"/>
                    </a:lnTo>
                    <a:lnTo>
                      <a:pt x="14" y="266"/>
                    </a:lnTo>
                    <a:lnTo>
                      <a:pt x="14" y="212"/>
                    </a:lnTo>
                    <a:lnTo>
                      <a:pt x="14" y="159"/>
                    </a:lnTo>
                    <a:lnTo>
                      <a:pt x="14" y="105"/>
                    </a:lnTo>
                    <a:lnTo>
                      <a:pt x="14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8" name="Freeform 40"/>
              <p:cNvSpPr>
                <a:spLocks noChangeArrowheads="1"/>
              </p:cNvSpPr>
              <p:nvPr/>
            </p:nvSpPr>
            <p:spPr bwMode="auto">
              <a:xfrm>
                <a:off x="4087" y="700"/>
                <a:ext cx="39" cy="316"/>
              </a:xfrm>
              <a:custGeom>
                <a:avLst/>
                <a:gdLst>
                  <a:gd name="T0" fmla="*/ 62 w 36"/>
                  <a:gd name="T1" fmla="*/ 0 h 372"/>
                  <a:gd name="T2" fmla="*/ 28 w 36"/>
                  <a:gd name="T3" fmla="*/ 0 h 372"/>
                  <a:gd name="T4" fmla="*/ 0 w 36"/>
                  <a:gd name="T5" fmla="*/ 0 h 372"/>
                  <a:gd name="T6" fmla="*/ 0 w 36"/>
                  <a:gd name="T7" fmla="*/ 14 h 372"/>
                  <a:gd name="T8" fmla="*/ 0 w 36"/>
                  <a:gd name="T9" fmla="*/ 29 h 372"/>
                  <a:gd name="T10" fmla="*/ 0 w 36"/>
                  <a:gd name="T11" fmla="*/ 43 h 372"/>
                  <a:gd name="T12" fmla="*/ 0 w 36"/>
                  <a:gd name="T13" fmla="*/ 59 h 372"/>
                  <a:gd name="T14" fmla="*/ 0 w 36"/>
                  <a:gd name="T15" fmla="*/ 74 h 372"/>
                  <a:gd name="T16" fmla="*/ 0 w 36"/>
                  <a:gd name="T17" fmla="*/ 88 h 372"/>
                  <a:gd name="T18" fmla="*/ 0 w 36"/>
                  <a:gd name="T19" fmla="*/ 104 h 372"/>
                  <a:gd name="T20" fmla="*/ 0 w 36"/>
                  <a:gd name="T21" fmla="*/ 119 h 372"/>
                  <a:gd name="T22" fmla="*/ 28 w 36"/>
                  <a:gd name="T23" fmla="*/ 119 h 372"/>
                  <a:gd name="T24" fmla="*/ 62 w 36"/>
                  <a:gd name="T25" fmla="*/ 119 h 372"/>
                  <a:gd name="T26" fmla="*/ 62 w 36"/>
                  <a:gd name="T27" fmla="*/ 104 h 372"/>
                  <a:gd name="T28" fmla="*/ 62 w 36"/>
                  <a:gd name="T29" fmla="*/ 88 h 372"/>
                  <a:gd name="T30" fmla="*/ 62 w 36"/>
                  <a:gd name="T31" fmla="*/ 74 h 372"/>
                  <a:gd name="T32" fmla="*/ 62 w 36"/>
                  <a:gd name="T33" fmla="*/ 59 h 372"/>
                  <a:gd name="T34" fmla="*/ 62 w 36"/>
                  <a:gd name="T35" fmla="*/ 43 h 372"/>
                  <a:gd name="T36" fmla="*/ 62 w 36"/>
                  <a:gd name="T37" fmla="*/ 29 h 372"/>
                  <a:gd name="T38" fmla="*/ 62 w 36"/>
                  <a:gd name="T39" fmla="*/ 14 h 372"/>
                  <a:gd name="T40" fmla="*/ 62 w 36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72"/>
                  <a:gd name="T65" fmla="*/ 36 w 36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72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0" y="137"/>
                    </a:lnTo>
                    <a:lnTo>
                      <a:pt x="0" y="185"/>
                    </a:lnTo>
                    <a:lnTo>
                      <a:pt x="0" y="230"/>
                    </a:lnTo>
                    <a:lnTo>
                      <a:pt x="0" y="278"/>
                    </a:lnTo>
                    <a:lnTo>
                      <a:pt x="0" y="324"/>
                    </a:lnTo>
                    <a:lnTo>
                      <a:pt x="0" y="372"/>
                    </a:lnTo>
                    <a:lnTo>
                      <a:pt x="16" y="372"/>
                    </a:lnTo>
                    <a:lnTo>
                      <a:pt x="36" y="372"/>
                    </a:lnTo>
                    <a:lnTo>
                      <a:pt x="36" y="324"/>
                    </a:lnTo>
                    <a:lnTo>
                      <a:pt x="36" y="278"/>
                    </a:lnTo>
                    <a:lnTo>
                      <a:pt x="36" y="230"/>
                    </a:lnTo>
                    <a:lnTo>
                      <a:pt x="36" y="185"/>
                    </a:lnTo>
                    <a:lnTo>
                      <a:pt x="36" y="137"/>
                    </a:lnTo>
                    <a:lnTo>
                      <a:pt x="36" y="91"/>
                    </a:lnTo>
                    <a:lnTo>
                      <a:pt x="36" y="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9" name="Freeform 41"/>
              <p:cNvSpPr>
                <a:spLocks noChangeArrowheads="1"/>
              </p:cNvSpPr>
              <p:nvPr/>
            </p:nvSpPr>
            <p:spPr bwMode="auto">
              <a:xfrm>
                <a:off x="4101" y="700"/>
                <a:ext cx="15" cy="316"/>
              </a:xfrm>
              <a:custGeom>
                <a:avLst/>
                <a:gdLst>
                  <a:gd name="T0" fmla="*/ 21 w 14"/>
                  <a:gd name="T1" fmla="*/ 0 h 372"/>
                  <a:gd name="T2" fmla="*/ 4 w 14"/>
                  <a:gd name="T3" fmla="*/ 0 h 372"/>
                  <a:gd name="T4" fmla="*/ 0 w 14"/>
                  <a:gd name="T5" fmla="*/ 0 h 372"/>
                  <a:gd name="T6" fmla="*/ 0 w 14"/>
                  <a:gd name="T7" fmla="*/ 14 h 372"/>
                  <a:gd name="T8" fmla="*/ 0 w 14"/>
                  <a:gd name="T9" fmla="*/ 29 h 372"/>
                  <a:gd name="T10" fmla="*/ 0 w 14"/>
                  <a:gd name="T11" fmla="*/ 43 h 372"/>
                  <a:gd name="T12" fmla="*/ 0 w 14"/>
                  <a:gd name="T13" fmla="*/ 59 h 372"/>
                  <a:gd name="T14" fmla="*/ 0 w 14"/>
                  <a:gd name="T15" fmla="*/ 74 h 372"/>
                  <a:gd name="T16" fmla="*/ 0 w 14"/>
                  <a:gd name="T17" fmla="*/ 88 h 372"/>
                  <a:gd name="T18" fmla="*/ 0 w 14"/>
                  <a:gd name="T19" fmla="*/ 104 h 372"/>
                  <a:gd name="T20" fmla="*/ 0 w 14"/>
                  <a:gd name="T21" fmla="*/ 119 h 372"/>
                  <a:gd name="T22" fmla="*/ 4 w 14"/>
                  <a:gd name="T23" fmla="*/ 119 h 372"/>
                  <a:gd name="T24" fmla="*/ 21 w 14"/>
                  <a:gd name="T25" fmla="*/ 119 h 372"/>
                  <a:gd name="T26" fmla="*/ 21 w 14"/>
                  <a:gd name="T27" fmla="*/ 104 h 372"/>
                  <a:gd name="T28" fmla="*/ 21 w 14"/>
                  <a:gd name="T29" fmla="*/ 88 h 372"/>
                  <a:gd name="T30" fmla="*/ 21 w 14"/>
                  <a:gd name="T31" fmla="*/ 74 h 372"/>
                  <a:gd name="T32" fmla="*/ 21 w 14"/>
                  <a:gd name="T33" fmla="*/ 59 h 372"/>
                  <a:gd name="T34" fmla="*/ 21 w 14"/>
                  <a:gd name="T35" fmla="*/ 43 h 372"/>
                  <a:gd name="T36" fmla="*/ 21 w 14"/>
                  <a:gd name="T37" fmla="*/ 29 h 372"/>
                  <a:gd name="T38" fmla="*/ 21 w 14"/>
                  <a:gd name="T39" fmla="*/ 14 h 372"/>
                  <a:gd name="T40" fmla="*/ 21 w 14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2"/>
                  <a:gd name="T65" fmla="*/ 14 w 14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2">
                    <a:moveTo>
                      <a:pt x="1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0" y="137"/>
                    </a:lnTo>
                    <a:lnTo>
                      <a:pt x="0" y="185"/>
                    </a:lnTo>
                    <a:lnTo>
                      <a:pt x="0" y="230"/>
                    </a:lnTo>
                    <a:lnTo>
                      <a:pt x="0" y="278"/>
                    </a:lnTo>
                    <a:lnTo>
                      <a:pt x="0" y="324"/>
                    </a:lnTo>
                    <a:lnTo>
                      <a:pt x="0" y="372"/>
                    </a:lnTo>
                    <a:lnTo>
                      <a:pt x="4" y="372"/>
                    </a:lnTo>
                    <a:lnTo>
                      <a:pt x="14" y="372"/>
                    </a:lnTo>
                    <a:lnTo>
                      <a:pt x="14" y="324"/>
                    </a:lnTo>
                    <a:lnTo>
                      <a:pt x="14" y="278"/>
                    </a:lnTo>
                    <a:lnTo>
                      <a:pt x="14" y="230"/>
                    </a:lnTo>
                    <a:lnTo>
                      <a:pt x="14" y="185"/>
                    </a:lnTo>
                    <a:lnTo>
                      <a:pt x="14" y="137"/>
                    </a:lnTo>
                    <a:lnTo>
                      <a:pt x="14" y="91"/>
                    </a:lnTo>
                    <a:lnTo>
                      <a:pt x="14" y="4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0" name="Freeform 42"/>
              <p:cNvSpPr>
                <a:spLocks noChangeArrowheads="1"/>
              </p:cNvSpPr>
              <p:nvPr/>
            </p:nvSpPr>
            <p:spPr bwMode="auto">
              <a:xfrm>
                <a:off x="3900" y="700"/>
                <a:ext cx="39" cy="266"/>
              </a:xfrm>
              <a:custGeom>
                <a:avLst/>
                <a:gdLst>
                  <a:gd name="T0" fmla="*/ 62 w 36"/>
                  <a:gd name="T1" fmla="*/ 0 h 314"/>
                  <a:gd name="T2" fmla="*/ 28 w 36"/>
                  <a:gd name="T3" fmla="*/ 0 h 314"/>
                  <a:gd name="T4" fmla="*/ 0 w 36"/>
                  <a:gd name="T5" fmla="*/ 0 h 314"/>
                  <a:gd name="T6" fmla="*/ 0 w 36"/>
                  <a:gd name="T7" fmla="*/ 12 h 314"/>
                  <a:gd name="T8" fmla="*/ 0 w 36"/>
                  <a:gd name="T9" fmla="*/ 25 h 314"/>
                  <a:gd name="T10" fmla="*/ 0 w 36"/>
                  <a:gd name="T11" fmla="*/ 36 h 314"/>
                  <a:gd name="T12" fmla="*/ 0 w 36"/>
                  <a:gd name="T13" fmla="*/ 49 h 314"/>
                  <a:gd name="T14" fmla="*/ 0 w 36"/>
                  <a:gd name="T15" fmla="*/ 62 h 314"/>
                  <a:gd name="T16" fmla="*/ 0 w 36"/>
                  <a:gd name="T17" fmla="*/ 73 h 314"/>
                  <a:gd name="T18" fmla="*/ 0 w 36"/>
                  <a:gd name="T19" fmla="*/ 86 h 314"/>
                  <a:gd name="T20" fmla="*/ 0 w 36"/>
                  <a:gd name="T21" fmla="*/ 98 h 314"/>
                  <a:gd name="T22" fmla="*/ 28 w 36"/>
                  <a:gd name="T23" fmla="*/ 98 h 314"/>
                  <a:gd name="T24" fmla="*/ 62 w 36"/>
                  <a:gd name="T25" fmla="*/ 98 h 314"/>
                  <a:gd name="T26" fmla="*/ 62 w 36"/>
                  <a:gd name="T27" fmla="*/ 86 h 314"/>
                  <a:gd name="T28" fmla="*/ 62 w 36"/>
                  <a:gd name="T29" fmla="*/ 73 h 314"/>
                  <a:gd name="T30" fmla="*/ 62 w 36"/>
                  <a:gd name="T31" fmla="*/ 62 h 314"/>
                  <a:gd name="T32" fmla="*/ 62 w 36"/>
                  <a:gd name="T33" fmla="*/ 49 h 314"/>
                  <a:gd name="T34" fmla="*/ 62 w 36"/>
                  <a:gd name="T35" fmla="*/ 36 h 314"/>
                  <a:gd name="T36" fmla="*/ 62 w 36"/>
                  <a:gd name="T37" fmla="*/ 25 h 314"/>
                  <a:gd name="T38" fmla="*/ 62 w 36"/>
                  <a:gd name="T39" fmla="*/ 12 h 314"/>
                  <a:gd name="T40" fmla="*/ 62 w 36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14"/>
                  <a:gd name="T65" fmla="*/ 36 w 36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14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77"/>
                    </a:lnTo>
                    <a:lnTo>
                      <a:pt x="0" y="117"/>
                    </a:lnTo>
                    <a:lnTo>
                      <a:pt x="0" y="157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0" y="274"/>
                    </a:lnTo>
                    <a:lnTo>
                      <a:pt x="0" y="314"/>
                    </a:lnTo>
                    <a:lnTo>
                      <a:pt x="16" y="314"/>
                    </a:lnTo>
                    <a:lnTo>
                      <a:pt x="36" y="314"/>
                    </a:lnTo>
                    <a:lnTo>
                      <a:pt x="36" y="274"/>
                    </a:lnTo>
                    <a:lnTo>
                      <a:pt x="36" y="234"/>
                    </a:lnTo>
                    <a:lnTo>
                      <a:pt x="36" y="195"/>
                    </a:lnTo>
                    <a:lnTo>
                      <a:pt x="36" y="157"/>
                    </a:lnTo>
                    <a:lnTo>
                      <a:pt x="36" y="117"/>
                    </a:lnTo>
                    <a:lnTo>
                      <a:pt x="36" y="77"/>
                    </a:lnTo>
                    <a:lnTo>
                      <a:pt x="36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1" name="Freeform 43"/>
              <p:cNvSpPr>
                <a:spLocks noChangeArrowheads="1"/>
              </p:cNvSpPr>
              <p:nvPr/>
            </p:nvSpPr>
            <p:spPr bwMode="auto">
              <a:xfrm>
                <a:off x="3911" y="700"/>
                <a:ext cx="15" cy="266"/>
              </a:xfrm>
              <a:custGeom>
                <a:avLst/>
                <a:gdLst>
                  <a:gd name="T0" fmla="*/ 21 w 14"/>
                  <a:gd name="T1" fmla="*/ 0 h 314"/>
                  <a:gd name="T2" fmla="*/ 6 w 14"/>
                  <a:gd name="T3" fmla="*/ 0 h 314"/>
                  <a:gd name="T4" fmla="*/ 0 w 14"/>
                  <a:gd name="T5" fmla="*/ 0 h 314"/>
                  <a:gd name="T6" fmla="*/ 0 w 14"/>
                  <a:gd name="T7" fmla="*/ 12 h 314"/>
                  <a:gd name="T8" fmla="*/ 0 w 14"/>
                  <a:gd name="T9" fmla="*/ 25 h 314"/>
                  <a:gd name="T10" fmla="*/ 0 w 14"/>
                  <a:gd name="T11" fmla="*/ 36 h 314"/>
                  <a:gd name="T12" fmla="*/ 0 w 14"/>
                  <a:gd name="T13" fmla="*/ 49 h 314"/>
                  <a:gd name="T14" fmla="*/ 0 w 14"/>
                  <a:gd name="T15" fmla="*/ 62 h 314"/>
                  <a:gd name="T16" fmla="*/ 0 w 14"/>
                  <a:gd name="T17" fmla="*/ 73 h 314"/>
                  <a:gd name="T18" fmla="*/ 0 w 14"/>
                  <a:gd name="T19" fmla="*/ 86 h 314"/>
                  <a:gd name="T20" fmla="*/ 0 w 14"/>
                  <a:gd name="T21" fmla="*/ 98 h 314"/>
                  <a:gd name="T22" fmla="*/ 6 w 14"/>
                  <a:gd name="T23" fmla="*/ 98 h 314"/>
                  <a:gd name="T24" fmla="*/ 21 w 14"/>
                  <a:gd name="T25" fmla="*/ 98 h 314"/>
                  <a:gd name="T26" fmla="*/ 21 w 14"/>
                  <a:gd name="T27" fmla="*/ 86 h 314"/>
                  <a:gd name="T28" fmla="*/ 21 w 14"/>
                  <a:gd name="T29" fmla="*/ 73 h 314"/>
                  <a:gd name="T30" fmla="*/ 21 w 14"/>
                  <a:gd name="T31" fmla="*/ 62 h 314"/>
                  <a:gd name="T32" fmla="*/ 21 w 14"/>
                  <a:gd name="T33" fmla="*/ 49 h 314"/>
                  <a:gd name="T34" fmla="*/ 21 w 14"/>
                  <a:gd name="T35" fmla="*/ 36 h 314"/>
                  <a:gd name="T36" fmla="*/ 21 w 14"/>
                  <a:gd name="T37" fmla="*/ 25 h 314"/>
                  <a:gd name="T38" fmla="*/ 21 w 14"/>
                  <a:gd name="T39" fmla="*/ 12 h 314"/>
                  <a:gd name="T40" fmla="*/ 21 w 14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4"/>
                  <a:gd name="T65" fmla="*/ 14 w 14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4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77"/>
                    </a:lnTo>
                    <a:lnTo>
                      <a:pt x="0" y="117"/>
                    </a:lnTo>
                    <a:lnTo>
                      <a:pt x="0" y="157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0" y="274"/>
                    </a:lnTo>
                    <a:lnTo>
                      <a:pt x="0" y="314"/>
                    </a:lnTo>
                    <a:lnTo>
                      <a:pt x="6" y="314"/>
                    </a:lnTo>
                    <a:lnTo>
                      <a:pt x="14" y="314"/>
                    </a:lnTo>
                    <a:lnTo>
                      <a:pt x="14" y="274"/>
                    </a:lnTo>
                    <a:lnTo>
                      <a:pt x="14" y="234"/>
                    </a:lnTo>
                    <a:lnTo>
                      <a:pt x="14" y="195"/>
                    </a:lnTo>
                    <a:lnTo>
                      <a:pt x="14" y="157"/>
                    </a:lnTo>
                    <a:lnTo>
                      <a:pt x="14" y="117"/>
                    </a:lnTo>
                    <a:lnTo>
                      <a:pt x="14" y="77"/>
                    </a:lnTo>
                    <a:lnTo>
                      <a:pt x="14" y="3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2" name="Freeform 44"/>
              <p:cNvSpPr>
                <a:spLocks noChangeArrowheads="1"/>
              </p:cNvSpPr>
              <p:nvPr/>
            </p:nvSpPr>
            <p:spPr bwMode="auto">
              <a:xfrm>
                <a:off x="3710" y="700"/>
                <a:ext cx="39" cy="219"/>
              </a:xfrm>
              <a:custGeom>
                <a:avLst/>
                <a:gdLst>
                  <a:gd name="T0" fmla="*/ 62 w 36"/>
                  <a:gd name="T1" fmla="*/ 0 h 258"/>
                  <a:gd name="T2" fmla="*/ 32 w 36"/>
                  <a:gd name="T3" fmla="*/ 0 h 258"/>
                  <a:gd name="T4" fmla="*/ 0 w 36"/>
                  <a:gd name="T5" fmla="*/ 0 h 258"/>
                  <a:gd name="T6" fmla="*/ 0 w 36"/>
                  <a:gd name="T7" fmla="*/ 9 h 258"/>
                  <a:gd name="T8" fmla="*/ 0 w 36"/>
                  <a:gd name="T9" fmla="*/ 20 h 258"/>
                  <a:gd name="T10" fmla="*/ 0 w 36"/>
                  <a:gd name="T11" fmla="*/ 31 h 258"/>
                  <a:gd name="T12" fmla="*/ 0 w 36"/>
                  <a:gd name="T13" fmla="*/ 41 h 258"/>
                  <a:gd name="T14" fmla="*/ 0 w 36"/>
                  <a:gd name="T15" fmla="*/ 50 h 258"/>
                  <a:gd name="T16" fmla="*/ 0 w 36"/>
                  <a:gd name="T17" fmla="*/ 61 h 258"/>
                  <a:gd name="T18" fmla="*/ 0 w 36"/>
                  <a:gd name="T19" fmla="*/ 70 h 258"/>
                  <a:gd name="T20" fmla="*/ 0 w 36"/>
                  <a:gd name="T21" fmla="*/ 82 h 258"/>
                  <a:gd name="T22" fmla="*/ 32 w 36"/>
                  <a:gd name="T23" fmla="*/ 82 h 258"/>
                  <a:gd name="T24" fmla="*/ 62 w 36"/>
                  <a:gd name="T25" fmla="*/ 82 h 258"/>
                  <a:gd name="T26" fmla="*/ 62 w 36"/>
                  <a:gd name="T27" fmla="*/ 70 h 258"/>
                  <a:gd name="T28" fmla="*/ 62 w 36"/>
                  <a:gd name="T29" fmla="*/ 61 h 258"/>
                  <a:gd name="T30" fmla="*/ 62 w 36"/>
                  <a:gd name="T31" fmla="*/ 50 h 258"/>
                  <a:gd name="T32" fmla="*/ 62 w 36"/>
                  <a:gd name="T33" fmla="*/ 41 h 258"/>
                  <a:gd name="T34" fmla="*/ 62 w 36"/>
                  <a:gd name="T35" fmla="*/ 31 h 258"/>
                  <a:gd name="T36" fmla="*/ 62 w 36"/>
                  <a:gd name="T37" fmla="*/ 20 h 258"/>
                  <a:gd name="T38" fmla="*/ 62 w 36"/>
                  <a:gd name="T39" fmla="*/ 9 h 258"/>
                  <a:gd name="T40" fmla="*/ 62 w 36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258"/>
                  <a:gd name="T65" fmla="*/ 36 w 36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258">
                    <a:moveTo>
                      <a:pt x="36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63"/>
                    </a:lnTo>
                    <a:lnTo>
                      <a:pt x="0" y="95"/>
                    </a:lnTo>
                    <a:lnTo>
                      <a:pt x="0" y="129"/>
                    </a:lnTo>
                    <a:lnTo>
                      <a:pt x="0" y="161"/>
                    </a:lnTo>
                    <a:lnTo>
                      <a:pt x="0" y="193"/>
                    </a:lnTo>
                    <a:lnTo>
                      <a:pt x="0" y="224"/>
                    </a:lnTo>
                    <a:lnTo>
                      <a:pt x="0" y="258"/>
                    </a:lnTo>
                    <a:lnTo>
                      <a:pt x="18" y="258"/>
                    </a:lnTo>
                    <a:lnTo>
                      <a:pt x="36" y="258"/>
                    </a:lnTo>
                    <a:lnTo>
                      <a:pt x="36" y="224"/>
                    </a:lnTo>
                    <a:lnTo>
                      <a:pt x="36" y="193"/>
                    </a:lnTo>
                    <a:lnTo>
                      <a:pt x="36" y="161"/>
                    </a:lnTo>
                    <a:lnTo>
                      <a:pt x="36" y="129"/>
                    </a:lnTo>
                    <a:lnTo>
                      <a:pt x="36" y="95"/>
                    </a:lnTo>
                    <a:lnTo>
                      <a:pt x="36" y="63"/>
                    </a:lnTo>
                    <a:lnTo>
                      <a:pt x="36" y="2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3" name="Freeform 45"/>
              <p:cNvSpPr>
                <a:spLocks noChangeArrowheads="1"/>
              </p:cNvSpPr>
              <p:nvPr/>
            </p:nvSpPr>
            <p:spPr bwMode="auto">
              <a:xfrm>
                <a:off x="3722" y="700"/>
                <a:ext cx="16" cy="219"/>
              </a:xfrm>
              <a:custGeom>
                <a:avLst/>
                <a:gdLst>
                  <a:gd name="T0" fmla="*/ 35 w 14"/>
                  <a:gd name="T1" fmla="*/ 0 h 258"/>
                  <a:gd name="T2" fmla="*/ 15 w 14"/>
                  <a:gd name="T3" fmla="*/ 0 h 258"/>
                  <a:gd name="T4" fmla="*/ 0 w 14"/>
                  <a:gd name="T5" fmla="*/ 0 h 258"/>
                  <a:gd name="T6" fmla="*/ 0 w 14"/>
                  <a:gd name="T7" fmla="*/ 9 h 258"/>
                  <a:gd name="T8" fmla="*/ 0 w 14"/>
                  <a:gd name="T9" fmla="*/ 20 h 258"/>
                  <a:gd name="T10" fmla="*/ 0 w 14"/>
                  <a:gd name="T11" fmla="*/ 31 h 258"/>
                  <a:gd name="T12" fmla="*/ 0 w 14"/>
                  <a:gd name="T13" fmla="*/ 41 h 258"/>
                  <a:gd name="T14" fmla="*/ 0 w 14"/>
                  <a:gd name="T15" fmla="*/ 50 h 258"/>
                  <a:gd name="T16" fmla="*/ 0 w 14"/>
                  <a:gd name="T17" fmla="*/ 61 h 258"/>
                  <a:gd name="T18" fmla="*/ 0 w 14"/>
                  <a:gd name="T19" fmla="*/ 70 h 258"/>
                  <a:gd name="T20" fmla="*/ 0 w 14"/>
                  <a:gd name="T21" fmla="*/ 82 h 258"/>
                  <a:gd name="T22" fmla="*/ 15 w 14"/>
                  <a:gd name="T23" fmla="*/ 82 h 258"/>
                  <a:gd name="T24" fmla="*/ 35 w 14"/>
                  <a:gd name="T25" fmla="*/ 82 h 258"/>
                  <a:gd name="T26" fmla="*/ 35 w 14"/>
                  <a:gd name="T27" fmla="*/ 70 h 258"/>
                  <a:gd name="T28" fmla="*/ 35 w 14"/>
                  <a:gd name="T29" fmla="*/ 61 h 258"/>
                  <a:gd name="T30" fmla="*/ 35 w 14"/>
                  <a:gd name="T31" fmla="*/ 50 h 258"/>
                  <a:gd name="T32" fmla="*/ 35 w 14"/>
                  <a:gd name="T33" fmla="*/ 41 h 258"/>
                  <a:gd name="T34" fmla="*/ 35 w 14"/>
                  <a:gd name="T35" fmla="*/ 31 h 258"/>
                  <a:gd name="T36" fmla="*/ 35 w 14"/>
                  <a:gd name="T37" fmla="*/ 20 h 258"/>
                  <a:gd name="T38" fmla="*/ 35 w 14"/>
                  <a:gd name="T39" fmla="*/ 9 h 258"/>
                  <a:gd name="T40" fmla="*/ 35 w 14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58"/>
                  <a:gd name="T65" fmla="*/ 14 w 14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58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63"/>
                    </a:lnTo>
                    <a:lnTo>
                      <a:pt x="0" y="95"/>
                    </a:lnTo>
                    <a:lnTo>
                      <a:pt x="0" y="129"/>
                    </a:lnTo>
                    <a:lnTo>
                      <a:pt x="0" y="161"/>
                    </a:lnTo>
                    <a:lnTo>
                      <a:pt x="0" y="193"/>
                    </a:lnTo>
                    <a:lnTo>
                      <a:pt x="0" y="224"/>
                    </a:lnTo>
                    <a:lnTo>
                      <a:pt x="0" y="258"/>
                    </a:lnTo>
                    <a:lnTo>
                      <a:pt x="6" y="258"/>
                    </a:lnTo>
                    <a:lnTo>
                      <a:pt x="14" y="258"/>
                    </a:lnTo>
                    <a:lnTo>
                      <a:pt x="14" y="224"/>
                    </a:lnTo>
                    <a:lnTo>
                      <a:pt x="14" y="193"/>
                    </a:lnTo>
                    <a:lnTo>
                      <a:pt x="14" y="161"/>
                    </a:lnTo>
                    <a:lnTo>
                      <a:pt x="14" y="129"/>
                    </a:lnTo>
                    <a:lnTo>
                      <a:pt x="14" y="95"/>
                    </a:lnTo>
                    <a:lnTo>
                      <a:pt x="14" y="63"/>
                    </a:lnTo>
                    <a:lnTo>
                      <a:pt x="14" y="2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4" name="Rectangle 46"/>
              <p:cNvSpPr>
                <a:spLocks noChangeArrowheads="1"/>
              </p:cNvSpPr>
              <p:nvPr/>
            </p:nvSpPr>
            <p:spPr bwMode="auto">
              <a:xfrm>
                <a:off x="3524" y="700"/>
                <a:ext cx="39" cy="174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5" name="Rectangle 47"/>
              <p:cNvSpPr>
                <a:spLocks noChangeArrowheads="1"/>
              </p:cNvSpPr>
              <p:nvPr/>
            </p:nvSpPr>
            <p:spPr bwMode="auto">
              <a:xfrm>
                <a:off x="3538" y="700"/>
                <a:ext cx="15" cy="174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6" name="Freeform 48"/>
              <p:cNvSpPr>
                <a:spLocks noChangeArrowheads="1"/>
              </p:cNvSpPr>
              <p:nvPr/>
            </p:nvSpPr>
            <p:spPr bwMode="auto">
              <a:xfrm>
                <a:off x="1101" y="726"/>
                <a:ext cx="3645" cy="453"/>
              </a:xfrm>
              <a:custGeom>
                <a:avLst/>
                <a:gdLst>
                  <a:gd name="T0" fmla="*/ 2765 w 3400"/>
                  <a:gd name="T1" fmla="*/ 0 h 533"/>
                  <a:gd name="T2" fmla="*/ 3193 w 3400"/>
                  <a:gd name="T3" fmla="*/ 3 h 533"/>
                  <a:gd name="T4" fmla="*/ 3607 w 3400"/>
                  <a:gd name="T5" fmla="*/ 12 h 533"/>
                  <a:gd name="T6" fmla="*/ 3999 w 3400"/>
                  <a:gd name="T7" fmla="*/ 26 h 533"/>
                  <a:gd name="T8" fmla="*/ 4374 w 3400"/>
                  <a:gd name="T9" fmla="*/ 47 h 533"/>
                  <a:gd name="T10" fmla="*/ 4705 w 3400"/>
                  <a:gd name="T11" fmla="*/ 71 h 533"/>
                  <a:gd name="T12" fmla="*/ 5017 w 3400"/>
                  <a:gd name="T13" fmla="*/ 101 h 533"/>
                  <a:gd name="T14" fmla="*/ 5292 w 3400"/>
                  <a:gd name="T15" fmla="*/ 133 h 533"/>
                  <a:gd name="T16" fmla="*/ 5535 w 3400"/>
                  <a:gd name="T17" fmla="*/ 171 h 533"/>
                  <a:gd name="T18" fmla="*/ 5349 w 3400"/>
                  <a:gd name="T19" fmla="*/ 171 h 533"/>
                  <a:gd name="T20" fmla="*/ 5108 w 3400"/>
                  <a:gd name="T21" fmla="*/ 137 h 533"/>
                  <a:gd name="T22" fmla="*/ 4839 w 3400"/>
                  <a:gd name="T23" fmla="*/ 108 h 533"/>
                  <a:gd name="T24" fmla="*/ 4543 w 3400"/>
                  <a:gd name="T25" fmla="*/ 82 h 533"/>
                  <a:gd name="T26" fmla="*/ 4226 w 3400"/>
                  <a:gd name="T27" fmla="*/ 60 h 533"/>
                  <a:gd name="T28" fmla="*/ 3885 w 3400"/>
                  <a:gd name="T29" fmla="*/ 41 h 533"/>
                  <a:gd name="T30" fmla="*/ 3524 w 3400"/>
                  <a:gd name="T31" fmla="*/ 29 h 533"/>
                  <a:gd name="T32" fmla="*/ 3152 w 3400"/>
                  <a:gd name="T33" fmla="*/ 20 h 533"/>
                  <a:gd name="T34" fmla="*/ 2765 w 3400"/>
                  <a:gd name="T35" fmla="*/ 19 h 533"/>
                  <a:gd name="T36" fmla="*/ 2377 w 3400"/>
                  <a:gd name="T37" fmla="*/ 20 h 533"/>
                  <a:gd name="T38" fmla="*/ 2003 w 3400"/>
                  <a:gd name="T39" fmla="*/ 29 h 533"/>
                  <a:gd name="T40" fmla="*/ 1643 w 3400"/>
                  <a:gd name="T41" fmla="*/ 41 h 533"/>
                  <a:gd name="T42" fmla="*/ 1305 w 3400"/>
                  <a:gd name="T43" fmla="*/ 60 h 533"/>
                  <a:gd name="T44" fmla="*/ 986 w 3400"/>
                  <a:gd name="T45" fmla="*/ 82 h 533"/>
                  <a:gd name="T46" fmla="*/ 695 w 3400"/>
                  <a:gd name="T47" fmla="*/ 108 h 533"/>
                  <a:gd name="T48" fmla="*/ 426 w 3400"/>
                  <a:gd name="T49" fmla="*/ 137 h 533"/>
                  <a:gd name="T50" fmla="*/ 189 w 3400"/>
                  <a:gd name="T51" fmla="*/ 171 h 533"/>
                  <a:gd name="T52" fmla="*/ 0 w 3400"/>
                  <a:gd name="T53" fmla="*/ 171 h 533"/>
                  <a:gd name="T54" fmla="*/ 234 w 3400"/>
                  <a:gd name="T55" fmla="*/ 133 h 533"/>
                  <a:gd name="T56" fmla="*/ 510 w 3400"/>
                  <a:gd name="T57" fmla="*/ 101 h 533"/>
                  <a:gd name="T58" fmla="*/ 819 w 3400"/>
                  <a:gd name="T59" fmla="*/ 71 h 533"/>
                  <a:gd name="T60" fmla="*/ 1161 w 3400"/>
                  <a:gd name="T61" fmla="*/ 47 h 533"/>
                  <a:gd name="T62" fmla="*/ 1529 w 3400"/>
                  <a:gd name="T63" fmla="*/ 26 h 533"/>
                  <a:gd name="T64" fmla="*/ 1920 w 3400"/>
                  <a:gd name="T65" fmla="*/ 12 h 533"/>
                  <a:gd name="T66" fmla="*/ 2331 w 3400"/>
                  <a:gd name="T67" fmla="*/ 3 h 533"/>
                  <a:gd name="T68" fmla="*/ 2765 w 3400"/>
                  <a:gd name="T69" fmla="*/ 0 h 5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3"/>
                  <a:gd name="T107" fmla="*/ 3400 w 3400"/>
                  <a:gd name="T108" fmla="*/ 533 h 5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3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8"/>
                    </a:lnTo>
                    <a:lnTo>
                      <a:pt x="2892" y="223"/>
                    </a:lnTo>
                    <a:lnTo>
                      <a:pt x="3083" y="315"/>
                    </a:lnTo>
                    <a:lnTo>
                      <a:pt x="3252" y="418"/>
                    </a:lnTo>
                    <a:lnTo>
                      <a:pt x="3400" y="533"/>
                    </a:lnTo>
                    <a:lnTo>
                      <a:pt x="3286" y="533"/>
                    </a:lnTo>
                    <a:lnTo>
                      <a:pt x="3139" y="428"/>
                    </a:lnTo>
                    <a:lnTo>
                      <a:pt x="2974" y="337"/>
                    </a:lnTo>
                    <a:lnTo>
                      <a:pt x="2791" y="253"/>
                    </a:lnTo>
                    <a:lnTo>
                      <a:pt x="2596" y="187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7"/>
                    </a:lnTo>
                    <a:lnTo>
                      <a:pt x="605" y="253"/>
                    </a:lnTo>
                    <a:lnTo>
                      <a:pt x="426" y="337"/>
                    </a:lnTo>
                    <a:lnTo>
                      <a:pt x="261" y="428"/>
                    </a:lnTo>
                    <a:lnTo>
                      <a:pt x="116" y="533"/>
                    </a:lnTo>
                    <a:lnTo>
                      <a:pt x="0" y="533"/>
                    </a:lnTo>
                    <a:lnTo>
                      <a:pt x="143" y="418"/>
                    </a:lnTo>
                    <a:lnTo>
                      <a:pt x="313" y="315"/>
                    </a:lnTo>
                    <a:lnTo>
                      <a:pt x="503" y="223"/>
                    </a:lnTo>
                    <a:lnTo>
                      <a:pt x="714" y="148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ABB3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7" name="Freeform 49"/>
              <p:cNvSpPr>
                <a:spLocks noChangeArrowheads="1"/>
              </p:cNvSpPr>
              <p:nvPr/>
            </p:nvSpPr>
            <p:spPr bwMode="auto">
              <a:xfrm>
                <a:off x="1101" y="740"/>
                <a:ext cx="3645" cy="451"/>
              </a:xfrm>
              <a:custGeom>
                <a:avLst/>
                <a:gdLst>
                  <a:gd name="T0" fmla="*/ 2765 w 3400"/>
                  <a:gd name="T1" fmla="*/ 0 h 531"/>
                  <a:gd name="T2" fmla="*/ 3193 w 3400"/>
                  <a:gd name="T3" fmla="*/ 3 h 531"/>
                  <a:gd name="T4" fmla="*/ 3607 w 3400"/>
                  <a:gd name="T5" fmla="*/ 12 h 531"/>
                  <a:gd name="T6" fmla="*/ 3999 w 3400"/>
                  <a:gd name="T7" fmla="*/ 26 h 531"/>
                  <a:gd name="T8" fmla="*/ 4374 w 3400"/>
                  <a:gd name="T9" fmla="*/ 47 h 531"/>
                  <a:gd name="T10" fmla="*/ 4705 w 3400"/>
                  <a:gd name="T11" fmla="*/ 71 h 531"/>
                  <a:gd name="T12" fmla="*/ 5017 w 3400"/>
                  <a:gd name="T13" fmla="*/ 99 h 531"/>
                  <a:gd name="T14" fmla="*/ 5292 w 3400"/>
                  <a:gd name="T15" fmla="*/ 132 h 531"/>
                  <a:gd name="T16" fmla="*/ 5535 w 3400"/>
                  <a:gd name="T17" fmla="*/ 169 h 531"/>
                  <a:gd name="T18" fmla="*/ 5349 w 3400"/>
                  <a:gd name="T19" fmla="*/ 169 h 531"/>
                  <a:gd name="T20" fmla="*/ 5108 w 3400"/>
                  <a:gd name="T21" fmla="*/ 137 h 531"/>
                  <a:gd name="T22" fmla="*/ 4839 w 3400"/>
                  <a:gd name="T23" fmla="*/ 108 h 531"/>
                  <a:gd name="T24" fmla="*/ 4543 w 3400"/>
                  <a:gd name="T25" fmla="*/ 81 h 531"/>
                  <a:gd name="T26" fmla="*/ 4226 w 3400"/>
                  <a:gd name="T27" fmla="*/ 59 h 531"/>
                  <a:gd name="T28" fmla="*/ 3885 w 3400"/>
                  <a:gd name="T29" fmla="*/ 41 h 531"/>
                  <a:gd name="T30" fmla="*/ 3524 w 3400"/>
                  <a:gd name="T31" fmla="*/ 29 h 531"/>
                  <a:gd name="T32" fmla="*/ 3152 w 3400"/>
                  <a:gd name="T33" fmla="*/ 20 h 531"/>
                  <a:gd name="T34" fmla="*/ 2765 w 3400"/>
                  <a:gd name="T35" fmla="*/ 19 h 531"/>
                  <a:gd name="T36" fmla="*/ 2377 w 3400"/>
                  <a:gd name="T37" fmla="*/ 20 h 531"/>
                  <a:gd name="T38" fmla="*/ 2003 w 3400"/>
                  <a:gd name="T39" fmla="*/ 29 h 531"/>
                  <a:gd name="T40" fmla="*/ 1643 w 3400"/>
                  <a:gd name="T41" fmla="*/ 41 h 531"/>
                  <a:gd name="T42" fmla="*/ 1305 w 3400"/>
                  <a:gd name="T43" fmla="*/ 59 h 531"/>
                  <a:gd name="T44" fmla="*/ 986 w 3400"/>
                  <a:gd name="T45" fmla="*/ 81 h 531"/>
                  <a:gd name="T46" fmla="*/ 695 w 3400"/>
                  <a:gd name="T47" fmla="*/ 108 h 531"/>
                  <a:gd name="T48" fmla="*/ 426 w 3400"/>
                  <a:gd name="T49" fmla="*/ 137 h 531"/>
                  <a:gd name="T50" fmla="*/ 189 w 3400"/>
                  <a:gd name="T51" fmla="*/ 169 h 531"/>
                  <a:gd name="T52" fmla="*/ 0 w 3400"/>
                  <a:gd name="T53" fmla="*/ 169 h 531"/>
                  <a:gd name="T54" fmla="*/ 234 w 3400"/>
                  <a:gd name="T55" fmla="*/ 132 h 531"/>
                  <a:gd name="T56" fmla="*/ 510 w 3400"/>
                  <a:gd name="T57" fmla="*/ 99 h 531"/>
                  <a:gd name="T58" fmla="*/ 819 w 3400"/>
                  <a:gd name="T59" fmla="*/ 71 h 531"/>
                  <a:gd name="T60" fmla="*/ 1161 w 3400"/>
                  <a:gd name="T61" fmla="*/ 47 h 531"/>
                  <a:gd name="T62" fmla="*/ 1529 w 3400"/>
                  <a:gd name="T63" fmla="*/ 26 h 531"/>
                  <a:gd name="T64" fmla="*/ 1920 w 3400"/>
                  <a:gd name="T65" fmla="*/ 12 h 531"/>
                  <a:gd name="T66" fmla="*/ 2331 w 3400"/>
                  <a:gd name="T67" fmla="*/ 3 h 531"/>
                  <a:gd name="T68" fmla="*/ 2765 w 3400"/>
                  <a:gd name="T69" fmla="*/ 0 h 5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1"/>
                  <a:gd name="T107" fmla="*/ 3400 w 3400"/>
                  <a:gd name="T108" fmla="*/ 531 h 5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1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6"/>
                    </a:lnTo>
                    <a:lnTo>
                      <a:pt x="2457" y="82"/>
                    </a:lnTo>
                    <a:lnTo>
                      <a:pt x="2686" y="146"/>
                    </a:lnTo>
                    <a:lnTo>
                      <a:pt x="2892" y="221"/>
                    </a:lnTo>
                    <a:lnTo>
                      <a:pt x="3083" y="311"/>
                    </a:lnTo>
                    <a:lnTo>
                      <a:pt x="3252" y="414"/>
                    </a:lnTo>
                    <a:lnTo>
                      <a:pt x="3400" y="531"/>
                    </a:lnTo>
                    <a:lnTo>
                      <a:pt x="3286" y="531"/>
                    </a:lnTo>
                    <a:lnTo>
                      <a:pt x="3139" y="426"/>
                    </a:lnTo>
                    <a:lnTo>
                      <a:pt x="2974" y="335"/>
                    </a:lnTo>
                    <a:lnTo>
                      <a:pt x="2791" y="253"/>
                    </a:lnTo>
                    <a:lnTo>
                      <a:pt x="2596" y="185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5"/>
                    </a:lnTo>
                    <a:lnTo>
                      <a:pt x="605" y="253"/>
                    </a:lnTo>
                    <a:lnTo>
                      <a:pt x="426" y="335"/>
                    </a:lnTo>
                    <a:lnTo>
                      <a:pt x="261" y="426"/>
                    </a:lnTo>
                    <a:lnTo>
                      <a:pt x="116" y="531"/>
                    </a:lnTo>
                    <a:lnTo>
                      <a:pt x="0" y="531"/>
                    </a:lnTo>
                    <a:lnTo>
                      <a:pt x="143" y="414"/>
                    </a:lnTo>
                    <a:lnTo>
                      <a:pt x="313" y="311"/>
                    </a:lnTo>
                    <a:lnTo>
                      <a:pt x="503" y="221"/>
                    </a:lnTo>
                    <a:lnTo>
                      <a:pt x="714" y="146"/>
                    </a:lnTo>
                    <a:lnTo>
                      <a:pt x="939" y="82"/>
                    </a:lnTo>
                    <a:lnTo>
                      <a:pt x="1180" y="36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8" name="Freeform 50"/>
              <p:cNvSpPr>
                <a:spLocks noChangeArrowheads="1"/>
              </p:cNvSpPr>
              <p:nvPr/>
            </p:nvSpPr>
            <p:spPr bwMode="auto">
              <a:xfrm>
                <a:off x="1101" y="760"/>
                <a:ext cx="3645" cy="454"/>
              </a:xfrm>
              <a:custGeom>
                <a:avLst/>
                <a:gdLst>
                  <a:gd name="T0" fmla="*/ 2765 w 3400"/>
                  <a:gd name="T1" fmla="*/ 0 h 535"/>
                  <a:gd name="T2" fmla="*/ 3193 w 3400"/>
                  <a:gd name="T3" fmla="*/ 3 h 535"/>
                  <a:gd name="T4" fmla="*/ 3607 w 3400"/>
                  <a:gd name="T5" fmla="*/ 12 h 535"/>
                  <a:gd name="T6" fmla="*/ 3999 w 3400"/>
                  <a:gd name="T7" fmla="*/ 26 h 535"/>
                  <a:gd name="T8" fmla="*/ 4374 w 3400"/>
                  <a:gd name="T9" fmla="*/ 46 h 535"/>
                  <a:gd name="T10" fmla="*/ 4705 w 3400"/>
                  <a:gd name="T11" fmla="*/ 70 h 535"/>
                  <a:gd name="T12" fmla="*/ 5017 w 3400"/>
                  <a:gd name="T13" fmla="*/ 99 h 535"/>
                  <a:gd name="T14" fmla="*/ 5292 w 3400"/>
                  <a:gd name="T15" fmla="*/ 132 h 535"/>
                  <a:gd name="T16" fmla="*/ 5535 w 3400"/>
                  <a:gd name="T17" fmla="*/ 169 h 535"/>
                  <a:gd name="T18" fmla="*/ 5349 w 3400"/>
                  <a:gd name="T19" fmla="*/ 169 h 535"/>
                  <a:gd name="T20" fmla="*/ 5108 w 3400"/>
                  <a:gd name="T21" fmla="*/ 136 h 535"/>
                  <a:gd name="T22" fmla="*/ 4839 w 3400"/>
                  <a:gd name="T23" fmla="*/ 107 h 535"/>
                  <a:gd name="T24" fmla="*/ 4543 w 3400"/>
                  <a:gd name="T25" fmla="*/ 81 h 535"/>
                  <a:gd name="T26" fmla="*/ 4226 w 3400"/>
                  <a:gd name="T27" fmla="*/ 59 h 535"/>
                  <a:gd name="T28" fmla="*/ 3885 w 3400"/>
                  <a:gd name="T29" fmla="*/ 41 h 535"/>
                  <a:gd name="T30" fmla="*/ 3524 w 3400"/>
                  <a:gd name="T31" fmla="*/ 28 h 535"/>
                  <a:gd name="T32" fmla="*/ 3152 w 3400"/>
                  <a:gd name="T33" fmla="*/ 20 h 535"/>
                  <a:gd name="T34" fmla="*/ 2765 w 3400"/>
                  <a:gd name="T35" fmla="*/ 19 h 535"/>
                  <a:gd name="T36" fmla="*/ 2377 w 3400"/>
                  <a:gd name="T37" fmla="*/ 20 h 535"/>
                  <a:gd name="T38" fmla="*/ 2003 w 3400"/>
                  <a:gd name="T39" fmla="*/ 28 h 535"/>
                  <a:gd name="T40" fmla="*/ 1643 w 3400"/>
                  <a:gd name="T41" fmla="*/ 41 h 535"/>
                  <a:gd name="T42" fmla="*/ 1305 w 3400"/>
                  <a:gd name="T43" fmla="*/ 59 h 535"/>
                  <a:gd name="T44" fmla="*/ 986 w 3400"/>
                  <a:gd name="T45" fmla="*/ 81 h 535"/>
                  <a:gd name="T46" fmla="*/ 695 w 3400"/>
                  <a:gd name="T47" fmla="*/ 107 h 535"/>
                  <a:gd name="T48" fmla="*/ 426 w 3400"/>
                  <a:gd name="T49" fmla="*/ 136 h 535"/>
                  <a:gd name="T50" fmla="*/ 189 w 3400"/>
                  <a:gd name="T51" fmla="*/ 169 h 535"/>
                  <a:gd name="T52" fmla="*/ 0 w 3400"/>
                  <a:gd name="T53" fmla="*/ 169 h 535"/>
                  <a:gd name="T54" fmla="*/ 234 w 3400"/>
                  <a:gd name="T55" fmla="*/ 132 h 535"/>
                  <a:gd name="T56" fmla="*/ 510 w 3400"/>
                  <a:gd name="T57" fmla="*/ 99 h 535"/>
                  <a:gd name="T58" fmla="*/ 819 w 3400"/>
                  <a:gd name="T59" fmla="*/ 70 h 535"/>
                  <a:gd name="T60" fmla="*/ 1161 w 3400"/>
                  <a:gd name="T61" fmla="*/ 46 h 535"/>
                  <a:gd name="T62" fmla="*/ 1529 w 3400"/>
                  <a:gd name="T63" fmla="*/ 26 h 535"/>
                  <a:gd name="T64" fmla="*/ 1920 w 3400"/>
                  <a:gd name="T65" fmla="*/ 12 h 535"/>
                  <a:gd name="T66" fmla="*/ 2331 w 3400"/>
                  <a:gd name="T67" fmla="*/ 3 h 535"/>
                  <a:gd name="T68" fmla="*/ 2765 w 3400"/>
                  <a:gd name="T69" fmla="*/ 0 h 5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5"/>
                  <a:gd name="T107" fmla="*/ 3400 w 3400"/>
                  <a:gd name="T108" fmla="*/ 535 h 5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5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7"/>
                    </a:lnTo>
                    <a:lnTo>
                      <a:pt x="2892" y="223"/>
                    </a:lnTo>
                    <a:lnTo>
                      <a:pt x="3083" y="314"/>
                    </a:lnTo>
                    <a:lnTo>
                      <a:pt x="3252" y="418"/>
                    </a:lnTo>
                    <a:lnTo>
                      <a:pt x="3400" y="535"/>
                    </a:lnTo>
                    <a:lnTo>
                      <a:pt x="3286" y="535"/>
                    </a:lnTo>
                    <a:lnTo>
                      <a:pt x="3139" y="430"/>
                    </a:lnTo>
                    <a:lnTo>
                      <a:pt x="2974" y="336"/>
                    </a:lnTo>
                    <a:lnTo>
                      <a:pt x="2791" y="255"/>
                    </a:lnTo>
                    <a:lnTo>
                      <a:pt x="2596" y="187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7"/>
                    </a:lnTo>
                    <a:lnTo>
                      <a:pt x="605" y="255"/>
                    </a:lnTo>
                    <a:lnTo>
                      <a:pt x="426" y="336"/>
                    </a:lnTo>
                    <a:lnTo>
                      <a:pt x="261" y="430"/>
                    </a:lnTo>
                    <a:lnTo>
                      <a:pt x="116" y="535"/>
                    </a:lnTo>
                    <a:lnTo>
                      <a:pt x="0" y="535"/>
                    </a:lnTo>
                    <a:lnTo>
                      <a:pt x="143" y="418"/>
                    </a:lnTo>
                    <a:lnTo>
                      <a:pt x="313" y="314"/>
                    </a:lnTo>
                    <a:lnTo>
                      <a:pt x="503" y="223"/>
                    </a:lnTo>
                    <a:lnTo>
                      <a:pt x="714" y="147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ABB3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9" name="Freeform 51"/>
              <p:cNvSpPr>
                <a:spLocks noChangeArrowheads="1"/>
              </p:cNvSpPr>
              <p:nvPr/>
            </p:nvSpPr>
            <p:spPr bwMode="auto">
              <a:xfrm>
                <a:off x="1101" y="814"/>
                <a:ext cx="3645" cy="451"/>
              </a:xfrm>
              <a:custGeom>
                <a:avLst/>
                <a:gdLst>
                  <a:gd name="T0" fmla="*/ 2765 w 3400"/>
                  <a:gd name="T1" fmla="*/ 0 h 531"/>
                  <a:gd name="T2" fmla="*/ 3193 w 3400"/>
                  <a:gd name="T3" fmla="*/ 3 h 531"/>
                  <a:gd name="T4" fmla="*/ 3607 w 3400"/>
                  <a:gd name="T5" fmla="*/ 12 h 531"/>
                  <a:gd name="T6" fmla="*/ 3999 w 3400"/>
                  <a:gd name="T7" fmla="*/ 26 h 531"/>
                  <a:gd name="T8" fmla="*/ 4374 w 3400"/>
                  <a:gd name="T9" fmla="*/ 46 h 531"/>
                  <a:gd name="T10" fmla="*/ 4705 w 3400"/>
                  <a:gd name="T11" fmla="*/ 71 h 531"/>
                  <a:gd name="T12" fmla="*/ 5017 w 3400"/>
                  <a:gd name="T13" fmla="*/ 99 h 531"/>
                  <a:gd name="T14" fmla="*/ 5292 w 3400"/>
                  <a:gd name="T15" fmla="*/ 132 h 531"/>
                  <a:gd name="T16" fmla="*/ 5535 w 3400"/>
                  <a:gd name="T17" fmla="*/ 169 h 531"/>
                  <a:gd name="T18" fmla="*/ 5349 w 3400"/>
                  <a:gd name="T19" fmla="*/ 169 h 531"/>
                  <a:gd name="T20" fmla="*/ 5108 w 3400"/>
                  <a:gd name="T21" fmla="*/ 137 h 531"/>
                  <a:gd name="T22" fmla="*/ 4839 w 3400"/>
                  <a:gd name="T23" fmla="*/ 107 h 531"/>
                  <a:gd name="T24" fmla="*/ 4543 w 3400"/>
                  <a:gd name="T25" fmla="*/ 79 h 531"/>
                  <a:gd name="T26" fmla="*/ 4226 w 3400"/>
                  <a:gd name="T27" fmla="*/ 59 h 531"/>
                  <a:gd name="T28" fmla="*/ 3885 w 3400"/>
                  <a:gd name="T29" fmla="*/ 41 h 531"/>
                  <a:gd name="T30" fmla="*/ 3524 w 3400"/>
                  <a:gd name="T31" fmla="*/ 28 h 531"/>
                  <a:gd name="T32" fmla="*/ 3152 w 3400"/>
                  <a:gd name="T33" fmla="*/ 20 h 531"/>
                  <a:gd name="T34" fmla="*/ 2765 w 3400"/>
                  <a:gd name="T35" fmla="*/ 18 h 531"/>
                  <a:gd name="T36" fmla="*/ 2377 w 3400"/>
                  <a:gd name="T37" fmla="*/ 20 h 531"/>
                  <a:gd name="T38" fmla="*/ 2003 w 3400"/>
                  <a:gd name="T39" fmla="*/ 28 h 531"/>
                  <a:gd name="T40" fmla="*/ 1643 w 3400"/>
                  <a:gd name="T41" fmla="*/ 41 h 531"/>
                  <a:gd name="T42" fmla="*/ 1305 w 3400"/>
                  <a:gd name="T43" fmla="*/ 59 h 531"/>
                  <a:gd name="T44" fmla="*/ 986 w 3400"/>
                  <a:gd name="T45" fmla="*/ 79 h 531"/>
                  <a:gd name="T46" fmla="*/ 695 w 3400"/>
                  <a:gd name="T47" fmla="*/ 107 h 531"/>
                  <a:gd name="T48" fmla="*/ 426 w 3400"/>
                  <a:gd name="T49" fmla="*/ 137 h 531"/>
                  <a:gd name="T50" fmla="*/ 189 w 3400"/>
                  <a:gd name="T51" fmla="*/ 169 h 531"/>
                  <a:gd name="T52" fmla="*/ 0 w 3400"/>
                  <a:gd name="T53" fmla="*/ 169 h 531"/>
                  <a:gd name="T54" fmla="*/ 234 w 3400"/>
                  <a:gd name="T55" fmla="*/ 132 h 531"/>
                  <a:gd name="T56" fmla="*/ 510 w 3400"/>
                  <a:gd name="T57" fmla="*/ 99 h 531"/>
                  <a:gd name="T58" fmla="*/ 819 w 3400"/>
                  <a:gd name="T59" fmla="*/ 71 h 531"/>
                  <a:gd name="T60" fmla="*/ 1161 w 3400"/>
                  <a:gd name="T61" fmla="*/ 46 h 531"/>
                  <a:gd name="T62" fmla="*/ 1529 w 3400"/>
                  <a:gd name="T63" fmla="*/ 26 h 531"/>
                  <a:gd name="T64" fmla="*/ 1920 w 3400"/>
                  <a:gd name="T65" fmla="*/ 12 h 531"/>
                  <a:gd name="T66" fmla="*/ 2331 w 3400"/>
                  <a:gd name="T67" fmla="*/ 3 h 531"/>
                  <a:gd name="T68" fmla="*/ 2765 w 3400"/>
                  <a:gd name="T69" fmla="*/ 0 h 5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1"/>
                  <a:gd name="T107" fmla="*/ 3400 w 3400"/>
                  <a:gd name="T108" fmla="*/ 531 h 5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1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6"/>
                    </a:lnTo>
                    <a:lnTo>
                      <a:pt x="2457" y="81"/>
                    </a:lnTo>
                    <a:lnTo>
                      <a:pt x="2686" y="145"/>
                    </a:lnTo>
                    <a:lnTo>
                      <a:pt x="2892" y="221"/>
                    </a:lnTo>
                    <a:lnTo>
                      <a:pt x="3083" y="312"/>
                    </a:lnTo>
                    <a:lnTo>
                      <a:pt x="3252" y="416"/>
                    </a:lnTo>
                    <a:lnTo>
                      <a:pt x="3400" y="531"/>
                    </a:lnTo>
                    <a:lnTo>
                      <a:pt x="3286" y="531"/>
                    </a:lnTo>
                    <a:lnTo>
                      <a:pt x="3139" y="425"/>
                    </a:lnTo>
                    <a:lnTo>
                      <a:pt x="2974" y="334"/>
                    </a:lnTo>
                    <a:lnTo>
                      <a:pt x="2791" y="250"/>
                    </a:lnTo>
                    <a:lnTo>
                      <a:pt x="2596" y="185"/>
                    </a:lnTo>
                    <a:lnTo>
                      <a:pt x="2387" y="127"/>
                    </a:lnTo>
                    <a:lnTo>
                      <a:pt x="2166" y="87"/>
                    </a:lnTo>
                    <a:lnTo>
                      <a:pt x="1936" y="62"/>
                    </a:lnTo>
                    <a:lnTo>
                      <a:pt x="1699" y="56"/>
                    </a:lnTo>
                    <a:lnTo>
                      <a:pt x="1460" y="62"/>
                    </a:lnTo>
                    <a:lnTo>
                      <a:pt x="1230" y="87"/>
                    </a:lnTo>
                    <a:lnTo>
                      <a:pt x="1009" y="127"/>
                    </a:lnTo>
                    <a:lnTo>
                      <a:pt x="802" y="185"/>
                    </a:lnTo>
                    <a:lnTo>
                      <a:pt x="605" y="250"/>
                    </a:lnTo>
                    <a:lnTo>
                      <a:pt x="426" y="334"/>
                    </a:lnTo>
                    <a:lnTo>
                      <a:pt x="261" y="425"/>
                    </a:lnTo>
                    <a:lnTo>
                      <a:pt x="116" y="531"/>
                    </a:lnTo>
                    <a:lnTo>
                      <a:pt x="0" y="531"/>
                    </a:lnTo>
                    <a:lnTo>
                      <a:pt x="143" y="416"/>
                    </a:lnTo>
                    <a:lnTo>
                      <a:pt x="313" y="312"/>
                    </a:lnTo>
                    <a:lnTo>
                      <a:pt x="503" y="221"/>
                    </a:lnTo>
                    <a:lnTo>
                      <a:pt x="714" y="145"/>
                    </a:lnTo>
                    <a:lnTo>
                      <a:pt x="939" y="81"/>
                    </a:lnTo>
                    <a:lnTo>
                      <a:pt x="1180" y="36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575E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0" name="Freeform 52"/>
              <p:cNvSpPr>
                <a:spLocks noChangeArrowheads="1"/>
              </p:cNvSpPr>
              <p:nvPr/>
            </p:nvSpPr>
            <p:spPr bwMode="auto">
              <a:xfrm>
                <a:off x="1101" y="787"/>
                <a:ext cx="3645" cy="452"/>
              </a:xfrm>
              <a:custGeom>
                <a:avLst/>
                <a:gdLst>
                  <a:gd name="T0" fmla="*/ 2765 w 3400"/>
                  <a:gd name="T1" fmla="*/ 0 h 533"/>
                  <a:gd name="T2" fmla="*/ 3193 w 3400"/>
                  <a:gd name="T3" fmla="*/ 3 h 533"/>
                  <a:gd name="T4" fmla="*/ 3607 w 3400"/>
                  <a:gd name="T5" fmla="*/ 12 h 533"/>
                  <a:gd name="T6" fmla="*/ 3999 w 3400"/>
                  <a:gd name="T7" fmla="*/ 26 h 533"/>
                  <a:gd name="T8" fmla="*/ 4374 w 3400"/>
                  <a:gd name="T9" fmla="*/ 46 h 533"/>
                  <a:gd name="T10" fmla="*/ 4705 w 3400"/>
                  <a:gd name="T11" fmla="*/ 70 h 533"/>
                  <a:gd name="T12" fmla="*/ 5017 w 3400"/>
                  <a:gd name="T13" fmla="*/ 99 h 533"/>
                  <a:gd name="T14" fmla="*/ 5292 w 3400"/>
                  <a:gd name="T15" fmla="*/ 131 h 533"/>
                  <a:gd name="T16" fmla="*/ 5535 w 3400"/>
                  <a:gd name="T17" fmla="*/ 168 h 533"/>
                  <a:gd name="T18" fmla="*/ 5349 w 3400"/>
                  <a:gd name="T19" fmla="*/ 168 h 533"/>
                  <a:gd name="T20" fmla="*/ 5108 w 3400"/>
                  <a:gd name="T21" fmla="*/ 135 h 533"/>
                  <a:gd name="T22" fmla="*/ 4839 w 3400"/>
                  <a:gd name="T23" fmla="*/ 107 h 533"/>
                  <a:gd name="T24" fmla="*/ 4543 w 3400"/>
                  <a:gd name="T25" fmla="*/ 80 h 533"/>
                  <a:gd name="T26" fmla="*/ 4226 w 3400"/>
                  <a:gd name="T27" fmla="*/ 59 h 533"/>
                  <a:gd name="T28" fmla="*/ 3885 w 3400"/>
                  <a:gd name="T29" fmla="*/ 40 h 533"/>
                  <a:gd name="T30" fmla="*/ 3524 w 3400"/>
                  <a:gd name="T31" fmla="*/ 28 h 533"/>
                  <a:gd name="T32" fmla="*/ 3152 w 3400"/>
                  <a:gd name="T33" fmla="*/ 20 h 533"/>
                  <a:gd name="T34" fmla="*/ 2765 w 3400"/>
                  <a:gd name="T35" fmla="*/ 19 h 533"/>
                  <a:gd name="T36" fmla="*/ 2377 w 3400"/>
                  <a:gd name="T37" fmla="*/ 20 h 533"/>
                  <a:gd name="T38" fmla="*/ 2003 w 3400"/>
                  <a:gd name="T39" fmla="*/ 28 h 533"/>
                  <a:gd name="T40" fmla="*/ 1643 w 3400"/>
                  <a:gd name="T41" fmla="*/ 40 h 533"/>
                  <a:gd name="T42" fmla="*/ 1305 w 3400"/>
                  <a:gd name="T43" fmla="*/ 59 h 533"/>
                  <a:gd name="T44" fmla="*/ 986 w 3400"/>
                  <a:gd name="T45" fmla="*/ 80 h 533"/>
                  <a:gd name="T46" fmla="*/ 695 w 3400"/>
                  <a:gd name="T47" fmla="*/ 107 h 533"/>
                  <a:gd name="T48" fmla="*/ 426 w 3400"/>
                  <a:gd name="T49" fmla="*/ 135 h 533"/>
                  <a:gd name="T50" fmla="*/ 189 w 3400"/>
                  <a:gd name="T51" fmla="*/ 168 h 533"/>
                  <a:gd name="T52" fmla="*/ 0 w 3400"/>
                  <a:gd name="T53" fmla="*/ 168 h 533"/>
                  <a:gd name="T54" fmla="*/ 234 w 3400"/>
                  <a:gd name="T55" fmla="*/ 131 h 533"/>
                  <a:gd name="T56" fmla="*/ 510 w 3400"/>
                  <a:gd name="T57" fmla="*/ 99 h 533"/>
                  <a:gd name="T58" fmla="*/ 819 w 3400"/>
                  <a:gd name="T59" fmla="*/ 70 h 533"/>
                  <a:gd name="T60" fmla="*/ 1161 w 3400"/>
                  <a:gd name="T61" fmla="*/ 46 h 533"/>
                  <a:gd name="T62" fmla="*/ 1529 w 3400"/>
                  <a:gd name="T63" fmla="*/ 26 h 533"/>
                  <a:gd name="T64" fmla="*/ 1920 w 3400"/>
                  <a:gd name="T65" fmla="*/ 12 h 533"/>
                  <a:gd name="T66" fmla="*/ 2331 w 3400"/>
                  <a:gd name="T67" fmla="*/ 3 h 533"/>
                  <a:gd name="T68" fmla="*/ 2765 w 3400"/>
                  <a:gd name="T69" fmla="*/ 0 h 5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3"/>
                  <a:gd name="T107" fmla="*/ 3400 w 3400"/>
                  <a:gd name="T108" fmla="*/ 533 h 5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3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7"/>
                    </a:lnTo>
                    <a:lnTo>
                      <a:pt x="2892" y="223"/>
                    </a:lnTo>
                    <a:lnTo>
                      <a:pt x="3083" y="314"/>
                    </a:lnTo>
                    <a:lnTo>
                      <a:pt x="3252" y="418"/>
                    </a:lnTo>
                    <a:lnTo>
                      <a:pt x="3400" y="533"/>
                    </a:lnTo>
                    <a:lnTo>
                      <a:pt x="3286" y="533"/>
                    </a:lnTo>
                    <a:lnTo>
                      <a:pt x="3139" y="428"/>
                    </a:lnTo>
                    <a:lnTo>
                      <a:pt x="2974" y="336"/>
                    </a:lnTo>
                    <a:lnTo>
                      <a:pt x="2791" y="253"/>
                    </a:lnTo>
                    <a:lnTo>
                      <a:pt x="2596" y="187"/>
                    </a:lnTo>
                    <a:lnTo>
                      <a:pt x="2387" y="129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29"/>
                    </a:lnTo>
                    <a:lnTo>
                      <a:pt x="802" y="187"/>
                    </a:lnTo>
                    <a:lnTo>
                      <a:pt x="605" y="253"/>
                    </a:lnTo>
                    <a:lnTo>
                      <a:pt x="426" y="336"/>
                    </a:lnTo>
                    <a:lnTo>
                      <a:pt x="261" y="428"/>
                    </a:lnTo>
                    <a:lnTo>
                      <a:pt x="116" y="533"/>
                    </a:lnTo>
                    <a:lnTo>
                      <a:pt x="0" y="533"/>
                    </a:lnTo>
                    <a:lnTo>
                      <a:pt x="143" y="418"/>
                    </a:lnTo>
                    <a:lnTo>
                      <a:pt x="313" y="314"/>
                    </a:lnTo>
                    <a:lnTo>
                      <a:pt x="503" y="223"/>
                    </a:lnTo>
                    <a:lnTo>
                      <a:pt x="714" y="147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7880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1" name="Freeform 53"/>
              <p:cNvSpPr>
                <a:spLocks noChangeArrowheads="1"/>
              </p:cNvSpPr>
              <p:nvPr/>
            </p:nvSpPr>
            <p:spPr bwMode="auto">
              <a:xfrm>
                <a:off x="648" y="1062"/>
                <a:ext cx="595" cy="424"/>
              </a:xfrm>
              <a:custGeom>
                <a:avLst/>
                <a:gdLst>
                  <a:gd name="T0" fmla="*/ 0 w 555"/>
                  <a:gd name="T1" fmla="*/ 104 h 499"/>
                  <a:gd name="T2" fmla="*/ 0 w 555"/>
                  <a:gd name="T3" fmla="*/ 0 h 499"/>
                  <a:gd name="T4" fmla="*/ 784 w 555"/>
                  <a:gd name="T5" fmla="*/ 0 h 499"/>
                  <a:gd name="T6" fmla="*/ 904 w 555"/>
                  <a:gd name="T7" fmla="*/ 40 h 499"/>
                  <a:gd name="T8" fmla="*/ 718 w 555"/>
                  <a:gd name="T9" fmla="*/ 160 h 499"/>
                  <a:gd name="T10" fmla="*/ 0 w 555"/>
                  <a:gd name="T11" fmla="*/ 104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499"/>
                  <a:gd name="T20" fmla="*/ 555 w 555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499">
                    <a:moveTo>
                      <a:pt x="0" y="326"/>
                    </a:moveTo>
                    <a:lnTo>
                      <a:pt x="0" y="0"/>
                    </a:lnTo>
                    <a:lnTo>
                      <a:pt x="481" y="0"/>
                    </a:lnTo>
                    <a:lnTo>
                      <a:pt x="555" y="126"/>
                    </a:lnTo>
                    <a:lnTo>
                      <a:pt x="441" y="499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2" name="Freeform 54"/>
              <p:cNvSpPr>
                <a:spLocks noChangeArrowheads="1"/>
              </p:cNvSpPr>
              <p:nvPr/>
            </p:nvSpPr>
            <p:spPr bwMode="auto">
              <a:xfrm>
                <a:off x="4584" y="1062"/>
                <a:ext cx="595" cy="424"/>
              </a:xfrm>
              <a:custGeom>
                <a:avLst/>
                <a:gdLst>
                  <a:gd name="T0" fmla="*/ 904 w 555"/>
                  <a:gd name="T1" fmla="*/ 104 h 499"/>
                  <a:gd name="T2" fmla="*/ 904 w 555"/>
                  <a:gd name="T3" fmla="*/ 0 h 499"/>
                  <a:gd name="T4" fmla="*/ 121 w 555"/>
                  <a:gd name="T5" fmla="*/ 0 h 499"/>
                  <a:gd name="T6" fmla="*/ 0 w 555"/>
                  <a:gd name="T7" fmla="*/ 40 h 499"/>
                  <a:gd name="T8" fmla="*/ 182 w 555"/>
                  <a:gd name="T9" fmla="*/ 160 h 499"/>
                  <a:gd name="T10" fmla="*/ 904 w 555"/>
                  <a:gd name="T11" fmla="*/ 104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499"/>
                  <a:gd name="T20" fmla="*/ 555 w 555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499">
                    <a:moveTo>
                      <a:pt x="555" y="326"/>
                    </a:moveTo>
                    <a:lnTo>
                      <a:pt x="555" y="0"/>
                    </a:lnTo>
                    <a:lnTo>
                      <a:pt x="74" y="0"/>
                    </a:lnTo>
                    <a:lnTo>
                      <a:pt x="0" y="126"/>
                    </a:lnTo>
                    <a:lnTo>
                      <a:pt x="112" y="499"/>
                    </a:lnTo>
                    <a:lnTo>
                      <a:pt x="555" y="326"/>
                    </a:lnTo>
                    <a:close/>
                  </a:path>
                </a:pathLst>
              </a:cu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3" name="Freeform 55"/>
              <p:cNvSpPr>
                <a:spLocks noChangeArrowheads="1"/>
              </p:cNvSpPr>
              <p:nvPr/>
            </p:nvSpPr>
            <p:spPr bwMode="auto">
              <a:xfrm>
                <a:off x="677" y="1089"/>
                <a:ext cx="545" cy="372"/>
              </a:xfrm>
              <a:custGeom>
                <a:avLst/>
                <a:gdLst>
                  <a:gd name="T0" fmla="*/ 0 w 508"/>
                  <a:gd name="T1" fmla="*/ 92 h 438"/>
                  <a:gd name="T2" fmla="*/ 0 w 508"/>
                  <a:gd name="T3" fmla="*/ 0 h 438"/>
                  <a:gd name="T4" fmla="*/ 724 w 508"/>
                  <a:gd name="T5" fmla="*/ 0 h 438"/>
                  <a:gd name="T6" fmla="*/ 833 w 508"/>
                  <a:gd name="T7" fmla="*/ 31 h 438"/>
                  <a:gd name="T8" fmla="*/ 665 w 508"/>
                  <a:gd name="T9" fmla="*/ 140 h 438"/>
                  <a:gd name="T10" fmla="*/ 0 w 508"/>
                  <a:gd name="T11" fmla="*/ 92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8"/>
                  <a:gd name="T19" fmla="*/ 0 h 438"/>
                  <a:gd name="T20" fmla="*/ 508 w 508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8" h="438">
                    <a:moveTo>
                      <a:pt x="0" y="286"/>
                    </a:moveTo>
                    <a:lnTo>
                      <a:pt x="0" y="0"/>
                    </a:lnTo>
                    <a:lnTo>
                      <a:pt x="442" y="0"/>
                    </a:lnTo>
                    <a:lnTo>
                      <a:pt x="508" y="99"/>
                    </a:lnTo>
                    <a:lnTo>
                      <a:pt x="406" y="438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969E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4" name="Freeform 56"/>
              <p:cNvSpPr>
                <a:spLocks noChangeArrowheads="1"/>
              </p:cNvSpPr>
              <p:nvPr/>
            </p:nvSpPr>
            <p:spPr bwMode="auto">
              <a:xfrm>
                <a:off x="4603" y="1089"/>
                <a:ext cx="547" cy="372"/>
              </a:xfrm>
              <a:custGeom>
                <a:avLst/>
                <a:gdLst>
                  <a:gd name="T0" fmla="*/ 834 w 510"/>
                  <a:gd name="T1" fmla="*/ 92 h 438"/>
                  <a:gd name="T2" fmla="*/ 834 w 510"/>
                  <a:gd name="T3" fmla="*/ 0 h 438"/>
                  <a:gd name="T4" fmla="*/ 112 w 510"/>
                  <a:gd name="T5" fmla="*/ 0 h 438"/>
                  <a:gd name="T6" fmla="*/ 0 w 510"/>
                  <a:gd name="T7" fmla="*/ 31 h 438"/>
                  <a:gd name="T8" fmla="*/ 171 w 510"/>
                  <a:gd name="T9" fmla="*/ 140 h 438"/>
                  <a:gd name="T10" fmla="*/ 834 w 510"/>
                  <a:gd name="T11" fmla="*/ 92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438"/>
                  <a:gd name="T20" fmla="*/ 510 w 510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438">
                    <a:moveTo>
                      <a:pt x="510" y="286"/>
                    </a:moveTo>
                    <a:lnTo>
                      <a:pt x="510" y="0"/>
                    </a:lnTo>
                    <a:lnTo>
                      <a:pt x="68" y="0"/>
                    </a:lnTo>
                    <a:lnTo>
                      <a:pt x="0" y="99"/>
                    </a:lnTo>
                    <a:lnTo>
                      <a:pt x="104" y="438"/>
                    </a:lnTo>
                    <a:lnTo>
                      <a:pt x="510" y="286"/>
                    </a:lnTo>
                    <a:close/>
                  </a:path>
                </a:pathLst>
              </a:custGeom>
              <a:solidFill>
                <a:srgbClr val="969E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5" name="Rectangle 57"/>
              <p:cNvSpPr>
                <a:spLocks noChangeArrowheads="1"/>
              </p:cNvSpPr>
              <p:nvPr/>
            </p:nvSpPr>
            <p:spPr bwMode="auto">
              <a:xfrm>
                <a:off x="666" y="738"/>
                <a:ext cx="500" cy="63"/>
              </a:xfrm>
              <a:prstGeom prst="rect">
                <a:avLst/>
              </a:prstGeom>
              <a:solidFill>
                <a:srgbClr val="8582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6" name="Rectangle 58"/>
              <p:cNvSpPr>
                <a:spLocks noChangeArrowheads="1"/>
              </p:cNvSpPr>
              <p:nvPr/>
            </p:nvSpPr>
            <p:spPr bwMode="auto">
              <a:xfrm>
                <a:off x="666" y="746"/>
                <a:ext cx="500" cy="31"/>
              </a:xfrm>
              <a:prstGeom prst="rect">
                <a:avLst/>
              </a:prstGeom>
              <a:solidFill>
                <a:srgbClr val="A3A1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7" name="Rectangle 59"/>
              <p:cNvSpPr>
                <a:spLocks noChangeArrowheads="1"/>
              </p:cNvSpPr>
              <p:nvPr/>
            </p:nvSpPr>
            <p:spPr bwMode="auto">
              <a:xfrm>
                <a:off x="4662" y="738"/>
                <a:ext cx="498" cy="63"/>
              </a:xfrm>
              <a:prstGeom prst="rect">
                <a:avLst/>
              </a:prstGeom>
              <a:solidFill>
                <a:srgbClr val="8582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8" name="Rectangle 60"/>
              <p:cNvSpPr>
                <a:spLocks noChangeArrowheads="1"/>
              </p:cNvSpPr>
              <p:nvPr/>
            </p:nvSpPr>
            <p:spPr bwMode="auto">
              <a:xfrm>
                <a:off x="4662" y="746"/>
                <a:ext cx="498" cy="31"/>
              </a:xfrm>
              <a:prstGeom prst="rect">
                <a:avLst/>
              </a:prstGeom>
              <a:solidFill>
                <a:srgbClr val="A3A1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9" name="Rectangle 61"/>
              <p:cNvSpPr>
                <a:spLocks noChangeArrowheads="1"/>
              </p:cNvSpPr>
              <p:nvPr/>
            </p:nvSpPr>
            <p:spPr bwMode="auto">
              <a:xfrm>
                <a:off x="666" y="1062"/>
                <a:ext cx="500" cy="27"/>
              </a:xfrm>
              <a:prstGeom prst="rect">
                <a:avLst/>
              </a:pr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0" name="Rectangle 62"/>
              <p:cNvSpPr>
                <a:spLocks noChangeArrowheads="1"/>
              </p:cNvSpPr>
              <p:nvPr/>
            </p:nvSpPr>
            <p:spPr bwMode="auto">
              <a:xfrm>
                <a:off x="666" y="1067"/>
                <a:ext cx="500" cy="14"/>
              </a:xfrm>
              <a:prstGeom prst="rect">
                <a:avLst/>
              </a:prstGeom>
              <a:solidFill>
                <a:srgbClr val="8087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1" name="Rectangle 63"/>
              <p:cNvSpPr>
                <a:spLocks noChangeArrowheads="1"/>
              </p:cNvSpPr>
              <p:nvPr/>
            </p:nvSpPr>
            <p:spPr bwMode="auto">
              <a:xfrm>
                <a:off x="4662" y="1062"/>
                <a:ext cx="498" cy="27"/>
              </a:xfrm>
              <a:prstGeom prst="rect">
                <a:avLst/>
              </a:pr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2" name="Rectangle 64"/>
              <p:cNvSpPr>
                <a:spLocks noChangeArrowheads="1"/>
              </p:cNvSpPr>
              <p:nvPr/>
            </p:nvSpPr>
            <p:spPr bwMode="auto">
              <a:xfrm>
                <a:off x="4662" y="1067"/>
                <a:ext cx="498" cy="14"/>
              </a:xfrm>
              <a:prstGeom prst="rect">
                <a:avLst/>
              </a:prstGeom>
              <a:solidFill>
                <a:srgbClr val="8087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3" name="Rectangle 65"/>
              <p:cNvSpPr>
                <a:spLocks noChangeArrowheads="1"/>
              </p:cNvSpPr>
              <p:nvPr/>
            </p:nvSpPr>
            <p:spPr bwMode="auto">
              <a:xfrm>
                <a:off x="629" y="693"/>
                <a:ext cx="44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4" name="Rectangle 66"/>
              <p:cNvSpPr>
                <a:spLocks noChangeArrowheads="1"/>
              </p:cNvSpPr>
              <p:nvPr/>
            </p:nvSpPr>
            <p:spPr bwMode="auto">
              <a:xfrm>
                <a:off x="639" y="693"/>
                <a:ext cx="27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5" name="Rectangle 67"/>
              <p:cNvSpPr>
                <a:spLocks noChangeArrowheads="1"/>
              </p:cNvSpPr>
              <p:nvPr/>
            </p:nvSpPr>
            <p:spPr bwMode="auto">
              <a:xfrm>
                <a:off x="5151" y="693"/>
                <a:ext cx="46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6" name="Rectangle 68"/>
              <p:cNvSpPr>
                <a:spLocks noChangeArrowheads="1"/>
              </p:cNvSpPr>
              <p:nvPr/>
            </p:nvSpPr>
            <p:spPr bwMode="auto">
              <a:xfrm>
                <a:off x="5159" y="693"/>
                <a:ext cx="29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7" name="Rectangle 69"/>
              <p:cNvSpPr>
                <a:spLocks noChangeArrowheads="1"/>
              </p:cNvSpPr>
              <p:nvPr/>
            </p:nvSpPr>
            <p:spPr bwMode="auto">
              <a:xfrm>
                <a:off x="1144" y="693"/>
                <a:ext cx="48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8" name="Rectangle 70"/>
              <p:cNvSpPr>
                <a:spLocks noChangeArrowheads="1"/>
              </p:cNvSpPr>
              <p:nvPr/>
            </p:nvSpPr>
            <p:spPr bwMode="auto">
              <a:xfrm>
                <a:off x="1156" y="693"/>
                <a:ext cx="27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9" name="Rectangle 71"/>
              <p:cNvSpPr>
                <a:spLocks noChangeArrowheads="1"/>
              </p:cNvSpPr>
              <p:nvPr/>
            </p:nvSpPr>
            <p:spPr bwMode="auto">
              <a:xfrm>
                <a:off x="4633" y="693"/>
                <a:ext cx="47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70" name="Rectangle 72"/>
              <p:cNvSpPr>
                <a:spLocks noChangeArrowheads="1"/>
              </p:cNvSpPr>
              <p:nvPr/>
            </p:nvSpPr>
            <p:spPr bwMode="auto">
              <a:xfrm>
                <a:off x="4642" y="693"/>
                <a:ext cx="30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0" y="3805758"/>
            <a:ext cx="9144000" cy="2994025"/>
            <a:chOff x="0" y="130"/>
            <a:chExt cx="5760" cy="1886"/>
          </a:xfrm>
        </p:grpSpPr>
        <p:sp>
          <p:nvSpPr>
            <p:cNvPr id="72713" name="AutoShape 8"/>
            <p:cNvSpPr>
              <a:spLocks noChangeArrowheads="1"/>
            </p:cNvSpPr>
            <p:nvPr/>
          </p:nvSpPr>
          <p:spPr bwMode="auto">
            <a:xfrm rot="10800000">
              <a:off x="204" y="1290"/>
              <a:ext cx="1406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3 h 21600"/>
                <a:gd name="T14" fmla="*/ 17099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14" name="AutoShape 9"/>
            <p:cNvSpPr>
              <a:spLocks noChangeArrowheads="1"/>
            </p:cNvSpPr>
            <p:nvPr/>
          </p:nvSpPr>
          <p:spPr bwMode="auto">
            <a:xfrm rot="10800000">
              <a:off x="4198" y="1290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2715" name="Group 76"/>
            <p:cNvGrpSpPr>
              <a:grpSpLocks/>
            </p:cNvGrpSpPr>
            <p:nvPr/>
          </p:nvGrpSpPr>
          <p:grpSpPr bwMode="auto">
            <a:xfrm>
              <a:off x="0" y="130"/>
              <a:ext cx="5760" cy="1886"/>
              <a:chOff x="0" y="164"/>
              <a:chExt cx="5760" cy="1819"/>
            </a:xfrm>
          </p:grpSpPr>
          <p:sp>
            <p:nvSpPr>
              <p:cNvPr id="72716" name="AutoShape 6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17" name="AutoShape 7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18" name="Text Box 10"/>
              <p:cNvSpPr txBox="1">
                <a:spLocks noChangeArrowheads="1"/>
              </p:cNvSpPr>
              <p:nvPr/>
            </p:nvSpPr>
            <p:spPr bwMode="auto">
              <a:xfrm>
                <a:off x="0" y="1550"/>
                <a:ext cx="1392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CONHECIMENTO CIENTÍFICO</a:t>
                </a:r>
              </a:p>
            </p:txBody>
          </p:sp>
          <p:sp>
            <p:nvSpPr>
              <p:cNvPr id="72719" name="Text Box 14"/>
              <p:cNvSpPr txBox="1">
                <a:spLocks noChangeArrowheads="1"/>
              </p:cNvSpPr>
              <p:nvPr/>
            </p:nvSpPr>
            <p:spPr bwMode="auto">
              <a:xfrm>
                <a:off x="4368" y="1550"/>
                <a:ext cx="1392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INOVAÇÃO </a:t>
                </a:r>
              </a:p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TECNOLÓGICA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84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76572" y="3475856"/>
            <a:ext cx="828092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O PROCESSO DE </a:t>
            </a:r>
            <a:br>
              <a:rPr lang="pt-BR" sz="4000" dirty="0" smtClean="0"/>
            </a:br>
            <a:r>
              <a:rPr lang="pt-BR" sz="4000" dirty="0" smtClean="0"/>
              <a:t>TRANSFERÊNCIA DE TECNOLOGIA </a:t>
            </a:r>
            <a:br>
              <a:rPr lang="pt-BR" sz="4000" dirty="0" smtClean="0"/>
            </a:br>
            <a:r>
              <a:rPr lang="pt-BR" sz="4000" dirty="0" smtClean="0"/>
              <a:t>(TT)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519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Fluxograma: Terminação 2"/>
          <p:cNvSpPr/>
          <p:nvPr/>
        </p:nvSpPr>
        <p:spPr>
          <a:xfrm>
            <a:off x="179513" y="4869160"/>
            <a:ext cx="7981401" cy="1368152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7834372"/>
              </p:ext>
            </p:extLst>
          </p:nvPr>
        </p:nvGraphicFramePr>
        <p:xfrm>
          <a:off x="286333" y="1340768"/>
          <a:ext cx="7992888" cy="2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uxograma: Terminação 5"/>
          <p:cNvSpPr/>
          <p:nvPr/>
        </p:nvSpPr>
        <p:spPr>
          <a:xfrm>
            <a:off x="179512" y="3429000"/>
            <a:ext cx="7981401" cy="1368152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2411760" y="89394"/>
            <a:ext cx="6660778" cy="5763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800" b="1" dirty="0" smtClean="0">
                <a:effectLst/>
                <a:latin typeface="Calibri" pitchFamily="34" charset="0"/>
                <a:cs typeface="Calibri" pitchFamily="34" charset="0"/>
              </a:rPr>
              <a:t>Transferência de tecnologia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35" y="2161120"/>
            <a:ext cx="688741" cy="6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6" y="2676362"/>
            <a:ext cx="615024" cy="6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57" y="1577441"/>
            <a:ext cx="761607" cy="6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08" y="1288683"/>
            <a:ext cx="890338" cy="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83" y="1121227"/>
            <a:ext cx="701998" cy="4924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40" y="785353"/>
            <a:ext cx="1313139" cy="13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289619" y="2202739"/>
            <a:ext cx="211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 smtClean="0">
                <a:latin typeface="Calibri" pitchFamily="34" charset="0"/>
                <a:cs typeface="Calibri" pitchFamily="34" charset="0"/>
              </a:rPr>
              <a:t>Comercialização</a:t>
            </a:r>
            <a:endParaRPr lang="pt-B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268441" y="3571356"/>
            <a:ext cx="189081" cy="9848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Conector reto 15"/>
          <p:cNvCxnSpPr>
            <a:stCxn id="15" idx="0"/>
          </p:cNvCxnSpPr>
          <p:nvPr/>
        </p:nvCxnSpPr>
        <p:spPr>
          <a:xfrm>
            <a:off x="3362982" y="3571356"/>
            <a:ext cx="2865203" cy="332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19" idx="4"/>
          </p:cNvCxnSpPr>
          <p:nvPr/>
        </p:nvCxnSpPr>
        <p:spPr>
          <a:xfrm flipV="1">
            <a:off x="3362981" y="4250775"/>
            <a:ext cx="2865204" cy="305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778722" y="3941566"/>
            <a:ext cx="198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&gt; tempo    &lt; recursos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163618" y="3876757"/>
            <a:ext cx="129134" cy="37401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25"/>
          <p:cNvGrpSpPr/>
          <p:nvPr/>
        </p:nvGrpSpPr>
        <p:grpSpPr>
          <a:xfrm>
            <a:off x="1827903" y="3947382"/>
            <a:ext cx="1518816" cy="266822"/>
            <a:chOff x="372221" y="0"/>
            <a:chExt cx="1619288" cy="632761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12371" y="11121"/>
              <a:ext cx="1579138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Conhecimento</a:t>
              </a:r>
              <a:endParaRPr lang="pt-BR" sz="1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upo 128"/>
          <p:cNvGrpSpPr/>
          <p:nvPr/>
        </p:nvGrpSpPr>
        <p:grpSpPr>
          <a:xfrm>
            <a:off x="6299970" y="3861048"/>
            <a:ext cx="1728415" cy="439490"/>
            <a:chOff x="4735794" y="-18533"/>
            <a:chExt cx="2189613" cy="632761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4735794" y="-18533"/>
              <a:ext cx="2180235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4782238" y="-12100"/>
              <a:ext cx="2143169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 no Mercado</a:t>
              </a:r>
              <a:endParaRPr lang="pt-BR" sz="1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511265727"/>
              </p:ext>
            </p:extLst>
          </p:nvPr>
        </p:nvGraphicFramePr>
        <p:xfrm>
          <a:off x="236210" y="5397958"/>
          <a:ext cx="1705389" cy="31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757553850"/>
              </p:ext>
            </p:extLst>
          </p:nvPr>
        </p:nvGraphicFramePr>
        <p:xfrm>
          <a:off x="239310" y="3979948"/>
          <a:ext cx="127791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8" name="Grupo 50"/>
          <p:cNvGrpSpPr/>
          <p:nvPr/>
        </p:nvGrpSpPr>
        <p:grpSpPr>
          <a:xfrm>
            <a:off x="6452370" y="5344379"/>
            <a:ext cx="1728415" cy="439490"/>
            <a:chOff x="4735794" y="-18533"/>
            <a:chExt cx="2189613" cy="632761"/>
          </a:xfrm>
        </p:grpSpPr>
        <p:sp>
          <p:nvSpPr>
            <p:cNvPr id="29" name="Retângulo de cantos arredondados 28"/>
            <p:cNvSpPr/>
            <p:nvPr/>
          </p:nvSpPr>
          <p:spPr>
            <a:xfrm>
              <a:off x="4735794" y="-18533"/>
              <a:ext cx="2180235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4782238" y="-12100"/>
              <a:ext cx="2143169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 no Mercado</a:t>
              </a:r>
              <a:endParaRPr lang="pt-BR" sz="1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" name="Grupo 62"/>
          <p:cNvGrpSpPr/>
          <p:nvPr/>
        </p:nvGrpSpPr>
        <p:grpSpPr>
          <a:xfrm rot="21001934">
            <a:off x="1697712" y="5767617"/>
            <a:ext cx="1785399" cy="317570"/>
            <a:chOff x="372221" y="0"/>
            <a:chExt cx="1619290" cy="632761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tângulo 32"/>
            <p:cNvSpPr/>
            <p:nvPr/>
          </p:nvSpPr>
          <p:spPr>
            <a:xfrm>
              <a:off x="412372" y="11119"/>
              <a:ext cx="1579139" cy="595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</a:t>
              </a:r>
              <a:endParaRPr lang="pt-BR" sz="1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" name="Grupo 65"/>
          <p:cNvGrpSpPr/>
          <p:nvPr/>
        </p:nvGrpSpPr>
        <p:grpSpPr>
          <a:xfrm rot="526778">
            <a:off x="1980303" y="5055517"/>
            <a:ext cx="1518816" cy="266822"/>
            <a:chOff x="372221" y="0"/>
            <a:chExt cx="1619288" cy="632761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412371" y="11121"/>
              <a:ext cx="1579138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Conhecimento</a:t>
              </a:r>
              <a:endParaRPr lang="pt-BR" sz="1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7" name="Elipse 36"/>
          <p:cNvSpPr/>
          <p:nvPr/>
        </p:nvSpPr>
        <p:spPr>
          <a:xfrm>
            <a:off x="3420841" y="5036468"/>
            <a:ext cx="189081" cy="9848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to 37"/>
          <p:cNvCxnSpPr>
            <a:stCxn id="37" idx="0"/>
          </p:cNvCxnSpPr>
          <p:nvPr/>
        </p:nvCxnSpPr>
        <p:spPr>
          <a:xfrm>
            <a:off x="3515382" y="5036468"/>
            <a:ext cx="2865203" cy="332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41" idx="4"/>
          </p:cNvCxnSpPr>
          <p:nvPr/>
        </p:nvCxnSpPr>
        <p:spPr>
          <a:xfrm flipV="1">
            <a:off x="3515381" y="5715887"/>
            <a:ext cx="2865204" cy="305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931122" y="5406678"/>
            <a:ext cx="198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&lt;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tempo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  &gt; recursos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6316018" y="5341869"/>
            <a:ext cx="129134" cy="37401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Espaço Reservado para Rodapé 4"/>
          <p:cNvSpPr txBox="1">
            <a:spLocks/>
          </p:cNvSpPr>
          <p:nvPr/>
        </p:nvSpPr>
        <p:spPr>
          <a:xfrm>
            <a:off x="35496" y="6448251"/>
            <a:ext cx="4391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Crósta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83768" y="116632"/>
            <a:ext cx="6660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BDF6FD"/>
                </a:solidFill>
              </a:rPr>
              <a:t>Motivações para transferência de </a:t>
            </a:r>
            <a:r>
              <a:rPr lang="pt-BR" sz="2400" b="1" dirty="0" smtClean="0">
                <a:solidFill>
                  <a:srgbClr val="BDF6FD"/>
                </a:solidFill>
              </a:rPr>
              <a:t>tecnologia</a:t>
            </a:r>
            <a:endParaRPr lang="pt-BR" sz="2400" dirty="0">
              <a:solidFill>
                <a:srgbClr val="BDF6FD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7994" y="6237312"/>
            <a:ext cx="237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REISMAN (2004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Econômicos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Sociais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</a:t>
            </a:r>
            <a:r>
              <a:rPr lang="pt-BR" sz="3600" i="1" dirty="0" smtClean="0">
                <a:solidFill>
                  <a:srgbClr val="0495A9"/>
                </a:solidFill>
              </a:rPr>
              <a:t>Operacionais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</a:t>
            </a:r>
            <a:r>
              <a:rPr lang="pt-BR" sz="3600" i="1" dirty="0" smtClean="0">
                <a:solidFill>
                  <a:srgbClr val="0495A9"/>
                </a:solidFill>
              </a:rPr>
              <a:t>Estratégicos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Pessoais</a:t>
            </a:r>
          </a:p>
          <a:p>
            <a:pPr marL="457200" indent="-457200">
              <a:buFont typeface="Arial"/>
              <a:buChar char="•"/>
            </a:pPr>
            <a:endParaRPr lang="pt-BR" sz="3600" i="1" dirty="0">
              <a:solidFill>
                <a:srgbClr val="0495A9"/>
              </a:solidFill>
            </a:endParaRPr>
          </a:p>
          <a:p>
            <a:pPr marL="457200" indent="-457200">
              <a:buFont typeface="Arial"/>
              <a:buChar char="•"/>
            </a:pPr>
            <a:endParaRPr lang="pt-BR" sz="3600" i="1" dirty="0">
              <a:solidFill>
                <a:srgbClr val="049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 </a:t>
            </a:r>
            <a:r>
              <a:rPr lang="pt-BR" dirty="0"/>
              <a:t>F</a:t>
            </a:r>
            <a:r>
              <a:rPr lang="pt-BR" dirty="0" smtClean="0"/>
              <a:t>avoráveis para Transferência de Tecnologia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Importação e internalização de tecnologia no país;</a:t>
            </a:r>
          </a:p>
          <a:p>
            <a:r>
              <a:rPr lang="pt-BR" dirty="0" smtClean="0"/>
              <a:t>Desenvolvimento e aperfeiçoamento da indústria nacional; </a:t>
            </a:r>
          </a:p>
          <a:p>
            <a:r>
              <a:rPr lang="pt-BR" dirty="0" smtClean="0"/>
              <a:t>Qualificação de mão-de-obra interna; </a:t>
            </a:r>
          </a:p>
          <a:p>
            <a:r>
              <a:rPr lang="pt-BR" dirty="0" smtClean="0"/>
              <a:t>Independência para fabricação e comercialização de produto, bem como prestação de serviço; </a:t>
            </a:r>
          </a:p>
          <a:p>
            <a:r>
              <a:rPr lang="pt-BR" dirty="0" smtClean="0"/>
              <a:t>Aquisição de know-how e possibilidade de aprimoramento; </a:t>
            </a:r>
          </a:p>
          <a:p>
            <a:r>
              <a:rPr lang="pt-BR" dirty="0" smtClean="0"/>
              <a:t>Aumento da produção interna; etc.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4585" y="6546297"/>
            <a:ext cx="8194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/>
              <a:t>Fonte: MCT</a:t>
            </a:r>
          </a:p>
        </p:txBody>
      </p:sp>
    </p:spTree>
    <p:extLst>
      <p:ext uri="{BB962C8B-B14F-4D97-AF65-F5344CB8AC3E}">
        <p14:creationId xmlns:p14="http://schemas.microsoft.com/office/powerpoint/2010/main" val="404736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012160" y="3675063"/>
            <a:ext cx="252095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085185" y="5656263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sz="1200">
                <a:solidFill>
                  <a:srgbClr val="003366"/>
                </a:solidFill>
              </a:rPr>
              <a:t>REDES TRILATERAIS </a:t>
            </a:r>
          </a:p>
          <a:p>
            <a:pPr algn="ctr"/>
            <a:r>
              <a:rPr lang="pt-BR" sz="1200">
                <a:solidFill>
                  <a:srgbClr val="003366"/>
                </a:solidFill>
              </a:rPr>
              <a:t>E ORGANIZAÇÕES HÍBRIDAS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7075785" y="4284663"/>
            <a:ext cx="990600" cy="914400"/>
          </a:xfrm>
          <a:prstGeom prst="ellips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525047" y="5221288"/>
            <a:ext cx="1012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INDUSTRIA</a:t>
            </a:r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6770985" y="4005263"/>
            <a:ext cx="990600" cy="914400"/>
          </a:xfrm>
          <a:prstGeom prst="ellips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797972" y="3709988"/>
            <a:ext cx="96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GOVERNO</a:t>
            </a:r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>
            <a:off x="6542385" y="4284663"/>
            <a:ext cx="9906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045497" y="5221288"/>
            <a:ext cx="1046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ACADEMIA </a:t>
            </a: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V="1">
            <a:off x="7304385" y="4513263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6012160" y="3141663"/>
            <a:ext cx="2520950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III</a:t>
            </a:r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4787702" y="3998913"/>
            <a:ext cx="2286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 flipH="1">
            <a:off x="4101902" y="3998913"/>
            <a:ext cx="2286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354190" y="2349500"/>
            <a:ext cx="2447925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II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711502" y="4151313"/>
            <a:ext cx="1012825" cy="914400"/>
            <a:chOff x="2880" y="2688"/>
            <a:chExt cx="638" cy="576"/>
          </a:xfrm>
        </p:grpSpPr>
        <p:sp>
          <p:nvSpPr>
            <p:cNvPr id="9250" name="Oval 19"/>
            <p:cNvSpPr>
              <a:spLocks noChangeArrowheads="1"/>
            </p:cNvSpPr>
            <p:nvPr/>
          </p:nvSpPr>
          <p:spPr bwMode="auto">
            <a:xfrm>
              <a:off x="2880" y="2688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51" name="Text Box 20"/>
            <p:cNvSpPr txBox="1">
              <a:spLocks noChangeArrowheads="1"/>
            </p:cNvSpPr>
            <p:nvPr/>
          </p:nvSpPr>
          <p:spPr bwMode="auto">
            <a:xfrm>
              <a:off x="2880" y="2880"/>
              <a:ext cx="6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INDUSTRIA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492302" y="4151313"/>
            <a:ext cx="1046163" cy="914400"/>
            <a:chOff x="2112" y="2688"/>
            <a:chExt cx="659" cy="576"/>
          </a:xfrm>
        </p:grpSpPr>
        <p:sp>
          <p:nvSpPr>
            <p:cNvPr id="9248" name="Oval 22"/>
            <p:cNvSpPr>
              <a:spLocks noChangeArrowheads="1"/>
            </p:cNvSpPr>
            <p:nvPr/>
          </p:nvSpPr>
          <p:spPr bwMode="auto">
            <a:xfrm>
              <a:off x="2112" y="2688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9" name="Text Box 23"/>
            <p:cNvSpPr txBox="1">
              <a:spLocks noChangeArrowheads="1"/>
            </p:cNvSpPr>
            <p:nvPr/>
          </p:nvSpPr>
          <p:spPr bwMode="auto">
            <a:xfrm>
              <a:off x="2112" y="2880"/>
              <a:ext cx="6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ACADEMIA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01902" y="3160713"/>
            <a:ext cx="990600" cy="914400"/>
            <a:chOff x="2496" y="2064"/>
            <a:chExt cx="624" cy="576"/>
          </a:xfrm>
        </p:grpSpPr>
        <p:sp>
          <p:nvSpPr>
            <p:cNvPr id="9246" name="Oval 25"/>
            <p:cNvSpPr>
              <a:spLocks noChangeArrowheads="1"/>
            </p:cNvSpPr>
            <p:nvPr/>
          </p:nvSpPr>
          <p:spPr bwMode="auto">
            <a:xfrm>
              <a:off x="2496" y="2064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7" name="Text Box 26"/>
            <p:cNvSpPr txBox="1">
              <a:spLocks noChangeArrowheads="1"/>
            </p:cNvSpPr>
            <p:nvPr/>
          </p:nvSpPr>
          <p:spPr bwMode="auto">
            <a:xfrm>
              <a:off x="2496" y="2256"/>
              <a:ext cx="6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GOVERNO</a:t>
              </a:r>
            </a:p>
          </p:txBody>
        </p:sp>
      </p:grp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4482902" y="4608513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5" name="Rectangle 28"/>
          <p:cNvSpPr>
            <a:spLocks noChangeArrowheads="1"/>
          </p:cNvSpPr>
          <p:nvPr/>
        </p:nvSpPr>
        <p:spPr bwMode="auto">
          <a:xfrm>
            <a:off x="3354190" y="2882900"/>
            <a:ext cx="2447925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6" name="Oval 30"/>
          <p:cNvSpPr>
            <a:spLocks noChangeArrowheads="1"/>
          </p:cNvSpPr>
          <p:nvPr/>
        </p:nvSpPr>
        <p:spPr bwMode="auto">
          <a:xfrm>
            <a:off x="633215" y="2276475"/>
            <a:ext cx="2362200" cy="2362200"/>
          </a:xfrm>
          <a:prstGeom prst="ellipse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7" name="Oval 31"/>
          <p:cNvSpPr>
            <a:spLocks noChangeArrowheads="1"/>
          </p:cNvSpPr>
          <p:nvPr/>
        </p:nvSpPr>
        <p:spPr bwMode="auto">
          <a:xfrm>
            <a:off x="785615" y="3114675"/>
            <a:ext cx="990600" cy="914400"/>
          </a:xfrm>
          <a:prstGeom prst="ellipse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8" name="Oval 32"/>
          <p:cNvSpPr>
            <a:spLocks noChangeArrowheads="1"/>
          </p:cNvSpPr>
          <p:nvPr/>
        </p:nvSpPr>
        <p:spPr bwMode="auto">
          <a:xfrm>
            <a:off x="1852415" y="3114675"/>
            <a:ext cx="990600" cy="914400"/>
          </a:xfrm>
          <a:prstGeom prst="ellipse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9" name="Text Box 33"/>
          <p:cNvSpPr txBox="1">
            <a:spLocks noChangeArrowheads="1"/>
          </p:cNvSpPr>
          <p:nvPr/>
        </p:nvSpPr>
        <p:spPr bwMode="auto">
          <a:xfrm>
            <a:off x="1292027" y="2581275"/>
            <a:ext cx="109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400" b="1">
                <a:solidFill>
                  <a:schemeClr val="bg1"/>
                </a:solidFill>
              </a:rPr>
              <a:t>GOVERNO</a:t>
            </a:r>
          </a:p>
        </p:txBody>
      </p:sp>
      <p:sp>
        <p:nvSpPr>
          <p:cNvPr id="9240" name="Text Box 34"/>
          <p:cNvSpPr txBox="1">
            <a:spLocks noChangeArrowheads="1"/>
          </p:cNvSpPr>
          <p:nvPr/>
        </p:nvSpPr>
        <p:spPr bwMode="auto">
          <a:xfrm>
            <a:off x="1852415" y="3419475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chemeClr val="bg1"/>
                </a:solidFill>
              </a:rPr>
              <a:t>INDUSTRIA</a:t>
            </a:r>
          </a:p>
        </p:txBody>
      </p:sp>
      <p:sp>
        <p:nvSpPr>
          <p:cNvPr id="9241" name="Text Box 35"/>
          <p:cNvSpPr txBox="1">
            <a:spLocks noChangeArrowheads="1"/>
          </p:cNvSpPr>
          <p:nvPr/>
        </p:nvSpPr>
        <p:spPr bwMode="auto">
          <a:xfrm>
            <a:off x="768152" y="3419475"/>
            <a:ext cx="1046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chemeClr val="bg1"/>
                </a:solidFill>
              </a:rPr>
              <a:t>ACADEMIA </a:t>
            </a:r>
          </a:p>
        </p:txBody>
      </p:sp>
      <p:sp>
        <p:nvSpPr>
          <p:cNvPr id="9242" name="Rectangle 36"/>
          <p:cNvSpPr>
            <a:spLocks noChangeArrowheads="1"/>
          </p:cNvSpPr>
          <p:nvPr/>
        </p:nvSpPr>
        <p:spPr bwMode="auto">
          <a:xfrm>
            <a:off x="539552" y="1600200"/>
            <a:ext cx="2527300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</a:t>
            </a:r>
          </a:p>
        </p:txBody>
      </p:sp>
      <p:sp>
        <p:nvSpPr>
          <p:cNvPr id="9243" name="Rectangle 37"/>
          <p:cNvSpPr>
            <a:spLocks noChangeArrowheads="1"/>
          </p:cNvSpPr>
          <p:nvPr/>
        </p:nvSpPr>
        <p:spPr bwMode="auto">
          <a:xfrm>
            <a:off x="545902" y="2133600"/>
            <a:ext cx="252095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44" name="Rectangle 38"/>
          <p:cNvSpPr>
            <a:spLocks noChangeArrowheads="1"/>
          </p:cNvSpPr>
          <p:nvPr/>
        </p:nvSpPr>
        <p:spPr bwMode="auto">
          <a:xfrm>
            <a:off x="5868144" y="6381328"/>
            <a:ext cx="1343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pt-BR" sz="1200" b="1" dirty="0">
                <a:solidFill>
                  <a:srgbClr val="003366"/>
                </a:solidFill>
              </a:rPr>
              <a:t>PLONSKI (2006)</a:t>
            </a:r>
          </a:p>
        </p:txBody>
      </p:sp>
      <p:sp>
        <p:nvSpPr>
          <p:cNvPr id="40" name="Título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MODELO DA HÉLICE TRIPLA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04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347" y="2208750"/>
            <a:ext cx="8136904" cy="352839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36904" cy="86409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BDF6FD"/>
                </a:solidFill>
              </a:rPr>
              <a:t>Desafios em TT  no Brasil </a:t>
            </a:r>
            <a:endParaRPr lang="pt-BR" dirty="0">
              <a:solidFill>
                <a:srgbClr val="BDF6FD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pt-BR" sz="2400" b="1" dirty="0"/>
              <a:t>Proteção internacional da </a:t>
            </a:r>
            <a:r>
              <a:rPr lang="pt-BR" sz="2400" b="1" dirty="0" smtClean="0"/>
              <a:t>tecnologia: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 smtClean="0"/>
              <a:t>A maior parte das tecnologias geradas em ICT não é protegida fora do Brasil</a:t>
            </a:r>
            <a:endParaRPr lang="pt-BR" sz="2000" dirty="0"/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Gestão de recursos </a:t>
            </a:r>
            <a:r>
              <a:rPr lang="pt-BR" sz="2400" b="1" dirty="0" smtClean="0"/>
              <a:t>humanos: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 smtClean="0"/>
              <a:t>Fixação de pessoal multidisciplinar e altamente qualificado</a:t>
            </a:r>
            <a:endParaRPr lang="pt-BR" sz="2000" dirty="0"/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Morosidade dos trâmites internos às </a:t>
            </a:r>
            <a:r>
              <a:rPr lang="pt-BR" sz="2400" b="1" dirty="0" smtClean="0"/>
              <a:t>universidades: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 smtClean="0"/>
              <a:t>Reestruturação processual e administrativa, diminuindo etapas e criando alternativas mais ágeis para controle</a:t>
            </a:r>
            <a:endParaRPr lang="pt-BR" sz="2000" dirty="0"/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Marketing de tecnologia </a:t>
            </a:r>
            <a:r>
              <a:rPr lang="pt-BR" sz="2400" b="1" dirty="0" smtClean="0"/>
              <a:t>universitária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 smtClean="0"/>
              <a:t>Desenvolver conhecimento e implementar estratégias mais efetivas para comercialização da tecnologia</a:t>
            </a:r>
            <a:endParaRPr lang="pt-BR" sz="2000" dirty="0"/>
          </a:p>
          <a:p>
            <a:pPr marL="342900" indent="-342900">
              <a:buFont typeface="Arial"/>
              <a:buChar char="•"/>
            </a:pPr>
            <a:r>
              <a:rPr lang="pt-BR" sz="2400" dirty="0" smtClean="0"/>
              <a:t>Financiamento:</a:t>
            </a:r>
            <a:endParaRPr lang="pt-BR" sz="2400" dirty="0"/>
          </a:p>
          <a:p>
            <a:pPr marL="1085850" lvl="1" indent="-342900">
              <a:buFont typeface="Arial"/>
              <a:buChar char="•"/>
            </a:pPr>
            <a:r>
              <a:rPr lang="pt-BR" sz="2000" dirty="0" smtClean="0"/>
              <a:t>Fontes de $ para  protótipos e desenvolvimentos futuros</a:t>
            </a:r>
            <a:endParaRPr lang="pt-BR" sz="2400" b="1" dirty="0" smtClean="0"/>
          </a:p>
          <a:p>
            <a:pPr marL="342900" indent="-342900">
              <a:buFont typeface="Arial"/>
              <a:buChar char="•"/>
            </a:pPr>
            <a:r>
              <a:rPr lang="pt-BR" sz="2400" b="1" dirty="0" smtClean="0"/>
              <a:t>Valoração </a:t>
            </a:r>
            <a:r>
              <a:rPr lang="pt-BR" sz="2400" b="1" dirty="0"/>
              <a:t>de </a:t>
            </a:r>
            <a:r>
              <a:rPr lang="pt-BR" sz="2400" b="1" dirty="0" smtClean="0"/>
              <a:t>tecnologia: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 smtClean="0"/>
              <a:t>Desenvolver metodologias mais amplamente aplicáveis para mensuração dos inputs e outputs da parceria</a:t>
            </a:r>
          </a:p>
          <a:p>
            <a:pPr marL="342900" indent="-342900">
              <a:buFont typeface="Arial"/>
              <a:buChar char="•"/>
            </a:pPr>
            <a:endParaRPr lang="pt-BR" sz="2400" dirty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707904" y="638132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Fonte: Garnica (2007)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87624" y="188843"/>
            <a:ext cx="7092950" cy="6179488"/>
            <a:chOff x="1521" y="-1381"/>
            <a:chExt cx="8820" cy="8293"/>
          </a:xfrm>
        </p:grpSpPr>
        <p:sp>
          <p:nvSpPr>
            <p:cNvPr id="87045" name="AutoShape 5"/>
            <p:cNvSpPr>
              <a:spLocks noChangeAspect="1" noChangeArrowheads="1"/>
            </p:cNvSpPr>
            <p:nvPr/>
          </p:nvSpPr>
          <p:spPr bwMode="auto">
            <a:xfrm>
              <a:off x="1521" y="-1188"/>
              <a:ext cx="8820" cy="810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pt-BR"/>
            </a:p>
          </p:txBody>
        </p: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2314" y="612"/>
              <a:ext cx="30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400" b="1">
                  <a:latin typeface="Arial" pitchFamily="34" charset="0"/>
                </a:rPr>
                <a:t>UNIVERSIDADE</a:t>
              </a: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933" y="1332"/>
              <a:ext cx="1439" cy="53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100" b="1" dirty="0">
                  <a:latin typeface="Arial" pitchFamily="34" charset="0"/>
                </a:rPr>
                <a:t>Propriedade Intelectual</a:t>
              </a:r>
              <a:endParaRPr lang="pt-BR" sz="1100" dirty="0">
                <a:latin typeface="Arial" pitchFamily="34" charset="0"/>
              </a:endParaRPr>
            </a:p>
          </p:txBody>
        </p:sp>
        <p:sp>
          <p:nvSpPr>
            <p:cNvPr id="87048" name="Text Box 8"/>
            <p:cNvSpPr txBox="1">
              <a:spLocks noChangeArrowheads="1"/>
            </p:cNvSpPr>
            <p:nvPr/>
          </p:nvSpPr>
          <p:spPr bwMode="auto">
            <a:xfrm>
              <a:off x="2313" y="5832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Projetos de Empresas Junior</a:t>
              </a:r>
            </a:p>
            <a:p>
              <a:pPr eaLnBrk="0" hangingPunct="0"/>
              <a:endParaRPr lang="pt-BR">
                <a:latin typeface="Arial" pitchFamily="34" charset="0"/>
              </a:endParaRPr>
            </a:p>
          </p:txBody>
        </p:sp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2313" y="4932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Projetos de Incubadoras de Empresas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2313" y="421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Projetos de </a:t>
              </a:r>
              <a:r>
                <a:rPr lang="pt-BR" sz="1000" b="1" dirty="0" err="1">
                  <a:latin typeface="Arial" pitchFamily="34" charset="0"/>
                </a:rPr>
                <a:t>P&amp;D</a:t>
              </a:r>
              <a:endParaRPr lang="pt-BR" sz="1000" b="1" dirty="0">
                <a:latin typeface="Arial" pitchFamily="34" charset="0"/>
              </a:endParaRPr>
            </a:p>
            <a:p>
              <a:pPr eaLnBrk="0" hangingPunct="0"/>
              <a:endParaRPr lang="pt-BR" sz="1000" dirty="0">
                <a:latin typeface="Arial" pitchFamily="34" charset="0"/>
              </a:endParaRPr>
            </a:p>
          </p:txBody>
        </p:sp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>
              <a:off x="2313" y="349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de Informação</a:t>
              </a:r>
            </a:p>
            <a:p>
              <a:pPr eaLnBrk="0" hangingPunct="0"/>
              <a:endParaRPr lang="pt-BR" sz="10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>
              <a:off x="2313" y="277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de Capacitação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313" y="205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Tecnológicos</a:t>
              </a:r>
            </a:p>
            <a:p>
              <a:pPr eaLnBrk="0" hangingPunct="0"/>
              <a:endParaRPr lang="pt-BR" b="1">
                <a:latin typeface="Arial" pitchFamily="34" charset="0"/>
              </a:endParaRPr>
            </a:p>
          </p:txBody>
        </p:sp>
        <p:sp>
          <p:nvSpPr>
            <p:cNvPr id="87054" name="Text Box 14"/>
            <p:cNvSpPr txBox="1">
              <a:spLocks noChangeArrowheads="1"/>
            </p:cNvSpPr>
            <p:nvPr/>
          </p:nvSpPr>
          <p:spPr bwMode="auto">
            <a:xfrm>
              <a:off x="3933" y="2052"/>
              <a:ext cx="1439" cy="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200" b="1" dirty="0">
                  <a:latin typeface="Arial" pitchFamily="34" charset="0"/>
                </a:rPr>
                <a:t>	</a:t>
              </a:r>
            </a:p>
            <a:p>
              <a:pPr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 patentes</a:t>
              </a: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software</a:t>
              </a: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cultivares</a:t>
              </a:r>
            </a:p>
            <a:p>
              <a:pPr algn="ctr"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Transferência de know-how </a:t>
              </a:r>
              <a:endParaRPr lang="pt-BR" b="1" dirty="0">
                <a:latin typeface="Arial" pitchFamily="34" charset="0"/>
              </a:endParaRPr>
            </a:p>
          </p:txBody>
        </p:sp>
        <p:sp>
          <p:nvSpPr>
            <p:cNvPr id="87055" name="Text Box 15"/>
            <p:cNvSpPr txBox="1">
              <a:spLocks noChangeArrowheads="1"/>
            </p:cNvSpPr>
            <p:nvPr/>
          </p:nvSpPr>
          <p:spPr bwMode="auto">
            <a:xfrm>
              <a:off x="6454" y="612"/>
              <a:ext cx="30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200" b="1">
                  <a:latin typeface="Arial" pitchFamily="34" charset="0"/>
                </a:rPr>
                <a:t>EMPRESA</a:t>
              </a:r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6453" y="187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8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NO MERCADO</a:t>
              </a: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(pequena, média  ou grande)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6454" y="313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800" b="1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EM UMA INCUBADORA DE EMPRESAS </a:t>
              </a:r>
              <a:endParaRPr lang="pt-BR" sz="1000">
                <a:latin typeface="Arial" pitchFamily="34" charset="0"/>
              </a:endParaRPr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6453" y="565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 i="1">
                  <a:latin typeface="Arial" pitchFamily="34" charset="0"/>
                </a:rPr>
                <a:t>START-UP</a:t>
              </a:r>
              <a:endParaRPr lang="pt-BR" sz="1000">
                <a:latin typeface="Arial" pitchFamily="34" charset="0"/>
              </a:endParaRPr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6453" y="439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EM UM PARQUE TECNOLÓGICO</a:t>
              </a:r>
              <a:r>
                <a:rPr lang="pt-BR" sz="800" b="1">
                  <a:latin typeface="Arial" pitchFamily="34" charset="0"/>
                </a:rPr>
                <a:t> </a:t>
              </a:r>
              <a:endParaRPr lang="pt-BR">
                <a:latin typeface="Arial" pitchFamily="34" charset="0"/>
              </a:endParaRPr>
            </a:p>
          </p:txBody>
        </p:sp>
        <p:sp>
          <p:nvSpPr>
            <p:cNvPr id="87060" name="Text Box 20"/>
            <p:cNvSpPr txBox="1">
              <a:spLocks noChangeArrowheads="1"/>
            </p:cNvSpPr>
            <p:nvPr/>
          </p:nvSpPr>
          <p:spPr bwMode="auto">
            <a:xfrm>
              <a:off x="2314" y="1332"/>
              <a:ext cx="1439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100" b="1" dirty="0">
                  <a:latin typeface="Arial" pitchFamily="34" charset="0"/>
                </a:rPr>
                <a:t>Atividades de interação</a:t>
              </a:r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>
              <a:off x="9872" y="252"/>
              <a:ext cx="1" cy="5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 flipH="1">
              <a:off x="1953" y="223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 flipH="1">
              <a:off x="1953" y="295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4" name="Line 24"/>
            <p:cNvSpPr>
              <a:spLocks noChangeShapeType="1"/>
            </p:cNvSpPr>
            <p:nvPr/>
          </p:nvSpPr>
          <p:spPr bwMode="auto">
            <a:xfrm flipH="1">
              <a:off x="1953" y="367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5" name="Line 25"/>
            <p:cNvSpPr>
              <a:spLocks noChangeShapeType="1"/>
            </p:cNvSpPr>
            <p:nvPr/>
          </p:nvSpPr>
          <p:spPr bwMode="auto">
            <a:xfrm flipH="1">
              <a:off x="1953" y="439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 flipH="1">
              <a:off x="1953" y="52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7" name="Line 27"/>
            <p:cNvSpPr>
              <a:spLocks noChangeShapeType="1"/>
            </p:cNvSpPr>
            <p:nvPr/>
          </p:nvSpPr>
          <p:spPr bwMode="auto">
            <a:xfrm flipH="1">
              <a:off x="1953" y="61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8" name="Line 28"/>
            <p:cNvSpPr>
              <a:spLocks noChangeShapeType="1"/>
            </p:cNvSpPr>
            <p:nvPr/>
          </p:nvSpPr>
          <p:spPr bwMode="auto">
            <a:xfrm flipV="1">
              <a:off x="1953" y="252"/>
              <a:ext cx="1" cy="5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>
              <a:off x="1953" y="252"/>
              <a:ext cx="7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 flipH="1">
              <a:off x="9513" y="223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 flipH="1">
              <a:off x="9513" y="34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2" name="Line 32"/>
            <p:cNvSpPr>
              <a:spLocks noChangeShapeType="1"/>
            </p:cNvSpPr>
            <p:nvPr/>
          </p:nvSpPr>
          <p:spPr bwMode="auto">
            <a:xfrm flipH="1">
              <a:off x="9513" y="475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3" name="Line 33"/>
            <p:cNvSpPr>
              <a:spLocks noChangeShapeType="1"/>
            </p:cNvSpPr>
            <p:nvPr/>
          </p:nvSpPr>
          <p:spPr bwMode="auto">
            <a:xfrm flipH="1">
              <a:off x="9513" y="61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4" name="Line 34"/>
            <p:cNvSpPr>
              <a:spLocks noChangeShapeType="1"/>
            </p:cNvSpPr>
            <p:nvPr/>
          </p:nvSpPr>
          <p:spPr bwMode="auto">
            <a:xfrm>
              <a:off x="5373" y="2412"/>
              <a:ext cx="1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5" name="Line 35"/>
            <p:cNvSpPr>
              <a:spLocks noChangeShapeType="1"/>
            </p:cNvSpPr>
            <p:nvPr/>
          </p:nvSpPr>
          <p:spPr bwMode="auto">
            <a:xfrm>
              <a:off x="5373" y="367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6" name="Line 36"/>
            <p:cNvSpPr>
              <a:spLocks noChangeShapeType="1"/>
            </p:cNvSpPr>
            <p:nvPr/>
          </p:nvSpPr>
          <p:spPr bwMode="auto">
            <a:xfrm>
              <a:off x="5373" y="493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7" name="Line 37"/>
            <p:cNvSpPr>
              <a:spLocks noChangeShapeType="1"/>
            </p:cNvSpPr>
            <p:nvPr/>
          </p:nvSpPr>
          <p:spPr bwMode="auto">
            <a:xfrm>
              <a:off x="5373" y="619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8" name="Line 38"/>
            <p:cNvSpPr>
              <a:spLocks noChangeShapeType="1"/>
            </p:cNvSpPr>
            <p:nvPr/>
          </p:nvSpPr>
          <p:spPr bwMode="auto">
            <a:xfrm>
              <a:off x="5373" y="97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9" name="Text Box 39"/>
            <p:cNvSpPr txBox="1">
              <a:spLocks noChangeArrowheads="1"/>
            </p:cNvSpPr>
            <p:nvPr/>
          </p:nvSpPr>
          <p:spPr bwMode="auto">
            <a:xfrm>
              <a:off x="3580" y="-1381"/>
              <a:ext cx="6089" cy="896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600" b="1" dirty="0">
                  <a:solidFill>
                    <a:schemeClr val="bg1"/>
                  </a:solidFill>
                  <a:latin typeface="Arial" pitchFamily="34" charset="0"/>
                </a:rPr>
                <a:t>Como pode a universidade transferir  tecnologia?</a:t>
              </a:r>
              <a:endParaRPr lang="pt-BR" sz="16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29162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>
            <a:off x="42116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6948488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>
            <a:off x="6948488" y="32845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>
            <a:off x="6948488" y="4219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5" name="Line 45"/>
          <p:cNvSpPr>
            <a:spLocks noChangeShapeType="1"/>
          </p:cNvSpPr>
          <p:nvPr/>
        </p:nvSpPr>
        <p:spPr bwMode="auto">
          <a:xfrm>
            <a:off x="6948488" y="51562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6" name="Line 46"/>
          <p:cNvSpPr>
            <a:spLocks noChangeShapeType="1"/>
          </p:cNvSpPr>
          <p:nvPr/>
        </p:nvSpPr>
        <p:spPr bwMode="auto">
          <a:xfrm>
            <a:off x="2916238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>
            <a:off x="2916238" y="4724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>
            <a:off x="2916238" y="31400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9" name="Line 49"/>
          <p:cNvSpPr>
            <a:spLocks noChangeShapeType="1"/>
          </p:cNvSpPr>
          <p:nvPr/>
        </p:nvSpPr>
        <p:spPr bwMode="auto">
          <a:xfrm>
            <a:off x="2916238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0" name="Line 50"/>
          <p:cNvSpPr>
            <a:spLocks noChangeShapeType="1"/>
          </p:cNvSpPr>
          <p:nvPr/>
        </p:nvSpPr>
        <p:spPr bwMode="auto">
          <a:xfrm>
            <a:off x="2916238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1" name="Line 51"/>
          <p:cNvSpPr>
            <a:spLocks noChangeShapeType="1"/>
          </p:cNvSpPr>
          <p:nvPr/>
        </p:nvSpPr>
        <p:spPr bwMode="auto">
          <a:xfrm>
            <a:off x="2916238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>
            <a:off x="4211638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" name="Espaço Reservado para Rodapé 4"/>
          <p:cNvSpPr txBox="1">
            <a:spLocks/>
          </p:cNvSpPr>
          <p:nvPr/>
        </p:nvSpPr>
        <p:spPr>
          <a:xfrm>
            <a:off x="2411760" y="6492875"/>
            <a:ext cx="4391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Fonte: Adaptado de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Santos (2011)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o explicativo em seta para a direita 53"/>
          <p:cNvSpPr/>
          <p:nvPr/>
        </p:nvSpPr>
        <p:spPr>
          <a:xfrm>
            <a:off x="0" y="3789040"/>
            <a:ext cx="1835696" cy="6480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/>
              <a:t>Congressos</a:t>
            </a:r>
          </a:p>
          <a:p>
            <a:r>
              <a:rPr lang="pt-BR" sz="1400" dirty="0" smtClean="0"/>
              <a:t>Publicações</a:t>
            </a:r>
          </a:p>
          <a:p>
            <a:r>
              <a:rPr lang="pt-BR" sz="1400" dirty="0" smtClean="0"/>
              <a:t>NIT</a:t>
            </a:r>
            <a:endParaRPr lang="pt-BR" sz="1400" dirty="0"/>
          </a:p>
        </p:txBody>
      </p:sp>
      <p:sp>
        <p:nvSpPr>
          <p:cNvPr id="55" name="Texto explicativo em seta para a direita 54"/>
          <p:cNvSpPr/>
          <p:nvPr/>
        </p:nvSpPr>
        <p:spPr>
          <a:xfrm>
            <a:off x="0" y="3140968"/>
            <a:ext cx="1835696" cy="57606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/>
              <a:t>Cursos</a:t>
            </a:r>
          </a:p>
          <a:p>
            <a:r>
              <a:rPr lang="pt-BR" sz="1400" dirty="0" smtClean="0"/>
              <a:t>Treinamentos</a:t>
            </a:r>
            <a:endParaRPr lang="pt-BR" sz="1400" dirty="0"/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3059832" y="1124744"/>
            <a:ext cx="1247579" cy="115195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Negociando</a:t>
            </a:r>
            <a:r>
              <a:rPr lang="en-US" sz="1600" dirty="0"/>
              <a:t> PI</a:t>
            </a:r>
          </a:p>
        </p:txBody>
      </p:sp>
    </p:spTree>
    <p:extLst>
      <p:ext uri="{BB962C8B-B14F-4D97-AF65-F5344CB8AC3E}">
        <p14:creationId xmlns:p14="http://schemas.microsoft.com/office/powerpoint/2010/main" val="778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955104" y="62136"/>
            <a:ext cx="8153400" cy="9906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BDF6FD"/>
                </a:solidFill>
              </a:rPr>
              <a:t>Aspectos </a:t>
            </a:r>
            <a:r>
              <a:rPr lang="pt-BR" sz="2800" dirty="0">
                <a:solidFill>
                  <a:srgbClr val="BDF6FD"/>
                </a:solidFill>
              </a:rPr>
              <a:t>que interferem na escolha dos </a:t>
            </a:r>
            <a:r>
              <a:rPr lang="pt-BR" sz="2800" dirty="0" smtClean="0">
                <a:solidFill>
                  <a:srgbClr val="BDF6FD"/>
                </a:solidFill>
              </a:rPr>
              <a:t/>
            </a:r>
            <a:br>
              <a:rPr lang="pt-BR" sz="2800" dirty="0" smtClean="0">
                <a:solidFill>
                  <a:srgbClr val="BDF6FD"/>
                </a:solidFill>
              </a:rPr>
            </a:br>
            <a:r>
              <a:rPr lang="pt-BR" sz="2800" dirty="0" smtClean="0">
                <a:solidFill>
                  <a:srgbClr val="BDF6FD"/>
                </a:solidFill>
              </a:rPr>
              <a:t>mecanismos </a:t>
            </a:r>
            <a:r>
              <a:rPr lang="pt-BR" sz="2800" dirty="0">
                <a:solidFill>
                  <a:srgbClr val="BDF6FD"/>
                </a:solidFill>
              </a:rPr>
              <a:t>de TT -</a:t>
            </a:r>
            <a:r>
              <a:rPr lang="pt-BR" sz="2800" dirty="0" smtClean="0">
                <a:solidFill>
                  <a:srgbClr val="BDF6FD"/>
                </a:solidFill>
              </a:rPr>
              <a:t/>
            </a:r>
            <a:br>
              <a:rPr lang="pt-BR" sz="2800" dirty="0" smtClean="0">
                <a:solidFill>
                  <a:srgbClr val="BDF6FD"/>
                </a:solidFill>
              </a:rPr>
            </a:br>
            <a:r>
              <a:rPr lang="pt-BR" sz="2800" dirty="0" smtClean="0">
                <a:solidFill>
                  <a:srgbClr val="0495A9"/>
                </a:solidFill>
              </a:rPr>
              <a:t>Horizonte do tempo e objetivo da transferência</a:t>
            </a:r>
            <a:endParaRPr lang="pt-BR" sz="2800" dirty="0">
              <a:solidFill>
                <a:srgbClr val="0495A9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 empresa pode desejar: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 smtClean="0">
                <a:solidFill>
                  <a:schemeClr val="tx2">
                    <a:lumMod val="75000"/>
                  </a:schemeClr>
                </a:solidFill>
              </a:rPr>
              <a:t>Alavancar sua competência técnica: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 empresa já tem determinado nível de conhecimento. Os contratos de </a:t>
            </a:r>
            <a:r>
              <a:rPr lang="pt-BR" sz="2000" dirty="0" err="1" smtClean="0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são mais indicados pois a empresa contrata a universidade para realizar uma parte definida do trabalho.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 smtClean="0">
                <a:solidFill>
                  <a:schemeClr val="tx2">
                    <a:lumMod val="75000"/>
                  </a:schemeClr>
                </a:solidFill>
              </a:rPr>
              <a:t>Realizar atividades </a:t>
            </a:r>
            <a:r>
              <a:rPr lang="pt-BR" sz="2000" u="sng" dirty="0" err="1" smtClean="0">
                <a:solidFill>
                  <a:schemeClr val="tx2">
                    <a:lumMod val="75000"/>
                  </a:schemeClr>
                </a:solidFill>
              </a:rPr>
              <a:t>inovativas</a:t>
            </a:r>
            <a:r>
              <a:rPr lang="pt-BR" sz="2000" u="sng" dirty="0" smtClean="0">
                <a:solidFill>
                  <a:schemeClr val="tx2">
                    <a:lumMod val="75000"/>
                  </a:schemeClr>
                </a:solidFill>
              </a:rPr>
              <a:t> incrementais: 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o departamento de desenvolvimento da empresa costuma ter a qualificação necessária para realizá-las. Assim, são indicados os contratos de </a:t>
            </a:r>
            <a:r>
              <a:rPr lang="pt-BR" sz="2000" dirty="0" err="1" smtClean="0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e os licenciamentos.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 smtClean="0">
                <a:solidFill>
                  <a:schemeClr val="tx2">
                    <a:lumMod val="75000"/>
                  </a:schemeClr>
                </a:solidFill>
              </a:rPr>
              <a:t>Construir competência técnica: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requer altos investimentos para construir competências que a empresa não possui. Os consórcios e fundos de pesquisa e as </a:t>
            </a:r>
            <a:r>
              <a:rPr lang="pt-BR" sz="2000" i="1" dirty="0" smtClean="0">
                <a:solidFill>
                  <a:schemeClr val="tx2">
                    <a:lumMod val="75000"/>
                  </a:schemeClr>
                </a:solidFill>
              </a:rPr>
              <a:t>joint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pt-BR" sz="2000" i="1" dirty="0" smtClean="0">
                <a:solidFill>
                  <a:schemeClr val="tx2">
                    <a:lumMod val="75000"/>
                  </a:schemeClr>
                </a:solidFill>
              </a:rPr>
              <a:t>ventures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 são os canais mais indicados.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 smtClean="0">
                <a:solidFill>
                  <a:schemeClr val="tx2">
                    <a:lumMod val="75000"/>
                  </a:schemeClr>
                </a:solidFill>
              </a:rPr>
              <a:t>Realizar atividades </a:t>
            </a:r>
            <a:r>
              <a:rPr lang="pt-BR" sz="2000" u="sng" dirty="0" err="1" smtClean="0">
                <a:solidFill>
                  <a:schemeClr val="tx2">
                    <a:lumMod val="75000"/>
                  </a:schemeClr>
                </a:solidFill>
              </a:rPr>
              <a:t>inovativas</a:t>
            </a:r>
            <a:r>
              <a:rPr lang="pt-BR" sz="2000" u="sng" dirty="0" smtClean="0">
                <a:solidFill>
                  <a:schemeClr val="tx2">
                    <a:lumMod val="75000"/>
                  </a:schemeClr>
                </a:solidFill>
              </a:rPr>
              <a:t> descontínuas: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também envolvem altos investimentos e riscos e os consórcios e fundos de pesquisa e contratos de </a:t>
            </a:r>
            <a:r>
              <a:rPr lang="pt-BR" sz="2000" dirty="0" err="1" smtClean="0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são os canais mais indicados.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endParaRPr lang="pt-BR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Fonte:  </a:t>
            </a:r>
            <a:r>
              <a:rPr lang="nl-NL" sz="1200" dirty="0" smtClean="0">
                <a:solidFill>
                  <a:schemeClr val="tx2">
                    <a:lumMod val="75000"/>
                  </a:schemeClr>
                </a:solidFill>
              </a:rPr>
              <a:t>Van Gils, Vissers &amp; de Wit (2009)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14960" y="2492896"/>
            <a:ext cx="484632" cy="3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Horizonte do tempo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60021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84482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_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79712" y="-153888"/>
            <a:ext cx="6786336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Critérios para avaliação da tecnologia </a:t>
            </a:r>
            <a:br>
              <a:rPr lang="pt-BR" dirty="0" smtClean="0"/>
            </a:br>
            <a:r>
              <a:rPr lang="pt-BR" dirty="0" smtClean="0"/>
              <a:t>a ser transferida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052736"/>
            <a:ext cx="7920880" cy="55446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Qualidade;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Custo;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Ciclo de vida;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Estágio de desenvolvimento;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Integração do pacote tecnológico;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Disponibilidade de mão de obra e treinamento requerido;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Adequação da tecnologia à realidade local;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Reputação do fornecedor da tecnologia;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Estado da tecnologia em relação ao padrão internacional;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Exigência e disponibilidade de assistência técnica durante a implementação e fase operacional.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9592" y="6211669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300" dirty="0" err="1">
                <a:solidFill>
                  <a:schemeClr val="tx2">
                    <a:lumMod val="75000"/>
                  </a:schemeClr>
                </a:solidFill>
              </a:rPr>
              <a:t>Kumar</a:t>
            </a:r>
            <a:r>
              <a:rPr lang="pt-BR" sz="1300" dirty="0">
                <a:solidFill>
                  <a:schemeClr val="tx2">
                    <a:lumMod val="75000"/>
                  </a:schemeClr>
                </a:solidFill>
              </a:rPr>
              <a:t> et al. (2009); Santos (2011)</a:t>
            </a:r>
          </a:p>
          <a:p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755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7313"/>
            <a:ext cx="84867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7398" y="6069936"/>
            <a:ext cx="3097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/>
              <a:t>Fonte: Instituto Inovação (2010).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691680" y="-99392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rgbClr val="BDF6FD"/>
                </a:solidFill>
                <a:latin typeface="+mj-lt"/>
                <a:cs typeface="Arial" pitchFamily="34" charset="0"/>
              </a:rPr>
              <a:t>Amarrando</a:t>
            </a:r>
            <a:r>
              <a:rPr lang="en-US" sz="3200" b="1" dirty="0" smtClean="0">
                <a:solidFill>
                  <a:srgbClr val="BDF6FD"/>
                </a:solidFill>
                <a:latin typeface="+mj-lt"/>
                <a:cs typeface="Arial" pitchFamily="34" charset="0"/>
              </a:rPr>
              <a:t> a TT com um </a:t>
            </a:r>
          </a:p>
          <a:p>
            <a:pPr algn="ctr" eaLnBrk="1" hangingPunct="1"/>
            <a:r>
              <a:rPr lang="en-US" sz="3200" b="1" dirty="0" err="1" smtClean="0">
                <a:solidFill>
                  <a:srgbClr val="BDF6FD"/>
                </a:solidFill>
                <a:latin typeface="+mj-lt"/>
                <a:cs typeface="Arial" pitchFamily="34" charset="0"/>
              </a:rPr>
              <a:t>modelo</a:t>
            </a:r>
            <a:r>
              <a:rPr lang="en-US" sz="3200" b="1" dirty="0" smtClean="0">
                <a:solidFill>
                  <a:srgbClr val="BDF6FD"/>
                </a:solidFill>
                <a:latin typeface="+mj-lt"/>
                <a:cs typeface="Arial" pitchFamily="34" charset="0"/>
              </a:rPr>
              <a:t> de </a:t>
            </a:r>
            <a:r>
              <a:rPr lang="en-US" sz="3200" b="1" dirty="0" err="1" smtClean="0">
                <a:solidFill>
                  <a:srgbClr val="BDF6FD"/>
                </a:solidFill>
                <a:latin typeface="+mj-lt"/>
                <a:cs typeface="Arial" pitchFamily="34" charset="0"/>
              </a:rPr>
              <a:t>gestão</a:t>
            </a:r>
            <a:r>
              <a:rPr lang="en-US" sz="3200" b="1" dirty="0" smtClean="0">
                <a:solidFill>
                  <a:srgbClr val="BDF6FD"/>
                </a:solidFill>
                <a:latin typeface="+mj-lt"/>
                <a:cs typeface="Arial" pitchFamily="34" charset="0"/>
              </a:rPr>
              <a:t> da </a:t>
            </a:r>
            <a:r>
              <a:rPr lang="en-US" sz="3200" b="1" dirty="0" err="1" smtClean="0">
                <a:solidFill>
                  <a:srgbClr val="BDF6FD"/>
                </a:solidFill>
                <a:latin typeface="+mj-lt"/>
                <a:cs typeface="Arial" pitchFamily="34" charset="0"/>
              </a:rPr>
              <a:t>inovação</a:t>
            </a:r>
            <a:endParaRPr lang="pt-BR" sz="3200" b="1" dirty="0">
              <a:solidFill>
                <a:srgbClr val="BDF6FD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 rot="1920414">
            <a:off x="3174457" y="1456769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 rot="1920414">
            <a:off x="4382570" y="1985298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920414">
            <a:off x="6143599" y="1960069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27584" y="1556792"/>
            <a:ext cx="3384376" cy="13681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Capacidade de construir e manter uma rede de relacionamentos de fontes de tecnologia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92080" y="1556792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Capacidade de avaliação e seleção de fontes adequadas de tecnologia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71600" y="3501008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Capacidade de negociação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64088" y="3501008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Capacidade de gerenciamento e implementação do processo de TT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275856" y="5229200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Capacidade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27030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00200" y="-27384"/>
            <a:ext cx="7380312" cy="9361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BDF6FD"/>
                </a:solidFill>
              </a:rPr>
              <a:t>Habilidades necessárias para gerenciar o processo de TT</a:t>
            </a:r>
            <a:endParaRPr lang="pt-BR" dirty="0">
              <a:solidFill>
                <a:srgbClr val="BDF6FD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Capacidade de construir e manter uma rede de relacionamentos de fontes de tecnologia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Capacidade de avaliação e seleção de fontes adequadas de tecnologia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Capacidade de negociação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Capacidade de gerenciamento e implementação do processo de TT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Capacidade de aprendizagem</a:t>
            </a: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5067" y="6228020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Tidd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Bessant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&amp;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Pavitt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414442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488832" cy="10081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Entendendo como uma empresa pode gerenciar o processo de TT </a:t>
            </a:r>
            <a:endParaRPr lang="pt-BR" dirty="0"/>
          </a:p>
        </p:txBody>
      </p:sp>
      <p:pic>
        <p:nvPicPr>
          <p:cNvPr id="16" name="Imagem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35496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Dias (2011, p. 43).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9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708920"/>
            <a:ext cx="7056784" cy="2880320"/>
          </a:xfrm>
        </p:spPr>
        <p:txBody>
          <a:bodyPr>
            <a:noAutofit/>
          </a:bodyPr>
          <a:lstStyle/>
          <a:p>
            <a:r>
              <a:rPr lang="pt-BR" sz="3600" dirty="0" smtClean="0"/>
              <a:t>POR ONDE COMEÇAR A BUSCA PARA TRABALHAR EM  COOPERAÇÃO E TRANSFERIR TECNOLOGIA...</a:t>
            </a:r>
          </a:p>
        </p:txBody>
      </p:sp>
    </p:spTree>
    <p:extLst>
      <p:ext uri="{BB962C8B-B14F-4D97-AF65-F5344CB8AC3E}">
        <p14:creationId xmlns:p14="http://schemas.microsoft.com/office/powerpoint/2010/main" val="14654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DOS PLANOS À REALIDADE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articulação pesquisa-indústria praticamente não se estabeleceu no Brasil, a não ser em alguns segmentos específicos. </a:t>
            </a:r>
          </a:p>
          <a:p>
            <a:endParaRPr lang="pt-BR" sz="2400" dirty="0" smtClean="0"/>
          </a:p>
          <a:p>
            <a:r>
              <a:rPr lang="pt-BR" dirty="0" smtClean="0"/>
              <a:t>O desenvolvimento industrial foi calcado basicamente na compra de pacotes tecnológicos. </a:t>
            </a:r>
          </a:p>
          <a:p>
            <a:endParaRPr lang="pt-BR" sz="2400" dirty="0" smtClean="0"/>
          </a:p>
          <a:p>
            <a:r>
              <a:rPr lang="pt-BR" dirty="0" smtClean="0"/>
              <a:t>As diversas formas de parceria hoje existentes no mundo têm como finalidade potencializar os investimentos, otimizar o suporte tecnológico disponível e organizar a produção em escala global. </a:t>
            </a:r>
          </a:p>
        </p:txBody>
      </p:sp>
    </p:spTree>
    <p:extLst>
      <p:ext uri="{BB962C8B-B14F-4D97-AF65-F5344CB8AC3E}">
        <p14:creationId xmlns:p14="http://schemas.microsoft.com/office/powerpoint/2010/main" val="6225966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POR ONDE COMEÇAR...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544616"/>
          </a:xfrm>
        </p:spPr>
        <p:txBody>
          <a:bodyPr>
            <a:normAutofit/>
          </a:bodyPr>
          <a:lstStyle/>
          <a:p>
            <a:pPr algn="ctr"/>
            <a:r>
              <a:rPr lang="pt-BR" sz="3200" dirty="0" err="1" smtClean="0">
                <a:solidFill>
                  <a:srgbClr val="0495A9"/>
                </a:solidFill>
                <a:latin typeface="Comic Sans MS" pitchFamily="66" charset="0"/>
              </a:rPr>
              <a:t>ICT´s</a:t>
            </a:r>
            <a:endParaRPr lang="pt-BR" sz="3200" dirty="0">
              <a:solidFill>
                <a:srgbClr val="0495A9"/>
              </a:solidFill>
              <a:latin typeface="Comic Sans MS" pitchFamily="66" charset="0"/>
            </a:endParaRPr>
          </a:p>
          <a:p>
            <a:pPr algn="ctr"/>
            <a:r>
              <a:rPr lang="pt-BR" sz="3200" dirty="0" smtClean="0">
                <a:solidFill>
                  <a:srgbClr val="0495A9"/>
                </a:solidFill>
                <a:latin typeface="Comic Sans MS" pitchFamily="66" charset="0"/>
              </a:rPr>
              <a:t>Instituições de Ciência e Tecnologia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lvl="1" algn="just"/>
            <a:r>
              <a:rPr lang="pt-BR" dirty="0">
                <a:solidFill>
                  <a:srgbClr val="006600"/>
                </a:solidFill>
                <a:latin typeface="Comic Sans MS" pitchFamily="66" charset="0"/>
              </a:rPr>
              <a:t>Agencia USP de Inovação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2"/>
              </a:rPr>
              <a:t>www.inovacao.usp.br</a:t>
            </a:r>
            <a:endParaRPr lang="pt-BR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IPT </a:t>
            </a:r>
            <a:r>
              <a:rPr lang="pt-BR" dirty="0">
                <a:solidFill>
                  <a:srgbClr val="006600"/>
                </a:solidFill>
                <a:latin typeface="Comic Sans MS" pitchFamily="66" charset="0"/>
                <a:hlinkClick r:id="rId3"/>
              </a:rPr>
              <a:t>www.ipt.br</a:t>
            </a:r>
            <a:endParaRPr lang="pt-BR" dirty="0">
              <a:solidFill>
                <a:srgbClr val="006600"/>
              </a:solidFill>
              <a:latin typeface="Comic Sans MS" pitchFamily="66" charset="0"/>
            </a:endParaRPr>
          </a:p>
          <a:p>
            <a:pPr lvl="1" algn="just"/>
            <a:r>
              <a:rPr lang="pt-BR" dirty="0">
                <a:solidFill>
                  <a:srgbClr val="006600"/>
                </a:solidFill>
                <a:latin typeface="Comic Sans MS" pitchFamily="66" charset="0"/>
              </a:rPr>
              <a:t>Portal Inovação do MCT </a:t>
            </a:r>
            <a:r>
              <a:rPr lang="pt-BR" dirty="0">
                <a:solidFill>
                  <a:srgbClr val="006600"/>
                </a:solidFill>
                <a:latin typeface="Comic Sans MS" pitchFamily="66" charset="0"/>
                <a:hlinkClick r:id="rId4"/>
              </a:rPr>
              <a:t>www.mct.gov.br</a:t>
            </a:r>
            <a:endParaRPr lang="pt-BR" dirty="0">
              <a:solidFill>
                <a:srgbClr val="006600"/>
              </a:solidFill>
              <a:latin typeface="Comic Sans MS" pitchFamily="66" charset="0"/>
            </a:endParaRP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INOVA (Unicamp)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2"/>
              </a:rPr>
              <a:t>www.inova.unicamp.br</a:t>
            </a: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Agencia UNESP de Inovação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2"/>
              </a:rPr>
              <a:t>www.auin.unesp.br</a:t>
            </a: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UFRJ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2"/>
              </a:rPr>
              <a:t>www.inovacao.ufrj.br</a:t>
            </a: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CIMATEC (BAHIA)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5"/>
              </a:rPr>
              <a:t>www.cimantec.org.br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Portais/Programas de Empresas </a:t>
            </a:r>
          </a:p>
          <a:p>
            <a:pPr lvl="1" algn="just"/>
            <a:endParaRPr lang="pt-BR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conceitual da Cooperação empresa-Universidade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6453336"/>
            <a:ext cx="280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Adaptado de </a:t>
            </a:r>
            <a:r>
              <a:rPr lang="pt-BR" sz="1200" dirty="0" err="1" smtClean="0"/>
              <a:t>Bercovitz</a:t>
            </a:r>
            <a:r>
              <a:rPr lang="pt-BR" sz="1200" dirty="0" smtClean="0"/>
              <a:t> e Feldmann (2006)</a:t>
            </a:r>
            <a:endParaRPr lang="pt-BR" sz="12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11188" y="1196975"/>
            <a:ext cx="7489825" cy="5111750"/>
            <a:chOff x="385" y="754"/>
            <a:chExt cx="4718" cy="322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" y="754"/>
              <a:ext cx="4718" cy="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98" y="759"/>
              <a:ext cx="1925" cy="206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90" y="822"/>
              <a:ext cx="159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DA Universidade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367" y="3086"/>
              <a:ext cx="1926" cy="883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25" y="3190"/>
              <a:ext cx="7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CARACTER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090" y="3190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118" y="3190"/>
              <a:ext cx="11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STICA DAS FIRMAS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581" y="3334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626" y="3334"/>
              <a:ext cx="5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Caracter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090" y="3334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118" y="3334"/>
              <a:ext cx="7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sticas da ind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792" y="3334"/>
              <a:ext cx="1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ú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855" y="3334"/>
              <a:ext cx="27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stria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773" y="3479"/>
              <a:ext cx="8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817" y="3479"/>
              <a:ext cx="9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891" y="3479"/>
              <a:ext cx="10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Objetivos da Firma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35" y="3623"/>
              <a:ext cx="9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480" y="3623"/>
              <a:ext cx="181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Tamanho e capacidade da Firma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63" y="3769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08" y="3769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781" y="3769"/>
              <a:ext cx="4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Localiza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218" y="3769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281" y="3769"/>
              <a:ext cx="5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ão geogr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755" y="3769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á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828" y="3769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fica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40" y="1917"/>
              <a:ext cx="1097" cy="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40" y="1917"/>
              <a:ext cx="1107" cy="354"/>
            </a:xfrm>
            <a:custGeom>
              <a:avLst/>
              <a:gdLst>
                <a:gd name="T0" fmla="*/ 0 w 1107"/>
                <a:gd name="T1" fmla="*/ 0 h 354"/>
                <a:gd name="T2" fmla="*/ 1107 w 1107"/>
                <a:gd name="T3" fmla="*/ 0 h 354"/>
                <a:gd name="T4" fmla="*/ 1107 w 1107"/>
                <a:gd name="T5" fmla="*/ 354 h 354"/>
                <a:gd name="T6" fmla="*/ 0 w 1107"/>
                <a:gd name="T7" fmla="*/ 354 h 354"/>
                <a:gd name="T8" fmla="*/ 0 w 1107"/>
                <a:gd name="T9" fmla="*/ 0 h 354"/>
                <a:gd name="T10" fmla="*/ 10 w 1107"/>
                <a:gd name="T11" fmla="*/ 349 h 354"/>
                <a:gd name="T12" fmla="*/ 5 w 1107"/>
                <a:gd name="T13" fmla="*/ 344 h 354"/>
                <a:gd name="T14" fmla="*/ 1102 w 1107"/>
                <a:gd name="T15" fmla="*/ 344 h 354"/>
                <a:gd name="T16" fmla="*/ 1097 w 1107"/>
                <a:gd name="T17" fmla="*/ 349 h 354"/>
                <a:gd name="T18" fmla="*/ 1097 w 1107"/>
                <a:gd name="T19" fmla="*/ 5 h 354"/>
                <a:gd name="T20" fmla="*/ 1102 w 1107"/>
                <a:gd name="T21" fmla="*/ 10 h 354"/>
                <a:gd name="T22" fmla="*/ 5 w 1107"/>
                <a:gd name="T23" fmla="*/ 10 h 354"/>
                <a:gd name="T24" fmla="*/ 10 w 1107"/>
                <a:gd name="T25" fmla="*/ 5 h 354"/>
                <a:gd name="T26" fmla="*/ 10 w 1107"/>
                <a:gd name="T27" fmla="*/ 34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7" h="354">
                  <a:moveTo>
                    <a:pt x="0" y="0"/>
                  </a:moveTo>
                  <a:lnTo>
                    <a:pt x="1107" y="0"/>
                  </a:lnTo>
                  <a:lnTo>
                    <a:pt x="1107" y="354"/>
                  </a:lnTo>
                  <a:lnTo>
                    <a:pt x="0" y="354"/>
                  </a:lnTo>
                  <a:lnTo>
                    <a:pt x="0" y="0"/>
                  </a:lnTo>
                  <a:close/>
                  <a:moveTo>
                    <a:pt x="10" y="349"/>
                  </a:moveTo>
                  <a:lnTo>
                    <a:pt x="5" y="344"/>
                  </a:lnTo>
                  <a:lnTo>
                    <a:pt x="1102" y="344"/>
                  </a:lnTo>
                  <a:lnTo>
                    <a:pt x="1097" y="349"/>
                  </a:lnTo>
                  <a:lnTo>
                    <a:pt x="1097" y="5"/>
                  </a:lnTo>
                  <a:lnTo>
                    <a:pt x="1102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349"/>
                  </a:lnTo>
                  <a:close/>
                </a:path>
              </a:pathLst>
            </a:custGeom>
            <a:solidFill>
              <a:srgbClr val="0058B0"/>
            </a:solidFill>
            <a:ln w="1" cap="flat">
              <a:solidFill>
                <a:srgbClr val="0058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660" y="1979"/>
              <a:ext cx="9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PESQUISADOR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762" y="2123"/>
              <a:ext cx="72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INDIVIDUAL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076" y="1721"/>
              <a:ext cx="1655" cy="7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076" y="1721"/>
              <a:ext cx="1665" cy="766"/>
            </a:xfrm>
            <a:custGeom>
              <a:avLst/>
              <a:gdLst>
                <a:gd name="T0" fmla="*/ 0 w 1665"/>
                <a:gd name="T1" fmla="*/ 0 h 766"/>
                <a:gd name="T2" fmla="*/ 1665 w 1665"/>
                <a:gd name="T3" fmla="*/ 0 h 766"/>
                <a:gd name="T4" fmla="*/ 1665 w 1665"/>
                <a:gd name="T5" fmla="*/ 766 h 766"/>
                <a:gd name="T6" fmla="*/ 0 w 1665"/>
                <a:gd name="T7" fmla="*/ 766 h 766"/>
                <a:gd name="T8" fmla="*/ 0 w 1665"/>
                <a:gd name="T9" fmla="*/ 0 h 766"/>
                <a:gd name="T10" fmla="*/ 10 w 1665"/>
                <a:gd name="T11" fmla="*/ 761 h 766"/>
                <a:gd name="T12" fmla="*/ 5 w 1665"/>
                <a:gd name="T13" fmla="*/ 756 h 766"/>
                <a:gd name="T14" fmla="*/ 1660 w 1665"/>
                <a:gd name="T15" fmla="*/ 756 h 766"/>
                <a:gd name="T16" fmla="*/ 1655 w 1665"/>
                <a:gd name="T17" fmla="*/ 761 h 766"/>
                <a:gd name="T18" fmla="*/ 1655 w 1665"/>
                <a:gd name="T19" fmla="*/ 5 h 766"/>
                <a:gd name="T20" fmla="*/ 1660 w 1665"/>
                <a:gd name="T21" fmla="*/ 10 h 766"/>
                <a:gd name="T22" fmla="*/ 5 w 1665"/>
                <a:gd name="T23" fmla="*/ 10 h 766"/>
                <a:gd name="T24" fmla="*/ 10 w 1665"/>
                <a:gd name="T25" fmla="*/ 5 h 766"/>
                <a:gd name="T26" fmla="*/ 10 w 1665"/>
                <a:gd name="T27" fmla="*/ 761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5" h="766">
                  <a:moveTo>
                    <a:pt x="0" y="0"/>
                  </a:moveTo>
                  <a:lnTo>
                    <a:pt x="1665" y="0"/>
                  </a:lnTo>
                  <a:lnTo>
                    <a:pt x="1665" y="766"/>
                  </a:lnTo>
                  <a:lnTo>
                    <a:pt x="0" y="766"/>
                  </a:lnTo>
                  <a:lnTo>
                    <a:pt x="0" y="0"/>
                  </a:lnTo>
                  <a:close/>
                  <a:moveTo>
                    <a:pt x="10" y="761"/>
                  </a:moveTo>
                  <a:lnTo>
                    <a:pt x="5" y="756"/>
                  </a:lnTo>
                  <a:lnTo>
                    <a:pt x="1660" y="756"/>
                  </a:lnTo>
                  <a:lnTo>
                    <a:pt x="1655" y="761"/>
                  </a:lnTo>
                  <a:lnTo>
                    <a:pt x="1655" y="5"/>
                  </a:lnTo>
                  <a:lnTo>
                    <a:pt x="1660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761"/>
                  </a:lnTo>
                  <a:close/>
                </a:path>
              </a:pathLst>
            </a:custGeom>
            <a:solidFill>
              <a:srgbClr val="0058B0"/>
            </a:solidFill>
            <a:ln w="1" cap="flat">
              <a:solidFill>
                <a:srgbClr val="0058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01" y="1763"/>
              <a:ext cx="53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TRANSA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91" y="1763"/>
              <a:ext cx="1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4" y="1763"/>
              <a:ext cx="2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ÕES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318" y="1907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363" y="1907"/>
              <a:ext cx="120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Pesquisa patrocinada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655" y="2051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700" y="2051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Licen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983" y="2051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046" y="2051"/>
              <a:ext cx="1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454" y="2196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501" y="2196"/>
              <a:ext cx="6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Firmas Spin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137" y="2196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182" y="2196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offs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172" y="2340"/>
              <a:ext cx="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218" y="2340"/>
              <a:ext cx="5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Contrata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674" y="2340"/>
              <a:ext cx="1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737" y="2340"/>
              <a:ext cx="9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ão de estudantes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190" y="1721"/>
              <a:ext cx="10" cy="756"/>
            </a:xfrm>
            <a:custGeom>
              <a:avLst/>
              <a:gdLst>
                <a:gd name="T0" fmla="*/ 16 w 16"/>
                <a:gd name="T1" fmla="*/ 8 h 1232"/>
                <a:gd name="T2" fmla="*/ 16 w 16"/>
                <a:gd name="T3" fmla="*/ 1224 h 1232"/>
                <a:gd name="T4" fmla="*/ 8 w 16"/>
                <a:gd name="T5" fmla="*/ 1232 h 1232"/>
                <a:gd name="T6" fmla="*/ 0 w 16"/>
                <a:gd name="T7" fmla="*/ 1224 h 1232"/>
                <a:gd name="T8" fmla="*/ 0 w 16"/>
                <a:gd name="T9" fmla="*/ 8 h 1232"/>
                <a:gd name="T10" fmla="*/ 8 w 16"/>
                <a:gd name="T11" fmla="*/ 0 h 1232"/>
                <a:gd name="T12" fmla="*/ 16 w 16"/>
                <a:gd name="T13" fmla="*/ 8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16" y="8"/>
                  </a:move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223" y="828"/>
              <a:ext cx="978" cy="903"/>
            </a:xfrm>
            <a:custGeom>
              <a:avLst/>
              <a:gdLst>
                <a:gd name="T0" fmla="*/ 14 w 1569"/>
                <a:gd name="T1" fmla="*/ 3 h 1473"/>
                <a:gd name="T2" fmla="*/ 1566 w 1569"/>
                <a:gd name="T3" fmla="*/ 1459 h 1473"/>
                <a:gd name="T4" fmla="*/ 1566 w 1569"/>
                <a:gd name="T5" fmla="*/ 1470 h 1473"/>
                <a:gd name="T6" fmla="*/ 1555 w 1569"/>
                <a:gd name="T7" fmla="*/ 1470 h 1473"/>
                <a:gd name="T8" fmla="*/ 3 w 1569"/>
                <a:gd name="T9" fmla="*/ 14 h 1473"/>
                <a:gd name="T10" fmla="*/ 3 w 1569"/>
                <a:gd name="T11" fmla="*/ 3 h 1473"/>
                <a:gd name="T12" fmla="*/ 14 w 1569"/>
                <a:gd name="T13" fmla="*/ 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1473">
                  <a:moveTo>
                    <a:pt x="14" y="3"/>
                  </a:moveTo>
                  <a:lnTo>
                    <a:pt x="1566" y="1459"/>
                  </a:lnTo>
                  <a:cubicBezTo>
                    <a:pt x="1569" y="1462"/>
                    <a:pt x="1569" y="1467"/>
                    <a:pt x="1566" y="1470"/>
                  </a:cubicBezTo>
                  <a:cubicBezTo>
                    <a:pt x="1563" y="1473"/>
                    <a:pt x="1558" y="1473"/>
                    <a:pt x="1555" y="1470"/>
                  </a:cubicBez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298" y="2462"/>
              <a:ext cx="907" cy="903"/>
            </a:xfrm>
            <a:custGeom>
              <a:avLst/>
              <a:gdLst>
                <a:gd name="T0" fmla="*/ 1452 w 1456"/>
                <a:gd name="T1" fmla="*/ 23 h 1472"/>
                <a:gd name="T2" fmla="*/ 66 w 1456"/>
                <a:gd name="T3" fmla="*/ 1423 h 1472"/>
                <a:gd name="T4" fmla="*/ 49 w 1456"/>
                <a:gd name="T5" fmla="*/ 1423 h 1472"/>
                <a:gd name="T6" fmla="*/ 49 w 1456"/>
                <a:gd name="T7" fmla="*/ 1406 h 1472"/>
                <a:gd name="T8" fmla="*/ 1434 w 1456"/>
                <a:gd name="T9" fmla="*/ 5 h 1472"/>
                <a:gd name="T10" fmla="*/ 1452 w 1456"/>
                <a:gd name="T11" fmla="*/ 5 h 1472"/>
                <a:gd name="T12" fmla="*/ 1452 w 1456"/>
                <a:gd name="T13" fmla="*/ 23 h 1472"/>
                <a:gd name="T14" fmla="*/ 125 w 1456"/>
                <a:gd name="T15" fmla="*/ 1431 h 1472"/>
                <a:gd name="T16" fmla="*/ 0 w 1456"/>
                <a:gd name="T17" fmla="*/ 1472 h 1472"/>
                <a:gd name="T18" fmla="*/ 42 w 1456"/>
                <a:gd name="T19" fmla="*/ 1347 h 1472"/>
                <a:gd name="T20" fmla="*/ 125 w 1456"/>
                <a:gd name="T21" fmla="*/ 143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472">
                  <a:moveTo>
                    <a:pt x="1452" y="23"/>
                  </a:moveTo>
                  <a:lnTo>
                    <a:pt x="66" y="1423"/>
                  </a:lnTo>
                  <a:cubicBezTo>
                    <a:pt x="62" y="1428"/>
                    <a:pt x="54" y="1428"/>
                    <a:pt x="49" y="1423"/>
                  </a:cubicBezTo>
                  <a:cubicBezTo>
                    <a:pt x="44" y="1419"/>
                    <a:pt x="44" y="1410"/>
                    <a:pt x="49" y="1406"/>
                  </a:cubicBezTo>
                  <a:lnTo>
                    <a:pt x="1434" y="5"/>
                  </a:lnTo>
                  <a:cubicBezTo>
                    <a:pt x="1439" y="0"/>
                    <a:pt x="1446" y="0"/>
                    <a:pt x="1452" y="5"/>
                  </a:cubicBezTo>
                  <a:cubicBezTo>
                    <a:pt x="1456" y="10"/>
                    <a:pt x="1456" y="17"/>
                    <a:pt x="1452" y="23"/>
                  </a:cubicBezTo>
                  <a:close/>
                  <a:moveTo>
                    <a:pt x="125" y="1431"/>
                  </a:moveTo>
                  <a:lnTo>
                    <a:pt x="0" y="1472"/>
                  </a:lnTo>
                  <a:lnTo>
                    <a:pt x="42" y="1347"/>
                  </a:lnTo>
                  <a:lnTo>
                    <a:pt x="125" y="1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3293" y="2458"/>
              <a:ext cx="915" cy="912"/>
            </a:xfrm>
            <a:custGeom>
              <a:avLst/>
              <a:gdLst>
                <a:gd name="T0" fmla="*/ 915 w 915"/>
                <a:gd name="T1" fmla="*/ 18 h 912"/>
                <a:gd name="T2" fmla="*/ 913 w 915"/>
                <a:gd name="T3" fmla="*/ 22 h 912"/>
                <a:gd name="T4" fmla="*/ 49 w 915"/>
                <a:gd name="T5" fmla="*/ 881 h 912"/>
                <a:gd name="T6" fmla="*/ 48 w 915"/>
                <a:gd name="T7" fmla="*/ 882 h 912"/>
                <a:gd name="T8" fmla="*/ 43 w 915"/>
                <a:gd name="T9" fmla="*/ 885 h 912"/>
                <a:gd name="T10" fmla="*/ 39 w 915"/>
                <a:gd name="T11" fmla="*/ 885 h 912"/>
                <a:gd name="T12" fmla="*/ 33 w 915"/>
                <a:gd name="T13" fmla="*/ 882 h 912"/>
                <a:gd name="T14" fmla="*/ 31 w 915"/>
                <a:gd name="T15" fmla="*/ 880 h 912"/>
                <a:gd name="T16" fmla="*/ 28 w 915"/>
                <a:gd name="T17" fmla="*/ 875 h 912"/>
                <a:gd name="T18" fmla="*/ 28 w 915"/>
                <a:gd name="T19" fmla="*/ 871 h 912"/>
                <a:gd name="T20" fmla="*/ 31 w 915"/>
                <a:gd name="T21" fmla="*/ 865 h 912"/>
                <a:gd name="T22" fmla="*/ 32 w 915"/>
                <a:gd name="T23" fmla="*/ 864 h 912"/>
                <a:gd name="T24" fmla="*/ 895 w 915"/>
                <a:gd name="T25" fmla="*/ 4 h 912"/>
                <a:gd name="T26" fmla="*/ 897 w 915"/>
                <a:gd name="T27" fmla="*/ 3 h 912"/>
                <a:gd name="T28" fmla="*/ 902 w 915"/>
                <a:gd name="T29" fmla="*/ 0 h 912"/>
                <a:gd name="T30" fmla="*/ 907 w 915"/>
                <a:gd name="T31" fmla="*/ 0 h 912"/>
                <a:gd name="T32" fmla="*/ 912 w 915"/>
                <a:gd name="T33" fmla="*/ 3 h 912"/>
                <a:gd name="T34" fmla="*/ 915 w 915"/>
                <a:gd name="T35" fmla="*/ 7 h 912"/>
                <a:gd name="T36" fmla="*/ 915 w 915"/>
                <a:gd name="T37" fmla="*/ 18 h 912"/>
                <a:gd name="T38" fmla="*/ 905 w 915"/>
                <a:gd name="T39" fmla="*/ 7 h 912"/>
                <a:gd name="T40" fmla="*/ 908 w 915"/>
                <a:gd name="T41" fmla="*/ 12 h 912"/>
                <a:gd name="T42" fmla="*/ 902 w 915"/>
                <a:gd name="T43" fmla="*/ 10 h 912"/>
                <a:gd name="T44" fmla="*/ 907 w 915"/>
                <a:gd name="T45" fmla="*/ 10 h 912"/>
                <a:gd name="T46" fmla="*/ 901 w 915"/>
                <a:gd name="T47" fmla="*/ 12 h 912"/>
                <a:gd name="T48" fmla="*/ 902 w 915"/>
                <a:gd name="T49" fmla="*/ 11 h 912"/>
                <a:gd name="T50" fmla="*/ 39 w 915"/>
                <a:gd name="T51" fmla="*/ 871 h 912"/>
                <a:gd name="T52" fmla="*/ 40 w 915"/>
                <a:gd name="T53" fmla="*/ 869 h 912"/>
                <a:gd name="T54" fmla="*/ 38 w 915"/>
                <a:gd name="T55" fmla="*/ 875 h 912"/>
                <a:gd name="T56" fmla="*/ 38 w 915"/>
                <a:gd name="T57" fmla="*/ 871 h 912"/>
                <a:gd name="T58" fmla="*/ 40 w 915"/>
                <a:gd name="T59" fmla="*/ 875 h 912"/>
                <a:gd name="T60" fmla="*/ 38 w 915"/>
                <a:gd name="T61" fmla="*/ 873 h 912"/>
                <a:gd name="T62" fmla="*/ 43 w 915"/>
                <a:gd name="T63" fmla="*/ 875 h 912"/>
                <a:gd name="T64" fmla="*/ 39 w 915"/>
                <a:gd name="T65" fmla="*/ 875 h 912"/>
                <a:gd name="T66" fmla="*/ 44 w 915"/>
                <a:gd name="T67" fmla="*/ 873 h 912"/>
                <a:gd name="T68" fmla="*/ 43 w 915"/>
                <a:gd name="T69" fmla="*/ 874 h 912"/>
                <a:gd name="T70" fmla="*/ 907 w 915"/>
                <a:gd name="T71" fmla="*/ 15 h 912"/>
                <a:gd name="T72" fmla="*/ 905 w 915"/>
                <a:gd name="T73" fmla="*/ 18 h 912"/>
                <a:gd name="T74" fmla="*/ 905 w 915"/>
                <a:gd name="T75" fmla="*/ 7 h 912"/>
                <a:gd name="T76" fmla="*/ 86 w 915"/>
                <a:gd name="T77" fmla="*/ 879 h 912"/>
                <a:gd name="T78" fmla="*/ 84 w 915"/>
                <a:gd name="T79" fmla="*/ 887 h 912"/>
                <a:gd name="T80" fmla="*/ 6 w 915"/>
                <a:gd name="T81" fmla="*/ 912 h 912"/>
                <a:gd name="T82" fmla="*/ 0 w 915"/>
                <a:gd name="T83" fmla="*/ 906 h 912"/>
                <a:gd name="T84" fmla="*/ 26 w 915"/>
                <a:gd name="T85" fmla="*/ 829 h 912"/>
                <a:gd name="T86" fmla="*/ 34 w 915"/>
                <a:gd name="T87" fmla="*/ 828 h 912"/>
                <a:gd name="T88" fmla="*/ 86 w 915"/>
                <a:gd name="T89" fmla="*/ 879 h 912"/>
                <a:gd name="T90" fmla="*/ 28 w 915"/>
                <a:gd name="T91" fmla="*/ 834 h 912"/>
                <a:gd name="T92" fmla="*/ 36 w 915"/>
                <a:gd name="T93" fmla="*/ 832 h 912"/>
                <a:gd name="T94" fmla="*/ 10 w 915"/>
                <a:gd name="T95" fmla="*/ 909 h 912"/>
                <a:gd name="T96" fmla="*/ 3 w 915"/>
                <a:gd name="T97" fmla="*/ 903 h 912"/>
                <a:gd name="T98" fmla="*/ 81 w 915"/>
                <a:gd name="T99" fmla="*/ 878 h 912"/>
                <a:gd name="T100" fmla="*/ 79 w 915"/>
                <a:gd name="T101" fmla="*/ 886 h 912"/>
                <a:gd name="T102" fmla="*/ 28 w 915"/>
                <a:gd name="T103" fmla="*/ 83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5" h="912">
                  <a:moveTo>
                    <a:pt x="915" y="18"/>
                  </a:moveTo>
                  <a:lnTo>
                    <a:pt x="913" y="22"/>
                  </a:lnTo>
                  <a:lnTo>
                    <a:pt x="49" y="881"/>
                  </a:lnTo>
                  <a:lnTo>
                    <a:pt x="48" y="882"/>
                  </a:lnTo>
                  <a:lnTo>
                    <a:pt x="43" y="885"/>
                  </a:lnTo>
                  <a:lnTo>
                    <a:pt x="39" y="885"/>
                  </a:lnTo>
                  <a:lnTo>
                    <a:pt x="33" y="882"/>
                  </a:lnTo>
                  <a:lnTo>
                    <a:pt x="31" y="880"/>
                  </a:lnTo>
                  <a:lnTo>
                    <a:pt x="28" y="875"/>
                  </a:lnTo>
                  <a:lnTo>
                    <a:pt x="28" y="871"/>
                  </a:lnTo>
                  <a:lnTo>
                    <a:pt x="31" y="865"/>
                  </a:lnTo>
                  <a:lnTo>
                    <a:pt x="32" y="864"/>
                  </a:lnTo>
                  <a:lnTo>
                    <a:pt x="895" y="4"/>
                  </a:lnTo>
                  <a:lnTo>
                    <a:pt x="897" y="3"/>
                  </a:lnTo>
                  <a:lnTo>
                    <a:pt x="902" y="0"/>
                  </a:lnTo>
                  <a:lnTo>
                    <a:pt x="907" y="0"/>
                  </a:lnTo>
                  <a:lnTo>
                    <a:pt x="912" y="3"/>
                  </a:lnTo>
                  <a:lnTo>
                    <a:pt x="915" y="7"/>
                  </a:lnTo>
                  <a:lnTo>
                    <a:pt x="915" y="18"/>
                  </a:lnTo>
                  <a:close/>
                  <a:moveTo>
                    <a:pt x="905" y="7"/>
                  </a:moveTo>
                  <a:lnTo>
                    <a:pt x="908" y="12"/>
                  </a:lnTo>
                  <a:lnTo>
                    <a:pt x="902" y="10"/>
                  </a:lnTo>
                  <a:lnTo>
                    <a:pt x="907" y="10"/>
                  </a:lnTo>
                  <a:lnTo>
                    <a:pt x="901" y="12"/>
                  </a:lnTo>
                  <a:lnTo>
                    <a:pt x="902" y="11"/>
                  </a:lnTo>
                  <a:lnTo>
                    <a:pt x="39" y="871"/>
                  </a:lnTo>
                  <a:lnTo>
                    <a:pt x="40" y="869"/>
                  </a:lnTo>
                  <a:lnTo>
                    <a:pt x="38" y="875"/>
                  </a:lnTo>
                  <a:lnTo>
                    <a:pt x="38" y="871"/>
                  </a:lnTo>
                  <a:lnTo>
                    <a:pt x="40" y="875"/>
                  </a:lnTo>
                  <a:lnTo>
                    <a:pt x="38" y="873"/>
                  </a:lnTo>
                  <a:lnTo>
                    <a:pt x="43" y="875"/>
                  </a:lnTo>
                  <a:lnTo>
                    <a:pt x="39" y="875"/>
                  </a:lnTo>
                  <a:lnTo>
                    <a:pt x="44" y="873"/>
                  </a:lnTo>
                  <a:lnTo>
                    <a:pt x="43" y="874"/>
                  </a:lnTo>
                  <a:lnTo>
                    <a:pt x="907" y="15"/>
                  </a:lnTo>
                  <a:lnTo>
                    <a:pt x="905" y="18"/>
                  </a:lnTo>
                  <a:lnTo>
                    <a:pt x="905" y="7"/>
                  </a:lnTo>
                  <a:close/>
                  <a:moveTo>
                    <a:pt x="86" y="879"/>
                  </a:moveTo>
                  <a:lnTo>
                    <a:pt x="84" y="887"/>
                  </a:lnTo>
                  <a:lnTo>
                    <a:pt x="6" y="912"/>
                  </a:lnTo>
                  <a:lnTo>
                    <a:pt x="0" y="906"/>
                  </a:lnTo>
                  <a:lnTo>
                    <a:pt x="26" y="829"/>
                  </a:lnTo>
                  <a:lnTo>
                    <a:pt x="34" y="828"/>
                  </a:lnTo>
                  <a:lnTo>
                    <a:pt x="86" y="879"/>
                  </a:lnTo>
                  <a:close/>
                  <a:moveTo>
                    <a:pt x="28" y="834"/>
                  </a:moveTo>
                  <a:lnTo>
                    <a:pt x="36" y="832"/>
                  </a:lnTo>
                  <a:lnTo>
                    <a:pt x="10" y="909"/>
                  </a:lnTo>
                  <a:lnTo>
                    <a:pt x="3" y="903"/>
                  </a:lnTo>
                  <a:lnTo>
                    <a:pt x="81" y="878"/>
                  </a:lnTo>
                  <a:lnTo>
                    <a:pt x="79" y="886"/>
                  </a:lnTo>
                  <a:lnTo>
                    <a:pt x="28" y="83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00" y="1721"/>
              <a:ext cx="10" cy="756"/>
            </a:xfrm>
            <a:custGeom>
              <a:avLst/>
              <a:gdLst>
                <a:gd name="T0" fmla="*/ 0 w 16"/>
                <a:gd name="T1" fmla="*/ 1224 h 1232"/>
                <a:gd name="T2" fmla="*/ 0 w 16"/>
                <a:gd name="T3" fmla="*/ 8 h 1232"/>
                <a:gd name="T4" fmla="*/ 8 w 16"/>
                <a:gd name="T5" fmla="*/ 0 h 1232"/>
                <a:gd name="T6" fmla="*/ 16 w 16"/>
                <a:gd name="T7" fmla="*/ 8 h 1232"/>
                <a:gd name="T8" fmla="*/ 16 w 16"/>
                <a:gd name="T9" fmla="*/ 1224 h 1232"/>
                <a:gd name="T10" fmla="*/ 8 w 16"/>
                <a:gd name="T11" fmla="*/ 1232 h 1232"/>
                <a:gd name="T12" fmla="*/ 0 w 16"/>
                <a:gd name="T13" fmla="*/ 122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0" y="1224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00" y="2467"/>
              <a:ext cx="978" cy="904"/>
            </a:xfrm>
            <a:custGeom>
              <a:avLst/>
              <a:gdLst>
                <a:gd name="T0" fmla="*/ 1555 w 1569"/>
                <a:gd name="T1" fmla="*/ 1470 h 1473"/>
                <a:gd name="T2" fmla="*/ 3 w 1569"/>
                <a:gd name="T3" fmla="*/ 14 h 1473"/>
                <a:gd name="T4" fmla="*/ 3 w 1569"/>
                <a:gd name="T5" fmla="*/ 3 h 1473"/>
                <a:gd name="T6" fmla="*/ 14 w 1569"/>
                <a:gd name="T7" fmla="*/ 3 h 1473"/>
                <a:gd name="T8" fmla="*/ 1566 w 1569"/>
                <a:gd name="T9" fmla="*/ 1459 h 1473"/>
                <a:gd name="T10" fmla="*/ 1566 w 1569"/>
                <a:gd name="T11" fmla="*/ 1470 h 1473"/>
                <a:gd name="T12" fmla="*/ 1555 w 1569"/>
                <a:gd name="T13" fmla="*/ 147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1473">
                  <a:moveTo>
                    <a:pt x="1555" y="1470"/>
                  </a:move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lnTo>
                    <a:pt x="1566" y="1459"/>
                  </a:lnTo>
                  <a:cubicBezTo>
                    <a:pt x="1569" y="1462"/>
                    <a:pt x="1569" y="1467"/>
                    <a:pt x="1566" y="1470"/>
                  </a:cubicBezTo>
                  <a:cubicBezTo>
                    <a:pt x="1563" y="1473"/>
                    <a:pt x="1558" y="1473"/>
                    <a:pt x="1555" y="147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395" y="833"/>
              <a:ext cx="908" cy="903"/>
            </a:xfrm>
            <a:custGeom>
              <a:avLst/>
              <a:gdLst>
                <a:gd name="T0" fmla="*/ 5 w 1456"/>
                <a:gd name="T1" fmla="*/ 1450 h 1472"/>
                <a:gd name="T2" fmla="*/ 1390 w 1456"/>
                <a:gd name="T3" fmla="*/ 50 h 1472"/>
                <a:gd name="T4" fmla="*/ 1408 w 1456"/>
                <a:gd name="T5" fmla="*/ 50 h 1472"/>
                <a:gd name="T6" fmla="*/ 1408 w 1456"/>
                <a:gd name="T7" fmla="*/ 67 h 1472"/>
                <a:gd name="T8" fmla="*/ 22 w 1456"/>
                <a:gd name="T9" fmla="*/ 1468 h 1472"/>
                <a:gd name="T10" fmla="*/ 5 w 1456"/>
                <a:gd name="T11" fmla="*/ 1468 h 1472"/>
                <a:gd name="T12" fmla="*/ 5 w 1456"/>
                <a:gd name="T13" fmla="*/ 1450 h 1472"/>
                <a:gd name="T14" fmla="*/ 1332 w 1456"/>
                <a:gd name="T15" fmla="*/ 42 h 1472"/>
                <a:gd name="T16" fmla="*/ 1456 w 1456"/>
                <a:gd name="T17" fmla="*/ 0 h 1472"/>
                <a:gd name="T18" fmla="*/ 1415 w 1456"/>
                <a:gd name="T19" fmla="*/ 127 h 1472"/>
                <a:gd name="T20" fmla="*/ 1332 w 1456"/>
                <a:gd name="T21" fmla="*/ 4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472">
                  <a:moveTo>
                    <a:pt x="5" y="1450"/>
                  </a:moveTo>
                  <a:lnTo>
                    <a:pt x="1390" y="50"/>
                  </a:lnTo>
                  <a:cubicBezTo>
                    <a:pt x="1395" y="45"/>
                    <a:pt x="1403" y="45"/>
                    <a:pt x="1408" y="50"/>
                  </a:cubicBezTo>
                  <a:cubicBezTo>
                    <a:pt x="1412" y="54"/>
                    <a:pt x="1412" y="63"/>
                    <a:pt x="1408" y="67"/>
                  </a:cubicBezTo>
                  <a:lnTo>
                    <a:pt x="22" y="1468"/>
                  </a:lnTo>
                  <a:cubicBezTo>
                    <a:pt x="18" y="1472"/>
                    <a:pt x="11" y="1472"/>
                    <a:pt x="5" y="1468"/>
                  </a:cubicBezTo>
                  <a:cubicBezTo>
                    <a:pt x="0" y="1462"/>
                    <a:pt x="0" y="1455"/>
                    <a:pt x="5" y="1450"/>
                  </a:cubicBezTo>
                  <a:close/>
                  <a:moveTo>
                    <a:pt x="1332" y="42"/>
                  </a:moveTo>
                  <a:lnTo>
                    <a:pt x="1456" y="0"/>
                  </a:lnTo>
                  <a:lnTo>
                    <a:pt x="1415" y="127"/>
                  </a:lnTo>
                  <a:lnTo>
                    <a:pt x="133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391" y="828"/>
              <a:ext cx="917" cy="910"/>
            </a:xfrm>
            <a:custGeom>
              <a:avLst/>
              <a:gdLst>
                <a:gd name="T0" fmla="*/ 3 w 917"/>
                <a:gd name="T1" fmla="*/ 892 h 910"/>
                <a:gd name="T2" fmla="*/ 4 w 917"/>
                <a:gd name="T3" fmla="*/ 891 h 910"/>
                <a:gd name="T4" fmla="*/ 867 w 917"/>
                <a:gd name="T5" fmla="*/ 32 h 910"/>
                <a:gd name="T6" fmla="*/ 869 w 917"/>
                <a:gd name="T7" fmla="*/ 31 h 910"/>
                <a:gd name="T8" fmla="*/ 874 w 917"/>
                <a:gd name="T9" fmla="*/ 28 h 910"/>
                <a:gd name="T10" fmla="*/ 879 w 917"/>
                <a:gd name="T11" fmla="*/ 28 h 910"/>
                <a:gd name="T12" fmla="*/ 884 w 917"/>
                <a:gd name="T13" fmla="*/ 31 h 910"/>
                <a:gd name="T14" fmla="*/ 887 w 917"/>
                <a:gd name="T15" fmla="*/ 34 h 910"/>
                <a:gd name="T16" fmla="*/ 889 w 917"/>
                <a:gd name="T17" fmla="*/ 40 h 910"/>
                <a:gd name="T18" fmla="*/ 889 w 917"/>
                <a:gd name="T19" fmla="*/ 43 h 910"/>
                <a:gd name="T20" fmla="*/ 887 w 917"/>
                <a:gd name="T21" fmla="*/ 47 h 910"/>
                <a:gd name="T22" fmla="*/ 885 w 917"/>
                <a:gd name="T23" fmla="*/ 49 h 910"/>
                <a:gd name="T24" fmla="*/ 21 w 917"/>
                <a:gd name="T25" fmla="*/ 909 h 910"/>
                <a:gd name="T26" fmla="*/ 18 w 917"/>
                <a:gd name="T27" fmla="*/ 910 h 910"/>
                <a:gd name="T28" fmla="*/ 7 w 917"/>
                <a:gd name="T29" fmla="*/ 910 h 910"/>
                <a:gd name="T30" fmla="*/ 3 w 917"/>
                <a:gd name="T31" fmla="*/ 908 h 910"/>
                <a:gd name="T32" fmla="*/ 0 w 917"/>
                <a:gd name="T33" fmla="*/ 902 h 910"/>
                <a:gd name="T34" fmla="*/ 0 w 917"/>
                <a:gd name="T35" fmla="*/ 898 h 910"/>
                <a:gd name="T36" fmla="*/ 3 w 917"/>
                <a:gd name="T37" fmla="*/ 892 h 910"/>
                <a:gd name="T38" fmla="*/ 10 w 917"/>
                <a:gd name="T39" fmla="*/ 902 h 910"/>
                <a:gd name="T40" fmla="*/ 10 w 917"/>
                <a:gd name="T41" fmla="*/ 898 h 910"/>
                <a:gd name="T42" fmla="*/ 12 w 917"/>
                <a:gd name="T43" fmla="*/ 903 h 910"/>
                <a:gd name="T44" fmla="*/ 7 w 917"/>
                <a:gd name="T45" fmla="*/ 900 h 910"/>
                <a:gd name="T46" fmla="*/ 18 w 917"/>
                <a:gd name="T47" fmla="*/ 900 h 910"/>
                <a:gd name="T48" fmla="*/ 15 w 917"/>
                <a:gd name="T49" fmla="*/ 902 h 910"/>
                <a:gd name="T50" fmla="*/ 879 w 917"/>
                <a:gd name="T51" fmla="*/ 43 h 910"/>
                <a:gd name="T52" fmla="*/ 877 w 917"/>
                <a:gd name="T53" fmla="*/ 44 h 910"/>
                <a:gd name="T54" fmla="*/ 879 w 917"/>
                <a:gd name="T55" fmla="*/ 40 h 910"/>
                <a:gd name="T56" fmla="*/ 879 w 917"/>
                <a:gd name="T57" fmla="*/ 43 h 910"/>
                <a:gd name="T58" fmla="*/ 877 w 917"/>
                <a:gd name="T59" fmla="*/ 37 h 910"/>
                <a:gd name="T60" fmla="*/ 880 w 917"/>
                <a:gd name="T61" fmla="*/ 40 h 910"/>
                <a:gd name="T62" fmla="*/ 874 w 917"/>
                <a:gd name="T63" fmla="*/ 38 h 910"/>
                <a:gd name="T64" fmla="*/ 879 w 917"/>
                <a:gd name="T65" fmla="*/ 38 h 910"/>
                <a:gd name="T66" fmla="*/ 873 w 917"/>
                <a:gd name="T67" fmla="*/ 40 h 910"/>
                <a:gd name="T68" fmla="*/ 874 w 917"/>
                <a:gd name="T69" fmla="*/ 39 h 910"/>
                <a:gd name="T70" fmla="*/ 11 w 917"/>
                <a:gd name="T71" fmla="*/ 898 h 910"/>
                <a:gd name="T72" fmla="*/ 12 w 917"/>
                <a:gd name="T73" fmla="*/ 897 h 910"/>
                <a:gd name="T74" fmla="*/ 10 w 917"/>
                <a:gd name="T75" fmla="*/ 902 h 910"/>
                <a:gd name="T76" fmla="*/ 831 w 917"/>
                <a:gd name="T77" fmla="*/ 34 h 910"/>
                <a:gd name="T78" fmla="*/ 833 w 917"/>
                <a:gd name="T79" fmla="*/ 26 h 910"/>
                <a:gd name="T80" fmla="*/ 910 w 917"/>
                <a:gd name="T81" fmla="*/ 0 h 910"/>
                <a:gd name="T82" fmla="*/ 917 w 917"/>
                <a:gd name="T83" fmla="*/ 6 h 910"/>
                <a:gd name="T84" fmla="*/ 891 w 917"/>
                <a:gd name="T85" fmla="*/ 84 h 910"/>
                <a:gd name="T86" fmla="*/ 883 w 917"/>
                <a:gd name="T87" fmla="*/ 86 h 910"/>
                <a:gd name="T88" fmla="*/ 831 w 917"/>
                <a:gd name="T89" fmla="*/ 34 h 910"/>
                <a:gd name="T90" fmla="*/ 890 w 917"/>
                <a:gd name="T91" fmla="*/ 79 h 910"/>
                <a:gd name="T92" fmla="*/ 882 w 917"/>
                <a:gd name="T93" fmla="*/ 81 h 910"/>
                <a:gd name="T94" fmla="*/ 907 w 917"/>
                <a:gd name="T95" fmla="*/ 3 h 910"/>
                <a:gd name="T96" fmla="*/ 914 w 917"/>
                <a:gd name="T97" fmla="*/ 9 h 910"/>
                <a:gd name="T98" fmla="*/ 836 w 917"/>
                <a:gd name="T99" fmla="*/ 35 h 910"/>
                <a:gd name="T100" fmla="*/ 838 w 917"/>
                <a:gd name="T101" fmla="*/ 27 h 910"/>
                <a:gd name="T102" fmla="*/ 890 w 917"/>
                <a:gd name="T103" fmla="*/ 7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7" h="910">
                  <a:moveTo>
                    <a:pt x="3" y="892"/>
                  </a:moveTo>
                  <a:lnTo>
                    <a:pt x="4" y="891"/>
                  </a:lnTo>
                  <a:lnTo>
                    <a:pt x="867" y="32"/>
                  </a:lnTo>
                  <a:lnTo>
                    <a:pt x="869" y="31"/>
                  </a:lnTo>
                  <a:lnTo>
                    <a:pt x="874" y="28"/>
                  </a:lnTo>
                  <a:lnTo>
                    <a:pt x="879" y="28"/>
                  </a:lnTo>
                  <a:lnTo>
                    <a:pt x="884" y="31"/>
                  </a:lnTo>
                  <a:lnTo>
                    <a:pt x="887" y="34"/>
                  </a:lnTo>
                  <a:lnTo>
                    <a:pt x="889" y="40"/>
                  </a:lnTo>
                  <a:lnTo>
                    <a:pt x="889" y="43"/>
                  </a:lnTo>
                  <a:lnTo>
                    <a:pt x="887" y="47"/>
                  </a:lnTo>
                  <a:lnTo>
                    <a:pt x="885" y="49"/>
                  </a:lnTo>
                  <a:lnTo>
                    <a:pt x="21" y="909"/>
                  </a:lnTo>
                  <a:lnTo>
                    <a:pt x="18" y="910"/>
                  </a:lnTo>
                  <a:lnTo>
                    <a:pt x="7" y="910"/>
                  </a:lnTo>
                  <a:lnTo>
                    <a:pt x="3" y="908"/>
                  </a:lnTo>
                  <a:lnTo>
                    <a:pt x="0" y="902"/>
                  </a:lnTo>
                  <a:lnTo>
                    <a:pt x="0" y="898"/>
                  </a:lnTo>
                  <a:lnTo>
                    <a:pt x="3" y="892"/>
                  </a:lnTo>
                  <a:close/>
                  <a:moveTo>
                    <a:pt x="10" y="902"/>
                  </a:moveTo>
                  <a:lnTo>
                    <a:pt x="10" y="898"/>
                  </a:lnTo>
                  <a:lnTo>
                    <a:pt x="12" y="903"/>
                  </a:lnTo>
                  <a:lnTo>
                    <a:pt x="7" y="900"/>
                  </a:lnTo>
                  <a:lnTo>
                    <a:pt x="18" y="900"/>
                  </a:lnTo>
                  <a:lnTo>
                    <a:pt x="15" y="902"/>
                  </a:lnTo>
                  <a:lnTo>
                    <a:pt x="879" y="43"/>
                  </a:lnTo>
                  <a:lnTo>
                    <a:pt x="877" y="44"/>
                  </a:lnTo>
                  <a:lnTo>
                    <a:pt x="879" y="40"/>
                  </a:lnTo>
                  <a:lnTo>
                    <a:pt x="879" y="43"/>
                  </a:lnTo>
                  <a:lnTo>
                    <a:pt x="877" y="37"/>
                  </a:lnTo>
                  <a:lnTo>
                    <a:pt x="880" y="40"/>
                  </a:lnTo>
                  <a:lnTo>
                    <a:pt x="874" y="38"/>
                  </a:lnTo>
                  <a:lnTo>
                    <a:pt x="879" y="38"/>
                  </a:lnTo>
                  <a:lnTo>
                    <a:pt x="873" y="40"/>
                  </a:lnTo>
                  <a:lnTo>
                    <a:pt x="874" y="39"/>
                  </a:lnTo>
                  <a:lnTo>
                    <a:pt x="11" y="898"/>
                  </a:lnTo>
                  <a:lnTo>
                    <a:pt x="12" y="897"/>
                  </a:lnTo>
                  <a:lnTo>
                    <a:pt x="10" y="902"/>
                  </a:lnTo>
                  <a:close/>
                  <a:moveTo>
                    <a:pt x="831" y="34"/>
                  </a:moveTo>
                  <a:lnTo>
                    <a:pt x="833" y="26"/>
                  </a:lnTo>
                  <a:lnTo>
                    <a:pt x="910" y="0"/>
                  </a:lnTo>
                  <a:lnTo>
                    <a:pt x="917" y="6"/>
                  </a:lnTo>
                  <a:lnTo>
                    <a:pt x="891" y="84"/>
                  </a:lnTo>
                  <a:lnTo>
                    <a:pt x="883" y="86"/>
                  </a:lnTo>
                  <a:lnTo>
                    <a:pt x="831" y="34"/>
                  </a:lnTo>
                  <a:close/>
                  <a:moveTo>
                    <a:pt x="890" y="79"/>
                  </a:moveTo>
                  <a:lnTo>
                    <a:pt x="882" y="81"/>
                  </a:lnTo>
                  <a:lnTo>
                    <a:pt x="907" y="3"/>
                  </a:lnTo>
                  <a:lnTo>
                    <a:pt x="914" y="9"/>
                  </a:lnTo>
                  <a:lnTo>
                    <a:pt x="836" y="35"/>
                  </a:lnTo>
                  <a:lnTo>
                    <a:pt x="838" y="27"/>
                  </a:lnTo>
                  <a:lnTo>
                    <a:pt x="890" y="7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307" y="1391"/>
              <a:ext cx="4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Mudan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663" y="1391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726" y="1391"/>
              <a:ext cx="2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234" y="1537"/>
              <a:ext cx="1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362" y="1537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ó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425" y="1537"/>
              <a:ext cx="5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genas 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281" y="1681"/>
              <a:ext cx="6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parâmetros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642" y="2030"/>
              <a:ext cx="419" cy="69"/>
            </a:xfrm>
            <a:custGeom>
              <a:avLst/>
              <a:gdLst>
                <a:gd name="T0" fmla="*/ 83 w 672"/>
                <a:gd name="T1" fmla="*/ 44 h 112"/>
                <a:gd name="T2" fmla="*/ 590 w 672"/>
                <a:gd name="T3" fmla="*/ 44 h 112"/>
                <a:gd name="T4" fmla="*/ 602 w 672"/>
                <a:gd name="T5" fmla="*/ 56 h 112"/>
                <a:gd name="T6" fmla="*/ 590 w 672"/>
                <a:gd name="T7" fmla="*/ 68 h 112"/>
                <a:gd name="T8" fmla="*/ 83 w 672"/>
                <a:gd name="T9" fmla="*/ 68 h 112"/>
                <a:gd name="T10" fmla="*/ 70 w 672"/>
                <a:gd name="T11" fmla="*/ 56 h 112"/>
                <a:gd name="T12" fmla="*/ 83 w 672"/>
                <a:gd name="T13" fmla="*/ 44 h 112"/>
                <a:gd name="T14" fmla="*/ 119 w 672"/>
                <a:gd name="T15" fmla="*/ 112 h 112"/>
                <a:gd name="T16" fmla="*/ 0 w 672"/>
                <a:gd name="T17" fmla="*/ 56 h 112"/>
                <a:gd name="T18" fmla="*/ 119 w 672"/>
                <a:gd name="T19" fmla="*/ 0 h 112"/>
                <a:gd name="T20" fmla="*/ 119 w 672"/>
                <a:gd name="T21" fmla="*/ 112 h 112"/>
                <a:gd name="T22" fmla="*/ 554 w 672"/>
                <a:gd name="T23" fmla="*/ 0 h 112"/>
                <a:gd name="T24" fmla="*/ 672 w 672"/>
                <a:gd name="T25" fmla="*/ 56 h 112"/>
                <a:gd name="T26" fmla="*/ 554 w 672"/>
                <a:gd name="T27" fmla="*/ 112 h 112"/>
                <a:gd name="T28" fmla="*/ 554 w 672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2" h="112">
                  <a:moveTo>
                    <a:pt x="83" y="44"/>
                  </a:moveTo>
                  <a:lnTo>
                    <a:pt x="590" y="44"/>
                  </a:lnTo>
                  <a:cubicBezTo>
                    <a:pt x="597" y="44"/>
                    <a:pt x="602" y="49"/>
                    <a:pt x="602" y="56"/>
                  </a:cubicBezTo>
                  <a:cubicBezTo>
                    <a:pt x="602" y="63"/>
                    <a:pt x="597" y="68"/>
                    <a:pt x="590" y="68"/>
                  </a:cubicBezTo>
                  <a:lnTo>
                    <a:pt x="83" y="68"/>
                  </a:lnTo>
                  <a:cubicBezTo>
                    <a:pt x="75" y="68"/>
                    <a:pt x="70" y="63"/>
                    <a:pt x="70" y="56"/>
                  </a:cubicBezTo>
                  <a:cubicBezTo>
                    <a:pt x="70" y="49"/>
                    <a:pt x="75" y="44"/>
                    <a:pt x="83" y="44"/>
                  </a:cubicBezTo>
                  <a:close/>
                  <a:moveTo>
                    <a:pt x="119" y="112"/>
                  </a:moveTo>
                  <a:lnTo>
                    <a:pt x="0" y="56"/>
                  </a:lnTo>
                  <a:lnTo>
                    <a:pt x="119" y="0"/>
                  </a:lnTo>
                  <a:lnTo>
                    <a:pt x="119" y="112"/>
                  </a:lnTo>
                  <a:close/>
                  <a:moveTo>
                    <a:pt x="554" y="0"/>
                  </a:moveTo>
                  <a:lnTo>
                    <a:pt x="672" y="56"/>
                  </a:lnTo>
                  <a:lnTo>
                    <a:pt x="554" y="112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1640" y="2026"/>
              <a:ext cx="423" cy="78"/>
            </a:xfrm>
            <a:custGeom>
              <a:avLst/>
              <a:gdLst>
                <a:gd name="T0" fmla="*/ 54 w 423"/>
                <a:gd name="T1" fmla="*/ 26 h 78"/>
                <a:gd name="T2" fmla="*/ 371 w 423"/>
                <a:gd name="T3" fmla="*/ 27 h 78"/>
                <a:gd name="T4" fmla="*/ 380 w 423"/>
                <a:gd name="T5" fmla="*/ 32 h 78"/>
                <a:gd name="T6" fmla="*/ 382 w 423"/>
                <a:gd name="T7" fmla="*/ 40 h 78"/>
                <a:gd name="T8" fmla="*/ 377 w 423"/>
                <a:gd name="T9" fmla="*/ 49 h 78"/>
                <a:gd name="T10" fmla="*/ 370 w 423"/>
                <a:gd name="T11" fmla="*/ 51 h 78"/>
                <a:gd name="T12" fmla="*/ 52 w 423"/>
                <a:gd name="T13" fmla="*/ 51 h 78"/>
                <a:gd name="T14" fmla="*/ 44 w 423"/>
                <a:gd name="T15" fmla="*/ 47 h 78"/>
                <a:gd name="T16" fmla="*/ 41 w 423"/>
                <a:gd name="T17" fmla="*/ 37 h 78"/>
                <a:gd name="T18" fmla="*/ 47 w 423"/>
                <a:gd name="T19" fmla="*/ 29 h 78"/>
                <a:gd name="T20" fmla="*/ 50 w 423"/>
                <a:gd name="T21" fmla="*/ 38 h 78"/>
                <a:gd name="T22" fmla="*/ 50 w 423"/>
                <a:gd name="T23" fmla="*/ 41 h 78"/>
                <a:gd name="T24" fmla="*/ 53 w 423"/>
                <a:gd name="T25" fmla="*/ 42 h 78"/>
                <a:gd name="T26" fmla="*/ 55 w 423"/>
                <a:gd name="T27" fmla="*/ 42 h 78"/>
                <a:gd name="T28" fmla="*/ 370 w 423"/>
                <a:gd name="T29" fmla="*/ 41 h 78"/>
                <a:gd name="T30" fmla="*/ 374 w 423"/>
                <a:gd name="T31" fmla="*/ 40 h 78"/>
                <a:gd name="T32" fmla="*/ 373 w 423"/>
                <a:gd name="T33" fmla="*/ 37 h 78"/>
                <a:gd name="T34" fmla="*/ 371 w 423"/>
                <a:gd name="T35" fmla="*/ 35 h 78"/>
                <a:gd name="T36" fmla="*/ 368 w 423"/>
                <a:gd name="T37" fmla="*/ 36 h 78"/>
                <a:gd name="T38" fmla="*/ 54 w 423"/>
                <a:gd name="T39" fmla="*/ 36 h 78"/>
                <a:gd name="T40" fmla="*/ 50 w 423"/>
                <a:gd name="T41" fmla="*/ 38 h 78"/>
                <a:gd name="T42" fmla="*/ 74 w 423"/>
                <a:gd name="T43" fmla="*/ 78 h 78"/>
                <a:gd name="T44" fmla="*/ 0 w 423"/>
                <a:gd name="T45" fmla="*/ 34 h 78"/>
                <a:gd name="T46" fmla="*/ 81 w 423"/>
                <a:gd name="T47" fmla="*/ 4 h 78"/>
                <a:gd name="T48" fmla="*/ 71 w 423"/>
                <a:gd name="T49" fmla="*/ 4 h 78"/>
                <a:gd name="T50" fmla="*/ 4 w 423"/>
                <a:gd name="T51" fmla="*/ 43 h 78"/>
                <a:gd name="T52" fmla="*/ 78 w 423"/>
                <a:gd name="T53" fmla="*/ 69 h 78"/>
                <a:gd name="T54" fmla="*/ 71 w 423"/>
                <a:gd name="T55" fmla="*/ 4 h 78"/>
                <a:gd name="T56" fmla="*/ 350 w 423"/>
                <a:gd name="T57" fmla="*/ 0 h 78"/>
                <a:gd name="T58" fmla="*/ 423 w 423"/>
                <a:gd name="T59" fmla="*/ 43 h 78"/>
                <a:gd name="T60" fmla="*/ 342 w 423"/>
                <a:gd name="T61" fmla="*/ 73 h 78"/>
                <a:gd name="T62" fmla="*/ 352 w 423"/>
                <a:gd name="T63" fmla="*/ 73 h 78"/>
                <a:gd name="T64" fmla="*/ 419 w 423"/>
                <a:gd name="T65" fmla="*/ 34 h 78"/>
                <a:gd name="T66" fmla="*/ 345 w 423"/>
                <a:gd name="T67" fmla="*/ 9 h 78"/>
                <a:gd name="T68" fmla="*/ 352 w 423"/>
                <a:gd name="T6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3" h="78">
                  <a:moveTo>
                    <a:pt x="52" y="27"/>
                  </a:moveTo>
                  <a:lnTo>
                    <a:pt x="54" y="26"/>
                  </a:lnTo>
                  <a:lnTo>
                    <a:pt x="370" y="26"/>
                  </a:lnTo>
                  <a:lnTo>
                    <a:pt x="371" y="27"/>
                  </a:lnTo>
                  <a:lnTo>
                    <a:pt x="377" y="29"/>
                  </a:lnTo>
                  <a:lnTo>
                    <a:pt x="380" y="32"/>
                  </a:lnTo>
                  <a:lnTo>
                    <a:pt x="382" y="37"/>
                  </a:lnTo>
                  <a:lnTo>
                    <a:pt x="382" y="40"/>
                  </a:lnTo>
                  <a:lnTo>
                    <a:pt x="380" y="46"/>
                  </a:lnTo>
                  <a:lnTo>
                    <a:pt x="377" y="49"/>
                  </a:lnTo>
                  <a:lnTo>
                    <a:pt x="371" y="51"/>
                  </a:lnTo>
                  <a:lnTo>
                    <a:pt x="370" y="51"/>
                  </a:lnTo>
                  <a:lnTo>
                    <a:pt x="54" y="51"/>
                  </a:lnTo>
                  <a:lnTo>
                    <a:pt x="52" y="51"/>
                  </a:lnTo>
                  <a:lnTo>
                    <a:pt x="47" y="49"/>
                  </a:lnTo>
                  <a:lnTo>
                    <a:pt x="44" y="47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44" y="31"/>
                  </a:lnTo>
                  <a:lnTo>
                    <a:pt x="47" y="29"/>
                  </a:lnTo>
                  <a:lnTo>
                    <a:pt x="52" y="27"/>
                  </a:lnTo>
                  <a:close/>
                  <a:moveTo>
                    <a:pt x="50" y="38"/>
                  </a:moveTo>
                  <a:lnTo>
                    <a:pt x="53" y="36"/>
                  </a:lnTo>
                  <a:lnTo>
                    <a:pt x="50" y="41"/>
                  </a:lnTo>
                  <a:lnTo>
                    <a:pt x="50" y="37"/>
                  </a:lnTo>
                  <a:lnTo>
                    <a:pt x="53" y="42"/>
                  </a:lnTo>
                  <a:lnTo>
                    <a:pt x="50" y="40"/>
                  </a:lnTo>
                  <a:lnTo>
                    <a:pt x="55" y="42"/>
                  </a:lnTo>
                  <a:lnTo>
                    <a:pt x="54" y="41"/>
                  </a:lnTo>
                  <a:lnTo>
                    <a:pt x="370" y="41"/>
                  </a:lnTo>
                  <a:lnTo>
                    <a:pt x="368" y="42"/>
                  </a:lnTo>
                  <a:lnTo>
                    <a:pt x="374" y="40"/>
                  </a:lnTo>
                  <a:lnTo>
                    <a:pt x="371" y="43"/>
                  </a:lnTo>
                  <a:lnTo>
                    <a:pt x="373" y="37"/>
                  </a:lnTo>
                  <a:lnTo>
                    <a:pt x="373" y="40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0" y="38"/>
                  </a:lnTo>
                  <a:close/>
                  <a:moveTo>
                    <a:pt x="81" y="73"/>
                  </a:moveTo>
                  <a:lnTo>
                    <a:pt x="74" y="78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74" y="0"/>
                  </a:lnTo>
                  <a:lnTo>
                    <a:pt x="81" y="4"/>
                  </a:lnTo>
                  <a:lnTo>
                    <a:pt x="81" y="73"/>
                  </a:lnTo>
                  <a:close/>
                  <a:moveTo>
                    <a:pt x="71" y="4"/>
                  </a:moveTo>
                  <a:lnTo>
                    <a:pt x="78" y="9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78" y="69"/>
                  </a:lnTo>
                  <a:lnTo>
                    <a:pt x="71" y="73"/>
                  </a:lnTo>
                  <a:lnTo>
                    <a:pt x="71" y="4"/>
                  </a:lnTo>
                  <a:close/>
                  <a:moveTo>
                    <a:pt x="342" y="4"/>
                  </a:moveTo>
                  <a:lnTo>
                    <a:pt x="350" y="0"/>
                  </a:lnTo>
                  <a:lnTo>
                    <a:pt x="423" y="34"/>
                  </a:lnTo>
                  <a:lnTo>
                    <a:pt x="423" y="43"/>
                  </a:lnTo>
                  <a:lnTo>
                    <a:pt x="350" y="78"/>
                  </a:lnTo>
                  <a:lnTo>
                    <a:pt x="342" y="73"/>
                  </a:lnTo>
                  <a:lnTo>
                    <a:pt x="342" y="4"/>
                  </a:lnTo>
                  <a:close/>
                  <a:moveTo>
                    <a:pt x="352" y="73"/>
                  </a:moveTo>
                  <a:lnTo>
                    <a:pt x="345" y="69"/>
                  </a:lnTo>
                  <a:lnTo>
                    <a:pt x="419" y="34"/>
                  </a:lnTo>
                  <a:lnTo>
                    <a:pt x="419" y="43"/>
                  </a:lnTo>
                  <a:lnTo>
                    <a:pt x="345" y="9"/>
                  </a:lnTo>
                  <a:lnTo>
                    <a:pt x="352" y="4"/>
                  </a:lnTo>
                  <a:lnTo>
                    <a:pt x="352" y="7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307" y="2404"/>
              <a:ext cx="55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Atributos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071" y="2548"/>
              <a:ext cx="102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Comportamentais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810" y="2612"/>
              <a:ext cx="5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Resposta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2719" y="2756"/>
              <a:ext cx="3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estrat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3019" y="2756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3083" y="2756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gica 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682" y="2900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aprendizagem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810" y="1193"/>
              <a:ext cx="5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Resposta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719" y="1337"/>
              <a:ext cx="3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estrat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019" y="1337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3083" y="1337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gica 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682" y="1481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aprendizagem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4394" y="1879"/>
              <a:ext cx="5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4366" y="2025"/>
              <a:ext cx="2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Pol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4539" y="2025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4567" y="2025"/>
              <a:ext cx="4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ticos 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4266" y="2169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estrutura legal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230" y="970"/>
              <a:ext cx="70" cy="756"/>
            </a:xfrm>
            <a:custGeom>
              <a:avLst/>
              <a:gdLst>
                <a:gd name="T0" fmla="*/ 65 w 112"/>
                <a:gd name="T1" fmla="*/ 67 h 1232"/>
                <a:gd name="T2" fmla="*/ 65 w 112"/>
                <a:gd name="T3" fmla="*/ 1167 h 1232"/>
                <a:gd name="T4" fmla="*/ 56 w 112"/>
                <a:gd name="T5" fmla="*/ 1177 h 1232"/>
                <a:gd name="T6" fmla="*/ 47 w 112"/>
                <a:gd name="T7" fmla="*/ 1167 h 1232"/>
                <a:gd name="T8" fmla="*/ 47 w 112"/>
                <a:gd name="T9" fmla="*/ 67 h 1232"/>
                <a:gd name="T10" fmla="*/ 56 w 112"/>
                <a:gd name="T11" fmla="*/ 57 h 1232"/>
                <a:gd name="T12" fmla="*/ 65 w 112"/>
                <a:gd name="T13" fmla="*/ 67 h 1232"/>
                <a:gd name="T14" fmla="*/ 0 w 112"/>
                <a:gd name="T15" fmla="*/ 119 h 1232"/>
                <a:gd name="T16" fmla="*/ 56 w 112"/>
                <a:gd name="T17" fmla="*/ 0 h 1232"/>
                <a:gd name="T18" fmla="*/ 112 w 112"/>
                <a:gd name="T19" fmla="*/ 119 h 1232"/>
                <a:gd name="T20" fmla="*/ 0 w 112"/>
                <a:gd name="T21" fmla="*/ 119 h 1232"/>
                <a:gd name="T22" fmla="*/ 112 w 112"/>
                <a:gd name="T23" fmla="*/ 1114 h 1232"/>
                <a:gd name="T24" fmla="*/ 56 w 112"/>
                <a:gd name="T25" fmla="*/ 1232 h 1232"/>
                <a:gd name="T26" fmla="*/ 0 w 112"/>
                <a:gd name="T27" fmla="*/ 1114 h 1232"/>
                <a:gd name="T28" fmla="*/ 112 w 112"/>
                <a:gd name="T29" fmla="*/ 111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232">
                  <a:moveTo>
                    <a:pt x="65" y="67"/>
                  </a:moveTo>
                  <a:lnTo>
                    <a:pt x="65" y="1167"/>
                  </a:lnTo>
                  <a:cubicBezTo>
                    <a:pt x="65" y="1172"/>
                    <a:pt x="62" y="1177"/>
                    <a:pt x="56" y="1177"/>
                  </a:cubicBezTo>
                  <a:cubicBezTo>
                    <a:pt x="51" y="1177"/>
                    <a:pt x="47" y="1172"/>
                    <a:pt x="47" y="1167"/>
                  </a:cubicBezTo>
                  <a:lnTo>
                    <a:pt x="47" y="67"/>
                  </a:lnTo>
                  <a:cubicBezTo>
                    <a:pt x="47" y="62"/>
                    <a:pt x="51" y="57"/>
                    <a:pt x="56" y="57"/>
                  </a:cubicBezTo>
                  <a:cubicBezTo>
                    <a:pt x="62" y="57"/>
                    <a:pt x="65" y="62"/>
                    <a:pt x="65" y="67"/>
                  </a:cubicBezTo>
                  <a:close/>
                  <a:moveTo>
                    <a:pt x="0" y="119"/>
                  </a:moveTo>
                  <a:lnTo>
                    <a:pt x="56" y="0"/>
                  </a:lnTo>
                  <a:lnTo>
                    <a:pt x="112" y="119"/>
                  </a:lnTo>
                  <a:lnTo>
                    <a:pt x="0" y="119"/>
                  </a:lnTo>
                  <a:close/>
                  <a:moveTo>
                    <a:pt x="112" y="1114"/>
                  </a:moveTo>
                  <a:lnTo>
                    <a:pt x="56" y="1232"/>
                  </a:lnTo>
                  <a:lnTo>
                    <a:pt x="0" y="1114"/>
                  </a:lnTo>
                  <a:lnTo>
                    <a:pt x="112" y="1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226" y="968"/>
              <a:ext cx="79" cy="760"/>
            </a:xfrm>
            <a:custGeom>
              <a:avLst/>
              <a:gdLst>
                <a:gd name="T0" fmla="*/ 50 w 79"/>
                <a:gd name="T1" fmla="*/ 43 h 760"/>
                <a:gd name="T2" fmla="*/ 50 w 79"/>
                <a:gd name="T3" fmla="*/ 720 h 760"/>
                <a:gd name="T4" fmla="*/ 46 w 79"/>
                <a:gd name="T5" fmla="*/ 727 h 760"/>
                <a:gd name="T6" fmla="*/ 37 w 79"/>
                <a:gd name="T7" fmla="*/ 729 h 760"/>
                <a:gd name="T8" fmla="*/ 31 w 79"/>
                <a:gd name="T9" fmla="*/ 725 h 760"/>
                <a:gd name="T10" fmla="*/ 29 w 79"/>
                <a:gd name="T11" fmla="*/ 718 h 760"/>
                <a:gd name="T12" fmla="*/ 29 w 79"/>
                <a:gd name="T13" fmla="*/ 41 h 760"/>
                <a:gd name="T14" fmla="*/ 34 w 79"/>
                <a:gd name="T15" fmla="*/ 34 h 760"/>
                <a:gd name="T16" fmla="*/ 42 w 79"/>
                <a:gd name="T17" fmla="*/ 33 h 760"/>
                <a:gd name="T18" fmla="*/ 49 w 79"/>
                <a:gd name="T19" fmla="*/ 38 h 760"/>
                <a:gd name="T20" fmla="*/ 39 w 79"/>
                <a:gd name="T21" fmla="*/ 41 h 760"/>
                <a:gd name="T22" fmla="*/ 37 w 79"/>
                <a:gd name="T23" fmla="*/ 42 h 760"/>
                <a:gd name="T24" fmla="*/ 38 w 79"/>
                <a:gd name="T25" fmla="*/ 44 h 760"/>
                <a:gd name="T26" fmla="*/ 39 w 79"/>
                <a:gd name="T27" fmla="*/ 46 h 760"/>
                <a:gd name="T28" fmla="*/ 39 w 79"/>
                <a:gd name="T29" fmla="*/ 718 h 760"/>
                <a:gd name="T30" fmla="*/ 40 w 79"/>
                <a:gd name="T31" fmla="*/ 720 h 760"/>
                <a:gd name="T32" fmla="*/ 42 w 79"/>
                <a:gd name="T33" fmla="*/ 720 h 760"/>
                <a:gd name="T34" fmla="*/ 42 w 79"/>
                <a:gd name="T35" fmla="*/ 718 h 760"/>
                <a:gd name="T36" fmla="*/ 40 w 79"/>
                <a:gd name="T37" fmla="*/ 717 h 760"/>
                <a:gd name="T38" fmla="*/ 40 w 79"/>
                <a:gd name="T39" fmla="*/ 43 h 760"/>
                <a:gd name="T40" fmla="*/ 39 w 79"/>
                <a:gd name="T41" fmla="*/ 41 h 760"/>
                <a:gd name="T42" fmla="*/ 0 w 79"/>
                <a:gd name="T43" fmla="*/ 73 h 760"/>
                <a:gd name="T44" fmla="*/ 44 w 79"/>
                <a:gd name="T45" fmla="*/ 0 h 760"/>
                <a:gd name="T46" fmla="*/ 74 w 79"/>
                <a:gd name="T47" fmla="*/ 80 h 760"/>
                <a:gd name="T48" fmla="*/ 74 w 79"/>
                <a:gd name="T49" fmla="*/ 70 h 760"/>
                <a:gd name="T50" fmla="*/ 35 w 79"/>
                <a:gd name="T51" fmla="*/ 4 h 760"/>
                <a:gd name="T52" fmla="*/ 9 w 79"/>
                <a:gd name="T53" fmla="*/ 77 h 760"/>
                <a:gd name="T54" fmla="*/ 74 w 79"/>
                <a:gd name="T55" fmla="*/ 70 h 760"/>
                <a:gd name="T56" fmla="*/ 79 w 79"/>
                <a:gd name="T57" fmla="*/ 688 h 760"/>
                <a:gd name="T58" fmla="*/ 35 w 79"/>
                <a:gd name="T59" fmla="*/ 760 h 760"/>
                <a:gd name="T60" fmla="*/ 4 w 79"/>
                <a:gd name="T61" fmla="*/ 681 h 760"/>
                <a:gd name="T62" fmla="*/ 4 w 79"/>
                <a:gd name="T63" fmla="*/ 690 h 760"/>
                <a:gd name="T64" fmla="*/ 44 w 79"/>
                <a:gd name="T65" fmla="*/ 756 h 760"/>
                <a:gd name="T66" fmla="*/ 70 w 79"/>
                <a:gd name="T67" fmla="*/ 684 h 760"/>
                <a:gd name="T68" fmla="*/ 4 w 79"/>
                <a:gd name="T69" fmla="*/ 69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60">
                  <a:moveTo>
                    <a:pt x="50" y="42"/>
                  </a:moveTo>
                  <a:lnTo>
                    <a:pt x="50" y="43"/>
                  </a:lnTo>
                  <a:lnTo>
                    <a:pt x="50" y="718"/>
                  </a:lnTo>
                  <a:lnTo>
                    <a:pt x="50" y="720"/>
                  </a:lnTo>
                  <a:lnTo>
                    <a:pt x="49" y="724"/>
                  </a:lnTo>
                  <a:lnTo>
                    <a:pt x="46" y="727"/>
                  </a:lnTo>
                  <a:lnTo>
                    <a:pt x="42" y="729"/>
                  </a:lnTo>
                  <a:lnTo>
                    <a:pt x="37" y="729"/>
                  </a:lnTo>
                  <a:lnTo>
                    <a:pt x="34" y="727"/>
                  </a:lnTo>
                  <a:lnTo>
                    <a:pt x="31" y="725"/>
                  </a:lnTo>
                  <a:lnTo>
                    <a:pt x="29" y="720"/>
                  </a:lnTo>
                  <a:lnTo>
                    <a:pt x="29" y="718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6" y="34"/>
                  </a:lnTo>
                  <a:lnTo>
                    <a:pt x="49" y="38"/>
                  </a:lnTo>
                  <a:lnTo>
                    <a:pt x="50" y="42"/>
                  </a:lnTo>
                  <a:close/>
                  <a:moveTo>
                    <a:pt x="39" y="41"/>
                  </a:moveTo>
                  <a:lnTo>
                    <a:pt x="42" y="44"/>
                  </a:lnTo>
                  <a:lnTo>
                    <a:pt x="37" y="42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40" y="41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39" y="718"/>
                  </a:lnTo>
                  <a:lnTo>
                    <a:pt x="39" y="716"/>
                  </a:lnTo>
                  <a:lnTo>
                    <a:pt x="40" y="720"/>
                  </a:lnTo>
                  <a:lnTo>
                    <a:pt x="38" y="718"/>
                  </a:lnTo>
                  <a:lnTo>
                    <a:pt x="42" y="720"/>
                  </a:lnTo>
                  <a:lnTo>
                    <a:pt x="37" y="720"/>
                  </a:lnTo>
                  <a:lnTo>
                    <a:pt x="42" y="718"/>
                  </a:lnTo>
                  <a:lnTo>
                    <a:pt x="39" y="721"/>
                  </a:lnTo>
                  <a:lnTo>
                    <a:pt x="40" y="717"/>
                  </a:lnTo>
                  <a:lnTo>
                    <a:pt x="40" y="718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39" y="41"/>
                  </a:lnTo>
                  <a:close/>
                  <a:moveTo>
                    <a:pt x="4" y="80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4" y="80"/>
                  </a:lnTo>
                  <a:close/>
                  <a:moveTo>
                    <a:pt x="74" y="70"/>
                  </a:moveTo>
                  <a:lnTo>
                    <a:pt x="70" y="77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9" y="77"/>
                  </a:lnTo>
                  <a:lnTo>
                    <a:pt x="4" y="70"/>
                  </a:lnTo>
                  <a:lnTo>
                    <a:pt x="74" y="70"/>
                  </a:lnTo>
                  <a:close/>
                  <a:moveTo>
                    <a:pt x="74" y="681"/>
                  </a:moveTo>
                  <a:lnTo>
                    <a:pt x="79" y="688"/>
                  </a:lnTo>
                  <a:lnTo>
                    <a:pt x="44" y="760"/>
                  </a:lnTo>
                  <a:lnTo>
                    <a:pt x="35" y="760"/>
                  </a:lnTo>
                  <a:lnTo>
                    <a:pt x="0" y="688"/>
                  </a:lnTo>
                  <a:lnTo>
                    <a:pt x="4" y="681"/>
                  </a:lnTo>
                  <a:lnTo>
                    <a:pt x="74" y="681"/>
                  </a:lnTo>
                  <a:close/>
                  <a:moveTo>
                    <a:pt x="4" y="690"/>
                  </a:moveTo>
                  <a:lnTo>
                    <a:pt x="9" y="684"/>
                  </a:lnTo>
                  <a:lnTo>
                    <a:pt x="44" y="756"/>
                  </a:lnTo>
                  <a:lnTo>
                    <a:pt x="35" y="756"/>
                  </a:lnTo>
                  <a:lnTo>
                    <a:pt x="70" y="684"/>
                  </a:lnTo>
                  <a:lnTo>
                    <a:pt x="74" y="690"/>
                  </a:lnTo>
                  <a:lnTo>
                    <a:pt x="4" y="69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230" y="2472"/>
              <a:ext cx="70" cy="618"/>
            </a:xfrm>
            <a:custGeom>
              <a:avLst/>
              <a:gdLst>
                <a:gd name="T0" fmla="*/ 65 w 112"/>
                <a:gd name="T1" fmla="*/ 66 h 1008"/>
                <a:gd name="T2" fmla="*/ 65 w 112"/>
                <a:gd name="T3" fmla="*/ 943 h 1008"/>
                <a:gd name="T4" fmla="*/ 56 w 112"/>
                <a:gd name="T5" fmla="*/ 952 h 1008"/>
                <a:gd name="T6" fmla="*/ 47 w 112"/>
                <a:gd name="T7" fmla="*/ 943 h 1008"/>
                <a:gd name="T8" fmla="*/ 47 w 112"/>
                <a:gd name="T9" fmla="*/ 66 h 1008"/>
                <a:gd name="T10" fmla="*/ 56 w 112"/>
                <a:gd name="T11" fmla="*/ 57 h 1008"/>
                <a:gd name="T12" fmla="*/ 65 w 112"/>
                <a:gd name="T13" fmla="*/ 66 h 1008"/>
                <a:gd name="T14" fmla="*/ 0 w 112"/>
                <a:gd name="T15" fmla="*/ 119 h 1008"/>
                <a:gd name="T16" fmla="*/ 56 w 112"/>
                <a:gd name="T17" fmla="*/ 0 h 1008"/>
                <a:gd name="T18" fmla="*/ 112 w 112"/>
                <a:gd name="T19" fmla="*/ 119 h 1008"/>
                <a:gd name="T20" fmla="*/ 0 w 112"/>
                <a:gd name="T21" fmla="*/ 119 h 1008"/>
                <a:gd name="T22" fmla="*/ 112 w 112"/>
                <a:gd name="T23" fmla="*/ 890 h 1008"/>
                <a:gd name="T24" fmla="*/ 56 w 112"/>
                <a:gd name="T25" fmla="*/ 1008 h 1008"/>
                <a:gd name="T26" fmla="*/ 0 w 112"/>
                <a:gd name="T27" fmla="*/ 890 h 1008"/>
                <a:gd name="T28" fmla="*/ 112 w 112"/>
                <a:gd name="T29" fmla="*/ 89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08">
                  <a:moveTo>
                    <a:pt x="65" y="66"/>
                  </a:moveTo>
                  <a:lnTo>
                    <a:pt x="65" y="943"/>
                  </a:lnTo>
                  <a:cubicBezTo>
                    <a:pt x="65" y="948"/>
                    <a:pt x="62" y="952"/>
                    <a:pt x="56" y="952"/>
                  </a:cubicBezTo>
                  <a:cubicBezTo>
                    <a:pt x="51" y="952"/>
                    <a:pt x="47" y="948"/>
                    <a:pt x="47" y="943"/>
                  </a:cubicBezTo>
                  <a:lnTo>
                    <a:pt x="47" y="66"/>
                  </a:lnTo>
                  <a:cubicBezTo>
                    <a:pt x="47" y="61"/>
                    <a:pt x="51" y="57"/>
                    <a:pt x="56" y="57"/>
                  </a:cubicBezTo>
                  <a:cubicBezTo>
                    <a:pt x="62" y="57"/>
                    <a:pt x="65" y="61"/>
                    <a:pt x="65" y="66"/>
                  </a:cubicBezTo>
                  <a:close/>
                  <a:moveTo>
                    <a:pt x="0" y="119"/>
                  </a:moveTo>
                  <a:lnTo>
                    <a:pt x="56" y="0"/>
                  </a:lnTo>
                  <a:lnTo>
                    <a:pt x="112" y="119"/>
                  </a:lnTo>
                  <a:lnTo>
                    <a:pt x="0" y="119"/>
                  </a:lnTo>
                  <a:close/>
                  <a:moveTo>
                    <a:pt x="112" y="890"/>
                  </a:moveTo>
                  <a:lnTo>
                    <a:pt x="56" y="1008"/>
                  </a:lnTo>
                  <a:lnTo>
                    <a:pt x="0" y="890"/>
                  </a:lnTo>
                  <a:lnTo>
                    <a:pt x="112" y="8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89"/>
            <p:cNvSpPr>
              <a:spLocks noEditPoints="1"/>
            </p:cNvSpPr>
            <p:nvPr/>
          </p:nvSpPr>
          <p:spPr bwMode="auto">
            <a:xfrm>
              <a:off x="2226" y="2470"/>
              <a:ext cx="79" cy="623"/>
            </a:xfrm>
            <a:custGeom>
              <a:avLst/>
              <a:gdLst>
                <a:gd name="T0" fmla="*/ 49 w 79"/>
                <a:gd name="T1" fmla="*/ 39 h 623"/>
                <a:gd name="T2" fmla="*/ 50 w 79"/>
                <a:gd name="T3" fmla="*/ 42 h 623"/>
                <a:gd name="T4" fmla="*/ 50 w 79"/>
                <a:gd name="T5" fmla="*/ 581 h 623"/>
                <a:gd name="T6" fmla="*/ 49 w 79"/>
                <a:gd name="T7" fmla="*/ 584 h 623"/>
                <a:gd name="T8" fmla="*/ 43 w 79"/>
                <a:gd name="T9" fmla="*/ 590 h 623"/>
                <a:gd name="T10" fmla="*/ 36 w 79"/>
                <a:gd name="T11" fmla="*/ 590 h 623"/>
                <a:gd name="T12" fmla="*/ 30 w 79"/>
                <a:gd name="T13" fmla="*/ 584 h 623"/>
                <a:gd name="T14" fmla="*/ 29 w 79"/>
                <a:gd name="T15" fmla="*/ 581 h 623"/>
                <a:gd name="T16" fmla="*/ 29 w 79"/>
                <a:gd name="T17" fmla="*/ 42 h 623"/>
                <a:gd name="T18" fmla="*/ 30 w 79"/>
                <a:gd name="T19" fmla="*/ 39 h 623"/>
                <a:gd name="T20" fmla="*/ 36 w 79"/>
                <a:gd name="T21" fmla="*/ 34 h 623"/>
                <a:gd name="T22" fmla="*/ 43 w 79"/>
                <a:gd name="T23" fmla="*/ 34 h 623"/>
                <a:gd name="T24" fmla="*/ 49 w 79"/>
                <a:gd name="T25" fmla="*/ 39 h 623"/>
                <a:gd name="T26" fmla="*/ 36 w 79"/>
                <a:gd name="T27" fmla="*/ 41 h 623"/>
                <a:gd name="T28" fmla="*/ 43 w 79"/>
                <a:gd name="T29" fmla="*/ 41 h 623"/>
                <a:gd name="T30" fmla="*/ 37 w 79"/>
                <a:gd name="T31" fmla="*/ 46 h 623"/>
                <a:gd name="T32" fmla="*/ 39 w 79"/>
                <a:gd name="T33" fmla="*/ 42 h 623"/>
                <a:gd name="T34" fmla="*/ 39 w 79"/>
                <a:gd name="T35" fmla="*/ 581 h 623"/>
                <a:gd name="T36" fmla="*/ 37 w 79"/>
                <a:gd name="T37" fmla="*/ 578 h 623"/>
                <a:gd name="T38" fmla="*/ 43 w 79"/>
                <a:gd name="T39" fmla="*/ 583 h 623"/>
                <a:gd name="T40" fmla="*/ 36 w 79"/>
                <a:gd name="T41" fmla="*/ 583 h 623"/>
                <a:gd name="T42" fmla="*/ 42 w 79"/>
                <a:gd name="T43" fmla="*/ 578 h 623"/>
                <a:gd name="T44" fmla="*/ 40 w 79"/>
                <a:gd name="T45" fmla="*/ 581 h 623"/>
                <a:gd name="T46" fmla="*/ 40 w 79"/>
                <a:gd name="T47" fmla="*/ 42 h 623"/>
                <a:gd name="T48" fmla="*/ 42 w 79"/>
                <a:gd name="T49" fmla="*/ 46 h 623"/>
                <a:gd name="T50" fmla="*/ 36 w 79"/>
                <a:gd name="T51" fmla="*/ 41 h 623"/>
                <a:gd name="T52" fmla="*/ 4 w 79"/>
                <a:gd name="T53" fmla="*/ 80 h 623"/>
                <a:gd name="T54" fmla="*/ 0 w 79"/>
                <a:gd name="T55" fmla="*/ 73 h 623"/>
                <a:gd name="T56" fmla="*/ 35 w 79"/>
                <a:gd name="T57" fmla="*/ 0 h 623"/>
                <a:gd name="T58" fmla="*/ 44 w 79"/>
                <a:gd name="T59" fmla="*/ 0 h 623"/>
                <a:gd name="T60" fmla="*/ 79 w 79"/>
                <a:gd name="T61" fmla="*/ 73 h 623"/>
                <a:gd name="T62" fmla="*/ 74 w 79"/>
                <a:gd name="T63" fmla="*/ 80 h 623"/>
                <a:gd name="T64" fmla="*/ 4 w 79"/>
                <a:gd name="T65" fmla="*/ 80 h 623"/>
                <a:gd name="T66" fmla="*/ 74 w 79"/>
                <a:gd name="T67" fmla="*/ 70 h 623"/>
                <a:gd name="T68" fmla="*/ 70 w 79"/>
                <a:gd name="T69" fmla="*/ 77 h 623"/>
                <a:gd name="T70" fmla="*/ 35 w 79"/>
                <a:gd name="T71" fmla="*/ 4 h 623"/>
                <a:gd name="T72" fmla="*/ 44 w 79"/>
                <a:gd name="T73" fmla="*/ 4 h 623"/>
                <a:gd name="T74" fmla="*/ 9 w 79"/>
                <a:gd name="T75" fmla="*/ 77 h 623"/>
                <a:gd name="T76" fmla="*/ 4 w 79"/>
                <a:gd name="T77" fmla="*/ 70 h 623"/>
                <a:gd name="T78" fmla="*/ 74 w 79"/>
                <a:gd name="T79" fmla="*/ 70 h 623"/>
                <a:gd name="T80" fmla="*/ 74 w 79"/>
                <a:gd name="T81" fmla="*/ 543 h 623"/>
                <a:gd name="T82" fmla="*/ 79 w 79"/>
                <a:gd name="T83" fmla="*/ 551 h 623"/>
                <a:gd name="T84" fmla="*/ 44 w 79"/>
                <a:gd name="T85" fmla="*/ 623 h 623"/>
                <a:gd name="T86" fmla="*/ 35 w 79"/>
                <a:gd name="T87" fmla="*/ 623 h 623"/>
                <a:gd name="T88" fmla="*/ 0 w 79"/>
                <a:gd name="T89" fmla="*/ 551 h 623"/>
                <a:gd name="T90" fmla="*/ 4 w 79"/>
                <a:gd name="T91" fmla="*/ 543 h 623"/>
                <a:gd name="T92" fmla="*/ 74 w 79"/>
                <a:gd name="T93" fmla="*/ 543 h 623"/>
                <a:gd name="T94" fmla="*/ 4 w 79"/>
                <a:gd name="T95" fmla="*/ 553 h 623"/>
                <a:gd name="T96" fmla="*/ 9 w 79"/>
                <a:gd name="T97" fmla="*/ 546 h 623"/>
                <a:gd name="T98" fmla="*/ 44 w 79"/>
                <a:gd name="T99" fmla="*/ 619 h 623"/>
                <a:gd name="T100" fmla="*/ 35 w 79"/>
                <a:gd name="T101" fmla="*/ 619 h 623"/>
                <a:gd name="T102" fmla="*/ 70 w 79"/>
                <a:gd name="T103" fmla="*/ 546 h 623"/>
                <a:gd name="T104" fmla="*/ 74 w 79"/>
                <a:gd name="T105" fmla="*/ 553 h 623"/>
                <a:gd name="T106" fmla="*/ 4 w 79"/>
                <a:gd name="T107" fmla="*/ 55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23">
                  <a:moveTo>
                    <a:pt x="49" y="39"/>
                  </a:moveTo>
                  <a:lnTo>
                    <a:pt x="50" y="42"/>
                  </a:lnTo>
                  <a:lnTo>
                    <a:pt x="50" y="581"/>
                  </a:lnTo>
                  <a:lnTo>
                    <a:pt x="49" y="584"/>
                  </a:lnTo>
                  <a:lnTo>
                    <a:pt x="43" y="590"/>
                  </a:lnTo>
                  <a:lnTo>
                    <a:pt x="36" y="590"/>
                  </a:lnTo>
                  <a:lnTo>
                    <a:pt x="30" y="584"/>
                  </a:lnTo>
                  <a:lnTo>
                    <a:pt x="29" y="581"/>
                  </a:lnTo>
                  <a:lnTo>
                    <a:pt x="29" y="42"/>
                  </a:lnTo>
                  <a:lnTo>
                    <a:pt x="30" y="39"/>
                  </a:lnTo>
                  <a:lnTo>
                    <a:pt x="36" y="34"/>
                  </a:lnTo>
                  <a:lnTo>
                    <a:pt x="43" y="34"/>
                  </a:lnTo>
                  <a:lnTo>
                    <a:pt x="49" y="39"/>
                  </a:lnTo>
                  <a:close/>
                  <a:moveTo>
                    <a:pt x="36" y="41"/>
                  </a:moveTo>
                  <a:lnTo>
                    <a:pt x="43" y="41"/>
                  </a:lnTo>
                  <a:lnTo>
                    <a:pt x="37" y="46"/>
                  </a:lnTo>
                  <a:lnTo>
                    <a:pt x="39" y="42"/>
                  </a:lnTo>
                  <a:lnTo>
                    <a:pt x="39" y="581"/>
                  </a:lnTo>
                  <a:lnTo>
                    <a:pt x="37" y="578"/>
                  </a:lnTo>
                  <a:lnTo>
                    <a:pt x="43" y="583"/>
                  </a:lnTo>
                  <a:lnTo>
                    <a:pt x="36" y="583"/>
                  </a:lnTo>
                  <a:lnTo>
                    <a:pt x="42" y="578"/>
                  </a:lnTo>
                  <a:lnTo>
                    <a:pt x="40" y="581"/>
                  </a:lnTo>
                  <a:lnTo>
                    <a:pt x="40" y="42"/>
                  </a:lnTo>
                  <a:lnTo>
                    <a:pt x="42" y="46"/>
                  </a:lnTo>
                  <a:lnTo>
                    <a:pt x="36" y="41"/>
                  </a:lnTo>
                  <a:close/>
                  <a:moveTo>
                    <a:pt x="4" y="80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4" y="80"/>
                  </a:lnTo>
                  <a:close/>
                  <a:moveTo>
                    <a:pt x="74" y="70"/>
                  </a:moveTo>
                  <a:lnTo>
                    <a:pt x="70" y="77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9" y="77"/>
                  </a:lnTo>
                  <a:lnTo>
                    <a:pt x="4" y="70"/>
                  </a:lnTo>
                  <a:lnTo>
                    <a:pt x="74" y="70"/>
                  </a:lnTo>
                  <a:close/>
                  <a:moveTo>
                    <a:pt x="74" y="543"/>
                  </a:moveTo>
                  <a:lnTo>
                    <a:pt x="79" y="551"/>
                  </a:lnTo>
                  <a:lnTo>
                    <a:pt x="44" y="623"/>
                  </a:lnTo>
                  <a:lnTo>
                    <a:pt x="35" y="623"/>
                  </a:lnTo>
                  <a:lnTo>
                    <a:pt x="0" y="551"/>
                  </a:lnTo>
                  <a:lnTo>
                    <a:pt x="4" y="543"/>
                  </a:lnTo>
                  <a:lnTo>
                    <a:pt x="74" y="543"/>
                  </a:lnTo>
                  <a:close/>
                  <a:moveTo>
                    <a:pt x="4" y="553"/>
                  </a:moveTo>
                  <a:lnTo>
                    <a:pt x="9" y="546"/>
                  </a:lnTo>
                  <a:lnTo>
                    <a:pt x="44" y="619"/>
                  </a:lnTo>
                  <a:lnTo>
                    <a:pt x="35" y="619"/>
                  </a:lnTo>
                  <a:lnTo>
                    <a:pt x="70" y="546"/>
                  </a:lnTo>
                  <a:lnTo>
                    <a:pt x="74" y="553"/>
                  </a:lnTo>
                  <a:lnTo>
                    <a:pt x="4" y="55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298" y="759"/>
              <a:ext cx="1925" cy="206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490" y="822"/>
              <a:ext cx="159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DA Universidade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367" y="3086"/>
              <a:ext cx="1926" cy="883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425" y="3190"/>
              <a:ext cx="7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CARACTER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2090" y="3190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2118" y="3190"/>
              <a:ext cx="11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STICA DAS FIRMAS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1581" y="3334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626" y="3334"/>
              <a:ext cx="5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Caracter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2090" y="3334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2118" y="3334"/>
              <a:ext cx="7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sticas da ind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2792" y="3334"/>
              <a:ext cx="1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ú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2855" y="3334"/>
              <a:ext cx="27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stria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773" y="3479"/>
              <a:ext cx="8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1817" y="3479"/>
              <a:ext cx="9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1891" y="3479"/>
              <a:ext cx="10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Objetivos da Firma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1435" y="3623"/>
              <a:ext cx="9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480" y="3623"/>
              <a:ext cx="181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Tamanho e capacidade da Firma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1663" y="3769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1708" y="3769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781" y="3769"/>
              <a:ext cx="4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Localiza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2218" y="3769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2281" y="3769"/>
              <a:ext cx="5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ão geogr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2755" y="3769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á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2828" y="3769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fica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540" y="1917"/>
              <a:ext cx="1097" cy="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540" y="1917"/>
              <a:ext cx="1107" cy="354"/>
            </a:xfrm>
            <a:custGeom>
              <a:avLst/>
              <a:gdLst>
                <a:gd name="T0" fmla="*/ 0 w 1107"/>
                <a:gd name="T1" fmla="*/ 0 h 354"/>
                <a:gd name="T2" fmla="*/ 1107 w 1107"/>
                <a:gd name="T3" fmla="*/ 0 h 354"/>
                <a:gd name="T4" fmla="*/ 1107 w 1107"/>
                <a:gd name="T5" fmla="*/ 354 h 354"/>
                <a:gd name="T6" fmla="*/ 0 w 1107"/>
                <a:gd name="T7" fmla="*/ 354 h 354"/>
                <a:gd name="T8" fmla="*/ 0 w 1107"/>
                <a:gd name="T9" fmla="*/ 0 h 354"/>
                <a:gd name="T10" fmla="*/ 10 w 1107"/>
                <a:gd name="T11" fmla="*/ 349 h 354"/>
                <a:gd name="T12" fmla="*/ 5 w 1107"/>
                <a:gd name="T13" fmla="*/ 344 h 354"/>
                <a:gd name="T14" fmla="*/ 1102 w 1107"/>
                <a:gd name="T15" fmla="*/ 344 h 354"/>
                <a:gd name="T16" fmla="*/ 1097 w 1107"/>
                <a:gd name="T17" fmla="*/ 349 h 354"/>
                <a:gd name="T18" fmla="*/ 1097 w 1107"/>
                <a:gd name="T19" fmla="*/ 5 h 354"/>
                <a:gd name="T20" fmla="*/ 1102 w 1107"/>
                <a:gd name="T21" fmla="*/ 10 h 354"/>
                <a:gd name="T22" fmla="*/ 5 w 1107"/>
                <a:gd name="T23" fmla="*/ 10 h 354"/>
                <a:gd name="T24" fmla="*/ 10 w 1107"/>
                <a:gd name="T25" fmla="*/ 5 h 354"/>
                <a:gd name="T26" fmla="*/ 10 w 1107"/>
                <a:gd name="T27" fmla="*/ 34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7" h="354">
                  <a:moveTo>
                    <a:pt x="0" y="0"/>
                  </a:moveTo>
                  <a:lnTo>
                    <a:pt x="1107" y="0"/>
                  </a:lnTo>
                  <a:lnTo>
                    <a:pt x="1107" y="354"/>
                  </a:lnTo>
                  <a:lnTo>
                    <a:pt x="0" y="354"/>
                  </a:lnTo>
                  <a:lnTo>
                    <a:pt x="0" y="0"/>
                  </a:lnTo>
                  <a:close/>
                  <a:moveTo>
                    <a:pt x="10" y="349"/>
                  </a:moveTo>
                  <a:lnTo>
                    <a:pt x="5" y="344"/>
                  </a:lnTo>
                  <a:lnTo>
                    <a:pt x="1102" y="344"/>
                  </a:lnTo>
                  <a:lnTo>
                    <a:pt x="1097" y="349"/>
                  </a:lnTo>
                  <a:lnTo>
                    <a:pt x="1097" y="5"/>
                  </a:lnTo>
                  <a:lnTo>
                    <a:pt x="1102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34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58B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660" y="1979"/>
              <a:ext cx="9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PESQUISADOR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762" y="2123"/>
              <a:ext cx="72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INDIVIDUAL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2076" y="1721"/>
              <a:ext cx="1655" cy="7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2076" y="1721"/>
              <a:ext cx="1665" cy="766"/>
            </a:xfrm>
            <a:custGeom>
              <a:avLst/>
              <a:gdLst>
                <a:gd name="T0" fmla="*/ 0 w 1665"/>
                <a:gd name="T1" fmla="*/ 0 h 766"/>
                <a:gd name="T2" fmla="*/ 1665 w 1665"/>
                <a:gd name="T3" fmla="*/ 0 h 766"/>
                <a:gd name="T4" fmla="*/ 1665 w 1665"/>
                <a:gd name="T5" fmla="*/ 766 h 766"/>
                <a:gd name="T6" fmla="*/ 0 w 1665"/>
                <a:gd name="T7" fmla="*/ 766 h 766"/>
                <a:gd name="T8" fmla="*/ 0 w 1665"/>
                <a:gd name="T9" fmla="*/ 0 h 766"/>
                <a:gd name="T10" fmla="*/ 10 w 1665"/>
                <a:gd name="T11" fmla="*/ 761 h 766"/>
                <a:gd name="T12" fmla="*/ 5 w 1665"/>
                <a:gd name="T13" fmla="*/ 756 h 766"/>
                <a:gd name="T14" fmla="*/ 1660 w 1665"/>
                <a:gd name="T15" fmla="*/ 756 h 766"/>
                <a:gd name="T16" fmla="*/ 1655 w 1665"/>
                <a:gd name="T17" fmla="*/ 761 h 766"/>
                <a:gd name="T18" fmla="*/ 1655 w 1665"/>
                <a:gd name="T19" fmla="*/ 5 h 766"/>
                <a:gd name="T20" fmla="*/ 1660 w 1665"/>
                <a:gd name="T21" fmla="*/ 10 h 766"/>
                <a:gd name="T22" fmla="*/ 5 w 1665"/>
                <a:gd name="T23" fmla="*/ 10 h 766"/>
                <a:gd name="T24" fmla="*/ 10 w 1665"/>
                <a:gd name="T25" fmla="*/ 5 h 766"/>
                <a:gd name="T26" fmla="*/ 10 w 1665"/>
                <a:gd name="T27" fmla="*/ 761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5" h="766">
                  <a:moveTo>
                    <a:pt x="0" y="0"/>
                  </a:moveTo>
                  <a:lnTo>
                    <a:pt x="1665" y="0"/>
                  </a:lnTo>
                  <a:lnTo>
                    <a:pt x="1665" y="766"/>
                  </a:lnTo>
                  <a:lnTo>
                    <a:pt x="0" y="766"/>
                  </a:lnTo>
                  <a:lnTo>
                    <a:pt x="0" y="0"/>
                  </a:lnTo>
                  <a:close/>
                  <a:moveTo>
                    <a:pt x="10" y="761"/>
                  </a:moveTo>
                  <a:lnTo>
                    <a:pt x="5" y="756"/>
                  </a:lnTo>
                  <a:lnTo>
                    <a:pt x="1660" y="756"/>
                  </a:lnTo>
                  <a:lnTo>
                    <a:pt x="1655" y="761"/>
                  </a:lnTo>
                  <a:lnTo>
                    <a:pt x="1655" y="5"/>
                  </a:lnTo>
                  <a:lnTo>
                    <a:pt x="1660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761"/>
                  </a:lnTo>
                  <a:close/>
                </a:path>
              </a:pathLst>
            </a:custGeom>
            <a:solidFill>
              <a:srgbClr val="0058B0"/>
            </a:solidFill>
            <a:ln w="1" cap="flat">
              <a:solidFill>
                <a:srgbClr val="0058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2501" y="1763"/>
              <a:ext cx="53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TRANSA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2991" y="1763"/>
              <a:ext cx="1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3074" y="1763"/>
              <a:ext cx="2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ÕES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2318" y="1907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2363" y="1907"/>
              <a:ext cx="120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Pesquisa patrocinada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2655" y="2051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2700" y="2051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Licen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2983" y="2051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3046" y="2051"/>
              <a:ext cx="1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129"/>
            <p:cNvSpPr>
              <a:spLocks noChangeArrowheads="1"/>
            </p:cNvSpPr>
            <p:nvPr/>
          </p:nvSpPr>
          <p:spPr bwMode="auto">
            <a:xfrm>
              <a:off x="2454" y="2196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2501" y="2196"/>
              <a:ext cx="6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Firmas Spin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3137" y="2196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3182" y="2196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offs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2172" y="2340"/>
              <a:ext cx="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2218" y="2340"/>
              <a:ext cx="5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Contrata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2674" y="2340"/>
              <a:ext cx="1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2737" y="2340"/>
              <a:ext cx="9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ão de estudantes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4190" y="1721"/>
              <a:ext cx="10" cy="756"/>
            </a:xfrm>
            <a:custGeom>
              <a:avLst/>
              <a:gdLst>
                <a:gd name="T0" fmla="*/ 16 w 16"/>
                <a:gd name="T1" fmla="*/ 8 h 1232"/>
                <a:gd name="T2" fmla="*/ 16 w 16"/>
                <a:gd name="T3" fmla="*/ 1224 h 1232"/>
                <a:gd name="T4" fmla="*/ 8 w 16"/>
                <a:gd name="T5" fmla="*/ 1232 h 1232"/>
                <a:gd name="T6" fmla="*/ 0 w 16"/>
                <a:gd name="T7" fmla="*/ 1224 h 1232"/>
                <a:gd name="T8" fmla="*/ 0 w 16"/>
                <a:gd name="T9" fmla="*/ 8 h 1232"/>
                <a:gd name="T10" fmla="*/ 8 w 16"/>
                <a:gd name="T11" fmla="*/ 0 h 1232"/>
                <a:gd name="T12" fmla="*/ 16 w 16"/>
                <a:gd name="T13" fmla="*/ 8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16" y="8"/>
                  </a:move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3223" y="828"/>
              <a:ext cx="978" cy="903"/>
            </a:xfrm>
            <a:custGeom>
              <a:avLst/>
              <a:gdLst>
                <a:gd name="T0" fmla="*/ 14 w 1569"/>
                <a:gd name="T1" fmla="*/ 3 h 1473"/>
                <a:gd name="T2" fmla="*/ 1566 w 1569"/>
                <a:gd name="T3" fmla="*/ 1459 h 1473"/>
                <a:gd name="T4" fmla="*/ 1566 w 1569"/>
                <a:gd name="T5" fmla="*/ 1470 h 1473"/>
                <a:gd name="T6" fmla="*/ 1555 w 1569"/>
                <a:gd name="T7" fmla="*/ 1470 h 1473"/>
                <a:gd name="T8" fmla="*/ 3 w 1569"/>
                <a:gd name="T9" fmla="*/ 14 h 1473"/>
                <a:gd name="T10" fmla="*/ 3 w 1569"/>
                <a:gd name="T11" fmla="*/ 3 h 1473"/>
                <a:gd name="T12" fmla="*/ 14 w 1569"/>
                <a:gd name="T13" fmla="*/ 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1473">
                  <a:moveTo>
                    <a:pt x="14" y="3"/>
                  </a:moveTo>
                  <a:lnTo>
                    <a:pt x="1566" y="1459"/>
                  </a:lnTo>
                  <a:cubicBezTo>
                    <a:pt x="1569" y="1462"/>
                    <a:pt x="1569" y="1467"/>
                    <a:pt x="1566" y="1470"/>
                  </a:cubicBezTo>
                  <a:cubicBezTo>
                    <a:pt x="1563" y="1473"/>
                    <a:pt x="1558" y="1473"/>
                    <a:pt x="1555" y="1470"/>
                  </a:cubicBez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3298" y="2462"/>
              <a:ext cx="897" cy="903"/>
            </a:xfrm>
            <a:custGeom>
              <a:avLst/>
              <a:gdLst>
                <a:gd name="T0" fmla="*/ 1436 w 1440"/>
                <a:gd name="T1" fmla="*/ 23 h 1472"/>
                <a:gd name="T2" fmla="*/ 66 w 1440"/>
                <a:gd name="T3" fmla="*/ 1423 h 1472"/>
                <a:gd name="T4" fmla="*/ 49 w 1440"/>
                <a:gd name="T5" fmla="*/ 1423 h 1472"/>
                <a:gd name="T6" fmla="*/ 49 w 1440"/>
                <a:gd name="T7" fmla="*/ 1406 h 1472"/>
                <a:gd name="T8" fmla="*/ 1419 w 1440"/>
                <a:gd name="T9" fmla="*/ 5 h 1472"/>
                <a:gd name="T10" fmla="*/ 1436 w 1440"/>
                <a:gd name="T11" fmla="*/ 5 h 1472"/>
                <a:gd name="T12" fmla="*/ 1436 w 1440"/>
                <a:gd name="T13" fmla="*/ 23 h 1472"/>
                <a:gd name="T14" fmla="*/ 124 w 1440"/>
                <a:gd name="T15" fmla="*/ 1431 h 1472"/>
                <a:gd name="T16" fmla="*/ 0 w 1440"/>
                <a:gd name="T17" fmla="*/ 1472 h 1472"/>
                <a:gd name="T18" fmla="*/ 41 w 1440"/>
                <a:gd name="T19" fmla="*/ 1347 h 1472"/>
                <a:gd name="T20" fmla="*/ 124 w 1440"/>
                <a:gd name="T21" fmla="*/ 143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472">
                  <a:moveTo>
                    <a:pt x="1436" y="23"/>
                  </a:moveTo>
                  <a:lnTo>
                    <a:pt x="66" y="1423"/>
                  </a:lnTo>
                  <a:cubicBezTo>
                    <a:pt x="61" y="1428"/>
                    <a:pt x="53" y="1428"/>
                    <a:pt x="49" y="1423"/>
                  </a:cubicBezTo>
                  <a:cubicBezTo>
                    <a:pt x="44" y="1419"/>
                    <a:pt x="44" y="1410"/>
                    <a:pt x="49" y="1406"/>
                  </a:cubicBezTo>
                  <a:lnTo>
                    <a:pt x="1419" y="5"/>
                  </a:lnTo>
                  <a:cubicBezTo>
                    <a:pt x="1423" y="0"/>
                    <a:pt x="1430" y="0"/>
                    <a:pt x="1436" y="5"/>
                  </a:cubicBezTo>
                  <a:cubicBezTo>
                    <a:pt x="1440" y="10"/>
                    <a:pt x="1440" y="17"/>
                    <a:pt x="1436" y="23"/>
                  </a:cubicBezTo>
                  <a:close/>
                  <a:moveTo>
                    <a:pt x="124" y="1431"/>
                  </a:moveTo>
                  <a:lnTo>
                    <a:pt x="0" y="1472"/>
                  </a:lnTo>
                  <a:lnTo>
                    <a:pt x="41" y="1347"/>
                  </a:lnTo>
                  <a:lnTo>
                    <a:pt x="124" y="1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3293" y="2458"/>
              <a:ext cx="905" cy="912"/>
            </a:xfrm>
            <a:custGeom>
              <a:avLst/>
              <a:gdLst>
                <a:gd name="T0" fmla="*/ 905 w 905"/>
                <a:gd name="T1" fmla="*/ 18 h 912"/>
                <a:gd name="T2" fmla="*/ 904 w 905"/>
                <a:gd name="T3" fmla="*/ 22 h 912"/>
                <a:gd name="T4" fmla="*/ 49 w 905"/>
                <a:gd name="T5" fmla="*/ 881 h 912"/>
                <a:gd name="T6" fmla="*/ 48 w 905"/>
                <a:gd name="T7" fmla="*/ 882 h 912"/>
                <a:gd name="T8" fmla="*/ 43 w 905"/>
                <a:gd name="T9" fmla="*/ 885 h 912"/>
                <a:gd name="T10" fmla="*/ 38 w 905"/>
                <a:gd name="T11" fmla="*/ 885 h 912"/>
                <a:gd name="T12" fmla="*/ 33 w 905"/>
                <a:gd name="T13" fmla="*/ 882 h 912"/>
                <a:gd name="T14" fmla="*/ 31 w 905"/>
                <a:gd name="T15" fmla="*/ 880 h 912"/>
                <a:gd name="T16" fmla="*/ 28 w 905"/>
                <a:gd name="T17" fmla="*/ 875 h 912"/>
                <a:gd name="T18" fmla="*/ 28 w 905"/>
                <a:gd name="T19" fmla="*/ 871 h 912"/>
                <a:gd name="T20" fmla="*/ 31 w 905"/>
                <a:gd name="T21" fmla="*/ 865 h 912"/>
                <a:gd name="T22" fmla="*/ 32 w 905"/>
                <a:gd name="T23" fmla="*/ 864 h 912"/>
                <a:gd name="T24" fmla="*/ 886 w 905"/>
                <a:gd name="T25" fmla="*/ 4 h 912"/>
                <a:gd name="T26" fmla="*/ 887 w 905"/>
                <a:gd name="T27" fmla="*/ 3 h 912"/>
                <a:gd name="T28" fmla="*/ 892 w 905"/>
                <a:gd name="T29" fmla="*/ 0 h 912"/>
                <a:gd name="T30" fmla="*/ 897 w 905"/>
                <a:gd name="T31" fmla="*/ 0 h 912"/>
                <a:gd name="T32" fmla="*/ 902 w 905"/>
                <a:gd name="T33" fmla="*/ 3 h 912"/>
                <a:gd name="T34" fmla="*/ 905 w 905"/>
                <a:gd name="T35" fmla="*/ 7 h 912"/>
                <a:gd name="T36" fmla="*/ 905 w 905"/>
                <a:gd name="T37" fmla="*/ 18 h 912"/>
                <a:gd name="T38" fmla="*/ 895 w 905"/>
                <a:gd name="T39" fmla="*/ 7 h 912"/>
                <a:gd name="T40" fmla="*/ 898 w 905"/>
                <a:gd name="T41" fmla="*/ 12 h 912"/>
                <a:gd name="T42" fmla="*/ 892 w 905"/>
                <a:gd name="T43" fmla="*/ 10 h 912"/>
                <a:gd name="T44" fmla="*/ 897 w 905"/>
                <a:gd name="T45" fmla="*/ 10 h 912"/>
                <a:gd name="T46" fmla="*/ 892 w 905"/>
                <a:gd name="T47" fmla="*/ 12 h 912"/>
                <a:gd name="T48" fmla="*/ 893 w 905"/>
                <a:gd name="T49" fmla="*/ 11 h 912"/>
                <a:gd name="T50" fmla="*/ 39 w 905"/>
                <a:gd name="T51" fmla="*/ 871 h 912"/>
                <a:gd name="T52" fmla="*/ 40 w 905"/>
                <a:gd name="T53" fmla="*/ 869 h 912"/>
                <a:gd name="T54" fmla="*/ 38 w 905"/>
                <a:gd name="T55" fmla="*/ 875 h 912"/>
                <a:gd name="T56" fmla="*/ 38 w 905"/>
                <a:gd name="T57" fmla="*/ 871 h 912"/>
                <a:gd name="T58" fmla="*/ 40 w 905"/>
                <a:gd name="T59" fmla="*/ 875 h 912"/>
                <a:gd name="T60" fmla="*/ 38 w 905"/>
                <a:gd name="T61" fmla="*/ 873 h 912"/>
                <a:gd name="T62" fmla="*/ 43 w 905"/>
                <a:gd name="T63" fmla="*/ 875 h 912"/>
                <a:gd name="T64" fmla="*/ 38 w 905"/>
                <a:gd name="T65" fmla="*/ 875 h 912"/>
                <a:gd name="T66" fmla="*/ 44 w 905"/>
                <a:gd name="T67" fmla="*/ 873 h 912"/>
                <a:gd name="T68" fmla="*/ 43 w 905"/>
                <a:gd name="T69" fmla="*/ 874 h 912"/>
                <a:gd name="T70" fmla="*/ 897 w 905"/>
                <a:gd name="T71" fmla="*/ 15 h 912"/>
                <a:gd name="T72" fmla="*/ 895 w 905"/>
                <a:gd name="T73" fmla="*/ 18 h 912"/>
                <a:gd name="T74" fmla="*/ 895 w 905"/>
                <a:gd name="T75" fmla="*/ 7 h 912"/>
                <a:gd name="T76" fmla="*/ 86 w 905"/>
                <a:gd name="T77" fmla="*/ 879 h 912"/>
                <a:gd name="T78" fmla="*/ 84 w 905"/>
                <a:gd name="T79" fmla="*/ 887 h 912"/>
                <a:gd name="T80" fmla="*/ 6 w 905"/>
                <a:gd name="T81" fmla="*/ 912 h 912"/>
                <a:gd name="T82" fmla="*/ 0 w 905"/>
                <a:gd name="T83" fmla="*/ 906 h 912"/>
                <a:gd name="T84" fmla="*/ 26 w 905"/>
                <a:gd name="T85" fmla="*/ 829 h 912"/>
                <a:gd name="T86" fmla="*/ 34 w 905"/>
                <a:gd name="T87" fmla="*/ 828 h 912"/>
                <a:gd name="T88" fmla="*/ 86 w 905"/>
                <a:gd name="T89" fmla="*/ 879 h 912"/>
                <a:gd name="T90" fmla="*/ 27 w 905"/>
                <a:gd name="T91" fmla="*/ 834 h 912"/>
                <a:gd name="T92" fmla="*/ 35 w 905"/>
                <a:gd name="T93" fmla="*/ 832 h 912"/>
                <a:gd name="T94" fmla="*/ 10 w 905"/>
                <a:gd name="T95" fmla="*/ 909 h 912"/>
                <a:gd name="T96" fmla="*/ 3 w 905"/>
                <a:gd name="T97" fmla="*/ 903 h 912"/>
                <a:gd name="T98" fmla="*/ 81 w 905"/>
                <a:gd name="T99" fmla="*/ 878 h 912"/>
                <a:gd name="T100" fmla="*/ 79 w 905"/>
                <a:gd name="T101" fmla="*/ 886 h 912"/>
                <a:gd name="T102" fmla="*/ 27 w 905"/>
                <a:gd name="T103" fmla="*/ 83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5" h="912">
                  <a:moveTo>
                    <a:pt x="905" y="18"/>
                  </a:moveTo>
                  <a:lnTo>
                    <a:pt x="904" y="22"/>
                  </a:lnTo>
                  <a:lnTo>
                    <a:pt x="49" y="881"/>
                  </a:lnTo>
                  <a:lnTo>
                    <a:pt x="48" y="882"/>
                  </a:lnTo>
                  <a:lnTo>
                    <a:pt x="43" y="885"/>
                  </a:lnTo>
                  <a:lnTo>
                    <a:pt x="38" y="885"/>
                  </a:lnTo>
                  <a:lnTo>
                    <a:pt x="33" y="882"/>
                  </a:lnTo>
                  <a:lnTo>
                    <a:pt x="31" y="880"/>
                  </a:lnTo>
                  <a:lnTo>
                    <a:pt x="28" y="875"/>
                  </a:lnTo>
                  <a:lnTo>
                    <a:pt x="28" y="871"/>
                  </a:lnTo>
                  <a:lnTo>
                    <a:pt x="31" y="865"/>
                  </a:lnTo>
                  <a:lnTo>
                    <a:pt x="32" y="864"/>
                  </a:lnTo>
                  <a:lnTo>
                    <a:pt x="886" y="4"/>
                  </a:lnTo>
                  <a:lnTo>
                    <a:pt x="887" y="3"/>
                  </a:lnTo>
                  <a:lnTo>
                    <a:pt x="892" y="0"/>
                  </a:lnTo>
                  <a:lnTo>
                    <a:pt x="897" y="0"/>
                  </a:lnTo>
                  <a:lnTo>
                    <a:pt x="902" y="3"/>
                  </a:lnTo>
                  <a:lnTo>
                    <a:pt x="905" y="7"/>
                  </a:lnTo>
                  <a:lnTo>
                    <a:pt x="905" y="18"/>
                  </a:lnTo>
                  <a:close/>
                  <a:moveTo>
                    <a:pt x="895" y="7"/>
                  </a:moveTo>
                  <a:lnTo>
                    <a:pt x="898" y="12"/>
                  </a:lnTo>
                  <a:lnTo>
                    <a:pt x="892" y="10"/>
                  </a:lnTo>
                  <a:lnTo>
                    <a:pt x="897" y="10"/>
                  </a:lnTo>
                  <a:lnTo>
                    <a:pt x="892" y="12"/>
                  </a:lnTo>
                  <a:lnTo>
                    <a:pt x="893" y="11"/>
                  </a:lnTo>
                  <a:lnTo>
                    <a:pt x="39" y="871"/>
                  </a:lnTo>
                  <a:lnTo>
                    <a:pt x="40" y="869"/>
                  </a:lnTo>
                  <a:lnTo>
                    <a:pt x="38" y="875"/>
                  </a:lnTo>
                  <a:lnTo>
                    <a:pt x="38" y="871"/>
                  </a:lnTo>
                  <a:lnTo>
                    <a:pt x="40" y="875"/>
                  </a:lnTo>
                  <a:lnTo>
                    <a:pt x="38" y="873"/>
                  </a:lnTo>
                  <a:lnTo>
                    <a:pt x="43" y="875"/>
                  </a:lnTo>
                  <a:lnTo>
                    <a:pt x="38" y="875"/>
                  </a:lnTo>
                  <a:lnTo>
                    <a:pt x="44" y="873"/>
                  </a:lnTo>
                  <a:lnTo>
                    <a:pt x="43" y="874"/>
                  </a:lnTo>
                  <a:lnTo>
                    <a:pt x="897" y="15"/>
                  </a:lnTo>
                  <a:lnTo>
                    <a:pt x="895" y="18"/>
                  </a:lnTo>
                  <a:lnTo>
                    <a:pt x="895" y="7"/>
                  </a:lnTo>
                  <a:close/>
                  <a:moveTo>
                    <a:pt x="86" y="879"/>
                  </a:moveTo>
                  <a:lnTo>
                    <a:pt x="84" y="887"/>
                  </a:lnTo>
                  <a:lnTo>
                    <a:pt x="6" y="912"/>
                  </a:lnTo>
                  <a:lnTo>
                    <a:pt x="0" y="906"/>
                  </a:lnTo>
                  <a:lnTo>
                    <a:pt x="26" y="829"/>
                  </a:lnTo>
                  <a:lnTo>
                    <a:pt x="34" y="828"/>
                  </a:lnTo>
                  <a:lnTo>
                    <a:pt x="86" y="879"/>
                  </a:lnTo>
                  <a:close/>
                  <a:moveTo>
                    <a:pt x="27" y="834"/>
                  </a:moveTo>
                  <a:lnTo>
                    <a:pt x="35" y="832"/>
                  </a:lnTo>
                  <a:lnTo>
                    <a:pt x="10" y="909"/>
                  </a:lnTo>
                  <a:lnTo>
                    <a:pt x="3" y="903"/>
                  </a:lnTo>
                  <a:lnTo>
                    <a:pt x="81" y="878"/>
                  </a:lnTo>
                  <a:lnTo>
                    <a:pt x="79" y="886"/>
                  </a:lnTo>
                  <a:lnTo>
                    <a:pt x="27" y="83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4190" y="1721"/>
              <a:ext cx="10" cy="756"/>
            </a:xfrm>
            <a:custGeom>
              <a:avLst/>
              <a:gdLst>
                <a:gd name="T0" fmla="*/ 16 w 16"/>
                <a:gd name="T1" fmla="*/ 8 h 1232"/>
                <a:gd name="T2" fmla="*/ 16 w 16"/>
                <a:gd name="T3" fmla="*/ 1224 h 1232"/>
                <a:gd name="T4" fmla="*/ 8 w 16"/>
                <a:gd name="T5" fmla="*/ 1232 h 1232"/>
                <a:gd name="T6" fmla="*/ 0 w 16"/>
                <a:gd name="T7" fmla="*/ 1224 h 1232"/>
                <a:gd name="T8" fmla="*/ 0 w 16"/>
                <a:gd name="T9" fmla="*/ 8 h 1232"/>
                <a:gd name="T10" fmla="*/ 8 w 16"/>
                <a:gd name="T11" fmla="*/ 0 h 1232"/>
                <a:gd name="T12" fmla="*/ 16 w 16"/>
                <a:gd name="T13" fmla="*/ 8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16" y="8"/>
                  </a:move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3223" y="828"/>
              <a:ext cx="978" cy="903"/>
            </a:xfrm>
            <a:custGeom>
              <a:avLst/>
              <a:gdLst>
                <a:gd name="T0" fmla="*/ 14 w 1569"/>
                <a:gd name="T1" fmla="*/ 3 h 1473"/>
                <a:gd name="T2" fmla="*/ 1566 w 1569"/>
                <a:gd name="T3" fmla="*/ 1459 h 1473"/>
                <a:gd name="T4" fmla="*/ 1566 w 1569"/>
                <a:gd name="T5" fmla="*/ 1470 h 1473"/>
                <a:gd name="T6" fmla="*/ 1555 w 1569"/>
                <a:gd name="T7" fmla="*/ 1470 h 1473"/>
                <a:gd name="T8" fmla="*/ 3 w 1569"/>
                <a:gd name="T9" fmla="*/ 14 h 1473"/>
                <a:gd name="T10" fmla="*/ 3 w 1569"/>
                <a:gd name="T11" fmla="*/ 3 h 1473"/>
                <a:gd name="T12" fmla="*/ 14 w 1569"/>
                <a:gd name="T13" fmla="*/ 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1473">
                  <a:moveTo>
                    <a:pt x="14" y="3"/>
                  </a:moveTo>
                  <a:lnTo>
                    <a:pt x="1566" y="1459"/>
                  </a:lnTo>
                  <a:cubicBezTo>
                    <a:pt x="1569" y="1462"/>
                    <a:pt x="1569" y="1467"/>
                    <a:pt x="1566" y="1470"/>
                  </a:cubicBezTo>
                  <a:cubicBezTo>
                    <a:pt x="1563" y="1473"/>
                    <a:pt x="1558" y="1473"/>
                    <a:pt x="1555" y="1470"/>
                  </a:cubicBez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3298" y="2462"/>
              <a:ext cx="897" cy="903"/>
            </a:xfrm>
            <a:custGeom>
              <a:avLst/>
              <a:gdLst>
                <a:gd name="T0" fmla="*/ 1436 w 1440"/>
                <a:gd name="T1" fmla="*/ 23 h 1472"/>
                <a:gd name="T2" fmla="*/ 66 w 1440"/>
                <a:gd name="T3" fmla="*/ 1423 h 1472"/>
                <a:gd name="T4" fmla="*/ 49 w 1440"/>
                <a:gd name="T5" fmla="*/ 1423 h 1472"/>
                <a:gd name="T6" fmla="*/ 49 w 1440"/>
                <a:gd name="T7" fmla="*/ 1406 h 1472"/>
                <a:gd name="T8" fmla="*/ 1419 w 1440"/>
                <a:gd name="T9" fmla="*/ 5 h 1472"/>
                <a:gd name="T10" fmla="*/ 1436 w 1440"/>
                <a:gd name="T11" fmla="*/ 5 h 1472"/>
                <a:gd name="T12" fmla="*/ 1436 w 1440"/>
                <a:gd name="T13" fmla="*/ 23 h 1472"/>
                <a:gd name="T14" fmla="*/ 124 w 1440"/>
                <a:gd name="T15" fmla="*/ 1431 h 1472"/>
                <a:gd name="T16" fmla="*/ 0 w 1440"/>
                <a:gd name="T17" fmla="*/ 1472 h 1472"/>
                <a:gd name="T18" fmla="*/ 41 w 1440"/>
                <a:gd name="T19" fmla="*/ 1347 h 1472"/>
                <a:gd name="T20" fmla="*/ 124 w 1440"/>
                <a:gd name="T21" fmla="*/ 143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472">
                  <a:moveTo>
                    <a:pt x="1436" y="23"/>
                  </a:moveTo>
                  <a:lnTo>
                    <a:pt x="66" y="1423"/>
                  </a:lnTo>
                  <a:cubicBezTo>
                    <a:pt x="61" y="1428"/>
                    <a:pt x="53" y="1428"/>
                    <a:pt x="49" y="1423"/>
                  </a:cubicBezTo>
                  <a:cubicBezTo>
                    <a:pt x="44" y="1419"/>
                    <a:pt x="44" y="1410"/>
                    <a:pt x="49" y="1406"/>
                  </a:cubicBezTo>
                  <a:lnTo>
                    <a:pt x="1419" y="5"/>
                  </a:lnTo>
                  <a:cubicBezTo>
                    <a:pt x="1423" y="0"/>
                    <a:pt x="1430" y="0"/>
                    <a:pt x="1436" y="5"/>
                  </a:cubicBezTo>
                  <a:cubicBezTo>
                    <a:pt x="1440" y="10"/>
                    <a:pt x="1440" y="17"/>
                    <a:pt x="1436" y="23"/>
                  </a:cubicBezTo>
                  <a:close/>
                  <a:moveTo>
                    <a:pt x="124" y="1431"/>
                  </a:moveTo>
                  <a:lnTo>
                    <a:pt x="0" y="1472"/>
                  </a:lnTo>
                  <a:lnTo>
                    <a:pt x="41" y="1347"/>
                  </a:lnTo>
                  <a:lnTo>
                    <a:pt x="124" y="1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3293" y="2458"/>
              <a:ext cx="905" cy="912"/>
            </a:xfrm>
            <a:custGeom>
              <a:avLst/>
              <a:gdLst>
                <a:gd name="T0" fmla="*/ 905 w 905"/>
                <a:gd name="T1" fmla="*/ 18 h 912"/>
                <a:gd name="T2" fmla="*/ 904 w 905"/>
                <a:gd name="T3" fmla="*/ 22 h 912"/>
                <a:gd name="T4" fmla="*/ 49 w 905"/>
                <a:gd name="T5" fmla="*/ 881 h 912"/>
                <a:gd name="T6" fmla="*/ 48 w 905"/>
                <a:gd name="T7" fmla="*/ 882 h 912"/>
                <a:gd name="T8" fmla="*/ 43 w 905"/>
                <a:gd name="T9" fmla="*/ 885 h 912"/>
                <a:gd name="T10" fmla="*/ 38 w 905"/>
                <a:gd name="T11" fmla="*/ 885 h 912"/>
                <a:gd name="T12" fmla="*/ 33 w 905"/>
                <a:gd name="T13" fmla="*/ 882 h 912"/>
                <a:gd name="T14" fmla="*/ 31 w 905"/>
                <a:gd name="T15" fmla="*/ 880 h 912"/>
                <a:gd name="T16" fmla="*/ 28 w 905"/>
                <a:gd name="T17" fmla="*/ 875 h 912"/>
                <a:gd name="T18" fmla="*/ 28 w 905"/>
                <a:gd name="T19" fmla="*/ 871 h 912"/>
                <a:gd name="T20" fmla="*/ 31 w 905"/>
                <a:gd name="T21" fmla="*/ 865 h 912"/>
                <a:gd name="T22" fmla="*/ 32 w 905"/>
                <a:gd name="T23" fmla="*/ 864 h 912"/>
                <a:gd name="T24" fmla="*/ 886 w 905"/>
                <a:gd name="T25" fmla="*/ 4 h 912"/>
                <a:gd name="T26" fmla="*/ 887 w 905"/>
                <a:gd name="T27" fmla="*/ 3 h 912"/>
                <a:gd name="T28" fmla="*/ 892 w 905"/>
                <a:gd name="T29" fmla="*/ 0 h 912"/>
                <a:gd name="T30" fmla="*/ 897 w 905"/>
                <a:gd name="T31" fmla="*/ 0 h 912"/>
                <a:gd name="T32" fmla="*/ 902 w 905"/>
                <a:gd name="T33" fmla="*/ 3 h 912"/>
                <a:gd name="T34" fmla="*/ 905 w 905"/>
                <a:gd name="T35" fmla="*/ 7 h 912"/>
                <a:gd name="T36" fmla="*/ 905 w 905"/>
                <a:gd name="T37" fmla="*/ 18 h 912"/>
                <a:gd name="T38" fmla="*/ 895 w 905"/>
                <a:gd name="T39" fmla="*/ 7 h 912"/>
                <a:gd name="T40" fmla="*/ 898 w 905"/>
                <a:gd name="T41" fmla="*/ 12 h 912"/>
                <a:gd name="T42" fmla="*/ 892 w 905"/>
                <a:gd name="T43" fmla="*/ 10 h 912"/>
                <a:gd name="T44" fmla="*/ 897 w 905"/>
                <a:gd name="T45" fmla="*/ 10 h 912"/>
                <a:gd name="T46" fmla="*/ 892 w 905"/>
                <a:gd name="T47" fmla="*/ 12 h 912"/>
                <a:gd name="T48" fmla="*/ 893 w 905"/>
                <a:gd name="T49" fmla="*/ 11 h 912"/>
                <a:gd name="T50" fmla="*/ 39 w 905"/>
                <a:gd name="T51" fmla="*/ 871 h 912"/>
                <a:gd name="T52" fmla="*/ 40 w 905"/>
                <a:gd name="T53" fmla="*/ 869 h 912"/>
                <a:gd name="T54" fmla="*/ 38 w 905"/>
                <a:gd name="T55" fmla="*/ 875 h 912"/>
                <a:gd name="T56" fmla="*/ 38 w 905"/>
                <a:gd name="T57" fmla="*/ 871 h 912"/>
                <a:gd name="T58" fmla="*/ 40 w 905"/>
                <a:gd name="T59" fmla="*/ 875 h 912"/>
                <a:gd name="T60" fmla="*/ 38 w 905"/>
                <a:gd name="T61" fmla="*/ 873 h 912"/>
                <a:gd name="T62" fmla="*/ 43 w 905"/>
                <a:gd name="T63" fmla="*/ 875 h 912"/>
                <a:gd name="T64" fmla="*/ 38 w 905"/>
                <a:gd name="T65" fmla="*/ 875 h 912"/>
                <a:gd name="T66" fmla="*/ 44 w 905"/>
                <a:gd name="T67" fmla="*/ 873 h 912"/>
                <a:gd name="T68" fmla="*/ 43 w 905"/>
                <a:gd name="T69" fmla="*/ 874 h 912"/>
                <a:gd name="T70" fmla="*/ 897 w 905"/>
                <a:gd name="T71" fmla="*/ 15 h 912"/>
                <a:gd name="T72" fmla="*/ 895 w 905"/>
                <a:gd name="T73" fmla="*/ 18 h 912"/>
                <a:gd name="T74" fmla="*/ 895 w 905"/>
                <a:gd name="T75" fmla="*/ 7 h 912"/>
                <a:gd name="T76" fmla="*/ 86 w 905"/>
                <a:gd name="T77" fmla="*/ 879 h 912"/>
                <a:gd name="T78" fmla="*/ 84 w 905"/>
                <a:gd name="T79" fmla="*/ 887 h 912"/>
                <a:gd name="T80" fmla="*/ 6 w 905"/>
                <a:gd name="T81" fmla="*/ 912 h 912"/>
                <a:gd name="T82" fmla="*/ 0 w 905"/>
                <a:gd name="T83" fmla="*/ 906 h 912"/>
                <a:gd name="T84" fmla="*/ 26 w 905"/>
                <a:gd name="T85" fmla="*/ 829 h 912"/>
                <a:gd name="T86" fmla="*/ 34 w 905"/>
                <a:gd name="T87" fmla="*/ 828 h 912"/>
                <a:gd name="T88" fmla="*/ 86 w 905"/>
                <a:gd name="T89" fmla="*/ 879 h 912"/>
                <a:gd name="T90" fmla="*/ 27 w 905"/>
                <a:gd name="T91" fmla="*/ 834 h 912"/>
                <a:gd name="T92" fmla="*/ 35 w 905"/>
                <a:gd name="T93" fmla="*/ 832 h 912"/>
                <a:gd name="T94" fmla="*/ 10 w 905"/>
                <a:gd name="T95" fmla="*/ 909 h 912"/>
                <a:gd name="T96" fmla="*/ 3 w 905"/>
                <a:gd name="T97" fmla="*/ 903 h 912"/>
                <a:gd name="T98" fmla="*/ 81 w 905"/>
                <a:gd name="T99" fmla="*/ 878 h 912"/>
                <a:gd name="T100" fmla="*/ 79 w 905"/>
                <a:gd name="T101" fmla="*/ 886 h 912"/>
                <a:gd name="T102" fmla="*/ 27 w 905"/>
                <a:gd name="T103" fmla="*/ 83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5" h="912">
                  <a:moveTo>
                    <a:pt x="905" y="18"/>
                  </a:moveTo>
                  <a:lnTo>
                    <a:pt x="904" y="22"/>
                  </a:lnTo>
                  <a:lnTo>
                    <a:pt x="49" y="881"/>
                  </a:lnTo>
                  <a:lnTo>
                    <a:pt x="48" y="882"/>
                  </a:lnTo>
                  <a:lnTo>
                    <a:pt x="43" y="885"/>
                  </a:lnTo>
                  <a:lnTo>
                    <a:pt x="38" y="885"/>
                  </a:lnTo>
                  <a:lnTo>
                    <a:pt x="33" y="882"/>
                  </a:lnTo>
                  <a:lnTo>
                    <a:pt x="31" y="880"/>
                  </a:lnTo>
                  <a:lnTo>
                    <a:pt x="28" y="875"/>
                  </a:lnTo>
                  <a:lnTo>
                    <a:pt x="28" y="871"/>
                  </a:lnTo>
                  <a:lnTo>
                    <a:pt x="31" y="865"/>
                  </a:lnTo>
                  <a:lnTo>
                    <a:pt x="32" y="864"/>
                  </a:lnTo>
                  <a:lnTo>
                    <a:pt x="886" y="4"/>
                  </a:lnTo>
                  <a:lnTo>
                    <a:pt x="887" y="3"/>
                  </a:lnTo>
                  <a:lnTo>
                    <a:pt x="892" y="0"/>
                  </a:lnTo>
                  <a:lnTo>
                    <a:pt x="897" y="0"/>
                  </a:lnTo>
                  <a:lnTo>
                    <a:pt x="902" y="3"/>
                  </a:lnTo>
                  <a:lnTo>
                    <a:pt x="905" y="7"/>
                  </a:lnTo>
                  <a:lnTo>
                    <a:pt x="905" y="18"/>
                  </a:lnTo>
                  <a:close/>
                  <a:moveTo>
                    <a:pt x="895" y="7"/>
                  </a:moveTo>
                  <a:lnTo>
                    <a:pt x="898" y="12"/>
                  </a:lnTo>
                  <a:lnTo>
                    <a:pt x="892" y="10"/>
                  </a:lnTo>
                  <a:lnTo>
                    <a:pt x="897" y="10"/>
                  </a:lnTo>
                  <a:lnTo>
                    <a:pt x="892" y="12"/>
                  </a:lnTo>
                  <a:lnTo>
                    <a:pt x="893" y="11"/>
                  </a:lnTo>
                  <a:lnTo>
                    <a:pt x="39" y="871"/>
                  </a:lnTo>
                  <a:lnTo>
                    <a:pt x="40" y="869"/>
                  </a:lnTo>
                  <a:lnTo>
                    <a:pt x="38" y="875"/>
                  </a:lnTo>
                  <a:lnTo>
                    <a:pt x="38" y="871"/>
                  </a:lnTo>
                  <a:lnTo>
                    <a:pt x="40" y="875"/>
                  </a:lnTo>
                  <a:lnTo>
                    <a:pt x="38" y="873"/>
                  </a:lnTo>
                  <a:lnTo>
                    <a:pt x="43" y="875"/>
                  </a:lnTo>
                  <a:lnTo>
                    <a:pt x="38" y="875"/>
                  </a:lnTo>
                  <a:lnTo>
                    <a:pt x="44" y="873"/>
                  </a:lnTo>
                  <a:lnTo>
                    <a:pt x="43" y="874"/>
                  </a:lnTo>
                  <a:lnTo>
                    <a:pt x="897" y="15"/>
                  </a:lnTo>
                  <a:lnTo>
                    <a:pt x="895" y="18"/>
                  </a:lnTo>
                  <a:lnTo>
                    <a:pt x="895" y="7"/>
                  </a:lnTo>
                  <a:close/>
                  <a:moveTo>
                    <a:pt x="86" y="879"/>
                  </a:moveTo>
                  <a:lnTo>
                    <a:pt x="84" y="887"/>
                  </a:lnTo>
                  <a:lnTo>
                    <a:pt x="6" y="912"/>
                  </a:lnTo>
                  <a:lnTo>
                    <a:pt x="0" y="906"/>
                  </a:lnTo>
                  <a:lnTo>
                    <a:pt x="26" y="829"/>
                  </a:lnTo>
                  <a:lnTo>
                    <a:pt x="34" y="828"/>
                  </a:lnTo>
                  <a:lnTo>
                    <a:pt x="86" y="879"/>
                  </a:lnTo>
                  <a:close/>
                  <a:moveTo>
                    <a:pt x="27" y="834"/>
                  </a:moveTo>
                  <a:lnTo>
                    <a:pt x="35" y="832"/>
                  </a:lnTo>
                  <a:lnTo>
                    <a:pt x="10" y="909"/>
                  </a:lnTo>
                  <a:lnTo>
                    <a:pt x="3" y="903"/>
                  </a:lnTo>
                  <a:lnTo>
                    <a:pt x="81" y="878"/>
                  </a:lnTo>
                  <a:lnTo>
                    <a:pt x="79" y="886"/>
                  </a:lnTo>
                  <a:lnTo>
                    <a:pt x="27" y="83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400" y="1721"/>
              <a:ext cx="10" cy="756"/>
            </a:xfrm>
            <a:custGeom>
              <a:avLst/>
              <a:gdLst>
                <a:gd name="T0" fmla="*/ 0 w 16"/>
                <a:gd name="T1" fmla="*/ 1224 h 1232"/>
                <a:gd name="T2" fmla="*/ 0 w 16"/>
                <a:gd name="T3" fmla="*/ 8 h 1232"/>
                <a:gd name="T4" fmla="*/ 8 w 16"/>
                <a:gd name="T5" fmla="*/ 0 h 1232"/>
                <a:gd name="T6" fmla="*/ 16 w 16"/>
                <a:gd name="T7" fmla="*/ 8 h 1232"/>
                <a:gd name="T8" fmla="*/ 16 w 16"/>
                <a:gd name="T9" fmla="*/ 1224 h 1232"/>
                <a:gd name="T10" fmla="*/ 8 w 16"/>
                <a:gd name="T11" fmla="*/ 1232 h 1232"/>
                <a:gd name="T12" fmla="*/ 0 w 16"/>
                <a:gd name="T13" fmla="*/ 122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0" y="1224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400" y="2467"/>
              <a:ext cx="968" cy="904"/>
            </a:xfrm>
            <a:custGeom>
              <a:avLst/>
              <a:gdLst>
                <a:gd name="T0" fmla="*/ 1539 w 1553"/>
                <a:gd name="T1" fmla="*/ 1470 h 1473"/>
                <a:gd name="T2" fmla="*/ 3 w 1553"/>
                <a:gd name="T3" fmla="*/ 14 h 1473"/>
                <a:gd name="T4" fmla="*/ 3 w 1553"/>
                <a:gd name="T5" fmla="*/ 3 h 1473"/>
                <a:gd name="T6" fmla="*/ 14 w 1553"/>
                <a:gd name="T7" fmla="*/ 3 h 1473"/>
                <a:gd name="T8" fmla="*/ 1550 w 1553"/>
                <a:gd name="T9" fmla="*/ 1459 h 1473"/>
                <a:gd name="T10" fmla="*/ 1550 w 1553"/>
                <a:gd name="T11" fmla="*/ 1470 h 1473"/>
                <a:gd name="T12" fmla="*/ 1539 w 1553"/>
                <a:gd name="T13" fmla="*/ 147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3" h="1473">
                  <a:moveTo>
                    <a:pt x="1539" y="1470"/>
                  </a:move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lnTo>
                    <a:pt x="1550" y="1459"/>
                  </a:lnTo>
                  <a:cubicBezTo>
                    <a:pt x="1553" y="1462"/>
                    <a:pt x="1553" y="1467"/>
                    <a:pt x="1550" y="1470"/>
                  </a:cubicBezTo>
                  <a:cubicBezTo>
                    <a:pt x="1547" y="1473"/>
                    <a:pt x="1542" y="1473"/>
                    <a:pt x="1539" y="147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395" y="833"/>
              <a:ext cx="908" cy="903"/>
            </a:xfrm>
            <a:custGeom>
              <a:avLst/>
              <a:gdLst>
                <a:gd name="T0" fmla="*/ 5 w 1456"/>
                <a:gd name="T1" fmla="*/ 1450 h 1472"/>
                <a:gd name="T2" fmla="*/ 1390 w 1456"/>
                <a:gd name="T3" fmla="*/ 50 h 1472"/>
                <a:gd name="T4" fmla="*/ 1408 w 1456"/>
                <a:gd name="T5" fmla="*/ 50 h 1472"/>
                <a:gd name="T6" fmla="*/ 1408 w 1456"/>
                <a:gd name="T7" fmla="*/ 67 h 1472"/>
                <a:gd name="T8" fmla="*/ 22 w 1456"/>
                <a:gd name="T9" fmla="*/ 1468 h 1472"/>
                <a:gd name="T10" fmla="*/ 5 w 1456"/>
                <a:gd name="T11" fmla="*/ 1468 h 1472"/>
                <a:gd name="T12" fmla="*/ 5 w 1456"/>
                <a:gd name="T13" fmla="*/ 1450 h 1472"/>
                <a:gd name="T14" fmla="*/ 1332 w 1456"/>
                <a:gd name="T15" fmla="*/ 42 h 1472"/>
                <a:gd name="T16" fmla="*/ 1456 w 1456"/>
                <a:gd name="T17" fmla="*/ 0 h 1472"/>
                <a:gd name="T18" fmla="*/ 1415 w 1456"/>
                <a:gd name="T19" fmla="*/ 127 h 1472"/>
                <a:gd name="T20" fmla="*/ 1332 w 1456"/>
                <a:gd name="T21" fmla="*/ 4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472">
                  <a:moveTo>
                    <a:pt x="5" y="1450"/>
                  </a:moveTo>
                  <a:lnTo>
                    <a:pt x="1390" y="50"/>
                  </a:lnTo>
                  <a:cubicBezTo>
                    <a:pt x="1395" y="45"/>
                    <a:pt x="1403" y="45"/>
                    <a:pt x="1408" y="50"/>
                  </a:cubicBezTo>
                  <a:cubicBezTo>
                    <a:pt x="1412" y="54"/>
                    <a:pt x="1412" y="63"/>
                    <a:pt x="1408" y="67"/>
                  </a:cubicBezTo>
                  <a:lnTo>
                    <a:pt x="22" y="1468"/>
                  </a:lnTo>
                  <a:cubicBezTo>
                    <a:pt x="18" y="1472"/>
                    <a:pt x="11" y="1472"/>
                    <a:pt x="5" y="1468"/>
                  </a:cubicBezTo>
                  <a:cubicBezTo>
                    <a:pt x="0" y="1462"/>
                    <a:pt x="0" y="1455"/>
                    <a:pt x="5" y="1450"/>
                  </a:cubicBezTo>
                  <a:close/>
                  <a:moveTo>
                    <a:pt x="1332" y="42"/>
                  </a:moveTo>
                  <a:lnTo>
                    <a:pt x="1456" y="0"/>
                  </a:lnTo>
                  <a:lnTo>
                    <a:pt x="1415" y="127"/>
                  </a:lnTo>
                  <a:lnTo>
                    <a:pt x="133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391" y="828"/>
              <a:ext cx="917" cy="910"/>
            </a:xfrm>
            <a:custGeom>
              <a:avLst/>
              <a:gdLst>
                <a:gd name="T0" fmla="*/ 3 w 917"/>
                <a:gd name="T1" fmla="*/ 892 h 910"/>
                <a:gd name="T2" fmla="*/ 4 w 917"/>
                <a:gd name="T3" fmla="*/ 891 h 910"/>
                <a:gd name="T4" fmla="*/ 867 w 917"/>
                <a:gd name="T5" fmla="*/ 32 h 910"/>
                <a:gd name="T6" fmla="*/ 869 w 917"/>
                <a:gd name="T7" fmla="*/ 31 h 910"/>
                <a:gd name="T8" fmla="*/ 874 w 917"/>
                <a:gd name="T9" fmla="*/ 28 h 910"/>
                <a:gd name="T10" fmla="*/ 879 w 917"/>
                <a:gd name="T11" fmla="*/ 28 h 910"/>
                <a:gd name="T12" fmla="*/ 884 w 917"/>
                <a:gd name="T13" fmla="*/ 31 h 910"/>
                <a:gd name="T14" fmla="*/ 887 w 917"/>
                <a:gd name="T15" fmla="*/ 34 h 910"/>
                <a:gd name="T16" fmla="*/ 889 w 917"/>
                <a:gd name="T17" fmla="*/ 40 h 910"/>
                <a:gd name="T18" fmla="*/ 889 w 917"/>
                <a:gd name="T19" fmla="*/ 43 h 910"/>
                <a:gd name="T20" fmla="*/ 887 w 917"/>
                <a:gd name="T21" fmla="*/ 47 h 910"/>
                <a:gd name="T22" fmla="*/ 885 w 917"/>
                <a:gd name="T23" fmla="*/ 49 h 910"/>
                <a:gd name="T24" fmla="*/ 21 w 917"/>
                <a:gd name="T25" fmla="*/ 909 h 910"/>
                <a:gd name="T26" fmla="*/ 18 w 917"/>
                <a:gd name="T27" fmla="*/ 910 h 910"/>
                <a:gd name="T28" fmla="*/ 7 w 917"/>
                <a:gd name="T29" fmla="*/ 910 h 910"/>
                <a:gd name="T30" fmla="*/ 3 w 917"/>
                <a:gd name="T31" fmla="*/ 908 h 910"/>
                <a:gd name="T32" fmla="*/ 0 w 917"/>
                <a:gd name="T33" fmla="*/ 902 h 910"/>
                <a:gd name="T34" fmla="*/ 0 w 917"/>
                <a:gd name="T35" fmla="*/ 898 h 910"/>
                <a:gd name="T36" fmla="*/ 3 w 917"/>
                <a:gd name="T37" fmla="*/ 892 h 910"/>
                <a:gd name="T38" fmla="*/ 10 w 917"/>
                <a:gd name="T39" fmla="*/ 902 h 910"/>
                <a:gd name="T40" fmla="*/ 10 w 917"/>
                <a:gd name="T41" fmla="*/ 898 h 910"/>
                <a:gd name="T42" fmla="*/ 12 w 917"/>
                <a:gd name="T43" fmla="*/ 903 h 910"/>
                <a:gd name="T44" fmla="*/ 7 w 917"/>
                <a:gd name="T45" fmla="*/ 900 h 910"/>
                <a:gd name="T46" fmla="*/ 18 w 917"/>
                <a:gd name="T47" fmla="*/ 900 h 910"/>
                <a:gd name="T48" fmla="*/ 15 w 917"/>
                <a:gd name="T49" fmla="*/ 902 h 910"/>
                <a:gd name="T50" fmla="*/ 879 w 917"/>
                <a:gd name="T51" fmla="*/ 43 h 910"/>
                <a:gd name="T52" fmla="*/ 877 w 917"/>
                <a:gd name="T53" fmla="*/ 44 h 910"/>
                <a:gd name="T54" fmla="*/ 879 w 917"/>
                <a:gd name="T55" fmla="*/ 40 h 910"/>
                <a:gd name="T56" fmla="*/ 879 w 917"/>
                <a:gd name="T57" fmla="*/ 43 h 910"/>
                <a:gd name="T58" fmla="*/ 877 w 917"/>
                <a:gd name="T59" fmla="*/ 37 h 910"/>
                <a:gd name="T60" fmla="*/ 880 w 917"/>
                <a:gd name="T61" fmla="*/ 40 h 910"/>
                <a:gd name="T62" fmla="*/ 874 w 917"/>
                <a:gd name="T63" fmla="*/ 38 h 910"/>
                <a:gd name="T64" fmla="*/ 879 w 917"/>
                <a:gd name="T65" fmla="*/ 38 h 910"/>
                <a:gd name="T66" fmla="*/ 873 w 917"/>
                <a:gd name="T67" fmla="*/ 40 h 910"/>
                <a:gd name="T68" fmla="*/ 874 w 917"/>
                <a:gd name="T69" fmla="*/ 39 h 910"/>
                <a:gd name="T70" fmla="*/ 11 w 917"/>
                <a:gd name="T71" fmla="*/ 898 h 910"/>
                <a:gd name="T72" fmla="*/ 12 w 917"/>
                <a:gd name="T73" fmla="*/ 897 h 910"/>
                <a:gd name="T74" fmla="*/ 10 w 917"/>
                <a:gd name="T75" fmla="*/ 902 h 910"/>
                <a:gd name="T76" fmla="*/ 831 w 917"/>
                <a:gd name="T77" fmla="*/ 34 h 910"/>
                <a:gd name="T78" fmla="*/ 833 w 917"/>
                <a:gd name="T79" fmla="*/ 26 h 910"/>
                <a:gd name="T80" fmla="*/ 910 w 917"/>
                <a:gd name="T81" fmla="*/ 0 h 910"/>
                <a:gd name="T82" fmla="*/ 917 w 917"/>
                <a:gd name="T83" fmla="*/ 6 h 910"/>
                <a:gd name="T84" fmla="*/ 891 w 917"/>
                <a:gd name="T85" fmla="*/ 84 h 910"/>
                <a:gd name="T86" fmla="*/ 883 w 917"/>
                <a:gd name="T87" fmla="*/ 86 h 910"/>
                <a:gd name="T88" fmla="*/ 831 w 917"/>
                <a:gd name="T89" fmla="*/ 34 h 910"/>
                <a:gd name="T90" fmla="*/ 890 w 917"/>
                <a:gd name="T91" fmla="*/ 79 h 910"/>
                <a:gd name="T92" fmla="*/ 882 w 917"/>
                <a:gd name="T93" fmla="*/ 81 h 910"/>
                <a:gd name="T94" fmla="*/ 907 w 917"/>
                <a:gd name="T95" fmla="*/ 3 h 910"/>
                <a:gd name="T96" fmla="*/ 914 w 917"/>
                <a:gd name="T97" fmla="*/ 9 h 910"/>
                <a:gd name="T98" fmla="*/ 836 w 917"/>
                <a:gd name="T99" fmla="*/ 35 h 910"/>
                <a:gd name="T100" fmla="*/ 838 w 917"/>
                <a:gd name="T101" fmla="*/ 27 h 910"/>
                <a:gd name="T102" fmla="*/ 890 w 917"/>
                <a:gd name="T103" fmla="*/ 7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7" h="910">
                  <a:moveTo>
                    <a:pt x="3" y="892"/>
                  </a:moveTo>
                  <a:lnTo>
                    <a:pt x="4" y="891"/>
                  </a:lnTo>
                  <a:lnTo>
                    <a:pt x="867" y="32"/>
                  </a:lnTo>
                  <a:lnTo>
                    <a:pt x="869" y="31"/>
                  </a:lnTo>
                  <a:lnTo>
                    <a:pt x="874" y="28"/>
                  </a:lnTo>
                  <a:lnTo>
                    <a:pt x="879" y="28"/>
                  </a:lnTo>
                  <a:lnTo>
                    <a:pt x="884" y="31"/>
                  </a:lnTo>
                  <a:lnTo>
                    <a:pt x="887" y="34"/>
                  </a:lnTo>
                  <a:lnTo>
                    <a:pt x="889" y="40"/>
                  </a:lnTo>
                  <a:lnTo>
                    <a:pt x="889" y="43"/>
                  </a:lnTo>
                  <a:lnTo>
                    <a:pt x="887" y="47"/>
                  </a:lnTo>
                  <a:lnTo>
                    <a:pt x="885" y="49"/>
                  </a:lnTo>
                  <a:lnTo>
                    <a:pt x="21" y="909"/>
                  </a:lnTo>
                  <a:lnTo>
                    <a:pt x="18" y="910"/>
                  </a:lnTo>
                  <a:lnTo>
                    <a:pt x="7" y="910"/>
                  </a:lnTo>
                  <a:lnTo>
                    <a:pt x="3" y="908"/>
                  </a:lnTo>
                  <a:lnTo>
                    <a:pt x="0" y="902"/>
                  </a:lnTo>
                  <a:lnTo>
                    <a:pt x="0" y="898"/>
                  </a:lnTo>
                  <a:lnTo>
                    <a:pt x="3" y="892"/>
                  </a:lnTo>
                  <a:close/>
                  <a:moveTo>
                    <a:pt x="10" y="902"/>
                  </a:moveTo>
                  <a:lnTo>
                    <a:pt x="10" y="898"/>
                  </a:lnTo>
                  <a:lnTo>
                    <a:pt x="12" y="903"/>
                  </a:lnTo>
                  <a:lnTo>
                    <a:pt x="7" y="900"/>
                  </a:lnTo>
                  <a:lnTo>
                    <a:pt x="18" y="900"/>
                  </a:lnTo>
                  <a:lnTo>
                    <a:pt x="15" y="902"/>
                  </a:lnTo>
                  <a:lnTo>
                    <a:pt x="879" y="43"/>
                  </a:lnTo>
                  <a:lnTo>
                    <a:pt x="877" y="44"/>
                  </a:lnTo>
                  <a:lnTo>
                    <a:pt x="879" y="40"/>
                  </a:lnTo>
                  <a:lnTo>
                    <a:pt x="879" y="43"/>
                  </a:lnTo>
                  <a:lnTo>
                    <a:pt x="877" y="37"/>
                  </a:lnTo>
                  <a:lnTo>
                    <a:pt x="880" y="40"/>
                  </a:lnTo>
                  <a:lnTo>
                    <a:pt x="874" y="38"/>
                  </a:lnTo>
                  <a:lnTo>
                    <a:pt x="879" y="38"/>
                  </a:lnTo>
                  <a:lnTo>
                    <a:pt x="873" y="40"/>
                  </a:lnTo>
                  <a:lnTo>
                    <a:pt x="874" y="39"/>
                  </a:lnTo>
                  <a:lnTo>
                    <a:pt x="11" y="898"/>
                  </a:lnTo>
                  <a:lnTo>
                    <a:pt x="12" y="897"/>
                  </a:lnTo>
                  <a:lnTo>
                    <a:pt x="10" y="902"/>
                  </a:lnTo>
                  <a:close/>
                  <a:moveTo>
                    <a:pt x="831" y="34"/>
                  </a:moveTo>
                  <a:lnTo>
                    <a:pt x="833" y="26"/>
                  </a:lnTo>
                  <a:lnTo>
                    <a:pt x="910" y="0"/>
                  </a:lnTo>
                  <a:lnTo>
                    <a:pt x="917" y="6"/>
                  </a:lnTo>
                  <a:lnTo>
                    <a:pt x="891" y="84"/>
                  </a:lnTo>
                  <a:lnTo>
                    <a:pt x="883" y="86"/>
                  </a:lnTo>
                  <a:lnTo>
                    <a:pt x="831" y="34"/>
                  </a:lnTo>
                  <a:close/>
                  <a:moveTo>
                    <a:pt x="890" y="79"/>
                  </a:moveTo>
                  <a:lnTo>
                    <a:pt x="882" y="81"/>
                  </a:lnTo>
                  <a:lnTo>
                    <a:pt x="907" y="3"/>
                  </a:lnTo>
                  <a:lnTo>
                    <a:pt x="914" y="9"/>
                  </a:lnTo>
                  <a:lnTo>
                    <a:pt x="836" y="35"/>
                  </a:lnTo>
                  <a:lnTo>
                    <a:pt x="838" y="27"/>
                  </a:lnTo>
                  <a:lnTo>
                    <a:pt x="890" y="7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400" y="1721"/>
              <a:ext cx="10" cy="756"/>
            </a:xfrm>
            <a:custGeom>
              <a:avLst/>
              <a:gdLst>
                <a:gd name="T0" fmla="*/ 0 w 16"/>
                <a:gd name="T1" fmla="*/ 1224 h 1232"/>
                <a:gd name="T2" fmla="*/ 0 w 16"/>
                <a:gd name="T3" fmla="*/ 8 h 1232"/>
                <a:gd name="T4" fmla="*/ 8 w 16"/>
                <a:gd name="T5" fmla="*/ 0 h 1232"/>
                <a:gd name="T6" fmla="*/ 16 w 16"/>
                <a:gd name="T7" fmla="*/ 8 h 1232"/>
                <a:gd name="T8" fmla="*/ 16 w 16"/>
                <a:gd name="T9" fmla="*/ 1224 h 1232"/>
                <a:gd name="T10" fmla="*/ 8 w 16"/>
                <a:gd name="T11" fmla="*/ 1232 h 1232"/>
                <a:gd name="T12" fmla="*/ 0 w 16"/>
                <a:gd name="T13" fmla="*/ 122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0" y="1224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400" y="2467"/>
              <a:ext cx="968" cy="904"/>
            </a:xfrm>
            <a:custGeom>
              <a:avLst/>
              <a:gdLst>
                <a:gd name="T0" fmla="*/ 1539 w 1553"/>
                <a:gd name="T1" fmla="*/ 1470 h 1473"/>
                <a:gd name="T2" fmla="*/ 3 w 1553"/>
                <a:gd name="T3" fmla="*/ 14 h 1473"/>
                <a:gd name="T4" fmla="*/ 3 w 1553"/>
                <a:gd name="T5" fmla="*/ 3 h 1473"/>
                <a:gd name="T6" fmla="*/ 14 w 1553"/>
                <a:gd name="T7" fmla="*/ 3 h 1473"/>
                <a:gd name="T8" fmla="*/ 1550 w 1553"/>
                <a:gd name="T9" fmla="*/ 1459 h 1473"/>
                <a:gd name="T10" fmla="*/ 1550 w 1553"/>
                <a:gd name="T11" fmla="*/ 1470 h 1473"/>
                <a:gd name="T12" fmla="*/ 1539 w 1553"/>
                <a:gd name="T13" fmla="*/ 147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3" h="1473">
                  <a:moveTo>
                    <a:pt x="1539" y="1470"/>
                  </a:move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lnTo>
                    <a:pt x="1550" y="1459"/>
                  </a:lnTo>
                  <a:cubicBezTo>
                    <a:pt x="1553" y="1462"/>
                    <a:pt x="1553" y="1467"/>
                    <a:pt x="1550" y="1470"/>
                  </a:cubicBezTo>
                  <a:cubicBezTo>
                    <a:pt x="1547" y="1473"/>
                    <a:pt x="1542" y="1473"/>
                    <a:pt x="1539" y="147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395" y="833"/>
              <a:ext cx="908" cy="903"/>
            </a:xfrm>
            <a:custGeom>
              <a:avLst/>
              <a:gdLst>
                <a:gd name="T0" fmla="*/ 5 w 1456"/>
                <a:gd name="T1" fmla="*/ 1450 h 1472"/>
                <a:gd name="T2" fmla="*/ 1390 w 1456"/>
                <a:gd name="T3" fmla="*/ 50 h 1472"/>
                <a:gd name="T4" fmla="*/ 1408 w 1456"/>
                <a:gd name="T5" fmla="*/ 50 h 1472"/>
                <a:gd name="T6" fmla="*/ 1408 w 1456"/>
                <a:gd name="T7" fmla="*/ 67 h 1472"/>
                <a:gd name="T8" fmla="*/ 22 w 1456"/>
                <a:gd name="T9" fmla="*/ 1468 h 1472"/>
                <a:gd name="T10" fmla="*/ 5 w 1456"/>
                <a:gd name="T11" fmla="*/ 1468 h 1472"/>
                <a:gd name="T12" fmla="*/ 5 w 1456"/>
                <a:gd name="T13" fmla="*/ 1450 h 1472"/>
                <a:gd name="T14" fmla="*/ 1332 w 1456"/>
                <a:gd name="T15" fmla="*/ 42 h 1472"/>
                <a:gd name="T16" fmla="*/ 1456 w 1456"/>
                <a:gd name="T17" fmla="*/ 0 h 1472"/>
                <a:gd name="T18" fmla="*/ 1415 w 1456"/>
                <a:gd name="T19" fmla="*/ 127 h 1472"/>
                <a:gd name="T20" fmla="*/ 1332 w 1456"/>
                <a:gd name="T21" fmla="*/ 4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472">
                  <a:moveTo>
                    <a:pt x="5" y="1450"/>
                  </a:moveTo>
                  <a:lnTo>
                    <a:pt x="1390" y="50"/>
                  </a:lnTo>
                  <a:cubicBezTo>
                    <a:pt x="1395" y="45"/>
                    <a:pt x="1403" y="45"/>
                    <a:pt x="1408" y="50"/>
                  </a:cubicBezTo>
                  <a:cubicBezTo>
                    <a:pt x="1412" y="54"/>
                    <a:pt x="1412" y="63"/>
                    <a:pt x="1408" y="67"/>
                  </a:cubicBezTo>
                  <a:lnTo>
                    <a:pt x="22" y="1468"/>
                  </a:lnTo>
                  <a:cubicBezTo>
                    <a:pt x="18" y="1472"/>
                    <a:pt x="11" y="1472"/>
                    <a:pt x="5" y="1468"/>
                  </a:cubicBezTo>
                  <a:cubicBezTo>
                    <a:pt x="0" y="1462"/>
                    <a:pt x="0" y="1455"/>
                    <a:pt x="5" y="1450"/>
                  </a:cubicBezTo>
                  <a:close/>
                  <a:moveTo>
                    <a:pt x="1332" y="42"/>
                  </a:moveTo>
                  <a:lnTo>
                    <a:pt x="1456" y="0"/>
                  </a:lnTo>
                  <a:lnTo>
                    <a:pt x="1415" y="127"/>
                  </a:lnTo>
                  <a:lnTo>
                    <a:pt x="133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391" y="828"/>
              <a:ext cx="917" cy="910"/>
            </a:xfrm>
            <a:custGeom>
              <a:avLst/>
              <a:gdLst>
                <a:gd name="T0" fmla="*/ 3 w 917"/>
                <a:gd name="T1" fmla="*/ 892 h 910"/>
                <a:gd name="T2" fmla="*/ 4 w 917"/>
                <a:gd name="T3" fmla="*/ 891 h 910"/>
                <a:gd name="T4" fmla="*/ 867 w 917"/>
                <a:gd name="T5" fmla="*/ 32 h 910"/>
                <a:gd name="T6" fmla="*/ 869 w 917"/>
                <a:gd name="T7" fmla="*/ 31 h 910"/>
                <a:gd name="T8" fmla="*/ 874 w 917"/>
                <a:gd name="T9" fmla="*/ 28 h 910"/>
                <a:gd name="T10" fmla="*/ 879 w 917"/>
                <a:gd name="T11" fmla="*/ 28 h 910"/>
                <a:gd name="T12" fmla="*/ 884 w 917"/>
                <a:gd name="T13" fmla="*/ 31 h 910"/>
                <a:gd name="T14" fmla="*/ 887 w 917"/>
                <a:gd name="T15" fmla="*/ 34 h 910"/>
                <a:gd name="T16" fmla="*/ 889 w 917"/>
                <a:gd name="T17" fmla="*/ 40 h 910"/>
                <a:gd name="T18" fmla="*/ 889 w 917"/>
                <a:gd name="T19" fmla="*/ 43 h 910"/>
                <a:gd name="T20" fmla="*/ 887 w 917"/>
                <a:gd name="T21" fmla="*/ 47 h 910"/>
                <a:gd name="T22" fmla="*/ 885 w 917"/>
                <a:gd name="T23" fmla="*/ 49 h 910"/>
                <a:gd name="T24" fmla="*/ 21 w 917"/>
                <a:gd name="T25" fmla="*/ 909 h 910"/>
                <a:gd name="T26" fmla="*/ 18 w 917"/>
                <a:gd name="T27" fmla="*/ 910 h 910"/>
                <a:gd name="T28" fmla="*/ 7 w 917"/>
                <a:gd name="T29" fmla="*/ 910 h 910"/>
                <a:gd name="T30" fmla="*/ 3 w 917"/>
                <a:gd name="T31" fmla="*/ 908 h 910"/>
                <a:gd name="T32" fmla="*/ 0 w 917"/>
                <a:gd name="T33" fmla="*/ 902 h 910"/>
                <a:gd name="T34" fmla="*/ 0 w 917"/>
                <a:gd name="T35" fmla="*/ 898 h 910"/>
                <a:gd name="T36" fmla="*/ 3 w 917"/>
                <a:gd name="T37" fmla="*/ 892 h 910"/>
                <a:gd name="T38" fmla="*/ 10 w 917"/>
                <a:gd name="T39" fmla="*/ 902 h 910"/>
                <a:gd name="T40" fmla="*/ 10 w 917"/>
                <a:gd name="T41" fmla="*/ 898 h 910"/>
                <a:gd name="T42" fmla="*/ 12 w 917"/>
                <a:gd name="T43" fmla="*/ 903 h 910"/>
                <a:gd name="T44" fmla="*/ 7 w 917"/>
                <a:gd name="T45" fmla="*/ 900 h 910"/>
                <a:gd name="T46" fmla="*/ 18 w 917"/>
                <a:gd name="T47" fmla="*/ 900 h 910"/>
                <a:gd name="T48" fmla="*/ 15 w 917"/>
                <a:gd name="T49" fmla="*/ 902 h 910"/>
                <a:gd name="T50" fmla="*/ 879 w 917"/>
                <a:gd name="T51" fmla="*/ 43 h 910"/>
                <a:gd name="T52" fmla="*/ 877 w 917"/>
                <a:gd name="T53" fmla="*/ 44 h 910"/>
                <a:gd name="T54" fmla="*/ 879 w 917"/>
                <a:gd name="T55" fmla="*/ 40 h 910"/>
                <a:gd name="T56" fmla="*/ 879 w 917"/>
                <a:gd name="T57" fmla="*/ 43 h 910"/>
                <a:gd name="T58" fmla="*/ 877 w 917"/>
                <a:gd name="T59" fmla="*/ 37 h 910"/>
                <a:gd name="T60" fmla="*/ 880 w 917"/>
                <a:gd name="T61" fmla="*/ 40 h 910"/>
                <a:gd name="T62" fmla="*/ 874 w 917"/>
                <a:gd name="T63" fmla="*/ 38 h 910"/>
                <a:gd name="T64" fmla="*/ 879 w 917"/>
                <a:gd name="T65" fmla="*/ 38 h 910"/>
                <a:gd name="T66" fmla="*/ 873 w 917"/>
                <a:gd name="T67" fmla="*/ 40 h 910"/>
                <a:gd name="T68" fmla="*/ 874 w 917"/>
                <a:gd name="T69" fmla="*/ 39 h 910"/>
                <a:gd name="T70" fmla="*/ 11 w 917"/>
                <a:gd name="T71" fmla="*/ 898 h 910"/>
                <a:gd name="T72" fmla="*/ 12 w 917"/>
                <a:gd name="T73" fmla="*/ 897 h 910"/>
                <a:gd name="T74" fmla="*/ 10 w 917"/>
                <a:gd name="T75" fmla="*/ 902 h 910"/>
                <a:gd name="T76" fmla="*/ 831 w 917"/>
                <a:gd name="T77" fmla="*/ 34 h 910"/>
                <a:gd name="T78" fmla="*/ 833 w 917"/>
                <a:gd name="T79" fmla="*/ 26 h 910"/>
                <a:gd name="T80" fmla="*/ 910 w 917"/>
                <a:gd name="T81" fmla="*/ 0 h 910"/>
                <a:gd name="T82" fmla="*/ 917 w 917"/>
                <a:gd name="T83" fmla="*/ 6 h 910"/>
                <a:gd name="T84" fmla="*/ 891 w 917"/>
                <a:gd name="T85" fmla="*/ 84 h 910"/>
                <a:gd name="T86" fmla="*/ 883 w 917"/>
                <a:gd name="T87" fmla="*/ 86 h 910"/>
                <a:gd name="T88" fmla="*/ 831 w 917"/>
                <a:gd name="T89" fmla="*/ 34 h 910"/>
                <a:gd name="T90" fmla="*/ 890 w 917"/>
                <a:gd name="T91" fmla="*/ 79 h 910"/>
                <a:gd name="T92" fmla="*/ 882 w 917"/>
                <a:gd name="T93" fmla="*/ 81 h 910"/>
                <a:gd name="T94" fmla="*/ 907 w 917"/>
                <a:gd name="T95" fmla="*/ 3 h 910"/>
                <a:gd name="T96" fmla="*/ 914 w 917"/>
                <a:gd name="T97" fmla="*/ 9 h 910"/>
                <a:gd name="T98" fmla="*/ 836 w 917"/>
                <a:gd name="T99" fmla="*/ 35 h 910"/>
                <a:gd name="T100" fmla="*/ 838 w 917"/>
                <a:gd name="T101" fmla="*/ 27 h 910"/>
                <a:gd name="T102" fmla="*/ 890 w 917"/>
                <a:gd name="T103" fmla="*/ 7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7" h="910">
                  <a:moveTo>
                    <a:pt x="3" y="892"/>
                  </a:moveTo>
                  <a:lnTo>
                    <a:pt x="4" y="891"/>
                  </a:lnTo>
                  <a:lnTo>
                    <a:pt x="867" y="32"/>
                  </a:lnTo>
                  <a:lnTo>
                    <a:pt x="869" y="31"/>
                  </a:lnTo>
                  <a:lnTo>
                    <a:pt x="874" y="28"/>
                  </a:lnTo>
                  <a:lnTo>
                    <a:pt x="879" y="28"/>
                  </a:lnTo>
                  <a:lnTo>
                    <a:pt x="884" y="31"/>
                  </a:lnTo>
                  <a:lnTo>
                    <a:pt x="887" y="34"/>
                  </a:lnTo>
                  <a:lnTo>
                    <a:pt x="889" y="40"/>
                  </a:lnTo>
                  <a:lnTo>
                    <a:pt x="889" y="43"/>
                  </a:lnTo>
                  <a:lnTo>
                    <a:pt x="887" y="47"/>
                  </a:lnTo>
                  <a:lnTo>
                    <a:pt x="885" y="49"/>
                  </a:lnTo>
                  <a:lnTo>
                    <a:pt x="21" y="909"/>
                  </a:lnTo>
                  <a:lnTo>
                    <a:pt x="18" y="910"/>
                  </a:lnTo>
                  <a:lnTo>
                    <a:pt x="7" y="910"/>
                  </a:lnTo>
                  <a:lnTo>
                    <a:pt x="3" y="908"/>
                  </a:lnTo>
                  <a:lnTo>
                    <a:pt x="0" y="902"/>
                  </a:lnTo>
                  <a:lnTo>
                    <a:pt x="0" y="898"/>
                  </a:lnTo>
                  <a:lnTo>
                    <a:pt x="3" y="892"/>
                  </a:lnTo>
                  <a:close/>
                  <a:moveTo>
                    <a:pt x="10" y="902"/>
                  </a:moveTo>
                  <a:lnTo>
                    <a:pt x="10" y="898"/>
                  </a:lnTo>
                  <a:lnTo>
                    <a:pt x="12" y="903"/>
                  </a:lnTo>
                  <a:lnTo>
                    <a:pt x="7" y="900"/>
                  </a:lnTo>
                  <a:lnTo>
                    <a:pt x="18" y="900"/>
                  </a:lnTo>
                  <a:lnTo>
                    <a:pt x="15" y="902"/>
                  </a:lnTo>
                  <a:lnTo>
                    <a:pt x="879" y="43"/>
                  </a:lnTo>
                  <a:lnTo>
                    <a:pt x="877" y="44"/>
                  </a:lnTo>
                  <a:lnTo>
                    <a:pt x="879" y="40"/>
                  </a:lnTo>
                  <a:lnTo>
                    <a:pt x="879" y="43"/>
                  </a:lnTo>
                  <a:lnTo>
                    <a:pt x="877" y="37"/>
                  </a:lnTo>
                  <a:lnTo>
                    <a:pt x="880" y="40"/>
                  </a:lnTo>
                  <a:lnTo>
                    <a:pt x="874" y="38"/>
                  </a:lnTo>
                  <a:lnTo>
                    <a:pt x="879" y="38"/>
                  </a:lnTo>
                  <a:lnTo>
                    <a:pt x="873" y="40"/>
                  </a:lnTo>
                  <a:lnTo>
                    <a:pt x="874" y="39"/>
                  </a:lnTo>
                  <a:lnTo>
                    <a:pt x="11" y="898"/>
                  </a:lnTo>
                  <a:lnTo>
                    <a:pt x="12" y="897"/>
                  </a:lnTo>
                  <a:lnTo>
                    <a:pt x="10" y="902"/>
                  </a:lnTo>
                  <a:close/>
                  <a:moveTo>
                    <a:pt x="831" y="34"/>
                  </a:moveTo>
                  <a:lnTo>
                    <a:pt x="833" y="26"/>
                  </a:lnTo>
                  <a:lnTo>
                    <a:pt x="910" y="0"/>
                  </a:lnTo>
                  <a:lnTo>
                    <a:pt x="917" y="6"/>
                  </a:lnTo>
                  <a:lnTo>
                    <a:pt x="891" y="84"/>
                  </a:lnTo>
                  <a:lnTo>
                    <a:pt x="883" y="86"/>
                  </a:lnTo>
                  <a:lnTo>
                    <a:pt x="831" y="34"/>
                  </a:lnTo>
                  <a:close/>
                  <a:moveTo>
                    <a:pt x="890" y="79"/>
                  </a:moveTo>
                  <a:lnTo>
                    <a:pt x="882" y="81"/>
                  </a:lnTo>
                  <a:lnTo>
                    <a:pt x="907" y="3"/>
                  </a:lnTo>
                  <a:lnTo>
                    <a:pt x="914" y="9"/>
                  </a:lnTo>
                  <a:lnTo>
                    <a:pt x="836" y="35"/>
                  </a:lnTo>
                  <a:lnTo>
                    <a:pt x="838" y="27"/>
                  </a:lnTo>
                  <a:lnTo>
                    <a:pt x="890" y="7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Rectangle 153"/>
            <p:cNvSpPr>
              <a:spLocks noChangeArrowheads="1"/>
            </p:cNvSpPr>
            <p:nvPr/>
          </p:nvSpPr>
          <p:spPr bwMode="auto">
            <a:xfrm>
              <a:off x="1307" y="1391"/>
              <a:ext cx="4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Mudan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154"/>
            <p:cNvSpPr>
              <a:spLocks noChangeArrowheads="1"/>
            </p:cNvSpPr>
            <p:nvPr/>
          </p:nvSpPr>
          <p:spPr bwMode="auto">
            <a:xfrm>
              <a:off x="1663" y="1391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155"/>
            <p:cNvSpPr>
              <a:spLocks noChangeArrowheads="1"/>
            </p:cNvSpPr>
            <p:nvPr/>
          </p:nvSpPr>
          <p:spPr bwMode="auto">
            <a:xfrm>
              <a:off x="1726" y="1391"/>
              <a:ext cx="2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1234" y="1537"/>
              <a:ext cx="1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157"/>
            <p:cNvSpPr>
              <a:spLocks noChangeArrowheads="1"/>
            </p:cNvSpPr>
            <p:nvPr/>
          </p:nvSpPr>
          <p:spPr bwMode="auto">
            <a:xfrm>
              <a:off x="1362" y="1537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ó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1425" y="1537"/>
              <a:ext cx="5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genas 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59"/>
            <p:cNvSpPr>
              <a:spLocks noChangeArrowheads="1"/>
            </p:cNvSpPr>
            <p:nvPr/>
          </p:nvSpPr>
          <p:spPr bwMode="auto">
            <a:xfrm>
              <a:off x="1281" y="1681"/>
              <a:ext cx="6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parâmetros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1642" y="2030"/>
              <a:ext cx="419" cy="69"/>
            </a:xfrm>
            <a:custGeom>
              <a:avLst/>
              <a:gdLst>
                <a:gd name="T0" fmla="*/ 83 w 672"/>
                <a:gd name="T1" fmla="*/ 44 h 112"/>
                <a:gd name="T2" fmla="*/ 590 w 672"/>
                <a:gd name="T3" fmla="*/ 44 h 112"/>
                <a:gd name="T4" fmla="*/ 602 w 672"/>
                <a:gd name="T5" fmla="*/ 56 h 112"/>
                <a:gd name="T6" fmla="*/ 590 w 672"/>
                <a:gd name="T7" fmla="*/ 68 h 112"/>
                <a:gd name="T8" fmla="*/ 83 w 672"/>
                <a:gd name="T9" fmla="*/ 68 h 112"/>
                <a:gd name="T10" fmla="*/ 70 w 672"/>
                <a:gd name="T11" fmla="*/ 56 h 112"/>
                <a:gd name="T12" fmla="*/ 83 w 672"/>
                <a:gd name="T13" fmla="*/ 44 h 112"/>
                <a:gd name="T14" fmla="*/ 119 w 672"/>
                <a:gd name="T15" fmla="*/ 112 h 112"/>
                <a:gd name="T16" fmla="*/ 0 w 672"/>
                <a:gd name="T17" fmla="*/ 56 h 112"/>
                <a:gd name="T18" fmla="*/ 119 w 672"/>
                <a:gd name="T19" fmla="*/ 0 h 112"/>
                <a:gd name="T20" fmla="*/ 119 w 672"/>
                <a:gd name="T21" fmla="*/ 112 h 112"/>
                <a:gd name="T22" fmla="*/ 554 w 672"/>
                <a:gd name="T23" fmla="*/ 0 h 112"/>
                <a:gd name="T24" fmla="*/ 672 w 672"/>
                <a:gd name="T25" fmla="*/ 56 h 112"/>
                <a:gd name="T26" fmla="*/ 554 w 672"/>
                <a:gd name="T27" fmla="*/ 112 h 112"/>
                <a:gd name="T28" fmla="*/ 554 w 672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2" h="112">
                  <a:moveTo>
                    <a:pt x="83" y="44"/>
                  </a:moveTo>
                  <a:lnTo>
                    <a:pt x="590" y="44"/>
                  </a:lnTo>
                  <a:cubicBezTo>
                    <a:pt x="597" y="44"/>
                    <a:pt x="602" y="49"/>
                    <a:pt x="602" y="56"/>
                  </a:cubicBezTo>
                  <a:cubicBezTo>
                    <a:pt x="602" y="63"/>
                    <a:pt x="597" y="68"/>
                    <a:pt x="590" y="68"/>
                  </a:cubicBezTo>
                  <a:lnTo>
                    <a:pt x="83" y="68"/>
                  </a:lnTo>
                  <a:cubicBezTo>
                    <a:pt x="75" y="68"/>
                    <a:pt x="70" y="63"/>
                    <a:pt x="70" y="56"/>
                  </a:cubicBezTo>
                  <a:cubicBezTo>
                    <a:pt x="70" y="49"/>
                    <a:pt x="75" y="44"/>
                    <a:pt x="83" y="44"/>
                  </a:cubicBezTo>
                  <a:close/>
                  <a:moveTo>
                    <a:pt x="119" y="112"/>
                  </a:moveTo>
                  <a:lnTo>
                    <a:pt x="0" y="56"/>
                  </a:lnTo>
                  <a:lnTo>
                    <a:pt x="119" y="0"/>
                  </a:lnTo>
                  <a:lnTo>
                    <a:pt x="119" y="112"/>
                  </a:lnTo>
                  <a:close/>
                  <a:moveTo>
                    <a:pt x="554" y="0"/>
                  </a:moveTo>
                  <a:lnTo>
                    <a:pt x="672" y="56"/>
                  </a:lnTo>
                  <a:lnTo>
                    <a:pt x="554" y="112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Freeform 161"/>
            <p:cNvSpPr>
              <a:spLocks noEditPoints="1"/>
            </p:cNvSpPr>
            <p:nvPr/>
          </p:nvSpPr>
          <p:spPr bwMode="auto">
            <a:xfrm>
              <a:off x="1640" y="2026"/>
              <a:ext cx="423" cy="78"/>
            </a:xfrm>
            <a:custGeom>
              <a:avLst/>
              <a:gdLst>
                <a:gd name="T0" fmla="*/ 54 w 423"/>
                <a:gd name="T1" fmla="*/ 26 h 78"/>
                <a:gd name="T2" fmla="*/ 371 w 423"/>
                <a:gd name="T3" fmla="*/ 27 h 78"/>
                <a:gd name="T4" fmla="*/ 380 w 423"/>
                <a:gd name="T5" fmla="*/ 32 h 78"/>
                <a:gd name="T6" fmla="*/ 382 w 423"/>
                <a:gd name="T7" fmla="*/ 40 h 78"/>
                <a:gd name="T8" fmla="*/ 377 w 423"/>
                <a:gd name="T9" fmla="*/ 49 h 78"/>
                <a:gd name="T10" fmla="*/ 370 w 423"/>
                <a:gd name="T11" fmla="*/ 51 h 78"/>
                <a:gd name="T12" fmla="*/ 52 w 423"/>
                <a:gd name="T13" fmla="*/ 51 h 78"/>
                <a:gd name="T14" fmla="*/ 44 w 423"/>
                <a:gd name="T15" fmla="*/ 47 h 78"/>
                <a:gd name="T16" fmla="*/ 41 w 423"/>
                <a:gd name="T17" fmla="*/ 37 h 78"/>
                <a:gd name="T18" fmla="*/ 47 w 423"/>
                <a:gd name="T19" fmla="*/ 29 h 78"/>
                <a:gd name="T20" fmla="*/ 50 w 423"/>
                <a:gd name="T21" fmla="*/ 38 h 78"/>
                <a:gd name="T22" fmla="*/ 50 w 423"/>
                <a:gd name="T23" fmla="*/ 41 h 78"/>
                <a:gd name="T24" fmla="*/ 53 w 423"/>
                <a:gd name="T25" fmla="*/ 42 h 78"/>
                <a:gd name="T26" fmla="*/ 55 w 423"/>
                <a:gd name="T27" fmla="*/ 42 h 78"/>
                <a:gd name="T28" fmla="*/ 370 w 423"/>
                <a:gd name="T29" fmla="*/ 41 h 78"/>
                <a:gd name="T30" fmla="*/ 374 w 423"/>
                <a:gd name="T31" fmla="*/ 40 h 78"/>
                <a:gd name="T32" fmla="*/ 373 w 423"/>
                <a:gd name="T33" fmla="*/ 37 h 78"/>
                <a:gd name="T34" fmla="*/ 371 w 423"/>
                <a:gd name="T35" fmla="*/ 35 h 78"/>
                <a:gd name="T36" fmla="*/ 368 w 423"/>
                <a:gd name="T37" fmla="*/ 36 h 78"/>
                <a:gd name="T38" fmla="*/ 54 w 423"/>
                <a:gd name="T39" fmla="*/ 36 h 78"/>
                <a:gd name="T40" fmla="*/ 50 w 423"/>
                <a:gd name="T41" fmla="*/ 38 h 78"/>
                <a:gd name="T42" fmla="*/ 74 w 423"/>
                <a:gd name="T43" fmla="*/ 78 h 78"/>
                <a:gd name="T44" fmla="*/ 0 w 423"/>
                <a:gd name="T45" fmla="*/ 34 h 78"/>
                <a:gd name="T46" fmla="*/ 81 w 423"/>
                <a:gd name="T47" fmla="*/ 4 h 78"/>
                <a:gd name="T48" fmla="*/ 71 w 423"/>
                <a:gd name="T49" fmla="*/ 4 h 78"/>
                <a:gd name="T50" fmla="*/ 4 w 423"/>
                <a:gd name="T51" fmla="*/ 43 h 78"/>
                <a:gd name="T52" fmla="*/ 78 w 423"/>
                <a:gd name="T53" fmla="*/ 69 h 78"/>
                <a:gd name="T54" fmla="*/ 71 w 423"/>
                <a:gd name="T55" fmla="*/ 4 h 78"/>
                <a:gd name="T56" fmla="*/ 350 w 423"/>
                <a:gd name="T57" fmla="*/ 0 h 78"/>
                <a:gd name="T58" fmla="*/ 423 w 423"/>
                <a:gd name="T59" fmla="*/ 43 h 78"/>
                <a:gd name="T60" fmla="*/ 342 w 423"/>
                <a:gd name="T61" fmla="*/ 73 h 78"/>
                <a:gd name="T62" fmla="*/ 352 w 423"/>
                <a:gd name="T63" fmla="*/ 73 h 78"/>
                <a:gd name="T64" fmla="*/ 419 w 423"/>
                <a:gd name="T65" fmla="*/ 34 h 78"/>
                <a:gd name="T66" fmla="*/ 345 w 423"/>
                <a:gd name="T67" fmla="*/ 9 h 78"/>
                <a:gd name="T68" fmla="*/ 352 w 423"/>
                <a:gd name="T6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3" h="78">
                  <a:moveTo>
                    <a:pt x="52" y="27"/>
                  </a:moveTo>
                  <a:lnTo>
                    <a:pt x="54" y="26"/>
                  </a:lnTo>
                  <a:lnTo>
                    <a:pt x="370" y="26"/>
                  </a:lnTo>
                  <a:lnTo>
                    <a:pt x="371" y="27"/>
                  </a:lnTo>
                  <a:lnTo>
                    <a:pt x="377" y="29"/>
                  </a:lnTo>
                  <a:lnTo>
                    <a:pt x="380" y="32"/>
                  </a:lnTo>
                  <a:lnTo>
                    <a:pt x="382" y="37"/>
                  </a:lnTo>
                  <a:lnTo>
                    <a:pt x="382" y="40"/>
                  </a:lnTo>
                  <a:lnTo>
                    <a:pt x="380" y="46"/>
                  </a:lnTo>
                  <a:lnTo>
                    <a:pt x="377" y="49"/>
                  </a:lnTo>
                  <a:lnTo>
                    <a:pt x="371" y="51"/>
                  </a:lnTo>
                  <a:lnTo>
                    <a:pt x="370" y="51"/>
                  </a:lnTo>
                  <a:lnTo>
                    <a:pt x="54" y="51"/>
                  </a:lnTo>
                  <a:lnTo>
                    <a:pt x="52" y="51"/>
                  </a:lnTo>
                  <a:lnTo>
                    <a:pt x="47" y="49"/>
                  </a:lnTo>
                  <a:lnTo>
                    <a:pt x="44" y="47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44" y="31"/>
                  </a:lnTo>
                  <a:lnTo>
                    <a:pt x="47" y="29"/>
                  </a:lnTo>
                  <a:lnTo>
                    <a:pt x="52" y="27"/>
                  </a:lnTo>
                  <a:close/>
                  <a:moveTo>
                    <a:pt x="50" y="38"/>
                  </a:moveTo>
                  <a:lnTo>
                    <a:pt x="53" y="36"/>
                  </a:lnTo>
                  <a:lnTo>
                    <a:pt x="50" y="41"/>
                  </a:lnTo>
                  <a:lnTo>
                    <a:pt x="50" y="37"/>
                  </a:lnTo>
                  <a:lnTo>
                    <a:pt x="53" y="42"/>
                  </a:lnTo>
                  <a:lnTo>
                    <a:pt x="50" y="40"/>
                  </a:lnTo>
                  <a:lnTo>
                    <a:pt x="55" y="42"/>
                  </a:lnTo>
                  <a:lnTo>
                    <a:pt x="54" y="41"/>
                  </a:lnTo>
                  <a:lnTo>
                    <a:pt x="370" y="41"/>
                  </a:lnTo>
                  <a:lnTo>
                    <a:pt x="368" y="42"/>
                  </a:lnTo>
                  <a:lnTo>
                    <a:pt x="374" y="40"/>
                  </a:lnTo>
                  <a:lnTo>
                    <a:pt x="371" y="43"/>
                  </a:lnTo>
                  <a:lnTo>
                    <a:pt x="373" y="37"/>
                  </a:lnTo>
                  <a:lnTo>
                    <a:pt x="373" y="40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0" y="38"/>
                  </a:lnTo>
                  <a:close/>
                  <a:moveTo>
                    <a:pt x="81" y="73"/>
                  </a:moveTo>
                  <a:lnTo>
                    <a:pt x="74" y="78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74" y="0"/>
                  </a:lnTo>
                  <a:lnTo>
                    <a:pt x="81" y="4"/>
                  </a:lnTo>
                  <a:lnTo>
                    <a:pt x="81" y="73"/>
                  </a:lnTo>
                  <a:close/>
                  <a:moveTo>
                    <a:pt x="71" y="4"/>
                  </a:moveTo>
                  <a:lnTo>
                    <a:pt x="78" y="9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78" y="69"/>
                  </a:lnTo>
                  <a:lnTo>
                    <a:pt x="71" y="73"/>
                  </a:lnTo>
                  <a:lnTo>
                    <a:pt x="71" y="4"/>
                  </a:lnTo>
                  <a:close/>
                  <a:moveTo>
                    <a:pt x="342" y="4"/>
                  </a:moveTo>
                  <a:lnTo>
                    <a:pt x="350" y="0"/>
                  </a:lnTo>
                  <a:lnTo>
                    <a:pt x="423" y="34"/>
                  </a:lnTo>
                  <a:lnTo>
                    <a:pt x="423" y="43"/>
                  </a:lnTo>
                  <a:lnTo>
                    <a:pt x="350" y="78"/>
                  </a:lnTo>
                  <a:lnTo>
                    <a:pt x="342" y="73"/>
                  </a:lnTo>
                  <a:lnTo>
                    <a:pt x="342" y="4"/>
                  </a:lnTo>
                  <a:close/>
                  <a:moveTo>
                    <a:pt x="352" y="73"/>
                  </a:moveTo>
                  <a:lnTo>
                    <a:pt x="345" y="69"/>
                  </a:lnTo>
                  <a:lnTo>
                    <a:pt x="419" y="34"/>
                  </a:lnTo>
                  <a:lnTo>
                    <a:pt x="419" y="43"/>
                  </a:lnTo>
                  <a:lnTo>
                    <a:pt x="345" y="9"/>
                  </a:lnTo>
                  <a:lnTo>
                    <a:pt x="352" y="4"/>
                  </a:lnTo>
                  <a:lnTo>
                    <a:pt x="352" y="7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Rectangle 162"/>
            <p:cNvSpPr>
              <a:spLocks noChangeArrowheads="1"/>
            </p:cNvSpPr>
            <p:nvPr/>
          </p:nvSpPr>
          <p:spPr bwMode="auto">
            <a:xfrm>
              <a:off x="1307" y="2404"/>
              <a:ext cx="55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Atributos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163"/>
            <p:cNvSpPr>
              <a:spLocks noChangeArrowheads="1"/>
            </p:cNvSpPr>
            <p:nvPr/>
          </p:nvSpPr>
          <p:spPr bwMode="auto">
            <a:xfrm>
              <a:off x="1071" y="2548"/>
              <a:ext cx="102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Comportamentais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164"/>
            <p:cNvSpPr>
              <a:spLocks noChangeArrowheads="1"/>
            </p:cNvSpPr>
            <p:nvPr/>
          </p:nvSpPr>
          <p:spPr bwMode="auto">
            <a:xfrm>
              <a:off x="2810" y="2612"/>
              <a:ext cx="5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Resposta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165"/>
            <p:cNvSpPr>
              <a:spLocks noChangeArrowheads="1"/>
            </p:cNvSpPr>
            <p:nvPr/>
          </p:nvSpPr>
          <p:spPr bwMode="auto">
            <a:xfrm>
              <a:off x="2719" y="2756"/>
              <a:ext cx="3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estrat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166"/>
            <p:cNvSpPr>
              <a:spLocks noChangeArrowheads="1"/>
            </p:cNvSpPr>
            <p:nvPr/>
          </p:nvSpPr>
          <p:spPr bwMode="auto">
            <a:xfrm>
              <a:off x="3019" y="2756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67"/>
            <p:cNvSpPr>
              <a:spLocks noChangeArrowheads="1"/>
            </p:cNvSpPr>
            <p:nvPr/>
          </p:nvSpPr>
          <p:spPr bwMode="auto">
            <a:xfrm>
              <a:off x="3083" y="2756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gica 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168"/>
            <p:cNvSpPr>
              <a:spLocks noChangeArrowheads="1"/>
            </p:cNvSpPr>
            <p:nvPr/>
          </p:nvSpPr>
          <p:spPr bwMode="auto">
            <a:xfrm>
              <a:off x="2682" y="2900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aprendizagem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69"/>
            <p:cNvSpPr>
              <a:spLocks noChangeArrowheads="1"/>
            </p:cNvSpPr>
            <p:nvPr/>
          </p:nvSpPr>
          <p:spPr bwMode="auto">
            <a:xfrm>
              <a:off x="2810" y="1193"/>
              <a:ext cx="5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Resposta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170"/>
            <p:cNvSpPr>
              <a:spLocks noChangeArrowheads="1"/>
            </p:cNvSpPr>
            <p:nvPr/>
          </p:nvSpPr>
          <p:spPr bwMode="auto">
            <a:xfrm>
              <a:off x="2719" y="1337"/>
              <a:ext cx="3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estrat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3019" y="1337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3083" y="1337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gica 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2682" y="1481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aprendizagem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4394" y="1879"/>
              <a:ext cx="5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4366" y="2025"/>
              <a:ext cx="2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Pol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4539" y="2025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7"/>
            <p:cNvSpPr>
              <a:spLocks noChangeArrowheads="1"/>
            </p:cNvSpPr>
            <p:nvPr/>
          </p:nvSpPr>
          <p:spPr bwMode="auto">
            <a:xfrm>
              <a:off x="4567" y="2025"/>
              <a:ext cx="4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ticos 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4266" y="2169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estrutura legal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/>
          </p:nvSpPr>
          <p:spPr bwMode="auto">
            <a:xfrm>
              <a:off x="2230" y="970"/>
              <a:ext cx="70" cy="756"/>
            </a:xfrm>
            <a:custGeom>
              <a:avLst/>
              <a:gdLst>
                <a:gd name="T0" fmla="*/ 65 w 112"/>
                <a:gd name="T1" fmla="*/ 67 h 1232"/>
                <a:gd name="T2" fmla="*/ 65 w 112"/>
                <a:gd name="T3" fmla="*/ 1167 h 1232"/>
                <a:gd name="T4" fmla="*/ 56 w 112"/>
                <a:gd name="T5" fmla="*/ 1177 h 1232"/>
                <a:gd name="T6" fmla="*/ 47 w 112"/>
                <a:gd name="T7" fmla="*/ 1167 h 1232"/>
                <a:gd name="T8" fmla="*/ 47 w 112"/>
                <a:gd name="T9" fmla="*/ 67 h 1232"/>
                <a:gd name="T10" fmla="*/ 56 w 112"/>
                <a:gd name="T11" fmla="*/ 57 h 1232"/>
                <a:gd name="T12" fmla="*/ 65 w 112"/>
                <a:gd name="T13" fmla="*/ 67 h 1232"/>
                <a:gd name="T14" fmla="*/ 0 w 112"/>
                <a:gd name="T15" fmla="*/ 119 h 1232"/>
                <a:gd name="T16" fmla="*/ 56 w 112"/>
                <a:gd name="T17" fmla="*/ 0 h 1232"/>
                <a:gd name="T18" fmla="*/ 112 w 112"/>
                <a:gd name="T19" fmla="*/ 119 h 1232"/>
                <a:gd name="T20" fmla="*/ 0 w 112"/>
                <a:gd name="T21" fmla="*/ 119 h 1232"/>
                <a:gd name="T22" fmla="*/ 112 w 112"/>
                <a:gd name="T23" fmla="*/ 1114 h 1232"/>
                <a:gd name="T24" fmla="*/ 56 w 112"/>
                <a:gd name="T25" fmla="*/ 1232 h 1232"/>
                <a:gd name="T26" fmla="*/ 0 w 112"/>
                <a:gd name="T27" fmla="*/ 1114 h 1232"/>
                <a:gd name="T28" fmla="*/ 112 w 112"/>
                <a:gd name="T29" fmla="*/ 111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232">
                  <a:moveTo>
                    <a:pt x="65" y="67"/>
                  </a:moveTo>
                  <a:lnTo>
                    <a:pt x="65" y="1167"/>
                  </a:lnTo>
                  <a:cubicBezTo>
                    <a:pt x="65" y="1172"/>
                    <a:pt x="62" y="1177"/>
                    <a:pt x="56" y="1177"/>
                  </a:cubicBezTo>
                  <a:cubicBezTo>
                    <a:pt x="51" y="1177"/>
                    <a:pt x="47" y="1172"/>
                    <a:pt x="47" y="1167"/>
                  </a:cubicBezTo>
                  <a:lnTo>
                    <a:pt x="47" y="67"/>
                  </a:lnTo>
                  <a:cubicBezTo>
                    <a:pt x="47" y="62"/>
                    <a:pt x="51" y="57"/>
                    <a:pt x="56" y="57"/>
                  </a:cubicBezTo>
                  <a:cubicBezTo>
                    <a:pt x="62" y="57"/>
                    <a:pt x="65" y="62"/>
                    <a:pt x="65" y="67"/>
                  </a:cubicBezTo>
                  <a:close/>
                  <a:moveTo>
                    <a:pt x="0" y="119"/>
                  </a:moveTo>
                  <a:lnTo>
                    <a:pt x="56" y="0"/>
                  </a:lnTo>
                  <a:lnTo>
                    <a:pt x="112" y="119"/>
                  </a:lnTo>
                  <a:lnTo>
                    <a:pt x="0" y="119"/>
                  </a:lnTo>
                  <a:close/>
                  <a:moveTo>
                    <a:pt x="112" y="1114"/>
                  </a:moveTo>
                  <a:lnTo>
                    <a:pt x="56" y="1232"/>
                  </a:lnTo>
                  <a:lnTo>
                    <a:pt x="0" y="1114"/>
                  </a:lnTo>
                  <a:lnTo>
                    <a:pt x="112" y="1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180"/>
            <p:cNvSpPr>
              <a:spLocks noEditPoints="1"/>
            </p:cNvSpPr>
            <p:nvPr/>
          </p:nvSpPr>
          <p:spPr bwMode="auto">
            <a:xfrm>
              <a:off x="2226" y="968"/>
              <a:ext cx="79" cy="760"/>
            </a:xfrm>
            <a:custGeom>
              <a:avLst/>
              <a:gdLst>
                <a:gd name="T0" fmla="*/ 50 w 79"/>
                <a:gd name="T1" fmla="*/ 43 h 760"/>
                <a:gd name="T2" fmla="*/ 50 w 79"/>
                <a:gd name="T3" fmla="*/ 720 h 760"/>
                <a:gd name="T4" fmla="*/ 46 w 79"/>
                <a:gd name="T5" fmla="*/ 727 h 760"/>
                <a:gd name="T6" fmla="*/ 37 w 79"/>
                <a:gd name="T7" fmla="*/ 729 h 760"/>
                <a:gd name="T8" fmla="*/ 31 w 79"/>
                <a:gd name="T9" fmla="*/ 725 h 760"/>
                <a:gd name="T10" fmla="*/ 29 w 79"/>
                <a:gd name="T11" fmla="*/ 718 h 760"/>
                <a:gd name="T12" fmla="*/ 29 w 79"/>
                <a:gd name="T13" fmla="*/ 41 h 760"/>
                <a:gd name="T14" fmla="*/ 34 w 79"/>
                <a:gd name="T15" fmla="*/ 34 h 760"/>
                <a:gd name="T16" fmla="*/ 42 w 79"/>
                <a:gd name="T17" fmla="*/ 33 h 760"/>
                <a:gd name="T18" fmla="*/ 49 w 79"/>
                <a:gd name="T19" fmla="*/ 38 h 760"/>
                <a:gd name="T20" fmla="*/ 39 w 79"/>
                <a:gd name="T21" fmla="*/ 41 h 760"/>
                <a:gd name="T22" fmla="*/ 37 w 79"/>
                <a:gd name="T23" fmla="*/ 42 h 760"/>
                <a:gd name="T24" fmla="*/ 38 w 79"/>
                <a:gd name="T25" fmla="*/ 44 h 760"/>
                <a:gd name="T26" fmla="*/ 39 w 79"/>
                <a:gd name="T27" fmla="*/ 46 h 760"/>
                <a:gd name="T28" fmla="*/ 39 w 79"/>
                <a:gd name="T29" fmla="*/ 718 h 760"/>
                <a:gd name="T30" fmla="*/ 40 w 79"/>
                <a:gd name="T31" fmla="*/ 720 h 760"/>
                <a:gd name="T32" fmla="*/ 42 w 79"/>
                <a:gd name="T33" fmla="*/ 720 h 760"/>
                <a:gd name="T34" fmla="*/ 42 w 79"/>
                <a:gd name="T35" fmla="*/ 718 h 760"/>
                <a:gd name="T36" fmla="*/ 40 w 79"/>
                <a:gd name="T37" fmla="*/ 717 h 760"/>
                <a:gd name="T38" fmla="*/ 40 w 79"/>
                <a:gd name="T39" fmla="*/ 43 h 760"/>
                <a:gd name="T40" fmla="*/ 39 w 79"/>
                <a:gd name="T41" fmla="*/ 41 h 760"/>
                <a:gd name="T42" fmla="*/ 0 w 79"/>
                <a:gd name="T43" fmla="*/ 73 h 760"/>
                <a:gd name="T44" fmla="*/ 44 w 79"/>
                <a:gd name="T45" fmla="*/ 0 h 760"/>
                <a:gd name="T46" fmla="*/ 74 w 79"/>
                <a:gd name="T47" fmla="*/ 80 h 760"/>
                <a:gd name="T48" fmla="*/ 74 w 79"/>
                <a:gd name="T49" fmla="*/ 70 h 760"/>
                <a:gd name="T50" fmla="*/ 35 w 79"/>
                <a:gd name="T51" fmla="*/ 4 h 760"/>
                <a:gd name="T52" fmla="*/ 9 w 79"/>
                <a:gd name="T53" fmla="*/ 77 h 760"/>
                <a:gd name="T54" fmla="*/ 74 w 79"/>
                <a:gd name="T55" fmla="*/ 70 h 760"/>
                <a:gd name="T56" fmla="*/ 79 w 79"/>
                <a:gd name="T57" fmla="*/ 688 h 760"/>
                <a:gd name="T58" fmla="*/ 35 w 79"/>
                <a:gd name="T59" fmla="*/ 760 h 760"/>
                <a:gd name="T60" fmla="*/ 4 w 79"/>
                <a:gd name="T61" fmla="*/ 681 h 760"/>
                <a:gd name="T62" fmla="*/ 4 w 79"/>
                <a:gd name="T63" fmla="*/ 690 h 760"/>
                <a:gd name="T64" fmla="*/ 44 w 79"/>
                <a:gd name="T65" fmla="*/ 756 h 760"/>
                <a:gd name="T66" fmla="*/ 70 w 79"/>
                <a:gd name="T67" fmla="*/ 684 h 760"/>
                <a:gd name="T68" fmla="*/ 4 w 79"/>
                <a:gd name="T69" fmla="*/ 69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60">
                  <a:moveTo>
                    <a:pt x="50" y="42"/>
                  </a:moveTo>
                  <a:lnTo>
                    <a:pt x="50" y="43"/>
                  </a:lnTo>
                  <a:lnTo>
                    <a:pt x="50" y="718"/>
                  </a:lnTo>
                  <a:lnTo>
                    <a:pt x="50" y="720"/>
                  </a:lnTo>
                  <a:lnTo>
                    <a:pt x="49" y="724"/>
                  </a:lnTo>
                  <a:lnTo>
                    <a:pt x="46" y="727"/>
                  </a:lnTo>
                  <a:lnTo>
                    <a:pt x="42" y="729"/>
                  </a:lnTo>
                  <a:lnTo>
                    <a:pt x="37" y="729"/>
                  </a:lnTo>
                  <a:lnTo>
                    <a:pt x="34" y="727"/>
                  </a:lnTo>
                  <a:lnTo>
                    <a:pt x="31" y="725"/>
                  </a:lnTo>
                  <a:lnTo>
                    <a:pt x="29" y="720"/>
                  </a:lnTo>
                  <a:lnTo>
                    <a:pt x="29" y="718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6" y="34"/>
                  </a:lnTo>
                  <a:lnTo>
                    <a:pt x="49" y="38"/>
                  </a:lnTo>
                  <a:lnTo>
                    <a:pt x="50" y="42"/>
                  </a:lnTo>
                  <a:close/>
                  <a:moveTo>
                    <a:pt x="39" y="41"/>
                  </a:moveTo>
                  <a:lnTo>
                    <a:pt x="42" y="44"/>
                  </a:lnTo>
                  <a:lnTo>
                    <a:pt x="37" y="42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40" y="41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39" y="718"/>
                  </a:lnTo>
                  <a:lnTo>
                    <a:pt x="39" y="716"/>
                  </a:lnTo>
                  <a:lnTo>
                    <a:pt x="40" y="720"/>
                  </a:lnTo>
                  <a:lnTo>
                    <a:pt x="38" y="718"/>
                  </a:lnTo>
                  <a:lnTo>
                    <a:pt x="42" y="720"/>
                  </a:lnTo>
                  <a:lnTo>
                    <a:pt x="37" y="720"/>
                  </a:lnTo>
                  <a:lnTo>
                    <a:pt x="42" y="718"/>
                  </a:lnTo>
                  <a:lnTo>
                    <a:pt x="39" y="721"/>
                  </a:lnTo>
                  <a:lnTo>
                    <a:pt x="40" y="717"/>
                  </a:lnTo>
                  <a:lnTo>
                    <a:pt x="40" y="718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39" y="41"/>
                  </a:lnTo>
                  <a:close/>
                  <a:moveTo>
                    <a:pt x="4" y="80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4" y="80"/>
                  </a:lnTo>
                  <a:close/>
                  <a:moveTo>
                    <a:pt x="74" y="70"/>
                  </a:moveTo>
                  <a:lnTo>
                    <a:pt x="70" y="77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9" y="77"/>
                  </a:lnTo>
                  <a:lnTo>
                    <a:pt x="4" y="70"/>
                  </a:lnTo>
                  <a:lnTo>
                    <a:pt x="74" y="70"/>
                  </a:lnTo>
                  <a:close/>
                  <a:moveTo>
                    <a:pt x="74" y="681"/>
                  </a:moveTo>
                  <a:lnTo>
                    <a:pt x="79" y="688"/>
                  </a:lnTo>
                  <a:lnTo>
                    <a:pt x="44" y="760"/>
                  </a:lnTo>
                  <a:lnTo>
                    <a:pt x="35" y="760"/>
                  </a:lnTo>
                  <a:lnTo>
                    <a:pt x="0" y="688"/>
                  </a:lnTo>
                  <a:lnTo>
                    <a:pt x="4" y="681"/>
                  </a:lnTo>
                  <a:lnTo>
                    <a:pt x="74" y="681"/>
                  </a:lnTo>
                  <a:close/>
                  <a:moveTo>
                    <a:pt x="4" y="690"/>
                  </a:moveTo>
                  <a:lnTo>
                    <a:pt x="9" y="684"/>
                  </a:lnTo>
                  <a:lnTo>
                    <a:pt x="44" y="756"/>
                  </a:lnTo>
                  <a:lnTo>
                    <a:pt x="35" y="756"/>
                  </a:lnTo>
                  <a:lnTo>
                    <a:pt x="70" y="684"/>
                  </a:lnTo>
                  <a:lnTo>
                    <a:pt x="74" y="690"/>
                  </a:lnTo>
                  <a:lnTo>
                    <a:pt x="4" y="69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181"/>
            <p:cNvSpPr>
              <a:spLocks noEditPoints="1"/>
            </p:cNvSpPr>
            <p:nvPr/>
          </p:nvSpPr>
          <p:spPr bwMode="auto">
            <a:xfrm>
              <a:off x="2230" y="2472"/>
              <a:ext cx="70" cy="618"/>
            </a:xfrm>
            <a:custGeom>
              <a:avLst/>
              <a:gdLst>
                <a:gd name="T0" fmla="*/ 65 w 112"/>
                <a:gd name="T1" fmla="*/ 66 h 1008"/>
                <a:gd name="T2" fmla="*/ 65 w 112"/>
                <a:gd name="T3" fmla="*/ 943 h 1008"/>
                <a:gd name="T4" fmla="*/ 56 w 112"/>
                <a:gd name="T5" fmla="*/ 952 h 1008"/>
                <a:gd name="T6" fmla="*/ 47 w 112"/>
                <a:gd name="T7" fmla="*/ 943 h 1008"/>
                <a:gd name="T8" fmla="*/ 47 w 112"/>
                <a:gd name="T9" fmla="*/ 66 h 1008"/>
                <a:gd name="T10" fmla="*/ 56 w 112"/>
                <a:gd name="T11" fmla="*/ 57 h 1008"/>
                <a:gd name="T12" fmla="*/ 65 w 112"/>
                <a:gd name="T13" fmla="*/ 66 h 1008"/>
                <a:gd name="T14" fmla="*/ 0 w 112"/>
                <a:gd name="T15" fmla="*/ 119 h 1008"/>
                <a:gd name="T16" fmla="*/ 56 w 112"/>
                <a:gd name="T17" fmla="*/ 0 h 1008"/>
                <a:gd name="T18" fmla="*/ 112 w 112"/>
                <a:gd name="T19" fmla="*/ 119 h 1008"/>
                <a:gd name="T20" fmla="*/ 0 w 112"/>
                <a:gd name="T21" fmla="*/ 119 h 1008"/>
                <a:gd name="T22" fmla="*/ 112 w 112"/>
                <a:gd name="T23" fmla="*/ 890 h 1008"/>
                <a:gd name="T24" fmla="*/ 56 w 112"/>
                <a:gd name="T25" fmla="*/ 1008 h 1008"/>
                <a:gd name="T26" fmla="*/ 0 w 112"/>
                <a:gd name="T27" fmla="*/ 890 h 1008"/>
                <a:gd name="T28" fmla="*/ 112 w 112"/>
                <a:gd name="T29" fmla="*/ 89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08">
                  <a:moveTo>
                    <a:pt x="65" y="66"/>
                  </a:moveTo>
                  <a:lnTo>
                    <a:pt x="65" y="943"/>
                  </a:lnTo>
                  <a:cubicBezTo>
                    <a:pt x="65" y="948"/>
                    <a:pt x="62" y="952"/>
                    <a:pt x="56" y="952"/>
                  </a:cubicBezTo>
                  <a:cubicBezTo>
                    <a:pt x="51" y="952"/>
                    <a:pt x="47" y="948"/>
                    <a:pt x="47" y="943"/>
                  </a:cubicBezTo>
                  <a:lnTo>
                    <a:pt x="47" y="66"/>
                  </a:lnTo>
                  <a:cubicBezTo>
                    <a:pt x="47" y="61"/>
                    <a:pt x="51" y="57"/>
                    <a:pt x="56" y="57"/>
                  </a:cubicBezTo>
                  <a:cubicBezTo>
                    <a:pt x="62" y="57"/>
                    <a:pt x="65" y="61"/>
                    <a:pt x="65" y="66"/>
                  </a:cubicBezTo>
                  <a:close/>
                  <a:moveTo>
                    <a:pt x="0" y="119"/>
                  </a:moveTo>
                  <a:lnTo>
                    <a:pt x="56" y="0"/>
                  </a:lnTo>
                  <a:lnTo>
                    <a:pt x="112" y="119"/>
                  </a:lnTo>
                  <a:lnTo>
                    <a:pt x="0" y="119"/>
                  </a:lnTo>
                  <a:close/>
                  <a:moveTo>
                    <a:pt x="112" y="890"/>
                  </a:moveTo>
                  <a:lnTo>
                    <a:pt x="56" y="1008"/>
                  </a:lnTo>
                  <a:lnTo>
                    <a:pt x="0" y="890"/>
                  </a:lnTo>
                  <a:lnTo>
                    <a:pt x="112" y="8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182"/>
            <p:cNvSpPr>
              <a:spLocks noEditPoints="1"/>
            </p:cNvSpPr>
            <p:nvPr/>
          </p:nvSpPr>
          <p:spPr bwMode="auto">
            <a:xfrm>
              <a:off x="2226" y="2470"/>
              <a:ext cx="79" cy="623"/>
            </a:xfrm>
            <a:custGeom>
              <a:avLst/>
              <a:gdLst>
                <a:gd name="T0" fmla="*/ 49 w 79"/>
                <a:gd name="T1" fmla="*/ 39 h 623"/>
                <a:gd name="T2" fmla="*/ 50 w 79"/>
                <a:gd name="T3" fmla="*/ 42 h 623"/>
                <a:gd name="T4" fmla="*/ 50 w 79"/>
                <a:gd name="T5" fmla="*/ 581 h 623"/>
                <a:gd name="T6" fmla="*/ 49 w 79"/>
                <a:gd name="T7" fmla="*/ 584 h 623"/>
                <a:gd name="T8" fmla="*/ 43 w 79"/>
                <a:gd name="T9" fmla="*/ 590 h 623"/>
                <a:gd name="T10" fmla="*/ 36 w 79"/>
                <a:gd name="T11" fmla="*/ 590 h 623"/>
                <a:gd name="T12" fmla="*/ 30 w 79"/>
                <a:gd name="T13" fmla="*/ 584 h 623"/>
                <a:gd name="T14" fmla="*/ 29 w 79"/>
                <a:gd name="T15" fmla="*/ 581 h 623"/>
                <a:gd name="T16" fmla="*/ 29 w 79"/>
                <a:gd name="T17" fmla="*/ 42 h 623"/>
                <a:gd name="T18" fmla="*/ 30 w 79"/>
                <a:gd name="T19" fmla="*/ 39 h 623"/>
                <a:gd name="T20" fmla="*/ 36 w 79"/>
                <a:gd name="T21" fmla="*/ 34 h 623"/>
                <a:gd name="T22" fmla="*/ 43 w 79"/>
                <a:gd name="T23" fmla="*/ 34 h 623"/>
                <a:gd name="T24" fmla="*/ 49 w 79"/>
                <a:gd name="T25" fmla="*/ 39 h 623"/>
                <a:gd name="T26" fmla="*/ 36 w 79"/>
                <a:gd name="T27" fmla="*/ 41 h 623"/>
                <a:gd name="T28" fmla="*/ 43 w 79"/>
                <a:gd name="T29" fmla="*/ 41 h 623"/>
                <a:gd name="T30" fmla="*/ 37 w 79"/>
                <a:gd name="T31" fmla="*/ 46 h 623"/>
                <a:gd name="T32" fmla="*/ 39 w 79"/>
                <a:gd name="T33" fmla="*/ 42 h 623"/>
                <a:gd name="T34" fmla="*/ 39 w 79"/>
                <a:gd name="T35" fmla="*/ 581 h 623"/>
                <a:gd name="T36" fmla="*/ 37 w 79"/>
                <a:gd name="T37" fmla="*/ 578 h 623"/>
                <a:gd name="T38" fmla="*/ 43 w 79"/>
                <a:gd name="T39" fmla="*/ 583 h 623"/>
                <a:gd name="T40" fmla="*/ 36 w 79"/>
                <a:gd name="T41" fmla="*/ 583 h 623"/>
                <a:gd name="T42" fmla="*/ 42 w 79"/>
                <a:gd name="T43" fmla="*/ 578 h 623"/>
                <a:gd name="T44" fmla="*/ 40 w 79"/>
                <a:gd name="T45" fmla="*/ 581 h 623"/>
                <a:gd name="T46" fmla="*/ 40 w 79"/>
                <a:gd name="T47" fmla="*/ 42 h 623"/>
                <a:gd name="T48" fmla="*/ 42 w 79"/>
                <a:gd name="T49" fmla="*/ 46 h 623"/>
                <a:gd name="T50" fmla="*/ 36 w 79"/>
                <a:gd name="T51" fmla="*/ 41 h 623"/>
                <a:gd name="T52" fmla="*/ 4 w 79"/>
                <a:gd name="T53" fmla="*/ 80 h 623"/>
                <a:gd name="T54" fmla="*/ 0 w 79"/>
                <a:gd name="T55" fmla="*/ 73 h 623"/>
                <a:gd name="T56" fmla="*/ 35 w 79"/>
                <a:gd name="T57" fmla="*/ 0 h 623"/>
                <a:gd name="T58" fmla="*/ 44 w 79"/>
                <a:gd name="T59" fmla="*/ 0 h 623"/>
                <a:gd name="T60" fmla="*/ 79 w 79"/>
                <a:gd name="T61" fmla="*/ 73 h 623"/>
                <a:gd name="T62" fmla="*/ 74 w 79"/>
                <a:gd name="T63" fmla="*/ 80 h 623"/>
                <a:gd name="T64" fmla="*/ 4 w 79"/>
                <a:gd name="T65" fmla="*/ 80 h 623"/>
                <a:gd name="T66" fmla="*/ 74 w 79"/>
                <a:gd name="T67" fmla="*/ 70 h 623"/>
                <a:gd name="T68" fmla="*/ 70 w 79"/>
                <a:gd name="T69" fmla="*/ 77 h 623"/>
                <a:gd name="T70" fmla="*/ 35 w 79"/>
                <a:gd name="T71" fmla="*/ 4 h 623"/>
                <a:gd name="T72" fmla="*/ 44 w 79"/>
                <a:gd name="T73" fmla="*/ 4 h 623"/>
                <a:gd name="T74" fmla="*/ 9 w 79"/>
                <a:gd name="T75" fmla="*/ 77 h 623"/>
                <a:gd name="T76" fmla="*/ 4 w 79"/>
                <a:gd name="T77" fmla="*/ 70 h 623"/>
                <a:gd name="T78" fmla="*/ 74 w 79"/>
                <a:gd name="T79" fmla="*/ 70 h 623"/>
                <a:gd name="T80" fmla="*/ 74 w 79"/>
                <a:gd name="T81" fmla="*/ 543 h 623"/>
                <a:gd name="T82" fmla="*/ 79 w 79"/>
                <a:gd name="T83" fmla="*/ 551 h 623"/>
                <a:gd name="T84" fmla="*/ 44 w 79"/>
                <a:gd name="T85" fmla="*/ 623 h 623"/>
                <a:gd name="T86" fmla="*/ 35 w 79"/>
                <a:gd name="T87" fmla="*/ 623 h 623"/>
                <a:gd name="T88" fmla="*/ 0 w 79"/>
                <a:gd name="T89" fmla="*/ 551 h 623"/>
                <a:gd name="T90" fmla="*/ 4 w 79"/>
                <a:gd name="T91" fmla="*/ 543 h 623"/>
                <a:gd name="T92" fmla="*/ 74 w 79"/>
                <a:gd name="T93" fmla="*/ 543 h 623"/>
                <a:gd name="T94" fmla="*/ 4 w 79"/>
                <a:gd name="T95" fmla="*/ 553 h 623"/>
                <a:gd name="T96" fmla="*/ 9 w 79"/>
                <a:gd name="T97" fmla="*/ 546 h 623"/>
                <a:gd name="T98" fmla="*/ 44 w 79"/>
                <a:gd name="T99" fmla="*/ 619 h 623"/>
                <a:gd name="T100" fmla="*/ 35 w 79"/>
                <a:gd name="T101" fmla="*/ 619 h 623"/>
                <a:gd name="T102" fmla="*/ 70 w 79"/>
                <a:gd name="T103" fmla="*/ 546 h 623"/>
                <a:gd name="T104" fmla="*/ 74 w 79"/>
                <a:gd name="T105" fmla="*/ 553 h 623"/>
                <a:gd name="T106" fmla="*/ 4 w 79"/>
                <a:gd name="T107" fmla="*/ 55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23">
                  <a:moveTo>
                    <a:pt x="49" y="39"/>
                  </a:moveTo>
                  <a:lnTo>
                    <a:pt x="50" y="42"/>
                  </a:lnTo>
                  <a:lnTo>
                    <a:pt x="50" y="581"/>
                  </a:lnTo>
                  <a:lnTo>
                    <a:pt x="49" y="584"/>
                  </a:lnTo>
                  <a:lnTo>
                    <a:pt x="43" y="590"/>
                  </a:lnTo>
                  <a:lnTo>
                    <a:pt x="36" y="590"/>
                  </a:lnTo>
                  <a:lnTo>
                    <a:pt x="30" y="584"/>
                  </a:lnTo>
                  <a:lnTo>
                    <a:pt x="29" y="581"/>
                  </a:lnTo>
                  <a:lnTo>
                    <a:pt x="29" y="42"/>
                  </a:lnTo>
                  <a:lnTo>
                    <a:pt x="30" y="39"/>
                  </a:lnTo>
                  <a:lnTo>
                    <a:pt x="36" y="34"/>
                  </a:lnTo>
                  <a:lnTo>
                    <a:pt x="43" y="34"/>
                  </a:lnTo>
                  <a:lnTo>
                    <a:pt x="49" y="39"/>
                  </a:lnTo>
                  <a:close/>
                  <a:moveTo>
                    <a:pt x="36" y="41"/>
                  </a:moveTo>
                  <a:lnTo>
                    <a:pt x="43" y="41"/>
                  </a:lnTo>
                  <a:lnTo>
                    <a:pt x="37" y="46"/>
                  </a:lnTo>
                  <a:lnTo>
                    <a:pt x="39" y="42"/>
                  </a:lnTo>
                  <a:lnTo>
                    <a:pt x="39" y="581"/>
                  </a:lnTo>
                  <a:lnTo>
                    <a:pt x="37" y="578"/>
                  </a:lnTo>
                  <a:lnTo>
                    <a:pt x="43" y="583"/>
                  </a:lnTo>
                  <a:lnTo>
                    <a:pt x="36" y="583"/>
                  </a:lnTo>
                  <a:lnTo>
                    <a:pt x="42" y="578"/>
                  </a:lnTo>
                  <a:lnTo>
                    <a:pt x="40" y="581"/>
                  </a:lnTo>
                  <a:lnTo>
                    <a:pt x="40" y="42"/>
                  </a:lnTo>
                  <a:lnTo>
                    <a:pt x="42" y="46"/>
                  </a:lnTo>
                  <a:lnTo>
                    <a:pt x="36" y="41"/>
                  </a:lnTo>
                  <a:close/>
                  <a:moveTo>
                    <a:pt x="4" y="80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4" y="80"/>
                  </a:lnTo>
                  <a:close/>
                  <a:moveTo>
                    <a:pt x="74" y="70"/>
                  </a:moveTo>
                  <a:lnTo>
                    <a:pt x="70" y="77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9" y="77"/>
                  </a:lnTo>
                  <a:lnTo>
                    <a:pt x="4" y="70"/>
                  </a:lnTo>
                  <a:lnTo>
                    <a:pt x="74" y="70"/>
                  </a:lnTo>
                  <a:close/>
                  <a:moveTo>
                    <a:pt x="74" y="543"/>
                  </a:moveTo>
                  <a:lnTo>
                    <a:pt x="79" y="551"/>
                  </a:lnTo>
                  <a:lnTo>
                    <a:pt x="44" y="623"/>
                  </a:lnTo>
                  <a:lnTo>
                    <a:pt x="35" y="623"/>
                  </a:lnTo>
                  <a:lnTo>
                    <a:pt x="0" y="551"/>
                  </a:lnTo>
                  <a:lnTo>
                    <a:pt x="4" y="543"/>
                  </a:lnTo>
                  <a:lnTo>
                    <a:pt x="74" y="543"/>
                  </a:lnTo>
                  <a:close/>
                  <a:moveTo>
                    <a:pt x="4" y="553"/>
                  </a:moveTo>
                  <a:lnTo>
                    <a:pt x="9" y="546"/>
                  </a:lnTo>
                  <a:lnTo>
                    <a:pt x="44" y="619"/>
                  </a:lnTo>
                  <a:lnTo>
                    <a:pt x="35" y="619"/>
                  </a:lnTo>
                  <a:lnTo>
                    <a:pt x="70" y="546"/>
                  </a:lnTo>
                  <a:lnTo>
                    <a:pt x="74" y="553"/>
                  </a:lnTo>
                  <a:lnTo>
                    <a:pt x="4" y="55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461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29" y="457919"/>
            <a:ext cx="86010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39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23056" y="-99392"/>
            <a:ext cx="8620944" cy="792088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Portais de Empresas :</a:t>
            </a:r>
            <a:br>
              <a:rPr lang="pt-BR" sz="3200" dirty="0" smtClean="0"/>
            </a:br>
            <a:r>
              <a:rPr lang="pt-BR" sz="3200" dirty="0" smtClean="0"/>
              <a:t> </a:t>
            </a:r>
            <a:r>
              <a:rPr lang="pt-BR" sz="2400" dirty="0"/>
              <a:t>http://www.naturacampus.com.br/</a:t>
            </a:r>
            <a:endParaRPr lang="en-US" sz="24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9" y="404664"/>
            <a:ext cx="50770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88083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924944"/>
            <a:ext cx="6624736" cy="2160240"/>
          </a:xfrm>
        </p:spPr>
        <p:txBody>
          <a:bodyPr>
            <a:noAutofit/>
          </a:bodyPr>
          <a:lstStyle/>
          <a:p>
            <a:r>
              <a:rPr lang="pt-BR" sz="4000" dirty="0" smtClean="0"/>
              <a:t>MARCO LEGAL PARA  GESTÃO DA COOPERAÇÃO E TRANSFERENCIA DE TECNOLOGIA ( CEUIP-TT )?</a:t>
            </a:r>
          </a:p>
        </p:txBody>
      </p:sp>
    </p:spTree>
    <p:extLst>
      <p:ext uri="{BB962C8B-B14F-4D97-AF65-F5344CB8AC3E}">
        <p14:creationId xmlns:p14="http://schemas.microsoft.com/office/powerpoint/2010/main" val="17396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Marco Regulatório para Cooperação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Compartilhamento de Laboratórios e Equipamentos </a:t>
            </a:r>
          </a:p>
          <a:p>
            <a:pPr lvl="1"/>
            <a:r>
              <a:rPr lang="pt-BR" dirty="0" smtClean="0"/>
              <a:t>As empresas de pequeno porte poderão compartilhar de laboratórios, equipamentos, instrumentos, materiais e demais instalações das </a:t>
            </a:r>
            <a:r>
              <a:rPr lang="pt-BR" dirty="0" err="1" smtClean="0"/>
              <a:t>ICTs</a:t>
            </a:r>
            <a:r>
              <a:rPr lang="pt-BR" dirty="0" smtClean="0"/>
              <a:t> - Instituições Científicas e Tecnológicas, em atividades voltadas à inovação tecnológica, para a consecução de atividades de incubação, sem prejuízo de sua atividade finalística. (Lei 10.973, Art. 4º, inciso I) </a:t>
            </a:r>
          </a:p>
          <a:p>
            <a:pPr lvl="1"/>
            <a:r>
              <a:rPr lang="pt-BR" dirty="0" smtClean="0"/>
              <a:t>As empresas nacionais e organizações de direito privado sem fins lucrativos voltadas para atividades de pesquisa poderão utilizar laboratórios, equipamentos, materiais e demais instalações existentes nas dependências das </a:t>
            </a:r>
            <a:r>
              <a:rPr lang="pt-BR" dirty="0" err="1" smtClean="0"/>
              <a:t>ICTs</a:t>
            </a:r>
            <a:r>
              <a:rPr lang="pt-BR" dirty="0" smtClean="0"/>
              <a:t>, desde que não conflite ou interfira nas atividades-fim destas instituições. (Lei 10.973, Art. 4º, inciso II)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038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Marco Regulatório para Cooperação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Transferência de Tecnologia </a:t>
            </a:r>
          </a:p>
          <a:p>
            <a:pPr lvl="1"/>
            <a:r>
              <a:rPr lang="pt-BR" dirty="0" smtClean="0"/>
              <a:t>As empresas poderão celebrar contratos de obtenção de transferência de tecnologia e de licenciamento para outorga de direito de uso ou de exploração de criação desenvolvida pelas </a:t>
            </a:r>
            <a:r>
              <a:rPr lang="pt-BR" dirty="0" err="1" smtClean="0"/>
              <a:t>ICTs</a:t>
            </a:r>
            <a:r>
              <a:rPr lang="pt-BR" dirty="0" smtClean="0"/>
              <a:t>, a título exclusivo ou não exclusivo. (Lei 10.973, Art. 6º) </a:t>
            </a:r>
          </a:p>
          <a:p>
            <a:pPr lvl="1"/>
            <a:r>
              <a:rPr lang="pt-BR" dirty="0" smtClean="0"/>
              <a:t>As </a:t>
            </a:r>
            <a:r>
              <a:rPr lang="pt-BR" dirty="0" err="1" smtClean="0"/>
              <a:t>ICTs</a:t>
            </a:r>
            <a:r>
              <a:rPr lang="pt-BR" dirty="0" smtClean="0"/>
              <a:t> poderão obter o direito de uso ou de exploração de criação protegida. (Lei 10.973, Art. 7º)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029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Marco Regulatório para Cooperação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423317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Parceria ICT/Empresa </a:t>
            </a:r>
            <a:endParaRPr lang="pt-BR" dirty="0" smtClean="0"/>
          </a:p>
          <a:p>
            <a:pPr lvl="1"/>
            <a:r>
              <a:rPr lang="pt-BR" sz="2000" dirty="0" smtClean="0"/>
              <a:t>facultado às empresas obter a prestação de serviços das </a:t>
            </a:r>
            <a:r>
              <a:rPr lang="pt-BR" sz="2000" dirty="0" err="1" smtClean="0"/>
              <a:t>ICTs</a:t>
            </a:r>
            <a:r>
              <a:rPr lang="pt-BR" sz="2000" dirty="0" smtClean="0"/>
              <a:t> em atividades voltadas à inovação e à pesquisa científica e tecnológica no ambiente produtivo. (Lei 10.973, Art. 8º) </a:t>
            </a:r>
          </a:p>
          <a:p>
            <a:pPr lvl="1"/>
            <a:r>
              <a:rPr lang="pt-BR" sz="2000" dirty="0" smtClean="0"/>
              <a:t>facultado às empresas celebrar acordos de parceria com as </a:t>
            </a:r>
            <a:r>
              <a:rPr lang="pt-BR" sz="2000" dirty="0" err="1" smtClean="0"/>
              <a:t>ICTs</a:t>
            </a:r>
            <a:r>
              <a:rPr lang="pt-BR" sz="2000" dirty="0" smtClean="0"/>
              <a:t> para a realização de atividades conjuntas de pesquisa científica e tecnológica e desenvolvimento de tecnologia, produto ou processo. (Lei 10.973, Art.9º) </a:t>
            </a:r>
          </a:p>
          <a:p>
            <a:pPr lvl="1"/>
            <a:r>
              <a:rPr lang="pt-BR" sz="2000" dirty="0" smtClean="0"/>
              <a:t>As empresas privadas de propósito específico que visem ao desenvolvimento de projetos científicos ou tecnológicos, para obtenção de produto ou processo inovadores, poderão ter o capital constituído com a participação minoritária da União ou suas entidades. (Lei 10.973, Art. 5º) </a:t>
            </a:r>
          </a:p>
          <a:p>
            <a:pPr lvl="1"/>
            <a:r>
              <a:rPr lang="pt-BR" sz="2000" dirty="0" smtClean="0"/>
              <a:t>Facultado ao pesquisador público obter licença sem remuneração para constituir, individual ou associadamente, empresa com a finalidade de desenvolver atividade empresarial relativa à inovação. (Decreto 5.563, Art. 16º)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62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6624736" cy="1944216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PESQUISA CONTRATADA</a:t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600" dirty="0" smtClean="0">
                <a:solidFill>
                  <a:srgbClr val="0070C0"/>
                </a:solidFill>
              </a:rPr>
              <a:t>E </a:t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600" dirty="0" smtClean="0">
                <a:solidFill>
                  <a:srgbClr val="0070C0"/>
                </a:solidFill>
              </a:rPr>
              <a:t>LICENCIAMENTO</a:t>
            </a:r>
          </a:p>
        </p:txBody>
      </p:sp>
    </p:spTree>
    <p:extLst>
      <p:ext uri="{BB962C8B-B14F-4D97-AF65-F5344CB8AC3E}">
        <p14:creationId xmlns:p14="http://schemas.microsoft.com/office/powerpoint/2010/main" val="854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082" y="32923"/>
            <a:ext cx="8471079" cy="9941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CONTRATOS DE TRANSFERÊNCIA DE TECNOLOGIA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87372"/>
            <a:ext cx="7886700" cy="3502601"/>
          </a:xfrm>
        </p:spPr>
        <p:txBody>
          <a:bodyPr>
            <a:normAutofit/>
          </a:bodyPr>
          <a:lstStyle/>
          <a:p>
            <a:r>
              <a:rPr lang="pt-BR" dirty="0" smtClean="0"/>
              <a:t>Contratos de tecnologia – Processo através do qual um conjunto de conhecimentos, habilidades e procedimentos aplicáveis aos problemas da produção são transferidos, por transação de caráter econômico, de uma organização a outra, ampliando a capacidade de inovação da organização receptora;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3525" y="5679164"/>
            <a:ext cx="843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FONTE: INPI</a:t>
            </a:r>
          </a:p>
        </p:txBody>
      </p:sp>
    </p:spTree>
    <p:extLst>
      <p:ext uri="{BB962C8B-B14F-4D97-AF65-F5344CB8AC3E}">
        <p14:creationId xmlns:p14="http://schemas.microsoft.com/office/powerpoint/2010/main" val="1153982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Características dos Contratos de Transferência de Tecnologia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Natureza de compra e venda – não se trata de licença ou autorização de uso; </a:t>
            </a:r>
          </a:p>
          <a:p>
            <a:r>
              <a:rPr lang="pt-BR" dirty="0" smtClean="0"/>
              <a:t>Contratos com prazo limitado; </a:t>
            </a:r>
          </a:p>
          <a:p>
            <a:r>
              <a:rPr lang="pt-BR" dirty="0" smtClean="0"/>
              <a:t>Necessidade de justificativa para sua renovação; </a:t>
            </a:r>
          </a:p>
          <a:p>
            <a:r>
              <a:rPr lang="pt-BR" dirty="0" smtClean="0"/>
              <a:t>Restrições impostas em relação à contratos firmados entre empresas do mesmo grupo econômico; </a:t>
            </a:r>
          </a:p>
          <a:p>
            <a:r>
              <a:rPr lang="pt-BR" dirty="0" smtClean="0"/>
              <a:t>Pagamento de royalties com alíquota limite definida; </a:t>
            </a:r>
          </a:p>
          <a:p>
            <a:r>
              <a:rPr lang="pt-BR" dirty="0" smtClean="0"/>
              <a:t>Necessidade de averbação pelo INPI;  </a:t>
            </a:r>
          </a:p>
          <a:p>
            <a:r>
              <a:rPr lang="pt-BR" dirty="0" smtClean="0"/>
              <a:t>Verificação pelo INPI acerca da submissão das cláusulas à legislação interna;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604084"/>
            <a:ext cx="8194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/>
              <a:t>Fonte: MCT</a:t>
            </a:r>
          </a:p>
        </p:txBody>
      </p:sp>
    </p:spTree>
    <p:extLst>
      <p:ext uri="{BB962C8B-B14F-4D97-AF65-F5344CB8AC3E}">
        <p14:creationId xmlns:p14="http://schemas.microsoft.com/office/powerpoint/2010/main" val="540448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87675" y="4797201"/>
            <a:ext cx="57959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dirty="0">
              <a:latin typeface="Calibri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25765286"/>
              </p:ext>
            </p:extLst>
          </p:nvPr>
        </p:nvGraphicFramePr>
        <p:xfrm>
          <a:off x="899592" y="692696"/>
          <a:ext cx="811871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65968415"/>
              </p:ext>
            </p:extLst>
          </p:nvPr>
        </p:nvGraphicFramePr>
        <p:xfrm>
          <a:off x="164251" y="5373216"/>
          <a:ext cx="6784013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spaço Reservado para Rodapé 4"/>
          <p:cNvSpPr txBox="1">
            <a:spLocks/>
          </p:cNvSpPr>
          <p:nvPr/>
        </p:nvSpPr>
        <p:spPr>
          <a:xfrm>
            <a:off x="7596658" y="5085184"/>
            <a:ext cx="1547342" cy="3776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Crósta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14575" y="169476"/>
            <a:ext cx="586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2800" b="1" i="1" dirty="0" smtClean="0">
                <a:solidFill>
                  <a:srgbClr val="3366FF"/>
                </a:solidFill>
              </a:rPr>
              <a:t>Contratos mais comuns com ICT</a:t>
            </a:r>
            <a:endParaRPr lang="pt-BR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-2520" y="1192469"/>
            <a:ext cx="9146519" cy="4684803"/>
            <a:chOff x="3579" y="1074"/>
            <a:chExt cx="6150" cy="3128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3579" y="1074"/>
              <a:ext cx="6150" cy="3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300">
                <a:solidFill>
                  <a:prstClr val="black"/>
                </a:solidFill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79" y="1074"/>
              <a:ext cx="6150" cy="3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329" y="4053"/>
              <a:ext cx="40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300">
                <a:solidFill>
                  <a:prstClr val="black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729" y="1223"/>
              <a:ext cx="1350" cy="141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 b="1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Grupos de Pesquisa</a:t>
              </a:r>
              <a:endParaRPr lang="pt-BR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Empreendedores</a:t>
              </a:r>
              <a:endParaRPr lang="pt-BR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Fluxo de conhecimento</a:t>
              </a:r>
              <a:endParaRPr lang="pt-BR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Publicações</a:t>
              </a:r>
              <a:endParaRPr lang="pt-BR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Egressos</a:t>
              </a:r>
              <a:endParaRPr lang="pt-BR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(Indivíduos)</a:t>
              </a:r>
              <a:endParaRPr lang="pt-BR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(Individuais)</a:t>
              </a:r>
              <a:endParaRPr lang="pt-BR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229" y="1521"/>
              <a:ext cx="1350" cy="151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 b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Escritórios de Interação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Consultoria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Pesquisa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Contratos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6729" y="1968"/>
              <a:ext cx="1350" cy="145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 b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Escritórios de Transferência de Tecnologia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Propriedade intelectual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Patentes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Licenças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8229" y="2564"/>
              <a:ext cx="1350" cy="133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 b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Incubadoras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Tecnologia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Empreendedorismo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Criação de empresas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Egressos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(Organizações)</a:t>
              </a:r>
              <a:endParaRPr lang="pt-BR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3568" y="6021288"/>
            <a:ext cx="518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200" b="1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</a:rPr>
              <a:t>Fonte: ETZKOWITZ </a:t>
            </a:r>
            <a:r>
              <a:rPr lang="pt-BR" sz="1200" b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</a:rPr>
              <a:t>(</a:t>
            </a:r>
            <a:r>
              <a:rPr lang="pt-BR" sz="1200" b="1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</a:rPr>
              <a:t>2004).</a:t>
            </a:r>
            <a:endParaRPr lang="pt-BR" sz="1200" b="1" dirty="0">
              <a:solidFill>
                <a:srgbClr val="4F81B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sz="2800" dirty="0" err="1">
                <a:latin typeface="Verdana" pitchFamily="34" charset="0"/>
              </a:rPr>
              <a:t>Coevolução</a:t>
            </a:r>
            <a:r>
              <a:rPr lang="pt-BR" sz="2800" dirty="0">
                <a:latin typeface="Verdana" pitchFamily="34" charset="0"/>
              </a:rPr>
              <a:t> e </a:t>
            </a:r>
            <a:r>
              <a:rPr lang="pt-BR" sz="2800" dirty="0" err="1">
                <a:latin typeface="Verdana" pitchFamily="34" charset="0"/>
              </a:rPr>
              <a:t>Multilinearidade</a:t>
            </a:r>
            <a:r>
              <a:rPr lang="pt-BR" sz="2800" dirty="0">
                <a:latin typeface="Verdana" pitchFamily="34" charset="0"/>
              </a:rPr>
              <a:t> das </a:t>
            </a:r>
            <a:br>
              <a:rPr lang="pt-BR" sz="2800" dirty="0">
                <a:latin typeface="Verdana" pitchFamily="34" charset="0"/>
              </a:rPr>
            </a:br>
            <a:r>
              <a:rPr lang="pt-BR" sz="2800" dirty="0">
                <a:latin typeface="Verdana" pitchFamily="34" charset="0"/>
              </a:rPr>
              <a:t>Relações Universidade-Indústria</a:t>
            </a: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</a:rPr>
              <a:t/>
            </a: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4" y="532576"/>
            <a:ext cx="8661531" cy="558886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6933" y="6604084"/>
            <a:ext cx="37866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/>
              <a:t>Fonte: http://www.redemineirapi.com/novo/wp-content/uploads</a:t>
            </a:r>
          </a:p>
        </p:txBody>
      </p:sp>
    </p:spTree>
    <p:extLst>
      <p:ext uri="{BB962C8B-B14F-4D97-AF65-F5344CB8AC3E}">
        <p14:creationId xmlns:p14="http://schemas.microsoft.com/office/powerpoint/2010/main" val="736105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FORMALIZANDO A T.T. – </a:t>
            </a:r>
            <a:br>
              <a:rPr lang="pt-BR" dirty="0" smtClean="0"/>
            </a:br>
            <a:r>
              <a:rPr lang="pt-BR" dirty="0" smtClean="0"/>
              <a:t>OS CONTRATOS CEU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mtClean="0"/>
              <a:t>Clausulas de administração de interesses divergentes entre as partes.</a:t>
            </a:r>
          </a:p>
          <a:p>
            <a:pPr lvl="1"/>
            <a:r>
              <a:rPr lang="pt-BR" smtClean="0"/>
              <a:t>Essas cláusulas procuram alinhar os interesses mútuos em detrimento dos interesses particulares. </a:t>
            </a:r>
          </a:p>
          <a:p>
            <a:r>
              <a:rPr lang="pt-BR" smtClean="0"/>
              <a:t>Cláusulas referentes às fontes de assimetria informacional.</a:t>
            </a:r>
          </a:p>
          <a:p>
            <a:pPr lvl="1"/>
            <a:r>
              <a:rPr lang="pt-BR" smtClean="0"/>
              <a:t>Dizem respeito ao maior ou menor grau de acesso à informação que um participante pode ter em relação a outro. </a:t>
            </a:r>
          </a:p>
          <a:p>
            <a:pPr lvl="2"/>
            <a:r>
              <a:rPr lang="pt-BR" smtClean="0"/>
              <a:t>No caso dos acordos de cooperação, o agente que atua mais diretamente no processo possui um conhecimento mais aprofundado sobre o desenvolvimento do trabalho. Ele pode, portanto, manipular a quantidade e a qualidade das informações fornecidas ao parceiro. </a:t>
            </a:r>
          </a:p>
          <a:p>
            <a:pPr lvl="1"/>
            <a:r>
              <a:rPr lang="pt-BR" smtClean="0"/>
              <a:t>As cláusulas concernentes à assimetria de informação procuram reduzir os problemas resultantes da posse privilegiada de informação por parte do agente, bem como identificar e direcionar o esforço por ele empregado na condução da pesquisa.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508104" y="6543675"/>
            <a:ext cx="1779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9881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FORMALIZANDO A T.T. – </a:t>
            </a:r>
            <a:br>
              <a:rPr lang="pt-BR" dirty="0" smtClean="0"/>
            </a:br>
            <a:r>
              <a:rPr lang="pt-BR" dirty="0" smtClean="0"/>
              <a:t>CONTRATOS CEU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Cláusulas refere-se às atividades de controle e monitoramento. </a:t>
            </a:r>
          </a:p>
          <a:p>
            <a:pPr lvl="1"/>
            <a:r>
              <a:rPr lang="pt-BR" dirty="0" smtClean="0"/>
              <a:t>Auditoria, sistemas formais de controle, restrições orçamentárias e sistemas de incentivos por compensação</a:t>
            </a:r>
          </a:p>
          <a:p>
            <a:pPr lvl="1"/>
            <a:r>
              <a:rPr lang="pt-BR" dirty="0" smtClean="0"/>
              <a:t>Fiscalização a ser efetuada ao longo do andamento da pesquisa, que é um mecanismo semelhante ao da auditoria. </a:t>
            </a:r>
          </a:p>
          <a:p>
            <a:pPr lvl="1"/>
            <a:r>
              <a:rPr lang="pt-BR" dirty="0" smtClean="0"/>
              <a:t>Restrições orçamentárias que surgem por meio da definição do montante total que a empresa destinará à pesquisa e da determinação do objetivo para utilização desses recursos. </a:t>
            </a:r>
          </a:p>
          <a:p>
            <a:endParaRPr lang="pt-BR" dirty="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08104" y="6599238"/>
            <a:ext cx="177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19420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FORMALIZANDO A T.T. – </a:t>
            </a:r>
            <a:br>
              <a:rPr lang="pt-BR" dirty="0" smtClean="0"/>
            </a:br>
            <a:r>
              <a:rPr lang="pt-BR" dirty="0" smtClean="0"/>
              <a:t>CONTRATOS CEU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Cláusulas que tratam do controle sobre os resultados não-pecuniários, que são os conhecimentos divulgados por meio de publicação científica.</a:t>
            </a:r>
          </a:p>
          <a:p>
            <a:pPr lvl="1"/>
            <a:r>
              <a:rPr lang="pt-BR" smtClean="0"/>
              <a:t>Reforçam a preocupação, por parte das empresas, no tocante à divulgação dos resultados da pesquisa e à sua propriedade. </a:t>
            </a:r>
          </a:p>
          <a:p>
            <a:pPr lvl="1"/>
            <a:r>
              <a:rPr lang="pt-BR" smtClean="0"/>
              <a:t>Em geral a empresa exige sigilo ou prévia autorização para a publicação de trabalho científico relativo à pesquisa. </a:t>
            </a:r>
          </a:p>
          <a:p>
            <a:pPr lvl="1"/>
            <a:r>
              <a:rPr lang="pt-BR" smtClean="0"/>
              <a:t>Haja vista que a universidade tem um grande interesse na difusão do conhecimento, essas cláusulas procuram minar os canais de conflitos de interesses entre empresa e universidade.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64088" y="6599238"/>
            <a:ext cx="177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919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79" y="116633"/>
            <a:ext cx="7452321" cy="108011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Principais importadores de tecnologia, segundo os pagamentos de royalties e licenças - 2005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22636"/>
            <a:ext cx="5472608" cy="546106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3525" y="6631468"/>
            <a:ext cx="843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FONTE: INPI</a:t>
            </a:r>
          </a:p>
        </p:txBody>
      </p:sp>
    </p:spTree>
    <p:extLst>
      <p:ext uri="{BB962C8B-B14F-4D97-AF65-F5344CB8AC3E}">
        <p14:creationId xmlns:p14="http://schemas.microsoft.com/office/powerpoint/2010/main" val="359388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58564"/>
            <a:ext cx="7200800" cy="9941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Números dos contratos de transferências da USP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23" y="980728"/>
            <a:ext cx="5069084" cy="26642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89904"/>
            <a:ext cx="5544616" cy="278627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6377553"/>
            <a:ext cx="6732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http://inovacao.usp.br/transferencia-de-tecnologia/anuario-de-patentes/</a:t>
            </a:r>
          </a:p>
        </p:txBody>
      </p:sp>
    </p:spTree>
    <p:extLst>
      <p:ext uri="{BB962C8B-B14F-4D97-AF65-F5344CB8AC3E}">
        <p14:creationId xmlns:p14="http://schemas.microsoft.com/office/powerpoint/2010/main" val="34210781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6"/>
          <p:cNvSpPr>
            <a:spLocks noChangeArrowheads="1"/>
          </p:cNvSpPr>
          <p:nvPr/>
        </p:nvSpPr>
        <p:spPr bwMode="auto">
          <a:xfrm rot="-1390477">
            <a:off x="215900" y="692150"/>
            <a:ext cx="9036050" cy="5975350"/>
          </a:xfrm>
          <a:prstGeom prst="rightArrow">
            <a:avLst>
              <a:gd name="adj1" fmla="val 50000"/>
              <a:gd name="adj2" fmla="val 37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42039" name="Rectangle 3"/>
          <p:cNvSpPr>
            <a:spLocks noChangeArrowheads="1"/>
          </p:cNvSpPr>
          <p:nvPr/>
        </p:nvSpPr>
        <p:spPr bwMode="auto">
          <a:xfrm>
            <a:off x="179388" y="765175"/>
            <a:ext cx="8856662" cy="5184775"/>
          </a:xfrm>
          <a:prstGeom prst="rect">
            <a:avLst/>
          </a:prstGeom>
          <a:solidFill>
            <a:srgbClr val="DFEFFF">
              <a:alpha val="47842"/>
            </a:srgbClr>
          </a:solidFill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27088" y="2133600"/>
            <a:ext cx="7632700" cy="1314450"/>
            <a:chOff x="521" y="1344"/>
            <a:chExt cx="4808" cy="828"/>
          </a:xfrm>
        </p:grpSpPr>
        <p:sp>
          <p:nvSpPr>
            <p:cNvPr id="42036" name="Oval 6"/>
            <p:cNvSpPr>
              <a:spLocks noChangeArrowheads="1"/>
            </p:cNvSpPr>
            <p:nvPr/>
          </p:nvSpPr>
          <p:spPr bwMode="auto">
            <a:xfrm>
              <a:off x="521" y="1344"/>
              <a:ext cx="4808" cy="828"/>
            </a:xfrm>
            <a:prstGeom prst="ellipse">
              <a:avLst/>
            </a:prstGeom>
            <a:solidFill>
              <a:srgbClr val="003366"/>
            </a:solidFill>
            <a:ln w="25400">
              <a:solidFill>
                <a:srgbClr val="33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7" name="Oval 7"/>
            <p:cNvSpPr>
              <a:spLocks noChangeArrowheads="1"/>
            </p:cNvSpPr>
            <p:nvPr/>
          </p:nvSpPr>
          <p:spPr bwMode="auto">
            <a:xfrm>
              <a:off x="884" y="1488"/>
              <a:ext cx="1743" cy="53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ENTIDADE EMISSORAS </a:t>
              </a:r>
            </a:p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DE INOVAÇÃO TECNOLÓGICA</a:t>
              </a:r>
              <a:endParaRPr lang="pt-BR" sz="1300" b="1">
                <a:solidFill>
                  <a:srgbClr val="003366"/>
                </a:solidFill>
              </a:endParaRPr>
            </a:p>
          </p:txBody>
        </p:sp>
        <p:sp>
          <p:nvSpPr>
            <p:cNvPr id="42038" name="Oval 8"/>
            <p:cNvSpPr>
              <a:spLocks noChangeArrowheads="1"/>
            </p:cNvSpPr>
            <p:nvPr/>
          </p:nvSpPr>
          <p:spPr bwMode="auto">
            <a:xfrm>
              <a:off x="3178" y="1480"/>
              <a:ext cx="1743" cy="53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ENTIDADE RECEPTORAS </a:t>
              </a:r>
            </a:p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DE INOVAÇÃO TECNOLÓGICA</a:t>
              </a:r>
              <a:endParaRPr lang="pt-BR" sz="13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19238" y="1700213"/>
            <a:ext cx="6181725" cy="601662"/>
            <a:chOff x="957" y="1071"/>
            <a:chExt cx="3894" cy="379"/>
          </a:xfrm>
        </p:grpSpPr>
        <p:sp>
          <p:nvSpPr>
            <p:cNvPr id="42034" name="AutoShape 11"/>
            <p:cNvSpPr>
              <a:spLocks noChangeArrowheads="1"/>
            </p:cNvSpPr>
            <p:nvPr/>
          </p:nvSpPr>
          <p:spPr bwMode="auto">
            <a:xfrm>
              <a:off x="957" y="1071"/>
              <a:ext cx="302" cy="379"/>
            </a:xfrm>
            <a:prstGeom prst="curvedRightArrow">
              <a:avLst>
                <a:gd name="adj1" fmla="val 25099"/>
                <a:gd name="adj2" fmla="val 50199"/>
                <a:gd name="adj3" fmla="val 33333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5" name="AutoShape 12"/>
            <p:cNvSpPr>
              <a:spLocks noChangeArrowheads="1"/>
            </p:cNvSpPr>
            <p:nvPr/>
          </p:nvSpPr>
          <p:spPr bwMode="auto">
            <a:xfrm>
              <a:off x="4549" y="1071"/>
              <a:ext cx="302" cy="379"/>
            </a:xfrm>
            <a:prstGeom prst="curvedLeftArrow">
              <a:avLst>
                <a:gd name="adj1" fmla="val 25099"/>
                <a:gd name="adj2" fmla="val 50199"/>
                <a:gd name="adj3" fmla="val 33333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4509" name="AutoShape 13"/>
          <p:cNvSpPr>
            <a:spLocks noChangeArrowheads="1"/>
          </p:cNvSpPr>
          <p:nvPr/>
        </p:nvSpPr>
        <p:spPr bwMode="auto">
          <a:xfrm>
            <a:off x="4211638" y="2657475"/>
            <a:ext cx="792162" cy="195263"/>
          </a:xfrm>
          <a:prstGeom prst="leftRightArrow">
            <a:avLst>
              <a:gd name="adj1" fmla="val 50000"/>
              <a:gd name="adj2" fmla="val 12020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0038" y="3398838"/>
            <a:ext cx="8628062" cy="1436687"/>
            <a:chOff x="189" y="2141"/>
            <a:chExt cx="5435" cy="905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9" y="2141"/>
              <a:ext cx="1466" cy="905"/>
              <a:chOff x="1248" y="2482"/>
              <a:chExt cx="869" cy="865"/>
            </a:xfrm>
          </p:grpSpPr>
          <p:sp>
            <p:nvSpPr>
              <p:cNvPr id="42031" name="AutoShape 16"/>
              <p:cNvSpPr>
                <a:spLocks noChangeArrowheads="1"/>
              </p:cNvSpPr>
              <p:nvPr/>
            </p:nvSpPr>
            <p:spPr bwMode="auto">
              <a:xfrm>
                <a:off x="1248" y="2482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facilita? 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32" name="Rectangle 17"/>
              <p:cNvSpPr>
                <a:spLocks noChangeArrowheads="1"/>
              </p:cNvSpPr>
              <p:nvPr/>
            </p:nvSpPr>
            <p:spPr bwMode="auto">
              <a:xfrm>
                <a:off x="1249" y="2803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Comunicação efetiva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Alinhamento cultural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Gestão eficiente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 Suporte técnico e financeiro</a:t>
                </a:r>
                <a:endParaRPr lang="pt-BR" sz="1300" b="1"/>
              </a:p>
            </p:txBody>
          </p:sp>
          <p:sp>
            <p:nvSpPr>
              <p:cNvPr id="42033" name="Rectangle 18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Facilitam</a:t>
                </a:r>
                <a:endParaRPr lang="pt-BR" sz="1300" b="1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240" y="2141"/>
              <a:ext cx="1384" cy="905"/>
              <a:chOff x="2299" y="2496"/>
              <a:chExt cx="869" cy="865"/>
            </a:xfrm>
          </p:grpSpPr>
          <p:sp>
            <p:nvSpPr>
              <p:cNvPr id="42028" name="AutoShape 20"/>
              <p:cNvSpPr>
                <a:spLocks noChangeArrowheads="1"/>
              </p:cNvSpPr>
              <p:nvPr/>
            </p:nvSpPr>
            <p:spPr bwMode="auto">
              <a:xfrm>
                <a:off x="2299" y="2496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inibe?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29" name="Rectangle 21"/>
              <p:cNvSpPr>
                <a:spLocks noChangeArrowheads="1"/>
              </p:cNvSpPr>
              <p:nvPr/>
            </p:nvSpPr>
            <p:spPr bwMode="auto">
              <a:xfrm>
                <a:off x="2300" y="2817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estruturais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motivacionais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procedimentais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de informação</a:t>
                </a:r>
                <a:endParaRPr lang="pt-BR" sz="1300" b="1"/>
              </a:p>
            </p:txBody>
          </p:sp>
          <p:sp>
            <p:nvSpPr>
              <p:cNvPr id="42030" name="Rectangle 22"/>
              <p:cNvSpPr>
                <a:spLocks noChangeArrowheads="1"/>
              </p:cNvSpPr>
              <p:nvPr/>
            </p:nvSpPr>
            <p:spPr bwMode="auto">
              <a:xfrm>
                <a:off x="2299" y="2702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Inibem</a:t>
                </a:r>
                <a:endParaRPr lang="pt-BR" sz="1300" b="1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090863" y="5233988"/>
            <a:ext cx="2790825" cy="1036637"/>
            <a:chOff x="1947" y="3297"/>
            <a:chExt cx="1758" cy="653"/>
          </a:xfrm>
          <a:solidFill>
            <a:schemeClr val="accent1">
              <a:lumMod val="75000"/>
            </a:schemeClr>
          </a:solidFill>
        </p:grpSpPr>
        <p:sp>
          <p:nvSpPr>
            <p:cNvPr id="42022" name="AutoShape 24"/>
            <p:cNvSpPr>
              <a:spLocks noChangeArrowheads="1"/>
            </p:cNvSpPr>
            <p:nvPr/>
          </p:nvSpPr>
          <p:spPr bwMode="auto">
            <a:xfrm>
              <a:off x="1947" y="3297"/>
              <a:ext cx="1758" cy="653"/>
            </a:xfrm>
            <a:prstGeom prst="triangle">
              <a:avLst>
                <a:gd name="adj" fmla="val 50000"/>
              </a:avLst>
            </a:prstGeom>
            <a:grpFill/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35" y="3548"/>
              <a:ext cx="382" cy="301"/>
              <a:chOff x="2064" y="2544"/>
              <a:chExt cx="240" cy="288"/>
            </a:xfrm>
            <a:grpFill/>
          </p:grpSpPr>
          <p:sp>
            <p:nvSpPr>
              <p:cNvPr id="42024" name="AutoShape 26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>
                  <a:ln>
                    <a:solidFill>
                      <a:srgbClr val="FFFFFF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2025" name="AutoShape 27"/>
              <p:cNvSpPr>
                <a:spLocks noChangeArrowheads="1"/>
              </p:cNvSpPr>
              <p:nvPr/>
            </p:nvSpPr>
            <p:spPr bwMode="auto">
              <a:xfrm rot="10800000">
                <a:off x="2064" y="2640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39750" y="2760663"/>
            <a:ext cx="8135938" cy="638175"/>
            <a:chOff x="340" y="1739"/>
            <a:chExt cx="5125" cy="402"/>
          </a:xfrm>
        </p:grpSpPr>
        <p:sp>
          <p:nvSpPr>
            <p:cNvPr id="42018" name="Line 29"/>
            <p:cNvSpPr>
              <a:spLocks noChangeShapeType="1"/>
            </p:cNvSpPr>
            <p:nvPr/>
          </p:nvSpPr>
          <p:spPr bwMode="auto">
            <a:xfrm flipH="1">
              <a:off x="340" y="1739"/>
              <a:ext cx="153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19" name="Line 30"/>
            <p:cNvSpPr>
              <a:spLocks noChangeShapeType="1"/>
            </p:cNvSpPr>
            <p:nvPr/>
          </p:nvSpPr>
          <p:spPr bwMode="auto">
            <a:xfrm>
              <a:off x="347" y="1739"/>
              <a:ext cx="0" cy="40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0" name="Line 31"/>
            <p:cNvSpPr>
              <a:spLocks noChangeShapeType="1"/>
            </p:cNvSpPr>
            <p:nvPr/>
          </p:nvSpPr>
          <p:spPr bwMode="auto">
            <a:xfrm>
              <a:off x="5312" y="1739"/>
              <a:ext cx="153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1" name="Line 32"/>
            <p:cNvSpPr>
              <a:spLocks noChangeShapeType="1"/>
            </p:cNvSpPr>
            <p:nvPr/>
          </p:nvSpPr>
          <p:spPr bwMode="auto">
            <a:xfrm>
              <a:off x="5465" y="1739"/>
              <a:ext cx="0" cy="40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454400" y="3429000"/>
            <a:ext cx="2197100" cy="1728788"/>
            <a:chOff x="2176" y="2160"/>
            <a:chExt cx="1384" cy="1089"/>
          </a:xfrm>
        </p:grpSpPr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2176" y="2343"/>
              <a:ext cx="1384" cy="906"/>
              <a:chOff x="720" y="1487"/>
              <a:chExt cx="869" cy="865"/>
            </a:xfrm>
          </p:grpSpPr>
          <p:sp>
            <p:nvSpPr>
              <p:cNvPr id="42015" name="AutoShape 35"/>
              <p:cNvSpPr>
                <a:spLocks noChangeArrowheads="1"/>
              </p:cNvSpPr>
              <p:nvPr/>
            </p:nvSpPr>
            <p:spPr bwMode="auto">
              <a:xfrm>
                <a:off x="720" y="1487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motiva?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16" name="Rectangle 36"/>
              <p:cNvSpPr>
                <a:spLocks noChangeArrowheads="1"/>
              </p:cNvSpPr>
              <p:nvPr/>
            </p:nvSpPr>
            <p:spPr bwMode="auto">
              <a:xfrm>
                <a:off x="721" y="1808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de P&amp;D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tecnológicos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sociais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mercadológicos</a:t>
                </a:r>
                <a:endParaRPr lang="pt-BR" sz="1300" b="1"/>
              </a:p>
            </p:txBody>
          </p:sp>
          <p:sp>
            <p:nvSpPr>
              <p:cNvPr id="42017" name="Rectangle 37"/>
              <p:cNvSpPr>
                <a:spLocks noChangeArrowheads="1"/>
              </p:cNvSpPr>
              <p:nvPr/>
            </p:nvSpPr>
            <p:spPr bwMode="auto">
              <a:xfrm>
                <a:off x="720" y="1693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Motivam </a:t>
                </a:r>
                <a:endParaRPr lang="pt-BR" sz="1300" b="1"/>
              </a:p>
            </p:txBody>
          </p:sp>
        </p:grpSp>
        <p:sp>
          <p:nvSpPr>
            <p:cNvPr id="42014" name="Line 38"/>
            <p:cNvSpPr>
              <a:spLocks noChangeShapeType="1"/>
            </p:cNvSpPr>
            <p:nvPr/>
          </p:nvSpPr>
          <p:spPr bwMode="auto">
            <a:xfrm>
              <a:off x="2880" y="2160"/>
              <a:ext cx="0" cy="151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323850" y="4675188"/>
            <a:ext cx="3130550" cy="1836737"/>
            <a:chOff x="204" y="2945"/>
            <a:chExt cx="1972" cy="1157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204" y="3196"/>
              <a:ext cx="1759" cy="906"/>
              <a:chOff x="1776" y="1487"/>
              <a:chExt cx="869" cy="865"/>
            </a:xfrm>
          </p:grpSpPr>
          <p:sp>
            <p:nvSpPr>
              <p:cNvPr id="42010" name="AutoShape 41"/>
              <p:cNvSpPr>
                <a:spLocks noChangeArrowheads="1"/>
              </p:cNvSpPr>
              <p:nvPr/>
            </p:nvSpPr>
            <p:spPr bwMode="auto">
              <a:xfrm>
                <a:off x="1776" y="1487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Como ocorre? 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11" name="Rectangle 42"/>
              <p:cNvSpPr>
                <a:spLocks noChangeArrowheads="1"/>
              </p:cNvSpPr>
              <p:nvPr/>
            </p:nvSpPr>
            <p:spPr bwMode="auto">
              <a:xfrm>
                <a:off x="1777" y="1808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concepção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estruturação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execução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finalização</a:t>
                </a:r>
                <a:endParaRPr lang="pt-BR" sz="1300" b="1"/>
              </a:p>
            </p:txBody>
          </p:sp>
          <p:sp>
            <p:nvSpPr>
              <p:cNvPr id="42012" name="Rectangle 43"/>
              <p:cNvSpPr>
                <a:spLocks noChangeArrowheads="1"/>
              </p:cNvSpPr>
              <p:nvPr/>
            </p:nvSpPr>
            <p:spPr bwMode="auto">
              <a:xfrm>
                <a:off x="1776" y="1693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Projetos de TT</a:t>
                </a:r>
                <a:endParaRPr lang="pt-BR" sz="1300" b="1"/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1794" y="2945"/>
              <a:ext cx="382" cy="251"/>
              <a:chOff x="1794" y="2945"/>
              <a:chExt cx="382" cy="251"/>
            </a:xfrm>
          </p:grpSpPr>
          <p:sp>
            <p:nvSpPr>
              <p:cNvPr id="42008" name="Line 45"/>
              <p:cNvSpPr>
                <a:spLocks noChangeShapeType="1"/>
              </p:cNvSpPr>
              <p:nvPr/>
            </p:nvSpPr>
            <p:spPr bwMode="auto">
              <a:xfrm flipH="1">
                <a:off x="1794" y="2945"/>
                <a:ext cx="382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9" name="Line 46"/>
              <p:cNvSpPr>
                <a:spLocks noChangeShapeType="1"/>
              </p:cNvSpPr>
              <p:nvPr/>
            </p:nvSpPr>
            <p:spPr bwMode="auto">
              <a:xfrm>
                <a:off x="1794" y="2945"/>
                <a:ext cx="0" cy="25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3090863" y="4675188"/>
            <a:ext cx="5584825" cy="1836737"/>
            <a:chOff x="1947" y="2945"/>
            <a:chExt cx="3518" cy="1157"/>
          </a:xfrm>
        </p:grpSpPr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3705" y="3196"/>
              <a:ext cx="1760" cy="906"/>
              <a:chOff x="2832" y="1488"/>
              <a:chExt cx="869" cy="865"/>
            </a:xfrm>
          </p:grpSpPr>
          <p:sp>
            <p:nvSpPr>
              <p:cNvPr id="42003" name="AutoShape 49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No que resulta?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04" name="Rectangle 50"/>
              <p:cNvSpPr>
                <a:spLocks noChangeArrowheads="1"/>
              </p:cNvSpPr>
              <p:nvPr/>
            </p:nvSpPr>
            <p:spPr bwMode="auto">
              <a:xfrm>
                <a:off x="2833" y="1809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Transferência de conhecimento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Geração de Inovações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 Criação de redes sociais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Incremento das redes de C&amp;T </a:t>
                </a:r>
                <a:endParaRPr lang="pt-BR" sz="1300" b="1"/>
              </a:p>
            </p:txBody>
          </p:sp>
          <p:sp>
            <p:nvSpPr>
              <p:cNvPr id="42005" name="Rectangle 51"/>
              <p:cNvSpPr>
                <a:spLocks noChangeArrowheads="1"/>
              </p:cNvSpPr>
              <p:nvPr/>
            </p:nvSpPr>
            <p:spPr bwMode="auto">
              <a:xfrm>
                <a:off x="2832" y="1694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Resultados Potenciais </a:t>
                </a:r>
                <a:endParaRPr lang="pt-BR" sz="1300" b="1"/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3552" y="2945"/>
              <a:ext cx="382" cy="251"/>
              <a:chOff x="3552" y="2945"/>
              <a:chExt cx="382" cy="251"/>
            </a:xfrm>
          </p:grpSpPr>
          <p:sp>
            <p:nvSpPr>
              <p:cNvPr id="42001" name="Line 53"/>
              <p:cNvSpPr>
                <a:spLocks noChangeShapeType="1"/>
              </p:cNvSpPr>
              <p:nvPr/>
            </p:nvSpPr>
            <p:spPr bwMode="auto">
              <a:xfrm>
                <a:off x="3923" y="2945"/>
                <a:ext cx="0" cy="25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2" name="Line 54"/>
              <p:cNvSpPr>
                <a:spLocks noChangeShapeType="1"/>
              </p:cNvSpPr>
              <p:nvPr/>
            </p:nvSpPr>
            <p:spPr bwMode="auto">
              <a:xfrm flipH="1">
                <a:off x="3552" y="2945"/>
                <a:ext cx="382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2000" name="Line 55"/>
            <p:cNvSpPr>
              <a:spLocks noChangeShapeType="1"/>
            </p:cNvSpPr>
            <p:nvPr/>
          </p:nvSpPr>
          <p:spPr bwMode="auto">
            <a:xfrm>
              <a:off x="1947" y="4050"/>
              <a:ext cx="1758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997" name="Text Box 58"/>
          <p:cNvSpPr txBox="1">
            <a:spLocks noChangeArrowheads="1"/>
          </p:cNvSpPr>
          <p:nvPr/>
        </p:nvSpPr>
        <p:spPr bwMode="auto">
          <a:xfrm rot="-1488564">
            <a:off x="4986338" y="1412875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BONS CONTRATOS </a:t>
            </a:r>
          </a:p>
        </p:txBody>
      </p:sp>
      <p:sp>
        <p:nvSpPr>
          <p:cNvPr id="58" name="Título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Panorama Geral</a:t>
            </a:r>
            <a:endParaRPr lang="pt-BR" dirty="0"/>
          </a:p>
        </p:txBody>
      </p:sp>
      <p:sp>
        <p:nvSpPr>
          <p:cNvPr id="59" name="Seta para a esquerda e para a direita 58"/>
          <p:cNvSpPr/>
          <p:nvPr/>
        </p:nvSpPr>
        <p:spPr>
          <a:xfrm>
            <a:off x="1259632" y="404664"/>
            <a:ext cx="6696744" cy="72008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TRANSFERÊNCIA DE TECNOLOGIA PARA COOPERAÇÃO 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416824" cy="792088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rgbClr val="0000FF"/>
                </a:solidFill>
              </a:rPr>
              <a:t>Os </a:t>
            </a:r>
            <a:r>
              <a:rPr lang="pt-BR" sz="2800" dirty="0">
                <a:solidFill>
                  <a:srgbClr val="0000FF"/>
                </a:solidFill>
              </a:rPr>
              <a:t>Escritórios de Transferência de </a:t>
            </a:r>
            <a:r>
              <a:rPr lang="pt-BR" sz="2800" dirty="0" smtClean="0">
                <a:solidFill>
                  <a:srgbClr val="0000FF"/>
                </a:solidFill>
              </a:rPr>
              <a:t>Tecnologia</a:t>
            </a:r>
            <a:br>
              <a:rPr lang="pt-BR" sz="2800" dirty="0" smtClean="0">
                <a:solidFill>
                  <a:srgbClr val="0000FF"/>
                </a:solidFill>
              </a:rPr>
            </a:br>
            <a:r>
              <a:rPr lang="pt-BR" sz="2800" dirty="0" smtClean="0">
                <a:solidFill>
                  <a:srgbClr val="0000FF"/>
                </a:solidFill>
              </a:rPr>
              <a:t> </a:t>
            </a:r>
            <a:r>
              <a:rPr lang="pt-BR" sz="2800" dirty="0">
                <a:solidFill>
                  <a:srgbClr val="0000FF"/>
                </a:solidFill>
              </a:rPr>
              <a:t>-</a:t>
            </a:r>
            <a:r>
              <a:rPr lang="pt-BR" sz="2800" dirty="0" smtClean="0">
                <a:solidFill>
                  <a:srgbClr val="0000FF"/>
                </a:solidFill>
              </a:rPr>
              <a:t>ETT</a:t>
            </a:r>
            <a:endParaRPr lang="pt-BR" sz="2800" dirty="0">
              <a:solidFill>
                <a:srgbClr val="0000FF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312168"/>
            <a:ext cx="8064896" cy="442108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ETT são organizações especializadas em transferir tecnologia ou conhecimentos de universidades e institutos de pesquisa para outras  organizações, podendo estar vinculados interna ou externamente a eles. </a:t>
            </a:r>
          </a:p>
          <a:p>
            <a:r>
              <a:rPr lang="pt-BR" dirty="0" smtClean="0"/>
              <a:t>Os ETT têm como missão central </a:t>
            </a:r>
            <a:r>
              <a:rPr lang="pt-BR" u="sng" dirty="0" smtClean="0"/>
              <a:t>aumentar as chances</a:t>
            </a:r>
            <a:r>
              <a:rPr lang="pt-BR" dirty="0" smtClean="0"/>
              <a:t> de que as </a:t>
            </a:r>
            <a:r>
              <a:rPr lang="pt-BR" u="sng" dirty="0" smtClean="0"/>
              <a:t>descobertas</a:t>
            </a:r>
            <a:r>
              <a:rPr lang="pt-BR" dirty="0" smtClean="0"/>
              <a:t> de universidades e institutos de pesquisa </a:t>
            </a:r>
            <a:r>
              <a:rPr lang="pt-BR" u="sng" dirty="0" smtClean="0"/>
              <a:t>se</a:t>
            </a:r>
            <a:r>
              <a:rPr lang="pt-BR" dirty="0" smtClean="0"/>
              <a:t> </a:t>
            </a:r>
            <a:r>
              <a:rPr lang="pt-BR" u="sng" dirty="0" smtClean="0"/>
              <a:t>convertam em produtos e serviços</a:t>
            </a:r>
            <a:r>
              <a:rPr lang="pt-BR" dirty="0" smtClean="0"/>
              <a:t> úteis dos quais a sociedade possa se beneficiar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60932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Capart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&amp;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Sandelin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(2004) 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292" y="1988840"/>
            <a:ext cx="8136904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dirty="0" smtClean="0"/>
              <a:t>Atribuições dos ETT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79712" y="6505599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</a:rPr>
              <a:t>Fonte: </a:t>
            </a:r>
            <a:r>
              <a:rPr lang="pt-BR" sz="1400" dirty="0" err="1" smtClean="0">
                <a:solidFill>
                  <a:srgbClr val="4F81BD">
                    <a:lumMod val="75000"/>
                  </a:srgbClr>
                </a:solidFill>
              </a:rPr>
              <a:t>Capart</a:t>
            </a:r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pt-BR" sz="14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pt-BR" sz="1400" dirty="0" err="1" smtClean="0">
                <a:solidFill>
                  <a:srgbClr val="4F81BD">
                    <a:lumMod val="75000"/>
                  </a:srgbClr>
                </a:solidFill>
              </a:rPr>
              <a:t>Sandelin</a:t>
            </a:r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</a:rPr>
              <a:t> (2004) </a:t>
            </a:r>
            <a:r>
              <a:rPr lang="pt-BR" sz="1400" dirty="0">
                <a:solidFill>
                  <a:srgbClr val="4F81BD">
                    <a:lumMod val="75000"/>
                  </a:srgbClr>
                </a:solidFill>
              </a:rPr>
              <a:t>; Santos e </a:t>
            </a:r>
            <a:r>
              <a:rPr lang="pt-BR" sz="1400" dirty="0" err="1">
                <a:solidFill>
                  <a:srgbClr val="4F81BD">
                    <a:lumMod val="75000"/>
                  </a:srgbClr>
                </a:solidFill>
              </a:rPr>
              <a:t>Solleiro</a:t>
            </a:r>
            <a:r>
              <a:rPr lang="pt-BR" sz="1400" dirty="0">
                <a:solidFill>
                  <a:srgbClr val="4F81BD">
                    <a:lumMod val="75000"/>
                  </a:srgbClr>
                </a:solidFill>
              </a:rPr>
              <a:t> (2004</a:t>
            </a:r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</a:rPr>
              <a:t>) ; Garnica et al (2008). </a:t>
            </a:r>
            <a:endParaRPr lang="pt-BR" sz="1400" dirty="0">
              <a:solidFill>
                <a:srgbClr val="4F81BD">
                  <a:lumMod val="7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1196752"/>
            <a:ext cx="8640960" cy="4540390"/>
            <a:chOff x="827584" y="1408890"/>
            <a:chExt cx="7992888" cy="4032448"/>
          </a:xfrm>
        </p:grpSpPr>
        <p:sp>
          <p:nvSpPr>
            <p:cNvPr id="2" name="Retângulo de cantos arredondados 1"/>
            <p:cNvSpPr/>
            <p:nvPr/>
          </p:nvSpPr>
          <p:spPr>
            <a:xfrm>
              <a:off x="827584" y="2252597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Proteção e Gestão de PI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6300192" y="3929170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Marketing de Tecnologia</a:t>
              </a:r>
              <a:endParaRPr lang="pt-BR" dirty="0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837888" y="3065074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Contratação de Parcerias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563888" y="3065074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Difusão da Cultura de Inovação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6300192" y="3065074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Apoio na criação de </a:t>
              </a:r>
              <a:r>
                <a:rPr lang="pt-BR" i="1" dirty="0" smtClean="0"/>
                <a:t>Spin-</a:t>
              </a:r>
              <a:r>
                <a:rPr lang="pt-BR" i="1" dirty="0" err="1" smtClean="0"/>
                <a:t>offs</a:t>
              </a:r>
              <a:endParaRPr lang="pt-BR" i="1" dirty="0"/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6300192" y="2252597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Interação com a Indústria</a:t>
              </a:r>
              <a:endParaRPr lang="pt-BR" dirty="0"/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3563888" y="2272986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Apoio na Formulação da Política de Inovação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3563888" y="3929170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Identificação de Oportunidades de TT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827584" y="3929170"/>
              <a:ext cx="2520280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Diligência de Processos de PI e ETT 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6300192" y="1408890"/>
              <a:ext cx="2520280" cy="5760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Frente Interface </a:t>
              </a:r>
              <a:r>
                <a:rPr lang="pt-BR" b="1" dirty="0" smtClean="0"/>
                <a:t>Externa</a:t>
              </a:r>
              <a:endParaRPr lang="pt-BR" b="1" dirty="0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3598606" y="1424190"/>
              <a:ext cx="2520280" cy="57606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Frente </a:t>
              </a:r>
              <a:r>
                <a:rPr lang="pt-BR" b="1" dirty="0" smtClean="0"/>
                <a:t>Organizacional</a:t>
              </a:r>
              <a:endParaRPr lang="pt-BR" b="1" dirty="0"/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827584" y="1408890"/>
              <a:ext cx="2520280" cy="57606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Frente </a:t>
              </a:r>
              <a:r>
                <a:rPr lang="pt-BR" b="1" dirty="0" smtClean="0"/>
                <a:t>Administrativa</a:t>
              </a:r>
              <a:endParaRPr lang="pt-BR" b="1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2087724" y="450912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de cantos arredondados 20"/>
            <p:cNvSpPr/>
            <p:nvPr/>
          </p:nvSpPr>
          <p:spPr>
            <a:xfrm>
              <a:off x="827584" y="4865274"/>
              <a:ext cx="2520280" cy="57606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500" dirty="0" smtClean="0"/>
                <a:t>Pareces formais / Documentação / Aprovação</a:t>
              </a:r>
              <a:endParaRPr lang="pt-BR" sz="1500" dirty="0"/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3563888" y="4865274"/>
              <a:ext cx="2520280" cy="57606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300" dirty="0" smtClean="0"/>
                <a:t>Articulação interna / treinamentos / prospecção de C&amp;T e RH </a:t>
              </a:r>
              <a:endParaRPr lang="pt-BR" sz="1300" dirty="0"/>
            </a:p>
          </p:txBody>
        </p:sp>
        <p:sp>
          <p:nvSpPr>
            <p:cNvPr id="23" name="Retângulo de cantos arredondados 22"/>
            <p:cNvSpPr/>
            <p:nvPr/>
          </p:nvSpPr>
          <p:spPr>
            <a:xfrm>
              <a:off x="6300192" y="4865274"/>
              <a:ext cx="2520280" cy="5760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300" dirty="0" smtClean="0"/>
                <a:t>Relacionamento / empreendedorismo / divulgação</a:t>
              </a:r>
              <a:endParaRPr lang="pt-BR" sz="1300" dirty="0"/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4851894" y="450912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7668344" y="450912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77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347" y="2208750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93509" y="-99392"/>
            <a:ext cx="8153400" cy="9906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BDF6FD"/>
                </a:solidFill>
              </a:rPr>
              <a:t>Comercialização de tecnologias nos ETT:</a:t>
            </a:r>
            <a:br>
              <a:rPr lang="pt-BR" sz="2800" dirty="0" smtClean="0">
                <a:solidFill>
                  <a:srgbClr val="BDF6FD"/>
                </a:solidFill>
              </a:rPr>
            </a:br>
            <a:r>
              <a:rPr lang="pt-BR" sz="2800" dirty="0" smtClean="0">
                <a:solidFill>
                  <a:srgbClr val="BDF6FD"/>
                </a:solidFill>
              </a:rPr>
              <a:t> vencendo um desafio</a:t>
            </a:r>
            <a:endParaRPr lang="pt-BR" sz="2800" dirty="0">
              <a:solidFill>
                <a:srgbClr val="BDF6FD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3107579"/>
              </p:ext>
            </p:extLst>
          </p:nvPr>
        </p:nvGraphicFramePr>
        <p:xfrm>
          <a:off x="1590921" y="1512865"/>
          <a:ext cx="5760640" cy="436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 rot="19584295">
            <a:off x="5846655" y="1010312"/>
            <a:ext cx="357337" cy="514055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3399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rot="223127">
            <a:off x="5329537" y="2649074"/>
            <a:ext cx="385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pt-BR" sz="1400" dirty="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223127">
            <a:off x="5877720" y="3513170"/>
            <a:ext cx="385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pt-BR" sz="1400" dirty="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 rot="223127">
            <a:off x="6446181" y="4380756"/>
            <a:ext cx="492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pt-BR" sz="1400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 rot="223127">
            <a:off x="7029735" y="5244852"/>
            <a:ext cx="492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pt-BR" sz="1400" dirty="0">
              <a:solidFill>
                <a:prstClr val="white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835696" y="6093296"/>
            <a:ext cx="5472608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sz="1200" dirty="0" smtClean="0">
                <a:solidFill>
                  <a:prstClr val="black"/>
                </a:solidFill>
              </a:rPr>
              <a:t>Fonte: adaptado de </a:t>
            </a:r>
            <a:r>
              <a:rPr lang="pt-BR" sz="1200" dirty="0" err="1" smtClean="0">
                <a:solidFill>
                  <a:prstClr val="black"/>
                </a:solidFill>
              </a:rPr>
              <a:t>Barrera-Hernandes</a:t>
            </a:r>
            <a:r>
              <a:rPr lang="pt-BR" sz="1200" dirty="0">
                <a:solidFill>
                  <a:prstClr val="black"/>
                </a:solidFill>
              </a:rPr>
              <a:t>, 2007;  </a:t>
            </a:r>
            <a:r>
              <a:rPr lang="pt-BR" sz="1200" dirty="0" err="1">
                <a:solidFill>
                  <a:prstClr val="black"/>
                </a:solidFill>
              </a:rPr>
              <a:t>University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200" dirty="0" err="1">
                <a:solidFill>
                  <a:prstClr val="black"/>
                </a:solidFill>
              </a:rPr>
              <a:t>of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200" dirty="0" err="1" smtClean="0">
                <a:solidFill>
                  <a:prstClr val="black"/>
                </a:solidFill>
              </a:rPr>
              <a:t>California</a:t>
            </a:r>
            <a:endParaRPr lang="pt-B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Ecossistema de Inovação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6525344"/>
            <a:ext cx="428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Adaptado de </a:t>
            </a:r>
            <a:r>
              <a:rPr lang="pt-BR" dirty="0" err="1" smtClean="0"/>
              <a:t>Carayannis</a:t>
            </a:r>
            <a:r>
              <a:rPr lang="pt-BR" dirty="0" smtClean="0"/>
              <a:t> e Campbell (2009).</a:t>
            </a:r>
            <a:endParaRPr lang="pt-BR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11188" y="981075"/>
            <a:ext cx="7705725" cy="5256213"/>
            <a:chOff x="385" y="618"/>
            <a:chExt cx="4854" cy="331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" y="618"/>
              <a:ext cx="4854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367" y="635"/>
              <a:ext cx="846" cy="1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363" y="631"/>
              <a:ext cx="854" cy="200"/>
            </a:xfrm>
            <a:custGeom>
              <a:avLst/>
              <a:gdLst>
                <a:gd name="T0" fmla="*/ 0 w 854"/>
                <a:gd name="T1" fmla="*/ 0 h 200"/>
                <a:gd name="T2" fmla="*/ 854 w 854"/>
                <a:gd name="T3" fmla="*/ 0 h 200"/>
                <a:gd name="T4" fmla="*/ 854 w 854"/>
                <a:gd name="T5" fmla="*/ 200 h 200"/>
                <a:gd name="T6" fmla="*/ 0 w 854"/>
                <a:gd name="T7" fmla="*/ 200 h 200"/>
                <a:gd name="T8" fmla="*/ 0 w 854"/>
                <a:gd name="T9" fmla="*/ 0 h 200"/>
                <a:gd name="T10" fmla="*/ 9 w 854"/>
                <a:gd name="T11" fmla="*/ 196 h 200"/>
                <a:gd name="T12" fmla="*/ 4 w 854"/>
                <a:gd name="T13" fmla="*/ 192 h 200"/>
                <a:gd name="T14" fmla="*/ 850 w 854"/>
                <a:gd name="T15" fmla="*/ 192 h 200"/>
                <a:gd name="T16" fmla="*/ 845 w 854"/>
                <a:gd name="T17" fmla="*/ 196 h 200"/>
                <a:gd name="T18" fmla="*/ 845 w 854"/>
                <a:gd name="T19" fmla="*/ 4 h 200"/>
                <a:gd name="T20" fmla="*/ 850 w 854"/>
                <a:gd name="T21" fmla="*/ 8 h 200"/>
                <a:gd name="T22" fmla="*/ 4 w 854"/>
                <a:gd name="T23" fmla="*/ 8 h 200"/>
                <a:gd name="T24" fmla="*/ 9 w 854"/>
                <a:gd name="T25" fmla="*/ 4 h 200"/>
                <a:gd name="T26" fmla="*/ 9 w 854"/>
                <a:gd name="T27" fmla="*/ 19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4" h="200">
                  <a:moveTo>
                    <a:pt x="0" y="0"/>
                  </a:moveTo>
                  <a:lnTo>
                    <a:pt x="854" y="0"/>
                  </a:lnTo>
                  <a:lnTo>
                    <a:pt x="854" y="200"/>
                  </a:lnTo>
                  <a:lnTo>
                    <a:pt x="0" y="200"/>
                  </a:lnTo>
                  <a:lnTo>
                    <a:pt x="0" y="0"/>
                  </a:lnTo>
                  <a:close/>
                  <a:moveTo>
                    <a:pt x="9" y="196"/>
                  </a:moveTo>
                  <a:lnTo>
                    <a:pt x="4" y="192"/>
                  </a:lnTo>
                  <a:lnTo>
                    <a:pt x="850" y="192"/>
                  </a:lnTo>
                  <a:lnTo>
                    <a:pt x="845" y="196"/>
                  </a:lnTo>
                  <a:lnTo>
                    <a:pt x="845" y="4"/>
                  </a:lnTo>
                  <a:lnTo>
                    <a:pt x="85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9" y="19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68" y="669"/>
              <a:ext cx="4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420" y="3728"/>
              <a:ext cx="846" cy="19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16" y="3724"/>
              <a:ext cx="854" cy="201"/>
            </a:xfrm>
            <a:custGeom>
              <a:avLst/>
              <a:gdLst>
                <a:gd name="T0" fmla="*/ 0 w 854"/>
                <a:gd name="T1" fmla="*/ 0 h 201"/>
                <a:gd name="T2" fmla="*/ 854 w 854"/>
                <a:gd name="T3" fmla="*/ 0 h 201"/>
                <a:gd name="T4" fmla="*/ 854 w 854"/>
                <a:gd name="T5" fmla="*/ 201 h 201"/>
                <a:gd name="T6" fmla="*/ 0 w 854"/>
                <a:gd name="T7" fmla="*/ 201 h 201"/>
                <a:gd name="T8" fmla="*/ 0 w 854"/>
                <a:gd name="T9" fmla="*/ 0 h 201"/>
                <a:gd name="T10" fmla="*/ 8 w 854"/>
                <a:gd name="T11" fmla="*/ 197 h 201"/>
                <a:gd name="T12" fmla="*/ 4 w 854"/>
                <a:gd name="T13" fmla="*/ 192 h 201"/>
                <a:gd name="T14" fmla="*/ 850 w 854"/>
                <a:gd name="T15" fmla="*/ 192 h 201"/>
                <a:gd name="T16" fmla="*/ 845 w 854"/>
                <a:gd name="T17" fmla="*/ 197 h 201"/>
                <a:gd name="T18" fmla="*/ 845 w 854"/>
                <a:gd name="T19" fmla="*/ 4 h 201"/>
                <a:gd name="T20" fmla="*/ 850 w 854"/>
                <a:gd name="T21" fmla="*/ 9 h 201"/>
                <a:gd name="T22" fmla="*/ 4 w 854"/>
                <a:gd name="T23" fmla="*/ 9 h 201"/>
                <a:gd name="T24" fmla="*/ 8 w 854"/>
                <a:gd name="T25" fmla="*/ 4 h 201"/>
                <a:gd name="T26" fmla="*/ 8 w 854"/>
                <a:gd name="T2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4" h="201">
                  <a:moveTo>
                    <a:pt x="0" y="0"/>
                  </a:moveTo>
                  <a:lnTo>
                    <a:pt x="854" y="0"/>
                  </a:lnTo>
                  <a:lnTo>
                    <a:pt x="854" y="201"/>
                  </a:lnTo>
                  <a:lnTo>
                    <a:pt x="0" y="201"/>
                  </a:lnTo>
                  <a:lnTo>
                    <a:pt x="0" y="0"/>
                  </a:lnTo>
                  <a:close/>
                  <a:moveTo>
                    <a:pt x="8" y="197"/>
                  </a:moveTo>
                  <a:lnTo>
                    <a:pt x="4" y="192"/>
                  </a:lnTo>
                  <a:lnTo>
                    <a:pt x="850" y="192"/>
                  </a:lnTo>
                  <a:lnTo>
                    <a:pt x="845" y="197"/>
                  </a:lnTo>
                  <a:lnTo>
                    <a:pt x="845" y="4"/>
                  </a:lnTo>
                  <a:lnTo>
                    <a:pt x="85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8" y="19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10" y="3768"/>
              <a:ext cx="70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41" y="898"/>
              <a:ext cx="1278" cy="493"/>
            </a:xfrm>
            <a:custGeom>
              <a:avLst/>
              <a:gdLst>
                <a:gd name="T0" fmla="*/ 0 w 1278"/>
                <a:gd name="T1" fmla="*/ 0 h 493"/>
                <a:gd name="T2" fmla="*/ 1278 w 1278"/>
                <a:gd name="T3" fmla="*/ 0 h 493"/>
                <a:gd name="T4" fmla="*/ 1278 w 1278"/>
                <a:gd name="T5" fmla="*/ 493 h 493"/>
                <a:gd name="T6" fmla="*/ 0 w 1278"/>
                <a:gd name="T7" fmla="*/ 493 h 493"/>
                <a:gd name="T8" fmla="*/ 0 w 1278"/>
                <a:gd name="T9" fmla="*/ 0 h 493"/>
                <a:gd name="T10" fmla="*/ 9 w 1278"/>
                <a:gd name="T11" fmla="*/ 489 h 493"/>
                <a:gd name="T12" fmla="*/ 5 w 1278"/>
                <a:gd name="T13" fmla="*/ 485 h 493"/>
                <a:gd name="T14" fmla="*/ 1273 w 1278"/>
                <a:gd name="T15" fmla="*/ 485 h 493"/>
                <a:gd name="T16" fmla="*/ 1269 w 1278"/>
                <a:gd name="T17" fmla="*/ 489 h 493"/>
                <a:gd name="T18" fmla="*/ 1269 w 1278"/>
                <a:gd name="T19" fmla="*/ 4 h 493"/>
                <a:gd name="T20" fmla="*/ 1273 w 1278"/>
                <a:gd name="T21" fmla="*/ 8 h 493"/>
                <a:gd name="T22" fmla="*/ 5 w 1278"/>
                <a:gd name="T23" fmla="*/ 8 h 493"/>
                <a:gd name="T24" fmla="*/ 9 w 1278"/>
                <a:gd name="T25" fmla="*/ 4 h 493"/>
                <a:gd name="T26" fmla="*/ 9 w 1278"/>
                <a:gd name="T27" fmla="*/ 48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8" h="493">
                  <a:moveTo>
                    <a:pt x="0" y="0"/>
                  </a:moveTo>
                  <a:lnTo>
                    <a:pt x="1278" y="0"/>
                  </a:lnTo>
                  <a:lnTo>
                    <a:pt x="1278" y="493"/>
                  </a:lnTo>
                  <a:lnTo>
                    <a:pt x="0" y="493"/>
                  </a:lnTo>
                  <a:lnTo>
                    <a:pt x="0" y="0"/>
                  </a:lnTo>
                  <a:close/>
                  <a:moveTo>
                    <a:pt x="9" y="489"/>
                  </a:moveTo>
                  <a:lnTo>
                    <a:pt x="5" y="485"/>
                  </a:lnTo>
                  <a:lnTo>
                    <a:pt x="1273" y="485"/>
                  </a:lnTo>
                  <a:lnTo>
                    <a:pt x="1269" y="489"/>
                  </a:lnTo>
                  <a:lnTo>
                    <a:pt x="1269" y="4"/>
                  </a:lnTo>
                  <a:lnTo>
                    <a:pt x="1273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48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175" y="1020"/>
              <a:ext cx="105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Empresas geridas por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342" y="1155"/>
              <a:ext cx="75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universidades. 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297" y="906"/>
              <a:ext cx="1295" cy="494"/>
            </a:xfrm>
            <a:custGeom>
              <a:avLst/>
              <a:gdLst>
                <a:gd name="T0" fmla="*/ 0 w 1295"/>
                <a:gd name="T1" fmla="*/ 0 h 494"/>
                <a:gd name="T2" fmla="*/ 1295 w 1295"/>
                <a:gd name="T3" fmla="*/ 0 h 494"/>
                <a:gd name="T4" fmla="*/ 1295 w 1295"/>
                <a:gd name="T5" fmla="*/ 494 h 494"/>
                <a:gd name="T6" fmla="*/ 0 w 1295"/>
                <a:gd name="T7" fmla="*/ 494 h 494"/>
                <a:gd name="T8" fmla="*/ 0 w 1295"/>
                <a:gd name="T9" fmla="*/ 0 h 494"/>
                <a:gd name="T10" fmla="*/ 8 w 1295"/>
                <a:gd name="T11" fmla="*/ 490 h 494"/>
                <a:gd name="T12" fmla="*/ 4 w 1295"/>
                <a:gd name="T13" fmla="*/ 485 h 494"/>
                <a:gd name="T14" fmla="*/ 1290 w 1295"/>
                <a:gd name="T15" fmla="*/ 485 h 494"/>
                <a:gd name="T16" fmla="*/ 1286 w 1295"/>
                <a:gd name="T17" fmla="*/ 490 h 494"/>
                <a:gd name="T18" fmla="*/ 1286 w 1295"/>
                <a:gd name="T19" fmla="*/ 5 h 494"/>
                <a:gd name="T20" fmla="*/ 1290 w 1295"/>
                <a:gd name="T21" fmla="*/ 9 h 494"/>
                <a:gd name="T22" fmla="*/ 4 w 1295"/>
                <a:gd name="T23" fmla="*/ 9 h 494"/>
                <a:gd name="T24" fmla="*/ 8 w 1295"/>
                <a:gd name="T25" fmla="*/ 5 h 494"/>
                <a:gd name="T26" fmla="*/ 8 w 1295"/>
                <a:gd name="T27" fmla="*/ 49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5" h="494">
                  <a:moveTo>
                    <a:pt x="0" y="0"/>
                  </a:moveTo>
                  <a:lnTo>
                    <a:pt x="1295" y="0"/>
                  </a:lnTo>
                  <a:lnTo>
                    <a:pt x="1295" y="494"/>
                  </a:lnTo>
                  <a:lnTo>
                    <a:pt x="0" y="494"/>
                  </a:lnTo>
                  <a:lnTo>
                    <a:pt x="0" y="0"/>
                  </a:lnTo>
                  <a:close/>
                  <a:moveTo>
                    <a:pt x="8" y="490"/>
                  </a:moveTo>
                  <a:lnTo>
                    <a:pt x="4" y="485"/>
                  </a:lnTo>
                  <a:lnTo>
                    <a:pt x="1290" y="485"/>
                  </a:lnTo>
                  <a:lnTo>
                    <a:pt x="1286" y="490"/>
                  </a:lnTo>
                  <a:lnTo>
                    <a:pt x="1286" y="5"/>
                  </a:lnTo>
                  <a:lnTo>
                    <a:pt x="129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8" y="49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404" y="1025"/>
              <a:ext cx="112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Empresas comerciais e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703" y="1158"/>
              <a:ext cx="52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industriais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424" y="1007"/>
              <a:ext cx="732" cy="259"/>
            </a:xfrm>
            <a:custGeom>
              <a:avLst/>
              <a:gdLst>
                <a:gd name="T0" fmla="*/ 0 w 732"/>
                <a:gd name="T1" fmla="*/ 129 h 259"/>
                <a:gd name="T2" fmla="*/ 150 w 732"/>
                <a:gd name="T3" fmla="*/ 0 h 259"/>
                <a:gd name="T4" fmla="*/ 150 w 732"/>
                <a:gd name="T5" fmla="*/ 65 h 259"/>
                <a:gd name="T6" fmla="*/ 582 w 732"/>
                <a:gd name="T7" fmla="*/ 65 h 259"/>
                <a:gd name="T8" fmla="*/ 582 w 732"/>
                <a:gd name="T9" fmla="*/ 0 h 259"/>
                <a:gd name="T10" fmla="*/ 732 w 732"/>
                <a:gd name="T11" fmla="*/ 129 h 259"/>
                <a:gd name="T12" fmla="*/ 582 w 732"/>
                <a:gd name="T13" fmla="*/ 259 h 259"/>
                <a:gd name="T14" fmla="*/ 582 w 732"/>
                <a:gd name="T15" fmla="*/ 194 h 259"/>
                <a:gd name="T16" fmla="*/ 150 w 732"/>
                <a:gd name="T17" fmla="*/ 194 h 259"/>
                <a:gd name="T18" fmla="*/ 150 w 732"/>
                <a:gd name="T19" fmla="*/ 259 h 259"/>
                <a:gd name="T20" fmla="*/ 0 w 732"/>
                <a:gd name="T21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2" h="259">
                  <a:moveTo>
                    <a:pt x="0" y="129"/>
                  </a:moveTo>
                  <a:lnTo>
                    <a:pt x="150" y="0"/>
                  </a:lnTo>
                  <a:lnTo>
                    <a:pt x="150" y="65"/>
                  </a:lnTo>
                  <a:lnTo>
                    <a:pt x="582" y="65"/>
                  </a:lnTo>
                  <a:lnTo>
                    <a:pt x="582" y="0"/>
                  </a:lnTo>
                  <a:lnTo>
                    <a:pt x="732" y="129"/>
                  </a:lnTo>
                  <a:lnTo>
                    <a:pt x="582" y="259"/>
                  </a:lnTo>
                  <a:lnTo>
                    <a:pt x="582" y="194"/>
                  </a:lnTo>
                  <a:lnTo>
                    <a:pt x="150" y="194"/>
                  </a:lnTo>
                  <a:lnTo>
                    <a:pt x="150" y="25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B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460" y="3239"/>
              <a:ext cx="1277" cy="494"/>
            </a:xfrm>
            <a:custGeom>
              <a:avLst/>
              <a:gdLst>
                <a:gd name="T0" fmla="*/ 0 w 1277"/>
                <a:gd name="T1" fmla="*/ 0 h 494"/>
                <a:gd name="T2" fmla="*/ 1277 w 1277"/>
                <a:gd name="T3" fmla="*/ 0 h 494"/>
                <a:gd name="T4" fmla="*/ 1277 w 1277"/>
                <a:gd name="T5" fmla="*/ 494 h 494"/>
                <a:gd name="T6" fmla="*/ 0 w 1277"/>
                <a:gd name="T7" fmla="*/ 494 h 494"/>
                <a:gd name="T8" fmla="*/ 0 w 1277"/>
                <a:gd name="T9" fmla="*/ 0 h 494"/>
                <a:gd name="T10" fmla="*/ 9 w 1277"/>
                <a:gd name="T11" fmla="*/ 489 h 494"/>
                <a:gd name="T12" fmla="*/ 4 w 1277"/>
                <a:gd name="T13" fmla="*/ 485 h 494"/>
                <a:gd name="T14" fmla="*/ 1273 w 1277"/>
                <a:gd name="T15" fmla="*/ 485 h 494"/>
                <a:gd name="T16" fmla="*/ 1268 w 1277"/>
                <a:gd name="T17" fmla="*/ 489 h 494"/>
                <a:gd name="T18" fmla="*/ 1268 w 1277"/>
                <a:gd name="T19" fmla="*/ 4 h 494"/>
                <a:gd name="T20" fmla="*/ 1273 w 1277"/>
                <a:gd name="T21" fmla="*/ 9 h 494"/>
                <a:gd name="T22" fmla="*/ 4 w 1277"/>
                <a:gd name="T23" fmla="*/ 9 h 494"/>
                <a:gd name="T24" fmla="*/ 9 w 1277"/>
                <a:gd name="T25" fmla="*/ 4 h 494"/>
                <a:gd name="T26" fmla="*/ 9 w 1277"/>
                <a:gd name="T27" fmla="*/ 48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7" h="494">
                  <a:moveTo>
                    <a:pt x="0" y="0"/>
                  </a:moveTo>
                  <a:lnTo>
                    <a:pt x="1277" y="0"/>
                  </a:lnTo>
                  <a:lnTo>
                    <a:pt x="1277" y="494"/>
                  </a:lnTo>
                  <a:lnTo>
                    <a:pt x="0" y="494"/>
                  </a:lnTo>
                  <a:lnTo>
                    <a:pt x="0" y="0"/>
                  </a:lnTo>
                  <a:close/>
                  <a:moveTo>
                    <a:pt x="9" y="489"/>
                  </a:moveTo>
                  <a:lnTo>
                    <a:pt x="4" y="485"/>
                  </a:lnTo>
                  <a:lnTo>
                    <a:pt x="1273" y="485"/>
                  </a:lnTo>
                  <a:lnTo>
                    <a:pt x="1268" y="489"/>
                  </a:lnTo>
                  <a:lnTo>
                    <a:pt x="1268" y="4"/>
                  </a:lnTo>
                  <a:lnTo>
                    <a:pt x="1273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48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87" y="3361"/>
              <a:ext cx="68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99" y="3495"/>
              <a:ext cx="85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empreendedoras 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904" y="3248"/>
              <a:ext cx="1295" cy="485"/>
            </a:xfrm>
            <a:custGeom>
              <a:avLst/>
              <a:gdLst>
                <a:gd name="T0" fmla="*/ 0 w 1295"/>
                <a:gd name="T1" fmla="*/ 0 h 485"/>
                <a:gd name="T2" fmla="*/ 1295 w 1295"/>
                <a:gd name="T3" fmla="*/ 0 h 485"/>
                <a:gd name="T4" fmla="*/ 1295 w 1295"/>
                <a:gd name="T5" fmla="*/ 485 h 485"/>
                <a:gd name="T6" fmla="*/ 0 w 1295"/>
                <a:gd name="T7" fmla="*/ 485 h 485"/>
                <a:gd name="T8" fmla="*/ 0 w 1295"/>
                <a:gd name="T9" fmla="*/ 0 h 485"/>
                <a:gd name="T10" fmla="*/ 9 w 1295"/>
                <a:gd name="T11" fmla="*/ 480 h 485"/>
                <a:gd name="T12" fmla="*/ 5 w 1295"/>
                <a:gd name="T13" fmla="*/ 476 h 485"/>
                <a:gd name="T14" fmla="*/ 1291 w 1295"/>
                <a:gd name="T15" fmla="*/ 476 h 485"/>
                <a:gd name="T16" fmla="*/ 1287 w 1295"/>
                <a:gd name="T17" fmla="*/ 480 h 485"/>
                <a:gd name="T18" fmla="*/ 1287 w 1295"/>
                <a:gd name="T19" fmla="*/ 4 h 485"/>
                <a:gd name="T20" fmla="*/ 1291 w 1295"/>
                <a:gd name="T21" fmla="*/ 8 h 485"/>
                <a:gd name="T22" fmla="*/ 5 w 1295"/>
                <a:gd name="T23" fmla="*/ 8 h 485"/>
                <a:gd name="T24" fmla="*/ 9 w 1295"/>
                <a:gd name="T25" fmla="*/ 4 h 485"/>
                <a:gd name="T26" fmla="*/ 9 w 1295"/>
                <a:gd name="T27" fmla="*/ 4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5" h="485">
                  <a:moveTo>
                    <a:pt x="0" y="0"/>
                  </a:moveTo>
                  <a:lnTo>
                    <a:pt x="1295" y="0"/>
                  </a:lnTo>
                  <a:lnTo>
                    <a:pt x="1295" y="485"/>
                  </a:lnTo>
                  <a:lnTo>
                    <a:pt x="0" y="485"/>
                  </a:lnTo>
                  <a:lnTo>
                    <a:pt x="0" y="0"/>
                  </a:lnTo>
                  <a:close/>
                  <a:moveTo>
                    <a:pt x="9" y="480"/>
                  </a:moveTo>
                  <a:lnTo>
                    <a:pt x="5" y="476"/>
                  </a:lnTo>
                  <a:lnTo>
                    <a:pt x="1291" y="476"/>
                  </a:lnTo>
                  <a:lnTo>
                    <a:pt x="1287" y="480"/>
                  </a:lnTo>
                  <a:lnTo>
                    <a:pt x="1287" y="4"/>
                  </a:lnTo>
                  <a:lnTo>
                    <a:pt x="1291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48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210" y="3364"/>
              <a:ext cx="73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263" y="3499"/>
              <a:ext cx="57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acadêmicas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817" y="3348"/>
              <a:ext cx="1999" cy="251"/>
            </a:xfrm>
            <a:custGeom>
              <a:avLst/>
              <a:gdLst>
                <a:gd name="T0" fmla="*/ 0 w 1999"/>
                <a:gd name="T1" fmla="*/ 125 h 251"/>
                <a:gd name="T2" fmla="*/ 203 w 1999"/>
                <a:gd name="T3" fmla="*/ 0 h 251"/>
                <a:gd name="T4" fmla="*/ 203 w 1999"/>
                <a:gd name="T5" fmla="*/ 64 h 251"/>
                <a:gd name="T6" fmla="*/ 1796 w 1999"/>
                <a:gd name="T7" fmla="*/ 64 h 251"/>
                <a:gd name="T8" fmla="*/ 1796 w 1999"/>
                <a:gd name="T9" fmla="*/ 0 h 251"/>
                <a:gd name="T10" fmla="*/ 1999 w 1999"/>
                <a:gd name="T11" fmla="*/ 125 h 251"/>
                <a:gd name="T12" fmla="*/ 1796 w 1999"/>
                <a:gd name="T13" fmla="*/ 251 h 251"/>
                <a:gd name="T14" fmla="*/ 1796 w 1999"/>
                <a:gd name="T15" fmla="*/ 188 h 251"/>
                <a:gd name="T16" fmla="*/ 203 w 1999"/>
                <a:gd name="T17" fmla="*/ 188 h 251"/>
                <a:gd name="T18" fmla="*/ 203 w 1999"/>
                <a:gd name="T19" fmla="*/ 251 h 251"/>
                <a:gd name="T20" fmla="*/ 0 w 1999"/>
                <a:gd name="T21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9" h="251">
                  <a:moveTo>
                    <a:pt x="0" y="125"/>
                  </a:moveTo>
                  <a:lnTo>
                    <a:pt x="203" y="0"/>
                  </a:lnTo>
                  <a:lnTo>
                    <a:pt x="203" y="64"/>
                  </a:lnTo>
                  <a:lnTo>
                    <a:pt x="1796" y="64"/>
                  </a:lnTo>
                  <a:lnTo>
                    <a:pt x="1796" y="0"/>
                  </a:lnTo>
                  <a:lnTo>
                    <a:pt x="1999" y="125"/>
                  </a:lnTo>
                  <a:lnTo>
                    <a:pt x="1796" y="251"/>
                  </a:lnTo>
                  <a:lnTo>
                    <a:pt x="1796" y="188"/>
                  </a:lnTo>
                  <a:lnTo>
                    <a:pt x="203" y="188"/>
                  </a:lnTo>
                  <a:lnTo>
                    <a:pt x="203" y="25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BCA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129" y="1893"/>
              <a:ext cx="1551" cy="493"/>
            </a:xfrm>
            <a:custGeom>
              <a:avLst/>
              <a:gdLst>
                <a:gd name="T0" fmla="*/ 0 w 1551"/>
                <a:gd name="T1" fmla="*/ 0 h 493"/>
                <a:gd name="T2" fmla="*/ 1551 w 1551"/>
                <a:gd name="T3" fmla="*/ 0 h 493"/>
                <a:gd name="T4" fmla="*/ 1551 w 1551"/>
                <a:gd name="T5" fmla="*/ 493 h 493"/>
                <a:gd name="T6" fmla="*/ 0 w 1551"/>
                <a:gd name="T7" fmla="*/ 493 h 493"/>
                <a:gd name="T8" fmla="*/ 0 w 1551"/>
                <a:gd name="T9" fmla="*/ 0 h 493"/>
                <a:gd name="T10" fmla="*/ 9 w 1551"/>
                <a:gd name="T11" fmla="*/ 489 h 493"/>
                <a:gd name="T12" fmla="*/ 5 w 1551"/>
                <a:gd name="T13" fmla="*/ 485 h 493"/>
                <a:gd name="T14" fmla="*/ 1546 w 1551"/>
                <a:gd name="T15" fmla="*/ 485 h 493"/>
                <a:gd name="T16" fmla="*/ 1542 w 1551"/>
                <a:gd name="T17" fmla="*/ 489 h 493"/>
                <a:gd name="T18" fmla="*/ 1542 w 1551"/>
                <a:gd name="T19" fmla="*/ 4 h 493"/>
                <a:gd name="T20" fmla="*/ 1546 w 1551"/>
                <a:gd name="T21" fmla="*/ 8 h 493"/>
                <a:gd name="T22" fmla="*/ 5 w 1551"/>
                <a:gd name="T23" fmla="*/ 8 h 493"/>
                <a:gd name="T24" fmla="*/ 9 w 1551"/>
                <a:gd name="T25" fmla="*/ 4 h 493"/>
                <a:gd name="T26" fmla="*/ 9 w 1551"/>
                <a:gd name="T27" fmla="*/ 48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1" h="493">
                  <a:moveTo>
                    <a:pt x="0" y="0"/>
                  </a:moveTo>
                  <a:lnTo>
                    <a:pt x="1551" y="0"/>
                  </a:lnTo>
                  <a:lnTo>
                    <a:pt x="1551" y="493"/>
                  </a:lnTo>
                  <a:lnTo>
                    <a:pt x="0" y="493"/>
                  </a:lnTo>
                  <a:lnTo>
                    <a:pt x="0" y="0"/>
                  </a:lnTo>
                  <a:close/>
                  <a:moveTo>
                    <a:pt x="9" y="489"/>
                  </a:moveTo>
                  <a:lnTo>
                    <a:pt x="5" y="485"/>
                  </a:lnTo>
                  <a:lnTo>
                    <a:pt x="1546" y="485"/>
                  </a:lnTo>
                  <a:lnTo>
                    <a:pt x="1542" y="489"/>
                  </a:lnTo>
                  <a:lnTo>
                    <a:pt x="1542" y="4"/>
                  </a:lnTo>
                  <a:lnTo>
                    <a:pt x="1546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48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276" y="2079"/>
              <a:ext cx="13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Pesquisa básica e aplicada 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2953" y="1901"/>
              <a:ext cx="1577" cy="485"/>
            </a:xfrm>
            <a:custGeom>
              <a:avLst/>
              <a:gdLst>
                <a:gd name="T0" fmla="*/ 0 w 1577"/>
                <a:gd name="T1" fmla="*/ 0 h 485"/>
                <a:gd name="T2" fmla="*/ 1577 w 1577"/>
                <a:gd name="T3" fmla="*/ 0 h 485"/>
                <a:gd name="T4" fmla="*/ 1577 w 1577"/>
                <a:gd name="T5" fmla="*/ 485 h 485"/>
                <a:gd name="T6" fmla="*/ 0 w 1577"/>
                <a:gd name="T7" fmla="*/ 485 h 485"/>
                <a:gd name="T8" fmla="*/ 0 w 1577"/>
                <a:gd name="T9" fmla="*/ 0 h 485"/>
                <a:gd name="T10" fmla="*/ 9 w 1577"/>
                <a:gd name="T11" fmla="*/ 481 h 485"/>
                <a:gd name="T12" fmla="*/ 4 w 1577"/>
                <a:gd name="T13" fmla="*/ 477 h 485"/>
                <a:gd name="T14" fmla="*/ 1572 w 1577"/>
                <a:gd name="T15" fmla="*/ 477 h 485"/>
                <a:gd name="T16" fmla="*/ 1568 w 1577"/>
                <a:gd name="T17" fmla="*/ 481 h 485"/>
                <a:gd name="T18" fmla="*/ 1568 w 1577"/>
                <a:gd name="T19" fmla="*/ 5 h 485"/>
                <a:gd name="T20" fmla="*/ 1572 w 1577"/>
                <a:gd name="T21" fmla="*/ 9 h 485"/>
                <a:gd name="T22" fmla="*/ 4 w 1577"/>
                <a:gd name="T23" fmla="*/ 9 h 485"/>
                <a:gd name="T24" fmla="*/ 9 w 1577"/>
                <a:gd name="T25" fmla="*/ 5 h 485"/>
                <a:gd name="T26" fmla="*/ 9 w 1577"/>
                <a:gd name="T27" fmla="*/ 48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7" h="485">
                  <a:moveTo>
                    <a:pt x="0" y="0"/>
                  </a:moveTo>
                  <a:lnTo>
                    <a:pt x="1577" y="0"/>
                  </a:lnTo>
                  <a:lnTo>
                    <a:pt x="1577" y="485"/>
                  </a:lnTo>
                  <a:lnTo>
                    <a:pt x="0" y="485"/>
                  </a:lnTo>
                  <a:lnTo>
                    <a:pt x="0" y="0"/>
                  </a:lnTo>
                  <a:close/>
                  <a:moveTo>
                    <a:pt x="9" y="481"/>
                  </a:moveTo>
                  <a:lnTo>
                    <a:pt x="4" y="477"/>
                  </a:lnTo>
                  <a:lnTo>
                    <a:pt x="1572" y="477"/>
                  </a:lnTo>
                  <a:lnTo>
                    <a:pt x="1568" y="481"/>
                  </a:lnTo>
                  <a:lnTo>
                    <a:pt x="1568" y="5"/>
                  </a:lnTo>
                  <a:lnTo>
                    <a:pt x="1572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481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282" y="1951"/>
              <a:ext cx="96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Pesquisa aplicada 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326" y="2084"/>
              <a:ext cx="85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desenvolvimento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423" y="2217"/>
              <a:ext cx="67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experimental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121" y="2403"/>
              <a:ext cx="1541" cy="30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338" y="2436"/>
              <a:ext cx="117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Criação / produção do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549" y="2569"/>
              <a:ext cx="7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conhecimento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962" y="2403"/>
              <a:ext cx="1541" cy="30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344" y="2436"/>
              <a:ext cx="8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Difusão / uso do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396" y="2569"/>
              <a:ext cx="7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conhecimento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680" y="1450"/>
              <a:ext cx="1456" cy="443"/>
            </a:xfrm>
            <a:custGeom>
              <a:avLst/>
              <a:gdLst>
                <a:gd name="T0" fmla="*/ 2115 w 2644"/>
                <a:gd name="T1" fmla="*/ 848 h 848"/>
                <a:gd name="T2" fmla="*/ 1400 w 2644"/>
                <a:gd name="T3" fmla="*/ 583 h 848"/>
                <a:gd name="T4" fmla="*/ 1763 w 2644"/>
                <a:gd name="T5" fmla="*/ 583 h 848"/>
                <a:gd name="T6" fmla="*/ 1763 w 2644"/>
                <a:gd name="T7" fmla="*/ 583 h 848"/>
                <a:gd name="T8" fmla="*/ 0 w 2644"/>
                <a:gd name="T9" fmla="*/ 0 h 848"/>
                <a:gd name="T10" fmla="*/ 0 w 2644"/>
                <a:gd name="T11" fmla="*/ 0 h 848"/>
                <a:gd name="T12" fmla="*/ 517 w 2644"/>
                <a:gd name="T13" fmla="*/ 0 h 848"/>
                <a:gd name="T14" fmla="*/ 517 w 2644"/>
                <a:gd name="T15" fmla="*/ 0 h 848"/>
                <a:gd name="T16" fmla="*/ 2280 w 2644"/>
                <a:gd name="T17" fmla="*/ 583 h 848"/>
                <a:gd name="T18" fmla="*/ 2280 w 2644"/>
                <a:gd name="T19" fmla="*/ 583 h 848"/>
                <a:gd name="T20" fmla="*/ 2644 w 2644"/>
                <a:gd name="T21" fmla="*/ 583 h 848"/>
                <a:gd name="T22" fmla="*/ 2115 w 2644"/>
                <a:gd name="T23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4" h="848">
                  <a:moveTo>
                    <a:pt x="2115" y="848"/>
                  </a:moveTo>
                  <a:lnTo>
                    <a:pt x="1400" y="583"/>
                  </a:lnTo>
                  <a:lnTo>
                    <a:pt x="1763" y="583"/>
                  </a:lnTo>
                  <a:lnTo>
                    <a:pt x="1763" y="583"/>
                  </a:lnTo>
                  <a:cubicBezTo>
                    <a:pt x="1513" y="236"/>
                    <a:pt x="802" y="0"/>
                    <a:pt x="0" y="0"/>
                  </a:cubicBezTo>
                  <a:lnTo>
                    <a:pt x="0" y="0"/>
                  </a:lnTo>
                  <a:lnTo>
                    <a:pt x="517" y="0"/>
                  </a:lnTo>
                  <a:lnTo>
                    <a:pt x="517" y="0"/>
                  </a:lnTo>
                  <a:cubicBezTo>
                    <a:pt x="1318" y="0"/>
                    <a:pt x="2029" y="236"/>
                    <a:pt x="2280" y="583"/>
                  </a:cubicBezTo>
                  <a:lnTo>
                    <a:pt x="2280" y="583"/>
                  </a:lnTo>
                  <a:lnTo>
                    <a:pt x="2644" y="583"/>
                  </a:lnTo>
                  <a:lnTo>
                    <a:pt x="2115" y="848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658" y="1450"/>
              <a:ext cx="1165" cy="443"/>
            </a:xfrm>
            <a:custGeom>
              <a:avLst/>
              <a:gdLst>
                <a:gd name="T0" fmla="*/ 2115 w 2115"/>
                <a:gd name="T1" fmla="*/ 9 h 848"/>
                <a:gd name="T2" fmla="*/ 517 w 2115"/>
                <a:gd name="T3" fmla="*/ 848 h 848"/>
                <a:gd name="T4" fmla="*/ 517 w 2115"/>
                <a:gd name="T5" fmla="*/ 848 h 848"/>
                <a:gd name="T6" fmla="*/ 0 w 2115"/>
                <a:gd name="T7" fmla="*/ 848 h 848"/>
                <a:gd name="T8" fmla="*/ 0 w 2115"/>
                <a:gd name="T9" fmla="*/ 848 h 848"/>
                <a:gd name="T10" fmla="*/ 1856 w 2115"/>
                <a:gd name="T11" fmla="*/ 0 h 848"/>
                <a:gd name="T12" fmla="*/ 2115 w 2115"/>
                <a:gd name="T13" fmla="*/ 9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5" h="848">
                  <a:moveTo>
                    <a:pt x="2115" y="9"/>
                  </a:moveTo>
                  <a:cubicBezTo>
                    <a:pt x="1198" y="68"/>
                    <a:pt x="517" y="426"/>
                    <a:pt x="517" y="848"/>
                  </a:cubicBezTo>
                  <a:lnTo>
                    <a:pt x="517" y="848"/>
                  </a:lnTo>
                  <a:lnTo>
                    <a:pt x="0" y="848"/>
                  </a:lnTo>
                  <a:lnTo>
                    <a:pt x="0" y="848"/>
                  </a:lnTo>
                  <a:cubicBezTo>
                    <a:pt x="0" y="380"/>
                    <a:pt x="831" y="0"/>
                    <a:pt x="1856" y="0"/>
                  </a:cubicBezTo>
                  <a:cubicBezTo>
                    <a:pt x="1943" y="0"/>
                    <a:pt x="2029" y="3"/>
                    <a:pt x="2115" y="9"/>
                  </a:cubicBezTo>
                  <a:close/>
                </a:path>
              </a:pathLst>
            </a:custGeom>
            <a:solidFill>
              <a:srgbClr val="2952C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507" y="2712"/>
              <a:ext cx="1460" cy="444"/>
            </a:xfrm>
            <a:custGeom>
              <a:avLst/>
              <a:gdLst>
                <a:gd name="T0" fmla="*/ 528 w 2651"/>
                <a:gd name="T1" fmla="*/ 0 h 848"/>
                <a:gd name="T2" fmla="*/ 1244 w 2651"/>
                <a:gd name="T3" fmla="*/ 265 h 848"/>
                <a:gd name="T4" fmla="*/ 880 w 2651"/>
                <a:gd name="T5" fmla="*/ 265 h 848"/>
                <a:gd name="T6" fmla="*/ 880 w 2651"/>
                <a:gd name="T7" fmla="*/ 265 h 848"/>
                <a:gd name="T8" fmla="*/ 2651 w 2651"/>
                <a:gd name="T9" fmla="*/ 848 h 848"/>
                <a:gd name="T10" fmla="*/ 2651 w 2651"/>
                <a:gd name="T11" fmla="*/ 848 h 848"/>
                <a:gd name="T12" fmla="*/ 2134 w 2651"/>
                <a:gd name="T13" fmla="*/ 848 h 848"/>
                <a:gd name="T14" fmla="*/ 2134 w 2651"/>
                <a:gd name="T15" fmla="*/ 848 h 848"/>
                <a:gd name="T16" fmla="*/ 364 w 2651"/>
                <a:gd name="T17" fmla="*/ 265 h 848"/>
                <a:gd name="T18" fmla="*/ 364 w 2651"/>
                <a:gd name="T19" fmla="*/ 265 h 848"/>
                <a:gd name="T20" fmla="*/ 0 w 2651"/>
                <a:gd name="T21" fmla="*/ 265 h 848"/>
                <a:gd name="T22" fmla="*/ 528 w 2651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51" h="848">
                  <a:moveTo>
                    <a:pt x="528" y="0"/>
                  </a:moveTo>
                  <a:lnTo>
                    <a:pt x="1244" y="265"/>
                  </a:lnTo>
                  <a:lnTo>
                    <a:pt x="880" y="265"/>
                  </a:lnTo>
                  <a:lnTo>
                    <a:pt x="880" y="265"/>
                  </a:lnTo>
                  <a:cubicBezTo>
                    <a:pt x="1131" y="613"/>
                    <a:pt x="1846" y="848"/>
                    <a:pt x="2651" y="848"/>
                  </a:cubicBezTo>
                  <a:lnTo>
                    <a:pt x="2651" y="848"/>
                  </a:lnTo>
                  <a:lnTo>
                    <a:pt x="2134" y="848"/>
                  </a:lnTo>
                  <a:lnTo>
                    <a:pt x="2134" y="848"/>
                  </a:lnTo>
                  <a:cubicBezTo>
                    <a:pt x="1329" y="848"/>
                    <a:pt x="615" y="613"/>
                    <a:pt x="364" y="265"/>
                  </a:cubicBezTo>
                  <a:lnTo>
                    <a:pt x="364" y="265"/>
                  </a:lnTo>
                  <a:lnTo>
                    <a:pt x="0" y="265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824" y="2712"/>
              <a:ext cx="1169" cy="444"/>
            </a:xfrm>
            <a:custGeom>
              <a:avLst/>
              <a:gdLst>
                <a:gd name="T0" fmla="*/ 0 w 2122"/>
                <a:gd name="T1" fmla="*/ 840 h 848"/>
                <a:gd name="T2" fmla="*/ 1606 w 2122"/>
                <a:gd name="T3" fmla="*/ 0 h 848"/>
                <a:gd name="T4" fmla="*/ 1606 w 2122"/>
                <a:gd name="T5" fmla="*/ 0 h 848"/>
                <a:gd name="T6" fmla="*/ 2122 w 2122"/>
                <a:gd name="T7" fmla="*/ 0 h 848"/>
                <a:gd name="T8" fmla="*/ 2122 w 2122"/>
                <a:gd name="T9" fmla="*/ 0 h 848"/>
                <a:gd name="T10" fmla="*/ 259 w 2122"/>
                <a:gd name="T11" fmla="*/ 848 h 848"/>
                <a:gd name="T12" fmla="*/ 0 w 2122"/>
                <a:gd name="T13" fmla="*/ 84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2" h="848">
                  <a:moveTo>
                    <a:pt x="0" y="840"/>
                  </a:moveTo>
                  <a:cubicBezTo>
                    <a:pt x="921" y="782"/>
                    <a:pt x="1606" y="423"/>
                    <a:pt x="1606" y="0"/>
                  </a:cubicBezTo>
                  <a:lnTo>
                    <a:pt x="1606" y="0"/>
                  </a:lnTo>
                  <a:lnTo>
                    <a:pt x="2122" y="0"/>
                  </a:lnTo>
                  <a:lnTo>
                    <a:pt x="2122" y="0"/>
                  </a:lnTo>
                  <a:cubicBezTo>
                    <a:pt x="2122" y="469"/>
                    <a:pt x="1288" y="848"/>
                    <a:pt x="259" y="848"/>
                  </a:cubicBezTo>
                  <a:cubicBezTo>
                    <a:pt x="172" y="848"/>
                    <a:pt x="86" y="846"/>
                    <a:pt x="0" y="840"/>
                  </a:cubicBezTo>
                  <a:close/>
                </a:path>
              </a:pathLst>
            </a:custGeom>
            <a:solidFill>
              <a:srgbClr val="2952C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89" y="1425"/>
              <a:ext cx="739" cy="1759"/>
            </a:xfrm>
            <a:custGeom>
              <a:avLst/>
              <a:gdLst>
                <a:gd name="T0" fmla="*/ 419 w 739"/>
                <a:gd name="T1" fmla="*/ 156 h 1759"/>
                <a:gd name="T2" fmla="*/ 641 w 739"/>
                <a:gd name="T3" fmla="*/ 0 h 1759"/>
                <a:gd name="T4" fmla="*/ 739 w 739"/>
                <a:gd name="T5" fmla="*/ 244 h 1759"/>
                <a:gd name="T6" fmla="*/ 659 w 739"/>
                <a:gd name="T7" fmla="*/ 222 h 1759"/>
                <a:gd name="T8" fmla="*/ 240 w 739"/>
                <a:gd name="T9" fmla="*/ 1582 h 1759"/>
                <a:gd name="T10" fmla="*/ 320 w 739"/>
                <a:gd name="T11" fmla="*/ 1605 h 1759"/>
                <a:gd name="T12" fmla="*/ 100 w 739"/>
                <a:gd name="T13" fmla="*/ 1759 h 1759"/>
                <a:gd name="T14" fmla="*/ 0 w 739"/>
                <a:gd name="T15" fmla="*/ 1516 h 1759"/>
                <a:gd name="T16" fmla="*/ 81 w 739"/>
                <a:gd name="T17" fmla="*/ 1538 h 1759"/>
                <a:gd name="T18" fmla="*/ 500 w 739"/>
                <a:gd name="T19" fmla="*/ 178 h 1759"/>
                <a:gd name="T20" fmla="*/ 419 w 739"/>
                <a:gd name="T21" fmla="*/ 156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9" h="1759">
                  <a:moveTo>
                    <a:pt x="419" y="156"/>
                  </a:moveTo>
                  <a:lnTo>
                    <a:pt x="641" y="0"/>
                  </a:lnTo>
                  <a:lnTo>
                    <a:pt x="739" y="244"/>
                  </a:lnTo>
                  <a:lnTo>
                    <a:pt x="659" y="222"/>
                  </a:lnTo>
                  <a:lnTo>
                    <a:pt x="240" y="1582"/>
                  </a:lnTo>
                  <a:lnTo>
                    <a:pt x="320" y="1605"/>
                  </a:lnTo>
                  <a:lnTo>
                    <a:pt x="100" y="1759"/>
                  </a:lnTo>
                  <a:lnTo>
                    <a:pt x="0" y="1516"/>
                  </a:lnTo>
                  <a:lnTo>
                    <a:pt x="81" y="1538"/>
                  </a:lnTo>
                  <a:lnTo>
                    <a:pt x="500" y="178"/>
                  </a:lnTo>
                  <a:lnTo>
                    <a:pt x="419" y="156"/>
                  </a:lnTo>
                  <a:close/>
                </a:path>
              </a:pathLst>
            </a:custGeom>
            <a:solidFill>
              <a:srgbClr val="8BCA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499" y="1433"/>
              <a:ext cx="733" cy="1761"/>
            </a:xfrm>
            <a:custGeom>
              <a:avLst/>
              <a:gdLst>
                <a:gd name="T0" fmla="*/ 0 w 733"/>
                <a:gd name="T1" fmla="*/ 243 h 1761"/>
                <a:gd name="T2" fmla="*/ 100 w 733"/>
                <a:gd name="T3" fmla="*/ 0 h 1761"/>
                <a:gd name="T4" fmla="*/ 320 w 733"/>
                <a:gd name="T5" fmla="*/ 156 h 1761"/>
                <a:gd name="T6" fmla="*/ 240 w 733"/>
                <a:gd name="T7" fmla="*/ 178 h 1761"/>
                <a:gd name="T8" fmla="*/ 653 w 733"/>
                <a:gd name="T9" fmla="*/ 1540 h 1761"/>
                <a:gd name="T10" fmla="*/ 733 w 733"/>
                <a:gd name="T11" fmla="*/ 1518 h 1761"/>
                <a:gd name="T12" fmla="*/ 633 w 733"/>
                <a:gd name="T13" fmla="*/ 1761 h 1761"/>
                <a:gd name="T14" fmla="*/ 413 w 733"/>
                <a:gd name="T15" fmla="*/ 1605 h 1761"/>
                <a:gd name="T16" fmla="*/ 493 w 733"/>
                <a:gd name="T17" fmla="*/ 1583 h 1761"/>
                <a:gd name="T18" fmla="*/ 80 w 733"/>
                <a:gd name="T19" fmla="*/ 221 h 1761"/>
                <a:gd name="T20" fmla="*/ 0 w 733"/>
                <a:gd name="T21" fmla="*/ 243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3" h="1761">
                  <a:moveTo>
                    <a:pt x="0" y="243"/>
                  </a:moveTo>
                  <a:lnTo>
                    <a:pt x="100" y="0"/>
                  </a:lnTo>
                  <a:lnTo>
                    <a:pt x="320" y="156"/>
                  </a:lnTo>
                  <a:lnTo>
                    <a:pt x="240" y="178"/>
                  </a:lnTo>
                  <a:lnTo>
                    <a:pt x="653" y="1540"/>
                  </a:lnTo>
                  <a:lnTo>
                    <a:pt x="733" y="1518"/>
                  </a:lnTo>
                  <a:lnTo>
                    <a:pt x="633" y="1761"/>
                  </a:lnTo>
                  <a:lnTo>
                    <a:pt x="413" y="1605"/>
                  </a:lnTo>
                  <a:lnTo>
                    <a:pt x="493" y="1583"/>
                  </a:lnTo>
                  <a:lnTo>
                    <a:pt x="80" y="221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8BCA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034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Picture 2" descr="C:\Users\Alexandre\Desktop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30634"/>
            <a:ext cx="7294542" cy="5006678"/>
          </a:xfrm>
          <a:prstGeom prst="rect">
            <a:avLst/>
          </a:prstGeom>
          <a:noFill/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7308304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Problemas vivenciados pelos NIT brasileiros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3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347" y="2208750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5496" y="2794918"/>
            <a:ext cx="1810544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Modelo de Gestão de TT da USP – oferta de tecnologia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36377"/>
            <a:ext cx="190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Fonte: Dias (2011, p.  107)</a:t>
            </a:r>
            <a:endParaRPr lang="pt-BR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322897"/>
              </p:ext>
            </p:extLst>
          </p:nvPr>
        </p:nvGraphicFramePr>
        <p:xfrm>
          <a:off x="1755204" y="-27384"/>
          <a:ext cx="73533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Visio" r:id="rId3" imgW="7486540" imgH="6982372" progId="Visio.Drawing.11">
                  <p:embed/>
                </p:oleObj>
              </mc:Choice>
              <mc:Fallback>
                <p:oleObj name="Visio" r:id="rId3" imgW="7486540" imgH="69823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204" y="-27384"/>
                        <a:ext cx="73533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9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7452320" cy="990600"/>
          </a:xfrm>
        </p:spPr>
        <p:txBody>
          <a:bodyPr>
            <a:normAutofit fontScale="90000"/>
          </a:bodyPr>
          <a:lstStyle/>
          <a:p>
            <a:r>
              <a:rPr lang="pt-BR" sz="3000" dirty="0" smtClean="0">
                <a:solidFill>
                  <a:srgbClr val="BDF6FD"/>
                </a:solidFill>
              </a:rPr>
              <a:t>Principais indicadores de TT da USP e da Unicamp</a:t>
            </a:r>
            <a:endParaRPr lang="pt-BR" sz="3000" dirty="0">
              <a:solidFill>
                <a:srgbClr val="BDF6FD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082"/>
              </p:ext>
            </p:extLst>
          </p:nvPr>
        </p:nvGraphicFramePr>
        <p:xfrm>
          <a:off x="179512" y="908719"/>
          <a:ext cx="8640960" cy="55446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85354"/>
                <a:gridCol w="2388558"/>
                <a:gridCol w="1967048"/>
              </a:tblGrid>
              <a:tr h="305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Universidade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/>
                        <a:t>USP</a:t>
                      </a:r>
                      <a:endParaRPr lang="pt-B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Unicamp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Nº de docentes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5.865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1.750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Nº de pós-graduandos matriculados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26.568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10.906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Nº de servidores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16.187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7.916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/>
                        <a:t>Produção científica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USP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Unicamp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Nº de artigos publicados e indexados no ISI (2010)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8.417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2.771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/>
                        <a:t>Estrutura e atuação do NIT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Agência USP de Inovação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Inova Unicamp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Nº de colaboradores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/>
                        <a:t>44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43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Nº de requerimentos de patentes no Banco de Patentes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658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706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    INPI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601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610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    Escritórios internacionais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47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95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Nº de patentes concedidas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107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73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    INPI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95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70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    Organismos Internacionais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12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3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Nº de patentes indeferidas/arquivadas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36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/>
                        <a:t>não informado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6024" y="6392361"/>
            <a:ext cx="29878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schemeClr val="tx2">
                    <a:lumMod val="75000"/>
                  </a:schemeClr>
                </a:solidFill>
              </a:rPr>
              <a:t>Fonte: Dias (2011, p.  145)</a:t>
            </a:r>
            <a:endParaRPr lang="pt-BR" sz="1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308304" cy="990600"/>
          </a:xfrm>
        </p:spPr>
        <p:txBody>
          <a:bodyPr>
            <a:normAutofit fontScale="90000"/>
          </a:bodyPr>
          <a:lstStyle/>
          <a:p>
            <a:r>
              <a:rPr lang="pt-BR" sz="3000" dirty="0" smtClean="0">
                <a:solidFill>
                  <a:srgbClr val="BDF6FD"/>
                </a:solidFill>
              </a:rPr>
              <a:t>Principais indicadores de TT da USP e da Unicamp</a:t>
            </a:r>
            <a:endParaRPr lang="pt-BR" sz="3000" dirty="0">
              <a:solidFill>
                <a:srgbClr val="BDF6FD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4016" y="6592996"/>
            <a:ext cx="3635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Dias (2011, p.  145-146)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97171"/>
              </p:ext>
            </p:extLst>
          </p:nvPr>
        </p:nvGraphicFramePr>
        <p:xfrm>
          <a:off x="179512" y="764703"/>
          <a:ext cx="7992889" cy="28216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24536"/>
                <a:gridCol w="1728192"/>
                <a:gridCol w="1440161"/>
              </a:tblGrid>
              <a:tr h="565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/>
                        <a:t>Indicadores de </a:t>
                      </a:r>
                      <a:r>
                        <a:rPr lang="pt-BR" sz="1400" b="1" dirty="0" err="1"/>
                        <a:t>C&amp;T</a:t>
                      </a:r>
                      <a:r>
                        <a:rPr lang="pt-BR" sz="1400" b="1" dirty="0"/>
                        <a:t> e TT</a:t>
                      </a:r>
                      <a:endParaRPr lang="pt-B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/>
                        <a:t>USP</a:t>
                      </a:r>
                      <a:r>
                        <a:rPr lang="pt-BR" sz="1400" b="1" baseline="0" dirty="0" smtClean="0"/>
                        <a:t> – </a:t>
                      </a:r>
                      <a:r>
                        <a:rPr lang="pt-BR" sz="1400" b="1" dirty="0" smtClean="0"/>
                        <a:t>Agência </a:t>
                      </a:r>
                      <a:r>
                        <a:rPr lang="pt-BR" sz="1400" b="1" dirty="0"/>
                        <a:t>USP de Inovação</a:t>
                      </a:r>
                      <a:endParaRPr lang="pt-B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/>
                        <a:t>Unicamp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/>
                        <a:t>Inova Unicamp</a:t>
                      </a:r>
                      <a:endParaRPr lang="pt-B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Nº de artigos publicados e indexados no ISI / Nº de docentes (2010)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/>
                        <a:t>1,43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1,58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Nº de depósitos de pedido de patente / Nº de artigos publicados e indexados no ISI (2010)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/>
                        <a:t>0,8%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1,9%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/>
                        <a:t>Nº de docentes / Nº colaboradores do NIT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/>
                        <a:t>133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41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1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Nº de pós-graduandos / Nº colaboradores do NIT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/>
                        <a:t>681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253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Nº de depósitos de pedido de patente / Nº de docentes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0,11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/>
                        <a:t>0,40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49977"/>
              </p:ext>
            </p:extLst>
          </p:nvPr>
        </p:nvGraphicFramePr>
        <p:xfrm>
          <a:off x="251521" y="3627622"/>
          <a:ext cx="7920880" cy="31857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52527"/>
                <a:gridCol w="1728192"/>
                <a:gridCol w="1440161"/>
              </a:tblGrid>
              <a:tr h="548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Nº de depósitos de pedido de patente / Nº de pós-graduandos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0,02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0,06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Taxa de concessão de patentes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16%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10%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/>
                        <a:t>Nº de contratos de licenciamento de patentes assinados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/>
                        <a:t>68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Taxa média de licenciamento (1989 a 2010)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6%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11%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3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/>
                        <a:t>Taxa de licenciamento antes da operação do NIT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5%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1%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3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/>
                        <a:t>Taxa de licenciamento depois da operação do NIT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7%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15%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Ganhos econômicos auferidos (2005 a 2009</a:t>
                      </a:r>
                      <a:r>
                        <a:rPr lang="pt-BR" sz="1400" dirty="0" smtClean="0"/>
                        <a:t>)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R$ 472.979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/>
                        <a:t>R$ 1.067.173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/>
                        <a:t>Nº de spin-off geradas identificadas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/>
                        <a:t>69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/>
                        <a:t>64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6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6"/>
          <p:cNvGrpSpPr/>
          <p:nvPr/>
        </p:nvGrpSpPr>
        <p:grpSpPr>
          <a:xfrm>
            <a:off x="1187624" y="620688"/>
            <a:ext cx="7416824" cy="709319"/>
            <a:chOff x="1187624" y="1268760"/>
            <a:chExt cx="7416824" cy="1080120"/>
          </a:xfrm>
          <a:solidFill>
            <a:schemeClr val="accent1"/>
          </a:solidFill>
        </p:grpSpPr>
        <p:sp>
          <p:nvSpPr>
            <p:cNvPr id="2" name="Retângulo de cantos arredondados 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331640" y="1563610"/>
              <a:ext cx="5945981" cy="6795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300" i="1" dirty="0">
                  <a:solidFill>
                    <a:schemeClr val="bg1"/>
                  </a:solidFill>
                </a:rPr>
                <a:t>Monitoramento de tendências de inovação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2696"/>
            <a:ext cx="684479" cy="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21"/>
          <p:cNvGrpSpPr/>
          <p:nvPr/>
        </p:nvGrpSpPr>
        <p:grpSpPr>
          <a:xfrm>
            <a:off x="1187624" y="2155810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23" name="Retângulo de cantos arredondados 22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331640" y="1563610"/>
              <a:ext cx="5945981" cy="6092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</a:rPr>
                <a:t>Predisposição à cooperação </a:t>
              </a:r>
            </a:p>
          </p:txBody>
        </p:sp>
      </p:grpSp>
      <p:grpSp>
        <p:nvGrpSpPr>
          <p:cNvPr id="8" name="Grupo 24"/>
          <p:cNvGrpSpPr/>
          <p:nvPr/>
        </p:nvGrpSpPr>
        <p:grpSpPr>
          <a:xfrm>
            <a:off x="1187624" y="2947898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26" name="Retângulo de cantos arredondados 25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331640" y="1563610"/>
              <a:ext cx="5945981" cy="70300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Investimento em P&amp;D interno e externo</a:t>
              </a:r>
            </a:p>
          </p:txBody>
        </p:sp>
      </p:grpSp>
      <p:sp>
        <p:nvSpPr>
          <p:cNvPr id="29" name="Retângulo de cantos arredondados 28"/>
          <p:cNvSpPr/>
          <p:nvPr/>
        </p:nvSpPr>
        <p:spPr>
          <a:xfrm>
            <a:off x="1187624" y="3739986"/>
            <a:ext cx="7416824" cy="709319"/>
          </a:xfrm>
          <a:prstGeom prst="roundRect">
            <a:avLst/>
          </a:prstGeom>
          <a:solidFill>
            <a:srgbClr val="0495A9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10" name="Grupo 30"/>
          <p:cNvGrpSpPr/>
          <p:nvPr/>
        </p:nvGrpSpPr>
        <p:grpSpPr>
          <a:xfrm>
            <a:off x="1187624" y="4532074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32" name="Retângulo de cantos arredondados 3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331640" y="1268760"/>
              <a:ext cx="6143095" cy="107793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i="1" dirty="0" smtClean="0">
                  <a:solidFill>
                    <a:schemeClr val="bg1"/>
                  </a:solidFill>
                </a:rPr>
                <a:t>Capacidade de disponibilizar tecnologias para utilização por parte do meio produtivo </a:t>
              </a:r>
              <a:endParaRPr lang="pt-BR" sz="2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o 33"/>
          <p:cNvGrpSpPr/>
          <p:nvPr/>
        </p:nvGrpSpPr>
        <p:grpSpPr>
          <a:xfrm>
            <a:off x="1187624" y="5313401"/>
            <a:ext cx="7416824" cy="707887"/>
            <a:chOff x="1187624" y="1268760"/>
            <a:chExt cx="7416824" cy="1086011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solidFill>
              <a:srgbClr val="0495A9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259632" y="1268760"/>
              <a:ext cx="6408712" cy="1086011"/>
            </a:xfrm>
            <a:prstGeom prst="rect">
              <a:avLst/>
            </a:prstGeom>
            <a:solidFill>
              <a:srgbClr val="0495A9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rgbClr val="FFFFFF"/>
                  </a:solidFill>
                </a:rPr>
                <a:t>Predisposição </a:t>
              </a:r>
              <a:r>
                <a:rPr lang="pt-BR" sz="2000" dirty="0">
                  <a:solidFill>
                    <a:srgbClr val="FFFFFF"/>
                  </a:solidFill>
                </a:rPr>
                <a:t>para o gerenciamento da inovação sob a ótica da inovação </a:t>
              </a:r>
              <a:r>
                <a:rPr lang="pt-BR" sz="2000" dirty="0" smtClean="0">
                  <a:solidFill>
                    <a:srgbClr val="FFFFFF"/>
                  </a:solidFill>
                </a:rPr>
                <a:t>aberta</a:t>
              </a:r>
              <a:endParaRPr lang="pt-B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85409"/>
            <a:ext cx="712184" cy="5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11994"/>
            <a:ext cx="712184" cy="57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91914"/>
            <a:ext cx="712183" cy="56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47" y="4579344"/>
            <a:ext cx="720477" cy="61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55810"/>
            <a:ext cx="720477" cy="6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179512" y="60212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“A oportunidade externa no momento certo para empresa/universidade é crucial para o sucesso”</a:t>
            </a:r>
          </a:p>
          <a:p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“Os programas de inovação aberta buscam incrementar as oportunidades e a aderência entre oferta e demanda em C&amp;T&amp;I”</a:t>
            </a:r>
            <a:endParaRPr lang="pt-BR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31640" y="3773085"/>
            <a:ext cx="64087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Capacidade de encontrar formas de </a:t>
            </a:r>
            <a:r>
              <a:rPr lang="pt-BR" sz="2000" dirty="0" smtClean="0">
                <a:solidFill>
                  <a:schemeClr val="bg1"/>
                </a:solidFill>
              </a:rPr>
              <a:t>utilizar/absorver </a:t>
            </a:r>
            <a:r>
              <a:rPr lang="pt-BR" sz="2000" dirty="0">
                <a:solidFill>
                  <a:schemeClr val="bg1"/>
                </a:solidFill>
              </a:rPr>
              <a:t>a tecnologia gerada por outras organizações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BDF6FD"/>
                </a:solidFill>
              </a:rPr>
              <a:t>Para Concluir...</a:t>
            </a:r>
            <a:endParaRPr lang="en-US" sz="2800" dirty="0">
              <a:solidFill>
                <a:srgbClr val="BDF6FD"/>
              </a:solidFill>
            </a:endParaRPr>
          </a:p>
        </p:txBody>
      </p:sp>
      <p:grpSp>
        <p:nvGrpSpPr>
          <p:cNvPr id="39" name="Grupo 6"/>
          <p:cNvGrpSpPr/>
          <p:nvPr/>
        </p:nvGrpSpPr>
        <p:grpSpPr>
          <a:xfrm>
            <a:off x="1187624" y="1412776"/>
            <a:ext cx="7416824" cy="709319"/>
            <a:chOff x="1187624" y="1268760"/>
            <a:chExt cx="7416824" cy="1080120"/>
          </a:xfrm>
          <a:solidFill>
            <a:schemeClr val="accent1"/>
          </a:solidFill>
        </p:grpSpPr>
        <p:sp>
          <p:nvSpPr>
            <p:cNvPr id="40" name="Retângulo de cantos arredondados 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5"/>
            <p:cNvSpPr txBox="1"/>
            <p:nvPr/>
          </p:nvSpPr>
          <p:spPr>
            <a:xfrm>
              <a:off x="1331640" y="1563610"/>
              <a:ext cx="5945981" cy="6795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300" i="1" dirty="0" smtClean="0">
                  <a:solidFill>
                    <a:srgbClr val="FFFFFF"/>
                  </a:solidFill>
                </a:rPr>
                <a:t>Divulgação e difusão de invenções após PI</a:t>
              </a:r>
              <a:endParaRPr lang="pt-BR" sz="2300" i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84"/>
            <a:ext cx="684479" cy="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052190" y="2132856"/>
            <a:ext cx="5832475" cy="2232025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36290" y="1124620"/>
            <a:ext cx="6480175" cy="25923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55540" y="1196057"/>
            <a:ext cx="5094288" cy="1222375"/>
          </a:xfrm>
          <a:prstGeom prst="wedgeRoundRectCallout">
            <a:avLst>
              <a:gd name="adj1" fmla="val -50648"/>
              <a:gd name="adj2" fmla="val 707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200" i="1" dirty="0"/>
              <a:t>“O problema com as boas </a:t>
            </a:r>
            <a:r>
              <a:rPr lang="pt-BR" sz="2200" i="1" dirty="0" smtClean="0"/>
              <a:t>ideias </a:t>
            </a:r>
            <a:r>
              <a:rPr lang="pt-BR" sz="2200" i="1" dirty="0"/>
              <a:t>é que elas acabam dando muito trabalho” .</a:t>
            </a:r>
          </a:p>
          <a:p>
            <a:r>
              <a:rPr lang="pt-BR" dirty="0"/>
              <a:t>Peter F. Drucker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2996953"/>
            <a:ext cx="6061667" cy="1763476"/>
          </a:xfrm>
          <a:prstGeom prst="cloudCallout">
            <a:avLst>
              <a:gd name="adj1" fmla="val 4421"/>
              <a:gd name="adj2" fmla="val 83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200" b="1" i="1" dirty="0"/>
              <a:t>“A parte mais importante do progresso é o desejo de progredir”.</a:t>
            </a:r>
          </a:p>
          <a:p>
            <a:r>
              <a:rPr lang="pt-BR" sz="1800" b="1" dirty="0" smtClean="0"/>
              <a:t>                                Séneca</a:t>
            </a:r>
            <a:endParaRPr lang="pt-BR" sz="1800" b="1" dirty="0"/>
          </a:p>
          <a:p>
            <a:endParaRPr lang="pt-BR" sz="1800" b="1" dirty="0"/>
          </a:p>
        </p:txBody>
      </p:sp>
      <p:pic>
        <p:nvPicPr>
          <p:cNvPr id="8" name="Picture 7" descr="peterdru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3" y="908720"/>
            <a:ext cx="2089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en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17" y="4918868"/>
            <a:ext cx="3611831" cy="15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59632" y="188913"/>
            <a:ext cx="640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dirty="0">
                <a:solidFill>
                  <a:srgbClr val="BDF6FD"/>
                </a:solidFill>
                <a:latin typeface="+mj-lt"/>
              </a:rPr>
              <a:t>Para concluir...</a:t>
            </a:r>
          </a:p>
        </p:txBody>
      </p:sp>
    </p:spTree>
    <p:extLst>
      <p:ext uri="{BB962C8B-B14F-4D97-AF65-F5344CB8AC3E}">
        <p14:creationId xmlns:p14="http://schemas.microsoft.com/office/powerpoint/2010/main" val="36776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-99392"/>
            <a:ext cx="7488832" cy="1008112"/>
          </a:xfrm>
        </p:spPr>
        <p:txBody>
          <a:bodyPr/>
          <a:lstStyle/>
          <a:p>
            <a:r>
              <a:rPr lang="pt-BR" dirty="0" smtClean="0"/>
              <a:t>Nível Macro da Cooperação Empresa-Universidade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525344"/>
            <a:ext cx="29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Adaptado de </a:t>
            </a:r>
            <a:r>
              <a:rPr lang="pt-BR" dirty="0" err="1" smtClean="0"/>
              <a:t>Eun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(2006).</a:t>
            </a:r>
            <a:endParaRPr lang="pt-BR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31062" y="981074"/>
            <a:ext cx="8201752" cy="5688285"/>
            <a:chOff x="340" y="618"/>
            <a:chExt cx="5035" cy="349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618"/>
              <a:ext cx="503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" y="634"/>
              <a:ext cx="1412" cy="17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263" y="630"/>
              <a:ext cx="1420" cy="182"/>
            </a:xfrm>
            <a:custGeom>
              <a:avLst/>
              <a:gdLst>
                <a:gd name="T0" fmla="*/ 0 w 1420"/>
                <a:gd name="T1" fmla="*/ 0 h 182"/>
                <a:gd name="T2" fmla="*/ 1420 w 1420"/>
                <a:gd name="T3" fmla="*/ 0 h 182"/>
                <a:gd name="T4" fmla="*/ 1420 w 1420"/>
                <a:gd name="T5" fmla="*/ 182 h 182"/>
                <a:gd name="T6" fmla="*/ 0 w 1420"/>
                <a:gd name="T7" fmla="*/ 182 h 182"/>
                <a:gd name="T8" fmla="*/ 0 w 1420"/>
                <a:gd name="T9" fmla="*/ 0 h 182"/>
                <a:gd name="T10" fmla="*/ 8 w 1420"/>
                <a:gd name="T11" fmla="*/ 178 h 182"/>
                <a:gd name="T12" fmla="*/ 4 w 1420"/>
                <a:gd name="T13" fmla="*/ 174 h 182"/>
                <a:gd name="T14" fmla="*/ 1416 w 1420"/>
                <a:gd name="T15" fmla="*/ 174 h 182"/>
                <a:gd name="T16" fmla="*/ 1411 w 1420"/>
                <a:gd name="T17" fmla="*/ 178 h 182"/>
                <a:gd name="T18" fmla="*/ 1411 w 1420"/>
                <a:gd name="T19" fmla="*/ 4 h 182"/>
                <a:gd name="T20" fmla="*/ 1416 w 1420"/>
                <a:gd name="T21" fmla="*/ 8 h 182"/>
                <a:gd name="T22" fmla="*/ 4 w 1420"/>
                <a:gd name="T23" fmla="*/ 8 h 182"/>
                <a:gd name="T24" fmla="*/ 8 w 1420"/>
                <a:gd name="T25" fmla="*/ 4 h 182"/>
                <a:gd name="T26" fmla="*/ 8 w 1420"/>
                <a:gd name="T2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0" h="182">
                  <a:moveTo>
                    <a:pt x="0" y="0"/>
                  </a:moveTo>
                  <a:lnTo>
                    <a:pt x="1420" y="0"/>
                  </a:lnTo>
                  <a:lnTo>
                    <a:pt x="1420" y="182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8" y="178"/>
                  </a:moveTo>
                  <a:lnTo>
                    <a:pt x="4" y="174"/>
                  </a:lnTo>
                  <a:lnTo>
                    <a:pt x="1416" y="174"/>
                  </a:lnTo>
                  <a:lnTo>
                    <a:pt x="1411" y="178"/>
                  </a:lnTo>
                  <a:lnTo>
                    <a:pt x="1411" y="4"/>
                  </a:lnTo>
                  <a:lnTo>
                    <a:pt x="1416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17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347" y="666"/>
              <a:ext cx="1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Mais Empreendedorismo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49" y="3928"/>
              <a:ext cx="1403" cy="17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45" y="3924"/>
              <a:ext cx="1412" cy="182"/>
            </a:xfrm>
            <a:custGeom>
              <a:avLst/>
              <a:gdLst>
                <a:gd name="T0" fmla="*/ 0 w 1412"/>
                <a:gd name="T1" fmla="*/ 0 h 182"/>
                <a:gd name="T2" fmla="*/ 1412 w 1412"/>
                <a:gd name="T3" fmla="*/ 0 h 182"/>
                <a:gd name="T4" fmla="*/ 1412 w 1412"/>
                <a:gd name="T5" fmla="*/ 182 h 182"/>
                <a:gd name="T6" fmla="*/ 0 w 1412"/>
                <a:gd name="T7" fmla="*/ 182 h 182"/>
                <a:gd name="T8" fmla="*/ 0 w 1412"/>
                <a:gd name="T9" fmla="*/ 0 h 182"/>
                <a:gd name="T10" fmla="*/ 9 w 1412"/>
                <a:gd name="T11" fmla="*/ 178 h 182"/>
                <a:gd name="T12" fmla="*/ 4 w 1412"/>
                <a:gd name="T13" fmla="*/ 174 h 182"/>
                <a:gd name="T14" fmla="*/ 1407 w 1412"/>
                <a:gd name="T15" fmla="*/ 174 h 182"/>
                <a:gd name="T16" fmla="*/ 1403 w 1412"/>
                <a:gd name="T17" fmla="*/ 178 h 182"/>
                <a:gd name="T18" fmla="*/ 1403 w 1412"/>
                <a:gd name="T19" fmla="*/ 4 h 182"/>
                <a:gd name="T20" fmla="*/ 1407 w 1412"/>
                <a:gd name="T21" fmla="*/ 8 h 182"/>
                <a:gd name="T22" fmla="*/ 4 w 1412"/>
                <a:gd name="T23" fmla="*/ 8 h 182"/>
                <a:gd name="T24" fmla="*/ 9 w 1412"/>
                <a:gd name="T25" fmla="*/ 4 h 182"/>
                <a:gd name="T26" fmla="*/ 9 w 1412"/>
                <a:gd name="T2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2" h="182">
                  <a:moveTo>
                    <a:pt x="0" y="0"/>
                  </a:moveTo>
                  <a:lnTo>
                    <a:pt x="1412" y="0"/>
                  </a:lnTo>
                  <a:lnTo>
                    <a:pt x="1412" y="182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9" y="178"/>
                  </a:moveTo>
                  <a:lnTo>
                    <a:pt x="4" y="174"/>
                  </a:lnTo>
                  <a:lnTo>
                    <a:pt x="1407" y="174"/>
                  </a:lnTo>
                  <a:lnTo>
                    <a:pt x="1403" y="178"/>
                  </a:lnTo>
                  <a:lnTo>
                    <a:pt x="1403" y="4"/>
                  </a:lnTo>
                  <a:lnTo>
                    <a:pt x="1407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279" y="3958"/>
              <a:ext cx="138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Menos Empreendedorismo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38" y="2194"/>
              <a:ext cx="852" cy="30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33" y="2190"/>
              <a:ext cx="862" cy="309"/>
            </a:xfrm>
            <a:custGeom>
              <a:avLst/>
              <a:gdLst>
                <a:gd name="T0" fmla="*/ 0 w 862"/>
                <a:gd name="T1" fmla="*/ 0 h 309"/>
                <a:gd name="T2" fmla="*/ 862 w 862"/>
                <a:gd name="T3" fmla="*/ 0 h 309"/>
                <a:gd name="T4" fmla="*/ 862 w 862"/>
                <a:gd name="T5" fmla="*/ 309 h 309"/>
                <a:gd name="T6" fmla="*/ 0 w 862"/>
                <a:gd name="T7" fmla="*/ 309 h 309"/>
                <a:gd name="T8" fmla="*/ 0 w 862"/>
                <a:gd name="T9" fmla="*/ 0 h 309"/>
                <a:gd name="T10" fmla="*/ 9 w 862"/>
                <a:gd name="T11" fmla="*/ 305 h 309"/>
                <a:gd name="T12" fmla="*/ 5 w 862"/>
                <a:gd name="T13" fmla="*/ 301 h 309"/>
                <a:gd name="T14" fmla="*/ 857 w 862"/>
                <a:gd name="T15" fmla="*/ 301 h 309"/>
                <a:gd name="T16" fmla="*/ 853 w 862"/>
                <a:gd name="T17" fmla="*/ 305 h 309"/>
                <a:gd name="T18" fmla="*/ 853 w 862"/>
                <a:gd name="T19" fmla="*/ 4 h 309"/>
                <a:gd name="T20" fmla="*/ 857 w 862"/>
                <a:gd name="T21" fmla="*/ 8 h 309"/>
                <a:gd name="T22" fmla="*/ 5 w 862"/>
                <a:gd name="T23" fmla="*/ 8 h 309"/>
                <a:gd name="T24" fmla="*/ 9 w 862"/>
                <a:gd name="T25" fmla="*/ 4 h 309"/>
                <a:gd name="T26" fmla="*/ 9 w 862"/>
                <a:gd name="T27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" h="309">
                  <a:moveTo>
                    <a:pt x="0" y="0"/>
                  </a:moveTo>
                  <a:lnTo>
                    <a:pt x="862" y="0"/>
                  </a:lnTo>
                  <a:lnTo>
                    <a:pt x="862" y="309"/>
                  </a:lnTo>
                  <a:lnTo>
                    <a:pt x="0" y="309"/>
                  </a:lnTo>
                  <a:lnTo>
                    <a:pt x="0" y="0"/>
                  </a:lnTo>
                  <a:close/>
                  <a:moveTo>
                    <a:pt x="9" y="305"/>
                  </a:moveTo>
                  <a:lnTo>
                    <a:pt x="5" y="301"/>
                  </a:lnTo>
                  <a:lnTo>
                    <a:pt x="857" y="301"/>
                  </a:lnTo>
                  <a:lnTo>
                    <a:pt x="853" y="305"/>
                  </a:lnTo>
                  <a:lnTo>
                    <a:pt x="853" y="4"/>
                  </a:lnTo>
                  <a:lnTo>
                    <a:pt x="857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44" y="2222"/>
              <a:ext cx="6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Mecanismos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71" y="2349"/>
              <a:ext cx="63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mercado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514" y="2186"/>
              <a:ext cx="852" cy="3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509" y="2182"/>
              <a:ext cx="862" cy="309"/>
            </a:xfrm>
            <a:custGeom>
              <a:avLst/>
              <a:gdLst>
                <a:gd name="T0" fmla="*/ 0 w 862"/>
                <a:gd name="T1" fmla="*/ 0 h 309"/>
                <a:gd name="T2" fmla="*/ 862 w 862"/>
                <a:gd name="T3" fmla="*/ 0 h 309"/>
                <a:gd name="T4" fmla="*/ 862 w 862"/>
                <a:gd name="T5" fmla="*/ 309 h 309"/>
                <a:gd name="T6" fmla="*/ 0 w 862"/>
                <a:gd name="T7" fmla="*/ 309 h 309"/>
                <a:gd name="T8" fmla="*/ 0 w 862"/>
                <a:gd name="T9" fmla="*/ 0 h 309"/>
                <a:gd name="T10" fmla="*/ 9 w 862"/>
                <a:gd name="T11" fmla="*/ 305 h 309"/>
                <a:gd name="T12" fmla="*/ 5 w 862"/>
                <a:gd name="T13" fmla="*/ 301 h 309"/>
                <a:gd name="T14" fmla="*/ 857 w 862"/>
                <a:gd name="T15" fmla="*/ 301 h 309"/>
                <a:gd name="T16" fmla="*/ 853 w 862"/>
                <a:gd name="T17" fmla="*/ 305 h 309"/>
                <a:gd name="T18" fmla="*/ 853 w 862"/>
                <a:gd name="T19" fmla="*/ 4 h 309"/>
                <a:gd name="T20" fmla="*/ 857 w 862"/>
                <a:gd name="T21" fmla="*/ 8 h 309"/>
                <a:gd name="T22" fmla="*/ 5 w 862"/>
                <a:gd name="T23" fmla="*/ 8 h 309"/>
                <a:gd name="T24" fmla="*/ 9 w 862"/>
                <a:gd name="T25" fmla="*/ 4 h 309"/>
                <a:gd name="T26" fmla="*/ 9 w 862"/>
                <a:gd name="T27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" h="309">
                  <a:moveTo>
                    <a:pt x="0" y="0"/>
                  </a:moveTo>
                  <a:lnTo>
                    <a:pt x="862" y="0"/>
                  </a:lnTo>
                  <a:lnTo>
                    <a:pt x="862" y="309"/>
                  </a:lnTo>
                  <a:lnTo>
                    <a:pt x="0" y="309"/>
                  </a:lnTo>
                  <a:lnTo>
                    <a:pt x="0" y="0"/>
                  </a:lnTo>
                  <a:close/>
                  <a:moveTo>
                    <a:pt x="9" y="305"/>
                  </a:moveTo>
                  <a:lnTo>
                    <a:pt x="5" y="301"/>
                  </a:lnTo>
                  <a:lnTo>
                    <a:pt x="857" y="301"/>
                  </a:lnTo>
                  <a:lnTo>
                    <a:pt x="853" y="305"/>
                  </a:lnTo>
                  <a:lnTo>
                    <a:pt x="853" y="4"/>
                  </a:lnTo>
                  <a:lnTo>
                    <a:pt x="857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616" y="2214"/>
              <a:ext cx="6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Mecanismos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616" y="2341"/>
              <a:ext cx="67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hierárquicos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1290" y="3188"/>
              <a:ext cx="3209" cy="7"/>
            </a:xfrm>
            <a:custGeom>
              <a:avLst/>
              <a:gdLst>
                <a:gd name="T0" fmla="*/ 0 w 3209"/>
                <a:gd name="T1" fmla="*/ 0 h 7"/>
                <a:gd name="T2" fmla="*/ 63 w 3209"/>
                <a:gd name="T3" fmla="*/ 0 h 7"/>
                <a:gd name="T4" fmla="*/ 125 w 3209"/>
                <a:gd name="T5" fmla="*/ 0 h 7"/>
                <a:gd name="T6" fmla="*/ 187 w 3209"/>
                <a:gd name="T7" fmla="*/ 0 h 7"/>
                <a:gd name="T8" fmla="*/ 249 w 3209"/>
                <a:gd name="T9" fmla="*/ 0 h 7"/>
                <a:gd name="T10" fmla="*/ 312 w 3209"/>
                <a:gd name="T11" fmla="*/ 0 h 7"/>
                <a:gd name="T12" fmla="*/ 374 w 3209"/>
                <a:gd name="T13" fmla="*/ 0 h 7"/>
                <a:gd name="T14" fmla="*/ 436 w 3209"/>
                <a:gd name="T15" fmla="*/ 0 h 7"/>
                <a:gd name="T16" fmla="*/ 498 w 3209"/>
                <a:gd name="T17" fmla="*/ 0 h 7"/>
                <a:gd name="T18" fmla="*/ 560 w 3209"/>
                <a:gd name="T19" fmla="*/ 0 h 7"/>
                <a:gd name="T20" fmla="*/ 623 w 3209"/>
                <a:gd name="T21" fmla="*/ 0 h 7"/>
                <a:gd name="T22" fmla="*/ 685 w 3209"/>
                <a:gd name="T23" fmla="*/ 0 h 7"/>
                <a:gd name="T24" fmla="*/ 747 w 3209"/>
                <a:gd name="T25" fmla="*/ 0 h 7"/>
                <a:gd name="T26" fmla="*/ 809 w 3209"/>
                <a:gd name="T27" fmla="*/ 0 h 7"/>
                <a:gd name="T28" fmla="*/ 872 w 3209"/>
                <a:gd name="T29" fmla="*/ 0 h 7"/>
                <a:gd name="T30" fmla="*/ 934 w 3209"/>
                <a:gd name="T31" fmla="*/ 0 h 7"/>
                <a:gd name="T32" fmla="*/ 996 w 3209"/>
                <a:gd name="T33" fmla="*/ 0 h 7"/>
                <a:gd name="T34" fmla="*/ 1058 w 3209"/>
                <a:gd name="T35" fmla="*/ 0 h 7"/>
                <a:gd name="T36" fmla="*/ 1120 w 3209"/>
                <a:gd name="T37" fmla="*/ 0 h 7"/>
                <a:gd name="T38" fmla="*/ 1183 w 3209"/>
                <a:gd name="T39" fmla="*/ 0 h 7"/>
                <a:gd name="T40" fmla="*/ 1245 w 3209"/>
                <a:gd name="T41" fmla="*/ 0 h 7"/>
                <a:gd name="T42" fmla="*/ 1307 w 3209"/>
                <a:gd name="T43" fmla="*/ 0 h 7"/>
                <a:gd name="T44" fmla="*/ 1369 w 3209"/>
                <a:gd name="T45" fmla="*/ 0 h 7"/>
                <a:gd name="T46" fmla="*/ 1432 w 3209"/>
                <a:gd name="T47" fmla="*/ 0 h 7"/>
                <a:gd name="T48" fmla="*/ 1494 w 3209"/>
                <a:gd name="T49" fmla="*/ 0 h 7"/>
                <a:gd name="T50" fmla="*/ 1556 w 3209"/>
                <a:gd name="T51" fmla="*/ 0 h 7"/>
                <a:gd name="T52" fmla="*/ 1618 w 3209"/>
                <a:gd name="T53" fmla="*/ 0 h 7"/>
                <a:gd name="T54" fmla="*/ 1680 w 3209"/>
                <a:gd name="T55" fmla="*/ 0 h 7"/>
                <a:gd name="T56" fmla="*/ 1743 w 3209"/>
                <a:gd name="T57" fmla="*/ 0 h 7"/>
                <a:gd name="T58" fmla="*/ 1805 w 3209"/>
                <a:gd name="T59" fmla="*/ 0 h 7"/>
                <a:gd name="T60" fmla="*/ 1867 w 3209"/>
                <a:gd name="T61" fmla="*/ 0 h 7"/>
                <a:gd name="T62" fmla="*/ 1929 w 3209"/>
                <a:gd name="T63" fmla="*/ 0 h 7"/>
                <a:gd name="T64" fmla="*/ 1992 w 3209"/>
                <a:gd name="T65" fmla="*/ 0 h 7"/>
                <a:gd name="T66" fmla="*/ 2054 w 3209"/>
                <a:gd name="T67" fmla="*/ 0 h 7"/>
                <a:gd name="T68" fmla="*/ 2116 w 3209"/>
                <a:gd name="T69" fmla="*/ 0 h 7"/>
                <a:gd name="T70" fmla="*/ 2178 w 3209"/>
                <a:gd name="T71" fmla="*/ 0 h 7"/>
                <a:gd name="T72" fmla="*/ 2240 w 3209"/>
                <a:gd name="T73" fmla="*/ 0 h 7"/>
                <a:gd name="T74" fmla="*/ 2303 w 3209"/>
                <a:gd name="T75" fmla="*/ 0 h 7"/>
                <a:gd name="T76" fmla="*/ 2365 w 3209"/>
                <a:gd name="T77" fmla="*/ 0 h 7"/>
                <a:gd name="T78" fmla="*/ 2427 w 3209"/>
                <a:gd name="T79" fmla="*/ 0 h 7"/>
                <a:gd name="T80" fmla="*/ 2489 w 3209"/>
                <a:gd name="T81" fmla="*/ 0 h 7"/>
                <a:gd name="T82" fmla="*/ 2552 w 3209"/>
                <a:gd name="T83" fmla="*/ 0 h 7"/>
                <a:gd name="T84" fmla="*/ 2614 w 3209"/>
                <a:gd name="T85" fmla="*/ 0 h 7"/>
                <a:gd name="T86" fmla="*/ 2676 w 3209"/>
                <a:gd name="T87" fmla="*/ 0 h 7"/>
                <a:gd name="T88" fmla="*/ 2738 w 3209"/>
                <a:gd name="T89" fmla="*/ 0 h 7"/>
                <a:gd name="T90" fmla="*/ 2801 w 3209"/>
                <a:gd name="T91" fmla="*/ 0 h 7"/>
                <a:gd name="T92" fmla="*/ 2863 w 3209"/>
                <a:gd name="T93" fmla="*/ 0 h 7"/>
                <a:gd name="T94" fmla="*/ 2925 w 3209"/>
                <a:gd name="T95" fmla="*/ 0 h 7"/>
                <a:gd name="T96" fmla="*/ 2987 w 3209"/>
                <a:gd name="T97" fmla="*/ 0 h 7"/>
                <a:gd name="T98" fmla="*/ 3049 w 3209"/>
                <a:gd name="T99" fmla="*/ 0 h 7"/>
                <a:gd name="T100" fmla="*/ 3112 w 3209"/>
                <a:gd name="T101" fmla="*/ 0 h 7"/>
                <a:gd name="T102" fmla="*/ 3174 w 3209"/>
                <a:gd name="T10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9" h="7">
                  <a:moveTo>
                    <a:pt x="0" y="0"/>
                  </a:moveTo>
                  <a:lnTo>
                    <a:pt x="36" y="0"/>
                  </a:lnTo>
                  <a:lnTo>
                    <a:pt x="36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8" y="0"/>
                  </a:lnTo>
                  <a:lnTo>
                    <a:pt x="98" y="7"/>
                  </a:lnTo>
                  <a:lnTo>
                    <a:pt x="63" y="7"/>
                  </a:lnTo>
                  <a:lnTo>
                    <a:pt x="63" y="0"/>
                  </a:lnTo>
                  <a:close/>
                  <a:moveTo>
                    <a:pt x="125" y="0"/>
                  </a:moveTo>
                  <a:lnTo>
                    <a:pt x="161" y="0"/>
                  </a:lnTo>
                  <a:lnTo>
                    <a:pt x="161" y="7"/>
                  </a:lnTo>
                  <a:lnTo>
                    <a:pt x="125" y="7"/>
                  </a:lnTo>
                  <a:lnTo>
                    <a:pt x="125" y="0"/>
                  </a:lnTo>
                  <a:close/>
                  <a:moveTo>
                    <a:pt x="187" y="0"/>
                  </a:moveTo>
                  <a:lnTo>
                    <a:pt x="223" y="0"/>
                  </a:lnTo>
                  <a:lnTo>
                    <a:pt x="223" y="7"/>
                  </a:lnTo>
                  <a:lnTo>
                    <a:pt x="187" y="7"/>
                  </a:lnTo>
                  <a:lnTo>
                    <a:pt x="187" y="0"/>
                  </a:lnTo>
                  <a:close/>
                  <a:moveTo>
                    <a:pt x="249" y="0"/>
                  </a:moveTo>
                  <a:lnTo>
                    <a:pt x="285" y="0"/>
                  </a:lnTo>
                  <a:lnTo>
                    <a:pt x="285" y="7"/>
                  </a:lnTo>
                  <a:lnTo>
                    <a:pt x="249" y="7"/>
                  </a:lnTo>
                  <a:lnTo>
                    <a:pt x="249" y="0"/>
                  </a:lnTo>
                  <a:close/>
                  <a:moveTo>
                    <a:pt x="312" y="0"/>
                  </a:moveTo>
                  <a:lnTo>
                    <a:pt x="347" y="0"/>
                  </a:lnTo>
                  <a:lnTo>
                    <a:pt x="347" y="7"/>
                  </a:lnTo>
                  <a:lnTo>
                    <a:pt x="312" y="7"/>
                  </a:lnTo>
                  <a:lnTo>
                    <a:pt x="312" y="0"/>
                  </a:lnTo>
                  <a:close/>
                  <a:moveTo>
                    <a:pt x="374" y="0"/>
                  </a:moveTo>
                  <a:lnTo>
                    <a:pt x="409" y="0"/>
                  </a:lnTo>
                  <a:lnTo>
                    <a:pt x="409" y="7"/>
                  </a:lnTo>
                  <a:lnTo>
                    <a:pt x="374" y="7"/>
                  </a:lnTo>
                  <a:lnTo>
                    <a:pt x="374" y="0"/>
                  </a:lnTo>
                  <a:close/>
                  <a:moveTo>
                    <a:pt x="436" y="0"/>
                  </a:moveTo>
                  <a:lnTo>
                    <a:pt x="471" y="0"/>
                  </a:lnTo>
                  <a:lnTo>
                    <a:pt x="471" y="7"/>
                  </a:lnTo>
                  <a:lnTo>
                    <a:pt x="436" y="7"/>
                  </a:lnTo>
                  <a:lnTo>
                    <a:pt x="436" y="0"/>
                  </a:lnTo>
                  <a:close/>
                  <a:moveTo>
                    <a:pt x="498" y="0"/>
                  </a:moveTo>
                  <a:lnTo>
                    <a:pt x="534" y="0"/>
                  </a:lnTo>
                  <a:lnTo>
                    <a:pt x="534" y="7"/>
                  </a:lnTo>
                  <a:lnTo>
                    <a:pt x="498" y="7"/>
                  </a:lnTo>
                  <a:lnTo>
                    <a:pt x="498" y="0"/>
                  </a:lnTo>
                  <a:close/>
                  <a:moveTo>
                    <a:pt x="560" y="0"/>
                  </a:moveTo>
                  <a:lnTo>
                    <a:pt x="596" y="0"/>
                  </a:lnTo>
                  <a:lnTo>
                    <a:pt x="596" y="7"/>
                  </a:lnTo>
                  <a:lnTo>
                    <a:pt x="560" y="7"/>
                  </a:lnTo>
                  <a:lnTo>
                    <a:pt x="560" y="0"/>
                  </a:lnTo>
                  <a:close/>
                  <a:moveTo>
                    <a:pt x="623" y="0"/>
                  </a:moveTo>
                  <a:lnTo>
                    <a:pt x="658" y="0"/>
                  </a:lnTo>
                  <a:lnTo>
                    <a:pt x="658" y="7"/>
                  </a:lnTo>
                  <a:lnTo>
                    <a:pt x="623" y="7"/>
                  </a:lnTo>
                  <a:lnTo>
                    <a:pt x="623" y="0"/>
                  </a:lnTo>
                  <a:close/>
                  <a:moveTo>
                    <a:pt x="685" y="0"/>
                  </a:moveTo>
                  <a:lnTo>
                    <a:pt x="721" y="0"/>
                  </a:lnTo>
                  <a:lnTo>
                    <a:pt x="721" y="7"/>
                  </a:lnTo>
                  <a:lnTo>
                    <a:pt x="685" y="7"/>
                  </a:lnTo>
                  <a:lnTo>
                    <a:pt x="685" y="0"/>
                  </a:lnTo>
                  <a:close/>
                  <a:moveTo>
                    <a:pt x="747" y="0"/>
                  </a:moveTo>
                  <a:lnTo>
                    <a:pt x="783" y="0"/>
                  </a:lnTo>
                  <a:lnTo>
                    <a:pt x="783" y="7"/>
                  </a:lnTo>
                  <a:lnTo>
                    <a:pt x="747" y="7"/>
                  </a:lnTo>
                  <a:lnTo>
                    <a:pt x="747" y="0"/>
                  </a:lnTo>
                  <a:close/>
                  <a:moveTo>
                    <a:pt x="809" y="0"/>
                  </a:moveTo>
                  <a:lnTo>
                    <a:pt x="845" y="0"/>
                  </a:lnTo>
                  <a:lnTo>
                    <a:pt x="845" y="7"/>
                  </a:lnTo>
                  <a:lnTo>
                    <a:pt x="809" y="7"/>
                  </a:lnTo>
                  <a:lnTo>
                    <a:pt x="809" y="0"/>
                  </a:lnTo>
                  <a:close/>
                  <a:moveTo>
                    <a:pt x="872" y="0"/>
                  </a:moveTo>
                  <a:lnTo>
                    <a:pt x="907" y="0"/>
                  </a:lnTo>
                  <a:lnTo>
                    <a:pt x="907" y="7"/>
                  </a:lnTo>
                  <a:lnTo>
                    <a:pt x="872" y="7"/>
                  </a:lnTo>
                  <a:lnTo>
                    <a:pt x="872" y="0"/>
                  </a:lnTo>
                  <a:close/>
                  <a:moveTo>
                    <a:pt x="934" y="0"/>
                  </a:moveTo>
                  <a:lnTo>
                    <a:pt x="969" y="0"/>
                  </a:lnTo>
                  <a:lnTo>
                    <a:pt x="969" y="7"/>
                  </a:lnTo>
                  <a:lnTo>
                    <a:pt x="934" y="7"/>
                  </a:lnTo>
                  <a:lnTo>
                    <a:pt x="934" y="0"/>
                  </a:lnTo>
                  <a:close/>
                  <a:moveTo>
                    <a:pt x="996" y="0"/>
                  </a:moveTo>
                  <a:lnTo>
                    <a:pt x="1031" y="0"/>
                  </a:lnTo>
                  <a:lnTo>
                    <a:pt x="1031" y="7"/>
                  </a:lnTo>
                  <a:lnTo>
                    <a:pt x="996" y="7"/>
                  </a:lnTo>
                  <a:lnTo>
                    <a:pt x="996" y="0"/>
                  </a:lnTo>
                  <a:close/>
                  <a:moveTo>
                    <a:pt x="1058" y="0"/>
                  </a:moveTo>
                  <a:lnTo>
                    <a:pt x="1094" y="0"/>
                  </a:lnTo>
                  <a:lnTo>
                    <a:pt x="1094" y="7"/>
                  </a:lnTo>
                  <a:lnTo>
                    <a:pt x="1058" y="7"/>
                  </a:lnTo>
                  <a:lnTo>
                    <a:pt x="1058" y="0"/>
                  </a:lnTo>
                  <a:close/>
                  <a:moveTo>
                    <a:pt x="1120" y="0"/>
                  </a:moveTo>
                  <a:lnTo>
                    <a:pt x="1156" y="0"/>
                  </a:lnTo>
                  <a:lnTo>
                    <a:pt x="1156" y="7"/>
                  </a:lnTo>
                  <a:lnTo>
                    <a:pt x="1120" y="7"/>
                  </a:lnTo>
                  <a:lnTo>
                    <a:pt x="1120" y="0"/>
                  </a:lnTo>
                  <a:close/>
                  <a:moveTo>
                    <a:pt x="1183" y="0"/>
                  </a:moveTo>
                  <a:lnTo>
                    <a:pt x="1218" y="0"/>
                  </a:lnTo>
                  <a:lnTo>
                    <a:pt x="1218" y="7"/>
                  </a:lnTo>
                  <a:lnTo>
                    <a:pt x="1183" y="7"/>
                  </a:lnTo>
                  <a:lnTo>
                    <a:pt x="1183" y="0"/>
                  </a:lnTo>
                  <a:close/>
                  <a:moveTo>
                    <a:pt x="1245" y="0"/>
                  </a:moveTo>
                  <a:lnTo>
                    <a:pt x="1281" y="0"/>
                  </a:lnTo>
                  <a:lnTo>
                    <a:pt x="1281" y="7"/>
                  </a:lnTo>
                  <a:lnTo>
                    <a:pt x="1245" y="7"/>
                  </a:lnTo>
                  <a:lnTo>
                    <a:pt x="1245" y="0"/>
                  </a:lnTo>
                  <a:close/>
                  <a:moveTo>
                    <a:pt x="1307" y="0"/>
                  </a:moveTo>
                  <a:lnTo>
                    <a:pt x="1343" y="0"/>
                  </a:lnTo>
                  <a:lnTo>
                    <a:pt x="1343" y="7"/>
                  </a:lnTo>
                  <a:lnTo>
                    <a:pt x="1307" y="7"/>
                  </a:lnTo>
                  <a:lnTo>
                    <a:pt x="1307" y="0"/>
                  </a:lnTo>
                  <a:close/>
                  <a:moveTo>
                    <a:pt x="1369" y="0"/>
                  </a:moveTo>
                  <a:lnTo>
                    <a:pt x="1405" y="0"/>
                  </a:lnTo>
                  <a:lnTo>
                    <a:pt x="1405" y="7"/>
                  </a:lnTo>
                  <a:lnTo>
                    <a:pt x="1369" y="7"/>
                  </a:lnTo>
                  <a:lnTo>
                    <a:pt x="1369" y="0"/>
                  </a:lnTo>
                  <a:close/>
                  <a:moveTo>
                    <a:pt x="1432" y="0"/>
                  </a:moveTo>
                  <a:lnTo>
                    <a:pt x="1467" y="0"/>
                  </a:lnTo>
                  <a:lnTo>
                    <a:pt x="1467" y="7"/>
                  </a:lnTo>
                  <a:lnTo>
                    <a:pt x="1432" y="7"/>
                  </a:lnTo>
                  <a:lnTo>
                    <a:pt x="1432" y="0"/>
                  </a:lnTo>
                  <a:close/>
                  <a:moveTo>
                    <a:pt x="1494" y="0"/>
                  </a:moveTo>
                  <a:lnTo>
                    <a:pt x="1529" y="0"/>
                  </a:lnTo>
                  <a:lnTo>
                    <a:pt x="1529" y="7"/>
                  </a:lnTo>
                  <a:lnTo>
                    <a:pt x="1494" y="7"/>
                  </a:lnTo>
                  <a:lnTo>
                    <a:pt x="1494" y="0"/>
                  </a:lnTo>
                  <a:close/>
                  <a:moveTo>
                    <a:pt x="1556" y="0"/>
                  </a:moveTo>
                  <a:lnTo>
                    <a:pt x="1591" y="0"/>
                  </a:lnTo>
                  <a:lnTo>
                    <a:pt x="1591" y="7"/>
                  </a:lnTo>
                  <a:lnTo>
                    <a:pt x="1556" y="7"/>
                  </a:lnTo>
                  <a:lnTo>
                    <a:pt x="1556" y="0"/>
                  </a:lnTo>
                  <a:close/>
                  <a:moveTo>
                    <a:pt x="1618" y="0"/>
                  </a:moveTo>
                  <a:lnTo>
                    <a:pt x="1654" y="0"/>
                  </a:lnTo>
                  <a:lnTo>
                    <a:pt x="1654" y="7"/>
                  </a:lnTo>
                  <a:lnTo>
                    <a:pt x="1618" y="7"/>
                  </a:lnTo>
                  <a:lnTo>
                    <a:pt x="1618" y="0"/>
                  </a:lnTo>
                  <a:close/>
                  <a:moveTo>
                    <a:pt x="1680" y="0"/>
                  </a:moveTo>
                  <a:lnTo>
                    <a:pt x="1716" y="0"/>
                  </a:lnTo>
                  <a:lnTo>
                    <a:pt x="1716" y="7"/>
                  </a:lnTo>
                  <a:lnTo>
                    <a:pt x="1680" y="7"/>
                  </a:lnTo>
                  <a:lnTo>
                    <a:pt x="1680" y="0"/>
                  </a:lnTo>
                  <a:close/>
                  <a:moveTo>
                    <a:pt x="1743" y="0"/>
                  </a:moveTo>
                  <a:lnTo>
                    <a:pt x="1778" y="0"/>
                  </a:lnTo>
                  <a:lnTo>
                    <a:pt x="1778" y="7"/>
                  </a:lnTo>
                  <a:lnTo>
                    <a:pt x="1743" y="7"/>
                  </a:lnTo>
                  <a:lnTo>
                    <a:pt x="1743" y="0"/>
                  </a:lnTo>
                  <a:close/>
                  <a:moveTo>
                    <a:pt x="1805" y="0"/>
                  </a:moveTo>
                  <a:lnTo>
                    <a:pt x="1841" y="0"/>
                  </a:lnTo>
                  <a:lnTo>
                    <a:pt x="1841" y="7"/>
                  </a:lnTo>
                  <a:lnTo>
                    <a:pt x="1805" y="7"/>
                  </a:lnTo>
                  <a:lnTo>
                    <a:pt x="1805" y="0"/>
                  </a:lnTo>
                  <a:close/>
                  <a:moveTo>
                    <a:pt x="1867" y="0"/>
                  </a:moveTo>
                  <a:lnTo>
                    <a:pt x="1903" y="0"/>
                  </a:lnTo>
                  <a:lnTo>
                    <a:pt x="1903" y="7"/>
                  </a:lnTo>
                  <a:lnTo>
                    <a:pt x="1867" y="7"/>
                  </a:lnTo>
                  <a:lnTo>
                    <a:pt x="1867" y="0"/>
                  </a:lnTo>
                  <a:close/>
                  <a:moveTo>
                    <a:pt x="1929" y="0"/>
                  </a:moveTo>
                  <a:lnTo>
                    <a:pt x="1965" y="0"/>
                  </a:lnTo>
                  <a:lnTo>
                    <a:pt x="1965" y="7"/>
                  </a:lnTo>
                  <a:lnTo>
                    <a:pt x="1929" y="7"/>
                  </a:lnTo>
                  <a:lnTo>
                    <a:pt x="1929" y="0"/>
                  </a:lnTo>
                  <a:close/>
                  <a:moveTo>
                    <a:pt x="1992" y="0"/>
                  </a:moveTo>
                  <a:lnTo>
                    <a:pt x="2027" y="0"/>
                  </a:lnTo>
                  <a:lnTo>
                    <a:pt x="2027" y="7"/>
                  </a:lnTo>
                  <a:lnTo>
                    <a:pt x="1992" y="7"/>
                  </a:lnTo>
                  <a:lnTo>
                    <a:pt x="1992" y="0"/>
                  </a:lnTo>
                  <a:close/>
                  <a:moveTo>
                    <a:pt x="2054" y="0"/>
                  </a:moveTo>
                  <a:lnTo>
                    <a:pt x="2089" y="0"/>
                  </a:lnTo>
                  <a:lnTo>
                    <a:pt x="2089" y="7"/>
                  </a:lnTo>
                  <a:lnTo>
                    <a:pt x="2054" y="7"/>
                  </a:lnTo>
                  <a:lnTo>
                    <a:pt x="2054" y="0"/>
                  </a:lnTo>
                  <a:close/>
                  <a:moveTo>
                    <a:pt x="2116" y="0"/>
                  </a:moveTo>
                  <a:lnTo>
                    <a:pt x="2151" y="0"/>
                  </a:lnTo>
                  <a:lnTo>
                    <a:pt x="2151" y="7"/>
                  </a:lnTo>
                  <a:lnTo>
                    <a:pt x="2116" y="7"/>
                  </a:lnTo>
                  <a:lnTo>
                    <a:pt x="2116" y="0"/>
                  </a:lnTo>
                  <a:close/>
                  <a:moveTo>
                    <a:pt x="2178" y="0"/>
                  </a:moveTo>
                  <a:lnTo>
                    <a:pt x="2214" y="0"/>
                  </a:lnTo>
                  <a:lnTo>
                    <a:pt x="2214" y="7"/>
                  </a:lnTo>
                  <a:lnTo>
                    <a:pt x="2178" y="7"/>
                  </a:lnTo>
                  <a:lnTo>
                    <a:pt x="2178" y="0"/>
                  </a:lnTo>
                  <a:close/>
                  <a:moveTo>
                    <a:pt x="2240" y="0"/>
                  </a:moveTo>
                  <a:lnTo>
                    <a:pt x="2276" y="0"/>
                  </a:lnTo>
                  <a:lnTo>
                    <a:pt x="2276" y="7"/>
                  </a:lnTo>
                  <a:lnTo>
                    <a:pt x="2240" y="7"/>
                  </a:lnTo>
                  <a:lnTo>
                    <a:pt x="2240" y="0"/>
                  </a:lnTo>
                  <a:close/>
                  <a:moveTo>
                    <a:pt x="2303" y="0"/>
                  </a:moveTo>
                  <a:lnTo>
                    <a:pt x="2338" y="0"/>
                  </a:lnTo>
                  <a:lnTo>
                    <a:pt x="2338" y="7"/>
                  </a:lnTo>
                  <a:lnTo>
                    <a:pt x="2303" y="7"/>
                  </a:lnTo>
                  <a:lnTo>
                    <a:pt x="2303" y="0"/>
                  </a:lnTo>
                  <a:close/>
                  <a:moveTo>
                    <a:pt x="2365" y="0"/>
                  </a:moveTo>
                  <a:lnTo>
                    <a:pt x="2401" y="0"/>
                  </a:lnTo>
                  <a:lnTo>
                    <a:pt x="2401" y="7"/>
                  </a:lnTo>
                  <a:lnTo>
                    <a:pt x="2365" y="7"/>
                  </a:lnTo>
                  <a:lnTo>
                    <a:pt x="2365" y="0"/>
                  </a:lnTo>
                  <a:close/>
                  <a:moveTo>
                    <a:pt x="2427" y="0"/>
                  </a:moveTo>
                  <a:lnTo>
                    <a:pt x="2463" y="0"/>
                  </a:lnTo>
                  <a:lnTo>
                    <a:pt x="2463" y="7"/>
                  </a:lnTo>
                  <a:lnTo>
                    <a:pt x="2427" y="7"/>
                  </a:lnTo>
                  <a:lnTo>
                    <a:pt x="2427" y="0"/>
                  </a:lnTo>
                  <a:close/>
                  <a:moveTo>
                    <a:pt x="2489" y="0"/>
                  </a:moveTo>
                  <a:lnTo>
                    <a:pt x="2525" y="0"/>
                  </a:lnTo>
                  <a:lnTo>
                    <a:pt x="2525" y="7"/>
                  </a:lnTo>
                  <a:lnTo>
                    <a:pt x="2489" y="7"/>
                  </a:lnTo>
                  <a:lnTo>
                    <a:pt x="2489" y="0"/>
                  </a:lnTo>
                  <a:close/>
                  <a:moveTo>
                    <a:pt x="2552" y="0"/>
                  </a:moveTo>
                  <a:lnTo>
                    <a:pt x="2587" y="0"/>
                  </a:lnTo>
                  <a:lnTo>
                    <a:pt x="2587" y="7"/>
                  </a:lnTo>
                  <a:lnTo>
                    <a:pt x="2552" y="7"/>
                  </a:lnTo>
                  <a:lnTo>
                    <a:pt x="2552" y="0"/>
                  </a:lnTo>
                  <a:close/>
                  <a:moveTo>
                    <a:pt x="2614" y="0"/>
                  </a:moveTo>
                  <a:lnTo>
                    <a:pt x="2649" y="0"/>
                  </a:lnTo>
                  <a:lnTo>
                    <a:pt x="2649" y="7"/>
                  </a:lnTo>
                  <a:lnTo>
                    <a:pt x="2614" y="7"/>
                  </a:lnTo>
                  <a:lnTo>
                    <a:pt x="2614" y="0"/>
                  </a:lnTo>
                  <a:close/>
                  <a:moveTo>
                    <a:pt x="2676" y="0"/>
                  </a:moveTo>
                  <a:lnTo>
                    <a:pt x="2711" y="0"/>
                  </a:lnTo>
                  <a:lnTo>
                    <a:pt x="2711" y="7"/>
                  </a:lnTo>
                  <a:lnTo>
                    <a:pt x="2676" y="7"/>
                  </a:lnTo>
                  <a:lnTo>
                    <a:pt x="2676" y="0"/>
                  </a:lnTo>
                  <a:close/>
                  <a:moveTo>
                    <a:pt x="2738" y="0"/>
                  </a:moveTo>
                  <a:lnTo>
                    <a:pt x="2774" y="0"/>
                  </a:lnTo>
                  <a:lnTo>
                    <a:pt x="2774" y="7"/>
                  </a:lnTo>
                  <a:lnTo>
                    <a:pt x="2738" y="7"/>
                  </a:lnTo>
                  <a:lnTo>
                    <a:pt x="2738" y="0"/>
                  </a:lnTo>
                  <a:close/>
                  <a:moveTo>
                    <a:pt x="2801" y="0"/>
                  </a:moveTo>
                  <a:lnTo>
                    <a:pt x="2836" y="0"/>
                  </a:lnTo>
                  <a:lnTo>
                    <a:pt x="2836" y="7"/>
                  </a:lnTo>
                  <a:lnTo>
                    <a:pt x="2801" y="7"/>
                  </a:lnTo>
                  <a:lnTo>
                    <a:pt x="2801" y="0"/>
                  </a:lnTo>
                  <a:close/>
                  <a:moveTo>
                    <a:pt x="2863" y="0"/>
                  </a:moveTo>
                  <a:lnTo>
                    <a:pt x="2898" y="0"/>
                  </a:lnTo>
                  <a:lnTo>
                    <a:pt x="2898" y="7"/>
                  </a:lnTo>
                  <a:lnTo>
                    <a:pt x="2863" y="7"/>
                  </a:lnTo>
                  <a:lnTo>
                    <a:pt x="2863" y="0"/>
                  </a:lnTo>
                  <a:close/>
                  <a:moveTo>
                    <a:pt x="2925" y="0"/>
                  </a:moveTo>
                  <a:lnTo>
                    <a:pt x="2961" y="0"/>
                  </a:lnTo>
                  <a:lnTo>
                    <a:pt x="2961" y="7"/>
                  </a:lnTo>
                  <a:lnTo>
                    <a:pt x="2925" y="7"/>
                  </a:lnTo>
                  <a:lnTo>
                    <a:pt x="2925" y="0"/>
                  </a:lnTo>
                  <a:close/>
                  <a:moveTo>
                    <a:pt x="2987" y="0"/>
                  </a:moveTo>
                  <a:lnTo>
                    <a:pt x="3023" y="0"/>
                  </a:lnTo>
                  <a:lnTo>
                    <a:pt x="3023" y="7"/>
                  </a:lnTo>
                  <a:lnTo>
                    <a:pt x="2987" y="7"/>
                  </a:lnTo>
                  <a:lnTo>
                    <a:pt x="2987" y="0"/>
                  </a:lnTo>
                  <a:close/>
                  <a:moveTo>
                    <a:pt x="3049" y="0"/>
                  </a:moveTo>
                  <a:lnTo>
                    <a:pt x="3085" y="0"/>
                  </a:lnTo>
                  <a:lnTo>
                    <a:pt x="3085" y="7"/>
                  </a:lnTo>
                  <a:lnTo>
                    <a:pt x="3049" y="7"/>
                  </a:lnTo>
                  <a:lnTo>
                    <a:pt x="3049" y="0"/>
                  </a:lnTo>
                  <a:close/>
                  <a:moveTo>
                    <a:pt x="3112" y="0"/>
                  </a:moveTo>
                  <a:lnTo>
                    <a:pt x="3147" y="0"/>
                  </a:lnTo>
                  <a:lnTo>
                    <a:pt x="3147" y="7"/>
                  </a:lnTo>
                  <a:lnTo>
                    <a:pt x="3112" y="7"/>
                  </a:lnTo>
                  <a:lnTo>
                    <a:pt x="3112" y="0"/>
                  </a:lnTo>
                  <a:close/>
                  <a:moveTo>
                    <a:pt x="3174" y="0"/>
                  </a:moveTo>
                  <a:lnTo>
                    <a:pt x="3209" y="0"/>
                  </a:lnTo>
                  <a:lnTo>
                    <a:pt x="3209" y="7"/>
                  </a:lnTo>
                  <a:lnTo>
                    <a:pt x="3174" y="7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290" y="1572"/>
              <a:ext cx="3209" cy="8"/>
            </a:xfrm>
            <a:custGeom>
              <a:avLst/>
              <a:gdLst>
                <a:gd name="T0" fmla="*/ 0 w 3209"/>
                <a:gd name="T1" fmla="*/ 0 h 8"/>
                <a:gd name="T2" fmla="*/ 63 w 3209"/>
                <a:gd name="T3" fmla="*/ 0 h 8"/>
                <a:gd name="T4" fmla="*/ 125 w 3209"/>
                <a:gd name="T5" fmla="*/ 0 h 8"/>
                <a:gd name="T6" fmla="*/ 187 w 3209"/>
                <a:gd name="T7" fmla="*/ 0 h 8"/>
                <a:gd name="T8" fmla="*/ 249 w 3209"/>
                <a:gd name="T9" fmla="*/ 0 h 8"/>
                <a:gd name="T10" fmla="*/ 312 w 3209"/>
                <a:gd name="T11" fmla="*/ 0 h 8"/>
                <a:gd name="T12" fmla="*/ 374 w 3209"/>
                <a:gd name="T13" fmla="*/ 0 h 8"/>
                <a:gd name="T14" fmla="*/ 436 w 3209"/>
                <a:gd name="T15" fmla="*/ 0 h 8"/>
                <a:gd name="T16" fmla="*/ 498 w 3209"/>
                <a:gd name="T17" fmla="*/ 0 h 8"/>
                <a:gd name="T18" fmla="*/ 560 w 3209"/>
                <a:gd name="T19" fmla="*/ 0 h 8"/>
                <a:gd name="T20" fmla="*/ 623 w 3209"/>
                <a:gd name="T21" fmla="*/ 0 h 8"/>
                <a:gd name="T22" fmla="*/ 685 w 3209"/>
                <a:gd name="T23" fmla="*/ 0 h 8"/>
                <a:gd name="T24" fmla="*/ 747 w 3209"/>
                <a:gd name="T25" fmla="*/ 0 h 8"/>
                <a:gd name="T26" fmla="*/ 809 w 3209"/>
                <a:gd name="T27" fmla="*/ 0 h 8"/>
                <a:gd name="T28" fmla="*/ 872 w 3209"/>
                <a:gd name="T29" fmla="*/ 0 h 8"/>
                <a:gd name="T30" fmla="*/ 934 w 3209"/>
                <a:gd name="T31" fmla="*/ 0 h 8"/>
                <a:gd name="T32" fmla="*/ 996 w 3209"/>
                <a:gd name="T33" fmla="*/ 0 h 8"/>
                <a:gd name="T34" fmla="*/ 1058 w 3209"/>
                <a:gd name="T35" fmla="*/ 0 h 8"/>
                <a:gd name="T36" fmla="*/ 1120 w 3209"/>
                <a:gd name="T37" fmla="*/ 0 h 8"/>
                <a:gd name="T38" fmla="*/ 1183 w 3209"/>
                <a:gd name="T39" fmla="*/ 0 h 8"/>
                <a:gd name="T40" fmla="*/ 1245 w 3209"/>
                <a:gd name="T41" fmla="*/ 0 h 8"/>
                <a:gd name="T42" fmla="*/ 1307 w 3209"/>
                <a:gd name="T43" fmla="*/ 0 h 8"/>
                <a:gd name="T44" fmla="*/ 1369 w 3209"/>
                <a:gd name="T45" fmla="*/ 0 h 8"/>
                <a:gd name="T46" fmla="*/ 1432 w 3209"/>
                <a:gd name="T47" fmla="*/ 0 h 8"/>
                <a:gd name="T48" fmla="*/ 1494 w 3209"/>
                <a:gd name="T49" fmla="*/ 0 h 8"/>
                <a:gd name="T50" fmla="*/ 1556 w 3209"/>
                <a:gd name="T51" fmla="*/ 0 h 8"/>
                <a:gd name="T52" fmla="*/ 1618 w 3209"/>
                <a:gd name="T53" fmla="*/ 0 h 8"/>
                <a:gd name="T54" fmla="*/ 1680 w 3209"/>
                <a:gd name="T55" fmla="*/ 0 h 8"/>
                <a:gd name="T56" fmla="*/ 1743 w 3209"/>
                <a:gd name="T57" fmla="*/ 0 h 8"/>
                <a:gd name="T58" fmla="*/ 1805 w 3209"/>
                <a:gd name="T59" fmla="*/ 0 h 8"/>
                <a:gd name="T60" fmla="*/ 1867 w 3209"/>
                <a:gd name="T61" fmla="*/ 0 h 8"/>
                <a:gd name="T62" fmla="*/ 1929 w 3209"/>
                <a:gd name="T63" fmla="*/ 0 h 8"/>
                <a:gd name="T64" fmla="*/ 1992 w 3209"/>
                <a:gd name="T65" fmla="*/ 0 h 8"/>
                <a:gd name="T66" fmla="*/ 2054 w 3209"/>
                <a:gd name="T67" fmla="*/ 0 h 8"/>
                <a:gd name="T68" fmla="*/ 2116 w 3209"/>
                <a:gd name="T69" fmla="*/ 0 h 8"/>
                <a:gd name="T70" fmla="*/ 2178 w 3209"/>
                <a:gd name="T71" fmla="*/ 0 h 8"/>
                <a:gd name="T72" fmla="*/ 2240 w 3209"/>
                <a:gd name="T73" fmla="*/ 0 h 8"/>
                <a:gd name="T74" fmla="*/ 2303 w 3209"/>
                <a:gd name="T75" fmla="*/ 0 h 8"/>
                <a:gd name="T76" fmla="*/ 2365 w 3209"/>
                <a:gd name="T77" fmla="*/ 0 h 8"/>
                <a:gd name="T78" fmla="*/ 2427 w 3209"/>
                <a:gd name="T79" fmla="*/ 0 h 8"/>
                <a:gd name="T80" fmla="*/ 2489 w 3209"/>
                <a:gd name="T81" fmla="*/ 0 h 8"/>
                <a:gd name="T82" fmla="*/ 2552 w 3209"/>
                <a:gd name="T83" fmla="*/ 0 h 8"/>
                <a:gd name="T84" fmla="*/ 2614 w 3209"/>
                <a:gd name="T85" fmla="*/ 0 h 8"/>
                <a:gd name="T86" fmla="*/ 2676 w 3209"/>
                <a:gd name="T87" fmla="*/ 0 h 8"/>
                <a:gd name="T88" fmla="*/ 2738 w 3209"/>
                <a:gd name="T89" fmla="*/ 0 h 8"/>
                <a:gd name="T90" fmla="*/ 2801 w 3209"/>
                <a:gd name="T91" fmla="*/ 0 h 8"/>
                <a:gd name="T92" fmla="*/ 2863 w 3209"/>
                <a:gd name="T93" fmla="*/ 0 h 8"/>
                <a:gd name="T94" fmla="*/ 2925 w 3209"/>
                <a:gd name="T95" fmla="*/ 0 h 8"/>
                <a:gd name="T96" fmla="*/ 2987 w 3209"/>
                <a:gd name="T97" fmla="*/ 0 h 8"/>
                <a:gd name="T98" fmla="*/ 3049 w 3209"/>
                <a:gd name="T99" fmla="*/ 0 h 8"/>
                <a:gd name="T100" fmla="*/ 3112 w 3209"/>
                <a:gd name="T101" fmla="*/ 0 h 8"/>
                <a:gd name="T102" fmla="*/ 3174 w 3209"/>
                <a:gd name="T10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9" h="8">
                  <a:moveTo>
                    <a:pt x="0" y="0"/>
                  </a:moveTo>
                  <a:lnTo>
                    <a:pt x="36" y="0"/>
                  </a:lnTo>
                  <a:lnTo>
                    <a:pt x="36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8" y="0"/>
                  </a:lnTo>
                  <a:lnTo>
                    <a:pt x="98" y="8"/>
                  </a:lnTo>
                  <a:lnTo>
                    <a:pt x="63" y="8"/>
                  </a:lnTo>
                  <a:lnTo>
                    <a:pt x="63" y="0"/>
                  </a:lnTo>
                  <a:close/>
                  <a:moveTo>
                    <a:pt x="125" y="0"/>
                  </a:moveTo>
                  <a:lnTo>
                    <a:pt x="161" y="0"/>
                  </a:lnTo>
                  <a:lnTo>
                    <a:pt x="161" y="8"/>
                  </a:lnTo>
                  <a:lnTo>
                    <a:pt x="125" y="8"/>
                  </a:lnTo>
                  <a:lnTo>
                    <a:pt x="125" y="0"/>
                  </a:lnTo>
                  <a:close/>
                  <a:moveTo>
                    <a:pt x="187" y="0"/>
                  </a:moveTo>
                  <a:lnTo>
                    <a:pt x="223" y="0"/>
                  </a:lnTo>
                  <a:lnTo>
                    <a:pt x="223" y="8"/>
                  </a:lnTo>
                  <a:lnTo>
                    <a:pt x="187" y="8"/>
                  </a:lnTo>
                  <a:lnTo>
                    <a:pt x="187" y="0"/>
                  </a:lnTo>
                  <a:close/>
                  <a:moveTo>
                    <a:pt x="249" y="0"/>
                  </a:moveTo>
                  <a:lnTo>
                    <a:pt x="285" y="0"/>
                  </a:lnTo>
                  <a:lnTo>
                    <a:pt x="285" y="8"/>
                  </a:lnTo>
                  <a:lnTo>
                    <a:pt x="249" y="8"/>
                  </a:lnTo>
                  <a:lnTo>
                    <a:pt x="249" y="0"/>
                  </a:lnTo>
                  <a:close/>
                  <a:moveTo>
                    <a:pt x="312" y="0"/>
                  </a:moveTo>
                  <a:lnTo>
                    <a:pt x="347" y="0"/>
                  </a:lnTo>
                  <a:lnTo>
                    <a:pt x="347" y="8"/>
                  </a:lnTo>
                  <a:lnTo>
                    <a:pt x="312" y="8"/>
                  </a:lnTo>
                  <a:lnTo>
                    <a:pt x="312" y="0"/>
                  </a:lnTo>
                  <a:close/>
                  <a:moveTo>
                    <a:pt x="374" y="0"/>
                  </a:moveTo>
                  <a:lnTo>
                    <a:pt x="409" y="0"/>
                  </a:lnTo>
                  <a:lnTo>
                    <a:pt x="409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436" y="0"/>
                  </a:moveTo>
                  <a:lnTo>
                    <a:pt x="471" y="0"/>
                  </a:lnTo>
                  <a:lnTo>
                    <a:pt x="471" y="8"/>
                  </a:lnTo>
                  <a:lnTo>
                    <a:pt x="436" y="8"/>
                  </a:lnTo>
                  <a:lnTo>
                    <a:pt x="436" y="0"/>
                  </a:lnTo>
                  <a:close/>
                  <a:moveTo>
                    <a:pt x="498" y="0"/>
                  </a:moveTo>
                  <a:lnTo>
                    <a:pt x="534" y="0"/>
                  </a:lnTo>
                  <a:lnTo>
                    <a:pt x="534" y="8"/>
                  </a:lnTo>
                  <a:lnTo>
                    <a:pt x="498" y="8"/>
                  </a:lnTo>
                  <a:lnTo>
                    <a:pt x="498" y="0"/>
                  </a:lnTo>
                  <a:close/>
                  <a:moveTo>
                    <a:pt x="560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60" y="8"/>
                  </a:lnTo>
                  <a:lnTo>
                    <a:pt x="560" y="0"/>
                  </a:lnTo>
                  <a:close/>
                  <a:moveTo>
                    <a:pt x="623" y="0"/>
                  </a:moveTo>
                  <a:lnTo>
                    <a:pt x="658" y="0"/>
                  </a:lnTo>
                  <a:lnTo>
                    <a:pt x="658" y="8"/>
                  </a:lnTo>
                  <a:lnTo>
                    <a:pt x="623" y="8"/>
                  </a:lnTo>
                  <a:lnTo>
                    <a:pt x="623" y="0"/>
                  </a:lnTo>
                  <a:close/>
                  <a:moveTo>
                    <a:pt x="685" y="0"/>
                  </a:moveTo>
                  <a:lnTo>
                    <a:pt x="721" y="0"/>
                  </a:lnTo>
                  <a:lnTo>
                    <a:pt x="721" y="8"/>
                  </a:lnTo>
                  <a:lnTo>
                    <a:pt x="685" y="8"/>
                  </a:lnTo>
                  <a:lnTo>
                    <a:pt x="685" y="0"/>
                  </a:lnTo>
                  <a:close/>
                  <a:moveTo>
                    <a:pt x="747" y="0"/>
                  </a:moveTo>
                  <a:lnTo>
                    <a:pt x="783" y="0"/>
                  </a:lnTo>
                  <a:lnTo>
                    <a:pt x="783" y="8"/>
                  </a:lnTo>
                  <a:lnTo>
                    <a:pt x="747" y="8"/>
                  </a:lnTo>
                  <a:lnTo>
                    <a:pt x="747" y="0"/>
                  </a:lnTo>
                  <a:close/>
                  <a:moveTo>
                    <a:pt x="809" y="0"/>
                  </a:moveTo>
                  <a:lnTo>
                    <a:pt x="845" y="0"/>
                  </a:lnTo>
                  <a:lnTo>
                    <a:pt x="845" y="8"/>
                  </a:lnTo>
                  <a:lnTo>
                    <a:pt x="809" y="8"/>
                  </a:lnTo>
                  <a:lnTo>
                    <a:pt x="809" y="0"/>
                  </a:lnTo>
                  <a:close/>
                  <a:moveTo>
                    <a:pt x="872" y="0"/>
                  </a:moveTo>
                  <a:lnTo>
                    <a:pt x="907" y="0"/>
                  </a:lnTo>
                  <a:lnTo>
                    <a:pt x="907" y="8"/>
                  </a:lnTo>
                  <a:lnTo>
                    <a:pt x="872" y="8"/>
                  </a:lnTo>
                  <a:lnTo>
                    <a:pt x="872" y="0"/>
                  </a:lnTo>
                  <a:close/>
                  <a:moveTo>
                    <a:pt x="934" y="0"/>
                  </a:moveTo>
                  <a:lnTo>
                    <a:pt x="969" y="0"/>
                  </a:lnTo>
                  <a:lnTo>
                    <a:pt x="969" y="8"/>
                  </a:lnTo>
                  <a:lnTo>
                    <a:pt x="934" y="8"/>
                  </a:lnTo>
                  <a:lnTo>
                    <a:pt x="934" y="0"/>
                  </a:lnTo>
                  <a:close/>
                  <a:moveTo>
                    <a:pt x="996" y="0"/>
                  </a:moveTo>
                  <a:lnTo>
                    <a:pt x="1031" y="0"/>
                  </a:lnTo>
                  <a:lnTo>
                    <a:pt x="1031" y="8"/>
                  </a:lnTo>
                  <a:lnTo>
                    <a:pt x="996" y="8"/>
                  </a:lnTo>
                  <a:lnTo>
                    <a:pt x="996" y="0"/>
                  </a:lnTo>
                  <a:close/>
                  <a:moveTo>
                    <a:pt x="1058" y="0"/>
                  </a:moveTo>
                  <a:lnTo>
                    <a:pt x="1094" y="0"/>
                  </a:lnTo>
                  <a:lnTo>
                    <a:pt x="1094" y="8"/>
                  </a:lnTo>
                  <a:lnTo>
                    <a:pt x="1058" y="8"/>
                  </a:lnTo>
                  <a:lnTo>
                    <a:pt x="1058" y="0"/>
                  </a:lnTo>
                  <a:close/>
                  <a:moveTo>
                    <a:pt x="1120" y="0"/>
                  </a:moveTo>
                  <a:lnTo>
                    <a:pt x="1156" y="0"/>
                  </a:lnTo>
                  <a:lnTo>
                    <a:pt x="1156" y="8"/>
                  </a:lnTo>
                  <a:lnTo>
                    <a:pt x="1120" y="8"/>
                  </a:lnTo>
                  <a:lnTo>
                    <a:pt x="1120" y="0"/>
                  </a:lnTo>
                  <a:close/>
                  <a:moveTo>
                    <a:pt x="1183" y="0"/>
                  </a:moveTo>
                  <a:lnTo>
                    <a:pt x="1218" y="0"/>
                  </a:lnTo>
                  <a:lnTo>
                    <a:pt x="1218" y="8"/>
                  </a:lnTo>
                  <a:lnTo>
                    <a:pt x="1183" y="8"/>
                  </a:lnTo>
                  <a:lnTo>
                    <a:pt x="1183" y="0"/>
                  </a:lnTo>
                  <a:close/>
                  <a:moveTo>
                    <a:pt x="1245" y="0"/>
                  </a:moveTo>
                  <a:lnTo>
                    <a:pt x="1281" y="0"/>
                  </a:lnTo>
                  <a:lnTo>
                    <a:pt x="1281" y="8"/>
                  </a:lnTo>
                  <a:lnTo>
                    <a:pt x="1245" y="8"/>
                  </a:lnTo>
                  <a:lnTo>
                    <a:pt x="1245" y="0"/>
                  </a:lnTo>
                  <a:close/>
                  <a:moveTo>
                    <a:pt x="1307" y="0"/>
                  </a:moveTo>
                  <a:lnTo>
                    <a:pt x="1343" y="0"/>
                  </a:lnTo>
                  <a:lnTo>
                    <a:pt x="1343" y="8"/>
                  </a:lnTo>
                  <a:lnTo>
                    <a:pt x="1307" y="8"/>
                  </a:lnTo>
                  <a:lnTo>
                    <a:pt x="1307" y="0"/>
                  </a:lnTo>
                  <a:close/>
                  <a:moveTo>
                    <a:pt x="1369" y="0"/>
                  </a:moveTo>
                  <a:lnTo>
                    <a:pt x="1405" y="0"/>
                  </a:lnTo>
                  <a:lnTo>
                    <a:pt x="1405" y="8"/>
                  </a:lnTo>
                  <a:lnTo>
                    <a:pt x="1369" y="8"/>
                  </a:lnTo>
                  <a:lnTo>
                    <a:pt x="1369" y="0"/>
                  </a:lnTo>
                  <a:close/>
                  <a:moveTo>
                    <a:pt x="1432" y="0"/>
                  </a:moveTo>
                  <a:lnTo>
                    <a:pt x="1467" y="0"/>
                  </a:lnTo>
                  <a:lnTo>
                    <a:pt x="1467" y="8"/>
                  </a:lnTo>
                  <a:lnTo>
                    <a:pt x="1432" y="8"/>
                  </a:lnTo>
                  <a:lnTo>
                    <a:pt x="1432" y="0"/>
                  </a:lnTo>
                  <a:close/>
                  <a:moveTo>
                    <a:pt x="1494" y="0"/>
                  </a:moveTo>
                  <a:lnTo>
                    <a:pt x="1529" y="0"/>
                  </a:lnTo>
                  <a:lnTo>
                    <a:pt x="1529" y="8"/>
                  </a:lnTo>
                  <a:lnTo>
                    <a:pt x="1494" y="8"/>
                  </a:lnTo>
                  <a:lnTo>
                    <a:pt x="1494" y="0"/>
                  </a:lnTo>
                  <a:close/>
                  <a:moveTo>
                    <a:pt x="1556" y="0"/>
                  </a:moveTo>
                  <a:lnTo>
                    <a:pt x="1591" y="0"/>
                  </a:lnTo>
                  <a:lnTo>
                    <a:pt x="1591" y="8"/>
                  </a:lnTo>
                  <a:lnTo>
                    <a:pt x="1556" y="8"/>
                  </a:lnTo>
                  <a:lnTo>
                    <a:pt x="1556" y="0"/>
                  </a:lnTo>
                  <a:close/>
                  <a:moveTo>
                    <a:pt x="1618" y="0"/>
                  </a:moveTo>
                  <a:lnTo>
                    <a:pt x="1654" y="0"/>
                  </a:lnTo>
                  <a:lnTo>
                    <a:pt x="1654" y="8"/>
                  </a:lnTo>
                  <a:lnTo>
                    <a:pt x="1618" y="8"/>
                  </a:lnTo>
                  <a:lnTo>
                    <a:pt x="1618" y="0"/>
                  </a:lnTo>
                  <a:close/>
                  <a:moveTo>
                    <a:pt x="1680" y="0"/>
                  </a:moveTo>
                  <a:lnTo>
                    <a:pt x="1716" y="0"/>
                  </a:lnTo>
                  <a:lnTo>
                    <a:pt x="1716" y="8"/>
                  </a:lnTo>
                  <a:lnTo>
                    <a:pt x="1680" y="8"/>
                  </a:lnTo>
                  <a:lnTo>
                    <a:pt x="1680" y="0"/>
                  </a:lnTo>
                  <a:close/>
                  <a:moveTo>
                    <a:pt x="1743" y="0"/>
                  </a:moveTo>
                  <a:lnTo>
                    <a:pt x="1778" y="0"/>
                  </a:lnTo>
                  <a:lnTo>
                    <a:pt x="1778" y="8"/>
                  </a:lnTo>
                  <a:lnTo>
                    <a:pt x="1743" y="8"/>
                  </a:lnTo>
                  <a:lnTo>
                    <a:pt x="1743" y="0"/>
                  </a:lnTo>
                  <a:close/>
                  <a:moveTo>
                    <a:pt x="1805" y="0"/>
                  </a:moveTo>
                  <a:lnTo>
                    <a:pt x="1841" y="0"/>
                  </a:lnTo>
                  <a:lnTo>
                    <a:pt x="1841" y="8"/>
                  </a:lnTo>
                  <a:lnTo>
                    <a:pt x="1805" y="8"/>
                  </a:lnTo>
                  <a:lnTo>
                    <a:pt x="1805" y="0"/>
                  </a:lnTo>
                  <a:close/>
                  <a:moveTo>
                    <a:pt x="1867" y="0"/>
                  </a:moveTo>
                  <a:lnTo>
                    <a:pt x="1903" y="0"/>
                  </a:lnTo>
                  <a:lnTo>
                    <a:pt x="1903" y="8"/>
                  </a:lnTo>
                  <a:lnTo>
                    <a:pt x="1867" y="8"/>
                  </a:lnTo>
                  <a:lnTo>
                    <a:pt x="1867" y="0"/>
                  </a:lnTo>
                  <a:close/>
                  <a:moveTo>
                    <a:pt x="1929" y="0"/>
                  </a:moveTo>
                  <a:lnTo>
                    <a:pt x="1965" y="0"/>
                  </a:lnTo>
                  <a:lnTo>
                    <a:pt x="1965" y="8"/>
                  </a:lnTo>
                  <a:lnTo>
                    <a:pt x="1929" y="8"/>
                  </a:lnTo>
                  <a:lnTo>
                    <a:pt x="1929" y="0"/>
                  </a:lnTo>
                  <a:close/>
                  <a:moveTo>
                    <a:pt x="1992" y="0"/>
                  </a:moveTo>
                  <a:lnTo>
                    <a:pt x="2027" y="0"/>
                  </a:lnTo>
                  <a:lnTo>
                    <a:pt x="2027" y="8"/>
                  </a:lnTo>
                  <a:lnTo>
                    <a:pt x="1992" y="8"/>
                  </a:lnTo>
                  <a:lnTo>
                    <a:pt x="1992" y="0"/>
                  </a:lnTo>
                  <a:close/>
                  <a:moveTo>
                    <a:pt x="2054" y="0"/>
                  </a:moveTo>
                  <a:lnTo>
                    <a:pt x="2089" y="0"/>
                  </a:lnTo>
                  <a:lnTo>
                    <a:pt x="2089" y="8"/>
                  </a:lnTo>
                  <a:lnTo>
                    <a:pt x="2054" y="8"/>
                  </a:lnTo>
                  <a:lnTo>
                    <a:pt x="2054" y="0"/>
                  </a:lnTo>
                  <a:close/>
                  <a:moveTo>
                    <a:pt x="2116" y="0"/>
                  </a:moveTo>
                  <a:lnTo>
                    <a:pt x="2151" y="0"/>
                  </a:lnTo>
                  <a:lnTo>
                    <a:pt x="2151" y="8"/>
                  </a:lnTo>
                  <a:lnTo>
                    <a:pt x="2116" y="8"/>
                  </a:lnTo>
                  <a:lnTo>
                    <a:pt x="2116" y="0"/>
                  </a:lnTo>
                  <a:close/>
                  <a:moveTo>
                    <a:pt x="2178" y="0"/>
                  </a:moveTo>
                  <a:lnTo>
                    <a:pt x="2214" y="0"/>
                  </a:lnTo>
                  <a:lnTo>
                    <a:pt x="2214" y="8"/>
                  </a:lnTo>
                  <a:lnTo>
                    <a:pt x="2178" y="8"/>
                  </a:lnTo>
                  <a:lnTo>
                    <a:pt x="2178" y="0"/>
                  </a:lnTo>
                  <a:close/>
                  <a:moveTo>
                    <a:pt x="2240" y="0"/>
                  </a:moveTo>
                  <a:lnTo>
                    <a:pt x="2276" y="0"/>
                  </a:lnTo>
                  <a:lnTo>
                    <a:pt x="2276" y="8"/>
                  </a:lnTo>
                  <a:lnTo>
                    <a:pt x="2240" y="8"/>
                  </a:lnTo>
                  <a:lnTo>
                    <a:pt x="2240" y="0"/>
                  </a:lnTo>
                  <a:close/>
                  <a:moveTo>
                    <a:pt x="2303" y="0"/>
                  </a:moveTo>
                  <a:lnTo>
                    <a:pt x="2338" y="0"/>
                  </a:lnTo>
                  <a:lnTo>
                    <a:pt x="2338" y="8"/>
                  </a:lnTo>
                  <a:lnTo>
                    <a:pt x="2303" y="8"/>
                  </a:lnTo>
                  <a:lnTo>
                    <a:pt x="2303" y="0"/>
                  </a:lnTo>
                  <a:close/>
                  <a:moveTo>
                    <a:pt x="2365" y="0"/>
                  </a:moveTo>
                  <a:lnTo>
                    <a:pt x="2401" y="0"/>
                  </a:lnTo>
                  <a:lnTo>
                    <a:pt x="2401" y="8"/>
                  </a:lnTo>
                  <a:lnTo>
                    <a:pt x="2365" y="8"/>
                  </a:lnTo>
                  <a:lnTo>
                    <a:pt x="2365" y="0"/>
                  </a:lnTo>
                  <a:close/>
                  <a:moveTo>
                    <a:pt x="2427" y="0"/>
                  </a:moveTo>
                  <a:lnTo>
                    <a:pt x="2463" y="0"/>
                  </a:lnTo>
                  <a:lnTo>
                    <a:pt x="2463" y="8"/>
                  </a:lnTo>
                  <a:lnTo>
                    <a:pt x="2427" y="8"/>
                  </a:lnTo>
                  <a:lnTo>
                    <a:pt x="2427" y="0"/>
                  </a:lnTo>
                  <a:close/>
                  <a:moveTo>
                    <a:pt x="2489" y="0"/>
                  </a:moveTo>
                  <a:lnTo>
                    <a:pt x="2525" y="0"/>
                  </a:lnTo>
                  <a:lnTo>
                    <a:pt x="2525" y="8"/>
                  </a:lnTo>
                  <a:lnTo>
                    <a:pt x="2489" y="8"/>
                  </a:lnTo>
                  <a:lnTo>
                    <a:pt x="2489" y="0"/>
                  </a:lnTo>
                  <a:close/>
                  <a:moveTo>
                    <a:pt x="2552" y="0"/>
                  </a:moveTo>
                  <a:lnTo>
                    <a:pt x="2587" y="0"/>
                  </a:lnTo>
                  <a:lnTo>
                    <a:pt x="2587" y="8"/>
                  </a:lnTo>
                  <a:lnTo>
                    <a:pt x="2552" y="8"/>
                  </a:lnTo>
                  <a:lnTo>
                    <a:pt x="2552" y="0"/>
                  </a:lnTo>
                  <a:close/>
                  <a:moveTo>
                    <a:pt x="2614" y="0"/>
                  </a:moveTo>
                  <a:lnTo>
                    <a:pt x="2649" y="0"/>
                  </a:lnTo>
                  <a:lnTo>
                    <a:pt x="2649" y="8"/>
                  </a:lnTo>
                  <a:lnTo>
                    <a:pt x="2614" y="8"/>
                  </a:lnTo>
                  <a:lnTo>
                    <a:pt x="2614" y="0"/>
                  </a:lnTo>
                  <a:close/>
                  <a:moveTo>
                    <a:pt x="2676" y="0"/>
                  </a:moveTo>
                  <a:lnTo>
                    <a:pt x="2711" y="0"/>
                  </a:lnTo>
                  <a:lnTo>
                    <a:pt x="2711" y="8"/>
                  </a:lnTo>
                  <a:lnTo>
                    <a:pt x="2676" y="8"/>
                  </a:lnTo>
                  <a:lnTo>
                    <a:pt x="2676" y="0"/>
                  </a:lnTo>
                  <a:close/>
                  <a:moveTo>
                    <a:pt x="2738" y="0"/>
                  </a:moveTo>
                  <a:lnTo>
                    <a:pt x="2774" y="0"/>
                  </a:lnTo>
                  <a:lnTo>
                    <a:pt x="2774" y="8"/>
                  </a:lnTo>
                  <a:lnTo>
                    <a:pt x="2738" y="8"/>
                  </a:lnTo>
                  <a:lnTo>
                    <a:pt x="2738" y="0"/>
                  </a:lnTo>
                  <a:close/>
                  <a:moveTo>
                    <a:pt x="2801" y="0"/>
                  </a:moveTo>
                  <a:lnTo>
                    <a:pt x="2836" y="0"/>
                  </a:lnTo>
                  <a:lnTo>
                    <a:pt x="2836" y="8"/>
                  </a:lnTo>
                  <a:lnTo>
                    <a:pt x="2801" y="8"/>
                  </a:lnTo>
                  <a:lnTo>
                    <a:pt x="2801" y="0"/>
                  </a:lnTo>
                  <a:close/>
                  <a:moveTo>
                    <a:pt x="2863" y="0"/>
                  </a:moveTo>
                  <a:lnTo>
                    <a:pt x="2898" y="0"/>
                  </a:lnTo>
                  <a:lnTo>
                    <a:pt x="2898" y="8"/>
                  </a:lnTo>
                  <a:lnTo>
                    <a:pt x="2863" y="8"/>
                  </a:lnTo>
                  <a:lnTo>
                    <a:pt x="2863" y="0"/>
                  </a:lnTo>
                  <a:close/>
                  <a:moveTo>
                    <a:pt x="2925" y="0"/>
                  </a:moveTo>
                  <a:lnTo>
                    <a:pt x="2961" y="0"/>
                  </a:lnTo>
                  <a:lnTo>
                    <a:pt x="2961" y="8"/>
                  </a:lnTo>
                  <a:lnTo>
                    <a:pt x="2925" y="8"/>
                  </a:lnTo>
                  <a:lnTo>
                    <a:pt x="2925" y="0"/>
                  </a:lnTo>
                  <a:close/>
                  <a:moveTo>
                    <a:pt x="2987" y="0"/>
                  </a:moveTo>
                  <a:lnTo>
                    <a:pt x="3023" y="0"/>
                  </a:lnTo>
                  <a:lnTo>
                    <a:pt x="3023" y="8"/>
                  </a:lnTo>
                  <a:lnTo>
                    <a:pt x="2987" y="8"/>
                  </a:lnTo>
                  <a:lnTo>
                    <a:pt x="2987" y="0"/>
                  </a:lnTo>
                  <a:close/>
                  <a:moveTo>
                    <a:pt x="3049" y="0"/>
                  </a:moveTo>
                  <a:lnTo>
                    <a:pt x="3085" y="0"/>
                  </a:lnTo>
                  <a:lnTo>
                    <a:pt x="3085" y="8"/>
                  </a:lnTo>
                  <a:lnTo>
                    <a:pt x="3049" y="8"/>
                  </a:lnTo>
                  <a:lnTo>
                    <a:pt x="3049" y="0"/>
                  </a:lnTo>
                  <a:close/>
                  <a:moveTo>
                    <a:pt x="3112" y="0"/>
                  </a:moveTo>
                  <a:lnTo>
                    <a:pt x="3147" y="0"/>
                  </a:lnTo>
                  <a:lnTo>
                    <a:pt x="3147" y="8"/>
                  </a:lnTo>
                  <a:lnTo>
                    <a:pt x="3112" y="8"/>
                  </a:lnTo>
                  <a:lnTo>
                    <a:pt x="3112" y="0"/>
                  </a:lnTo>
                  <a:close/>
                  <a:moveTo>
                    <a:pt x="3174" y="0"/>
                  </a:moveTo>
                  <a:lnTo>
                    <a:pt x="3209" y="0"/>
                  </a:lnTo>
                  <a:lnTo>
                    <a:pt x="3209" y="8"/>
                  </a:lnTo>
                  <a:lnTo>
                    <a:pt x="3174" y="8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36" y="965"/>
              <a:ext cx="156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Empreendedora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36" y="2574"/>
              <a:ext cx="142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Pesquisadora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36" y="3312"/>
              <a:ext cx="130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Educadora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929" y="804"/>
              <a:ext cx="71" cy="3120"/>
            </a:xfrm>
            <a:custGeom>
              <a:avLst/>
              <a:gdLst>
                <a:gd name="T0" fmla="*/ 44 w 71"/>
                <a:gd name="T1" fmla="*/ 53 h 3120"/>
                <a:gd name="T2" fmla="*/ 44 w 71"/>
                <a:gd name="T3" fmla="*/ 3068 h 3120"/>
                <a:gd name="T4" fmla="*/ 26 w 71"/>
                <a:gd name="T5" fmla="*/ 3068 h 3120"/>
                <a:gd name="T6" fmla="*/ 26 w 71"/>
                <a:gd name="T7" fmla="*/ 53 h 3120"/>
                <a:gd name="T8" fmla="*/ 44 w 71"/>
                <a:gd name="T9" fmla="*/ 53 h 3120"/>
                <a:gd name="T10" fmla="*/ 0 w 71"/>
                <a:gd name="T11" fmla="*/ 63 h 3120"/>
                <a:gd name="T12" fmla="*/ 35 w 71"/>
                <a:gd name="T13" fmla="*/ 0 h 3120"/>
                <a:gd name="T14" fmla="*/ 71 w 71"/>
                <a:gd name="T15" fmla="*/ 63 h 3120"/>
                <a:gd name="T16" fmla="*/ 0 w 71"/>
                <a:gd name="T17" fmla="*/ 63 h 3120"/>
                <a:gd name="T18" fmla="*/ 71 w 71"/>
                <a:gd name="T19" fmla="*/ 3057 h 3120"/>
                <a:gd name="T20" fmla="*/ 35 w 71"/>
                <a:gd name="T21" fmla="*/ 3120 h 3120"/>
                <a:gd name="T22" fmla="*/ 0 w 71"/>
                <a:gd name="T23" fmla="*/ 3057 h 3120"/>
                <a:gd name="T24" fmla="*/ 71 w 71"/>
                <a:gd name="T25" fmla="*/ 3057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120">
                  <a:moveTo>
                    <a:pt x="44" y="53"/>
                  </a:moveTo>
                  <a:lnTo>
                    <a:pt x="44" y="3068"/>
                  </a:lnTo>
                  <a:lnTo>
                    <a:pt x="26" y="3068"/>
                  </a:lnTo>
                  <a:lnTo>
                    <a:pt x="26" y="53"/>
                  </a:lnTo>
                  <a:lnTo>
                    <a:pt x="44" y="53"/>
                  </a:lnTo>
                  <a:close/>
                  <a:moveTo>
                    <a:pt x="0" y="63"/>
                  </a:moveTo>
                  <a:lnTo>
                    <a:pt x="35" y="0"/>
                  </a:lnTo>
                  <a:lnTo>
                    <a:pt x="71" y="63"/>
                  </a:lnTo>
                  <a:lnTo>
                    <a:pt x="0" y="63"/>
                  </a:lnTo>
                  <a:close/>
                  <a:moveTo>
                    <a:pt x="71" y="3057"/>
                  </a:moveTo>
                  <a:lnTo>
                    <a:pt x="35" y="3120"/>
                  </a:lnTo>
                  <a:lnTo>
                    <a:pt x="0" y="3057"/>
                  </a:lnTo>
                  <a:lnTo>
                    <a:pt x="71" y="305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215" y="1184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390" y="1281"/>
              <a:ext cx="5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Venda 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363" y="1408"/>
              <a:ext cx="56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Tecnologia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023" y="1192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071" y="1285"/>
              <a:ext cx="72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Licenciamento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177" y="1412"/>
              <a:ext cx="5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patente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3719" y="764"/>
              <a:ext cx="1083" cy="491"/>
            </a:xfrm>
            <a:custGeom>
              <a:avLst/>
              <a:gdLst>
                <a:gd name="T0" fmla="*/ 5 w 1952"/>
                <a:gd name="T1" fmla="*/ 446 h 992"/>
                <a:gd name="T2" fmla="*/ 21 w 1952"/>
                <a:gd name="T3" fmla="*/ 395 h 992"/>
                <a:gd name="T4" fmla="*/ 78 w 1952"/>
                <a:gd name="T5" fmla="*/ 302 h 992"/>
                <a:gd name="T6" fmla="*/ 168 w 1952"/>
                <a:gd name="T7" fmla="*/ 217 h 992"/>
                <a:gd name="T8" fmla="*/ 358 w 1952"/>
                <a:gd name="T9" fmla="*/ 113 h 992"/>
                <a:gd name="T10" fmla="*/ 780 w 1952"/>
                <a:gd name="T11" fmla="*/ 11 h 992"/>
                <a:gd name="T12" fmla="*/ 1355 w 1952"/>
                <a:gd name="T13" fmla="*/ 39 h 992"/>
                <a:gd name="T14" fmla="*/ 1665 w 1952"/>
                <a:gd name="T15" fmla="*/ 144 h 992"/>
                <a:gd name="T16" fmla="*/ 1833 w 1952"/>
                <a:gd name="T17" fmla="*/ 258 h 992"/>
                <a:gd name="T18" fmla="*/ 1909 w 1952"/>
                <a:gd name="T19" fmla="*/ 348 h 992"/>
                <a:gd name="T20" fmla="*/ 1947 w 1952"/>
                <a:gd name="T21" fmla="*/ 444 h 992"/>
                <a:gd name="T22" fmla="*/ 1952 w 1952"/>
                <a:gd name="T23" fmla="*/ 497 h 992"/>
                <a:gd name="T24" fmla="*/ 1932 w 1952"/>
                <a:gd name="T25" fmla="*/ 597 h 992"/>
                <a:gd name="T26" fmla="*/ 1908 w 1952"/>
                <a:gd name="T27" fmla="*/ 646 h 992"/>
                <a:gd name="T28" fmla="*/ 1785 w 1952"/>
                <a:gd name="T29" fmla="*/ 776 h 992"/>
                <a:gd name="T30" fmla="*/ 1596 w 1952"/>
                <a:gd name="T31" fmla="*/ 881 h 992"/>
                <a:gd name="T32" fmla="*/ 1173 w 1952"/>
                <a:gd name="T33" fmla="*/ 982 h 992"/>
                <a:gd name="T34" fmla="*/ 598 w 1952"/>
                <a:gd name="T35" fmla="*/ 954 h 992"/>
                <a:gd name="T36" fmla="*/ 289 w 1952"/>
                <a:gd name="T37" fmla="*/ 849 h 992"/>
                <a:gd name="T38" fmla="*/ 120 w 1952"/>
                <a:gd name="T39" fmla="*/ 736 h 992"/>
                <a:gd name="T40" fmla="*/ 46 w 1952"/>
                <a:gd name="T41" fmla="*/ 646 h 992"/>
                <a:gd name="T42" fmla="*/ 21 w 1952"/>
                <a:gd name="T43" fmla="*/ 597 h 992"/>
                <a:gd name="T44" fmla="*/ 0 w 1952"/>
                <a:gd name="T45" fmla="*/ 497 h 992"/>
                <a:gd name="T46" fmla="*/ 36 w 1952"/>
                <a:gd name="T47" fmla="*/ 592 h 992"/>
                <a:gd name="T48" fmla="*/ 59 w 1952"/>
                <a:gd name="T49" fmla="*/ 637 h 992"/>
                <a:gd name="T50" fmla="*/ 131 w 1952"/>
                <a:gd name="T51" fmla="*/ 723 h 992"/>
                <a:gd name="T52" fmla="*/ 296 w 1952"/>
                <a:gd name="T53" fmla="*/ 834 h 992"/>
                <a:gd name="T54" fmla="*/ 601 w 1952"/>
                <a:gd name="T55" fmla="*/ 939 h 992"/>
                <a:gd name="T56" fmla="*/ 1170 w 1952"/>
                <a:gd name="T57" fmla="*/ 967 h 992"/>
                <a:gd name="T58" fmla="*/ 1589 w 1952"/>
                <a:gd name="T59" fmla="*/ 866 h 992"/>
                <a:gd name="T60" fmla="*/ 1774 w 1952"/>
                <a:gd name="T61" fmla="*/ 763 h 992"/>
                <a:gd name="T62" fmla="*/ 1895 w 1952"/>
                <a:gd name="T63" fmla="*/ 637 h 992"/>
                <a:gd name="T64" fmla="*/ 1917 w 1952"/>
                <a:gd name="T65" fmla="*/ 592 h 992"/>
                <a:gd name="T66" fmla="*/ 1936 w 1952"/>
                <a:gd name="T67" fmla="*/ 496 h 992"/>
                <a:gd name="T68" fmla="*/ 1932 w 1952"/>
                <a:gd name="T69" fmla="*/ 449 h 992"/>
                <a:gd name="T70" fmla="*/ 1894 w 1952"/>
                <a:gd name="T71" fmla="*/ 355 h 992"/>
                <a:gd name="T72" fmla="*/ 1822 w 1952"/>
                <a:gd name="T73" fmla="*/ 271 h 992"/>
                <a:gd name="T74" fmla="*/ 1658 w 1952"/>
                <a:gd name="T75" fmla="*/ 159 h 992"/>
                <a:gd name="T76" fmla="*/ 1352 w 1952"/>
                <a:gd name="T77" fmla="*/ 54 h 992"/>
                <a:gd name="T78" fmla="*/ 783 w 1952"/>
                <a:gd name="T79" fmla="*/ 26 h 992"/>
                <a:gd name="T80" fmla="*/ 365 w 1952"/>
                <a:gd name="T81" fmla="*/ 128 h 992"/>
                <a:gd name="T82" fmla="*/ 179 w 1952"/>
                <a:gd name="T83" fmla="*/ 230 h 992"/>
                <a:gd name="T84" fmla="*/ 91 w 1952"/>
                <a:gd name="T85" fmla="*/ 311 h 992"/>
                <a:gd name="T86" fmla="*/ 36 w 1952"/>
                <a:gd name="T87" fmla="*/ 402 h 992"/>
                <a:gd name="T88" fmla="*/ 21 w 1952"/>
                <a:gd name="T89" fmla="*/ 447 h 992"/>
                <a:gd name="T90" fmla="*/ 21 w 1952"/>
                <a:gd name="T91" fmla="*/ 546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52" h="992">
                  <a:moveTo>
                    <a:pt x="0" y="497"/>
                  </a:moveTo>
                  <a:cubicBezTo>
                    <a:pt x="0" y="497"/>
                    <a:pt x="0" y="496"/>
                    <a:pt x="0" y="496"/>
                  </a:cubicBezTo>
                  <a:lnTo>
                    <a:pt x="5" y="446"/>
                  </a:lnTo>
                  <a:cubicBezTo>
                    <a:pt x="6" y="445"/>
                    <a:pt x="6" y="445"/>
                    <a:pt x="6" y="444"/>
                  </a:cubicBezTo>
                  <a:lnTo>
                    <a:pt x="21" y="396"/>
                  </a:lnTo>
                  <a:cubicBezTo>
                    <a:pt x="21" y="396"/>
                    <a:pt x="21" y="395"/>
                    <a:pt x="21" y="395"/>
                  </a:cubicBezTo>
                  <a:lnTo>
                    <a:pt x="45" y="348"/>
                  </a:lnTo>
                  <a:cubicBezTo>
                    <a:pt x="46" y="347"/>
                    <a:pt x="46" y="347"/>
                    <a:pt x="46" y="347"/>
                  </a:cubicBezTo>
                  <a:lnTo>
                    <a:pt x="78" y="302"/>
                  </a:lnTo>
                  <a:cubicBezTo>
                    <a:pt x="78" y="301"/>
                    <a:pt x="78" y="301"/>
                    <a:pt x="79" y="301"/>
                  </a:cubicBezTo>
                  <a:lnTo>
                    <a:pt x="120" y="259"/>
                  </a:lnTo>
                  <a:lnTo>
                    <a:pt x="168" y="217"/>
                  </a:lnTo>
                  <a:lnTo>
                    <a:pt x="225" y="180"/>
                  </a:lnTo>
                  <a:lnTo>
                    <a:pt x="289" y="144"/>
                  </a:lnTo>
                  <a:lnTo>
                    <a:pt x="358" y="113"/>
                  </a:lnTo>
                  <a:lnTo>
                    <a:pt x="433" y="84"/>
                  </a:lnTo>
                  <a:lnTo>
                    <a:pt x="597" y="39"/>
                  </a:lnTo>
                  <a:lnTo>
                    <a:pt x="780" y="11"/>
                  </a:lnTo>
                  <a:lnTo>
                    <a:pt x="976" y="0"/>
                  </a:lnTo>
                  <a:lnTo>
                    <a:pt x="1172" y="10"/>
                  </a:lnTo>
                  <a:lnTo>
                    <a:pt x="1355" y="39"/>
                  </a:lnTo>
                  <a:lnTo>
                    <a:pt x="1520" y="84"/>
                  </a:lnTo>
                  <a:lnTo>
                    <a:pt x="1595" y="113"/>
                  </a:lnTo>
                  <a:lnTo>
                    <a:pt x="1665" y="144"/>
                  </a:lnTo>
                  <a:lnTo>
                    <a:pt x="1727" y="179"/>
                  </a:lnTo>
                  <a:lnTo>
                    <a:pt x="1784" y="217"/>
                  </a:lnTo>
                  <a:lnTo>
                    <a:pt x="1833" y="258"/>
                  </a:lnTo>
                  <a:lnTo>
                    <a:pt x="1874" y="301"/>
                  </a:lnTo>
                  <a:lnTo>
                    <a:pt x="1908" y="347"/>
                  </a:lnTo>
                  <a:cubicBezTo>
                    <a:pt x="1908" y="347"/>
                    <a:pt x="1908" y="348"/>
                    <a:pt x="1909" y="348"/>
                  </a:cubicBezTo>
                  <a:lnTo>
                    <a:pt x="1932" y="395"/>
                  </a:lnTo>
                  <a:cubicBezTo>
                    <a:pt x="1932" y="395"/>
                    <a:pt x="1932" y="396"/>
                    <a:pt x="1932" y="396"/>
                  </a:cubicBezTo>
                  <a:lnTo>
                    <a:pt x="1947" y="444"/>
                  </a:lnTo>
                  <a:cubicBezTo>
                    <a:pt x="1947" y="445"/>
                    <a:pt x="1947" y="445"/>
                    <a:pt x="1947" y="446"/>
                  </a:cubicBezTo>
                  <a:lnTo>
                    <a:pt x="1952" y="496"/>
                  </a:lnTo>
                  <a:cubicBezTo>
                    <a:pt x="1952" y="496"/>
                    <a:pt x="1952" y="497"/>
                    <a:pt x="1952" y="497"/>
                  </a:cubicBezTo>
                  <a:lnTo>
                    <a:pt x="1947" y="547"/>
                  </a:lnTo>
                  <a:cubicBezTo>
                    <a:pt x="1947" y="548"/>
                    <a:pt x="1947" y="548"/>
                    <a:pt x="1947" y="549"/>
                  </a:cubicBezTo>
                  <a:lnTo>
                    <a:pt x="1932" y="597"/>
                  </a:lnTo>
                  <a:cubicBezTo>
                    <a:pt x="1932" y="597"/>
                    <a:pt x="1932" y="598"/>
                    <a:pt x="1932" y="598"/>
                  </a:cubicBezTo>
                  <a:lnTo>
                    <a:pt x="1909" y="645"/>
                  </a:lnTo>
                  <a:cubicBezTo>
                    <a:pt x="1908" y="645"/>
                    <a:pt x="1908" y="646"/>
                    <a:pt x="1908" y="646"/>
                  </a:cubicBezTo>
                  <a:lnTo>
                    <a:pt x="1875" y="691"/>
                  </a:lnTo>
                  <a:lnTo>
                    <a:pt x="1833" y="735"/>
                  </a:lnTo>
                  <a:lnTo>
                    <a:pt x="1785" y="776"/>
                  </a:lnTo>
                  <a:lnTo>
                    <a:pt x="1728" y="814"/>
                  </a:lnTo>
                  <a:lnTo>
                    <a:pt x="1665" y="848"/>
                  </a:lnTo>
                  <a:lnTo>
                    <a:pt x="1596" y="881"/>
                  </a:lnTo>
                  <a:lnTo>
                    <a:pt x="1520" y="909"/>
                  </a:lnTo>
                  <a:lnTo>
                    <a:pt x="1356" y="954"/>
                  </a:lnTo>
                  <a:lnTo>
                    <a:pt x="1173" y="982"/>
                  </a:lnTo>
                  <a:lnTo>
                    <a:pt x="977" y="992"/>
                  </a:lnTo>
                  <a:lnTo>
                    <a:pt x="781" y="982"/>
                  </a:lnTo>
                  <a:lnTo>
                    <a:pt x="598" y="954"/>
                  </a:lnTo>
                  <a:lnTo>
                    <a:pt x="433" y="909"/>
                  </a:lnTo>
                  <a:lnTo>
                    <a:pt x="359" y="881"/>
                  </a:lnTo>
                  <a:lnTo>
                    <a:pt x="289" y="849"/>
                  </a:lnTo>
                  <a:lnTo>
                    <a:pt x="226" y="815"/>
                  </a:lnTo>
                  <a:lnTo>
                    <a:pt x="169" y="776"/>
                  </a:lnTo>
                  <a:lnTo>
                    <a:pt x="120" y="736"/>
                  </a:lnTo>
                  <a:lnTo>
                    <a:pt x="79" y="692"/>
                  </a:lnTo>
                  <a:cubicBezTo>
                    <a:pt x="78" y="692"/>
                    <a:pt x="78" y="691"/>
                    <a:pt x="78" y="691"/>
                  </a:cubicBezTo>
                  <a:lnTo>
                    <a:pt x="46" y="646"/>
                  </a:lnTo>
                  <a:cubicBezTo>
                    <a:pt x="46" y="646"/>
                    <a:pt x="46" y="645"/>
                    <a:pt x="45" y="645"/>
                  </a:cubicBezTo>
                  <a:lnTo>
                    <a:pt x="21" y="598"/>
                  </a:lnTo>
                  <a:cubicBezTo>
                    <a:pt x="21" y="598"/>
                    <a:pt x="21" y="597"/>
                    <a:pt x="21" y="597"/>
                  </a:cubicBezTo>
                  <a:lnTo>
                    <a:pt x="6" y="549"/>
                  </a:lnTo>
                  <a:cubicBezTo>
                    <a:pt x="6" y="548"/>
                    <a:pt x="6" y="548"/>
                    <a:pt x="5" y="547"/>
                  </a:cubicBezTo>
                  <a:lnTo>
                    <a:pt x="0" y="497"/>
                  </a:lnTo>
                  <a:close/>
                  <a:moveTo>
                    <a:pt x="21" y="546"/>
                  </a:moveTo>
                  <a:lnTo>
                    <a:pt x="21" y="544"/>
                  </a:lnTo>
                  <a:lnTo>
                    <a:pt x="36" y="592"/>
                  </a:lnTo>
                  <a:lnTo>
                    <a:pt x="36" y="591"/>
                  </a:lnTo>
                  <a:lnTo>
                    <a:pt x="60" y="638"/>
                  </a:lnTo>
                  <a:lnTo>
                    <a:pt x="59" y="637"/>
                  </a:lnTo>
                  <a:lnTo>
                    <a:pt x="91" y="682"/>
                  </a:lnTo>
                  <a:lnTo>
                    <a:pt x="90" y="681"/>
                  </a:lnTo>
                  <a:lnTo>
                    <a:pt x="131" y="723"/>
                  </a:lnTo>
                  <a:lnTo>
                    <a:pt x="178" y="763"/>
                  </a:lnTo>
                  <a:lnTo>
                    <a:pt x="233" y="800"/>
                  </a:lnTo>
                  <a:lnTo>
                    <a:pt x="296" y="834"/>
                  </a:lnTo>
                  <a:lnTo>
                    <a:pt x="364" y="866"/>
                  </a:lnTo>
                  <a:lnTo>
                    <a:pt x="438" y="894"/>
                  </a:lnTo>
                  <a:lnTo>
                    <a:pt x="601" y="939"/>
                  </a:lnTo>
                  <a:lnTo>
                    <a:pt x="782" y="966"/>
                  </a:lnTo>
                  <a:lnTo>
                    <a:pt x="976" y="976"/>
                  </a:lnTo>
                  <a:lnTo>
                    <a:pt x="1170" y="967"/>
                  </a:lnTo>
                  <a:lnTo>
                    <a:pt x="1351" y="939"/>
                  </a:lnTo>
                  <a:lnTo>
                    <a:pt x="1515" y="894"/>
                  </a:lnTo>
                  <a:lnTo>
                    <a:pt x="1589" y="866"/>
                  </a:lnTo>
                  <a:lnTo>
                    <a:pt x="1658" y="834"/>
                  </a:lnTo>
                  <a:lnTo>
                    <a:pt x="1719" y="801"/>
                  </a:lnTo>
                  <a:lnTo>
                    <a:pt x="1774" y="763"/>
                  </a:lnTo>
                  <a:lnTo>
                    <a:pt x="1822" y="724"/>
                  </a:lnTo>
                  <a:lnTo>
                    <a:pt x="1862" y="682"/>
                  </a:lnTo>
                  <a:lnTo>
                    <a:pt x="1895" y="637"/>
                  </a:lnTo>
                  <a:lnTo>
                    <a:pt x="1894" y="638"/>
                  </a:lnTo>
                  <a:lnTo>
                    <a:pt x="1917" y="591"/>
                  </a:lnTo>
                  <a:lnTo>
                    <a:pt x="1917" y="592"/>
                  </a:lnTo>
                  <a:lnTo>
                    <a:pt x="1932" y="544"/>
                  </a:lnTo>
                  <a:lnTo>
                    <a:pt x="1931" y="546"/>
                  </a:lnTo>
                  <a:lnTo>
                    <a:pt x="1936" y="496"/>
                  </a:lnTo>
                  <a:lnTo>
                    <a:pt x="1936" y="497"/>
                  </a:lnTo>
                  <a:lnTo>
                    <a:pt x="1931" y="447"/>
                  </a:lnTo>
                  <a:lnTo>
                    <a:pt x="1932" y="449"/>
                  </a:lnTo>
                  <a:lnTo>
                    <a:pt x="1917" y="401"/>
                  </a:lnTo>
                  <a:lnTo>
                    <a:pt x="1917" y="402"/>
                  </a:lnTo>
                  <a:lnTo>
                    <a:pt x="1894" y="355"/>
                  </a:lnTo>
                  <a:lnTo>
                    <a:pt x="1895" y="356"/>
                  </a:lnTo>
                  <a:lnTo>
                    <a:pt x="1863" y="312"/>
                  </a:lnTo>
                  <a:lnTo>
                    <a:pt x="1822" y="271"/>
                  </a:lnTo>
                  <a:lnTo>
                    <a:pt x="1775" y="230"/>
                  </a:lnTo>
                  <a:lnTo>
                    <a:pt x="1720" y="193"/>
                  </a:lnTo>
                  <a:lnTo>
                    <a:pt x="1658" y="159"/>
                  </a:lnTo>
                  <a:lnTo>
                    <a:pt x="1590" y="128"/>
                  </a:lnTo>
                  <a:lnTo>
                    <a:pt x="1515" y="99"/>
                  </a:lnTo>
                  <a:lnTo>
                    <a:pt x="1352" y="54"/>
                  </a:lnTo>
                  <a:lnTo>
                    <a:pt x="1171" y="26"/>
                  </a:lnTo>
                  <a:lnTo>
                    <a:pt x="977" y="16"/>
                  </a:lnTo>
                  <a:lnTo>
                    <a:pt x="783" y="26"/>
                  </a:lnTo>
                  <a:lnTo>
                    <a:pt x="602" y="54"/>
                  </a:lnTo>
                  <a:lnTo>
                    <a:pt x="438" y="99"/>
                  </a:lnTo>
                  <a:lnTo>
                    <a:pt x="365" y="128"/>
                  </a:lnTo>
                  <a:lnTo>
                    <a:pt x="296" y="158"/>
                  </a:lnTo>
                  <a:lnTo>
                    <a:pt x="234" y="193"/>
                  </a:lnTo>
                  <a:lnTo>
                    <a:pt x="179" y="230"/>
                  </a:lnTo>
                  <a:lnTo>
                    <a:pt x="131" y="270"/>
                  </a:lnTo>
                  <a:lnTo>
                    <a:pt x="90" y="312"/>
                  </a:lnTo>
                  <a:lnTo>
                    <a:pt x="91" y="311"/>
                  </a:lnTo>
                  <a:lnTo>
                    <a:pt x="59" y="356"/>
                  </a:lnTo>
                  <a:lnTo>
                    <a:pt x="60" y="355"/>
                  </a:lnTo>
                  <a:lnTo>
                    <a:pt x="36" y="402"/>
                  </a:lnTo>
                  <a:lnTo>
                    <a:pt x="36" y="401"/>
                  </a:lnTo>
                  <a:lnTo>
                    <a:pt x="21" y="449"/>
                  </a:lnTo>
                  <a:lnTo>
                    <a:pt x="21" y="447"/>
                  </a:lnTo>
                  <a:lnTo>
                    <a:pt x="16" y="497"/>
                  </a:lnTo>
                  <a:lnTo>
                    <a:pt x="16" y="496"/>
                  </a:lnTo>
                  <a:lnTo>
                    <a:pt x="21" y="54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796" y="892"/>
              <a:ext cx="95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Empresas dirigidas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831" y="1019"/>
              <a:ext cx="88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por universidades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3728" y="1366"/>
              <a:ext cx="746" cy="246"/>
            </a:xfrm>
            <a:custGeom>
              <a:avLst/>
              <a:gdLst>
                <a:gd name="T0" fmla="*/ 1 w 1344"/>
                <a:gd name="T1" fmla="*/ 247 h 496"/>
                <a:gd name="T2" fmla="*/ 4 w 1344"/>
                <a:gd name="T3" fmla="*/ 221 h 496"/>
                <a:gd name="T4" fmla="*/ 16 w 1344"/>
                <a:gd name="T5" fmla="*/ 196 h 496"/>
                <a:gd name="T6" fmla="*/ 33 w 1344"/>
                <a:gd name="T7" fmla="*/ 172 h 496"/>
                <a:gd name="T8" fmla="*/ 56 w 1344"/>
                <a:gd name="T9" fmla="*/ 149 h 496"/>
                <a:gd name="T10" fmla="*/ 119 w 1344"/>
                <a:gd name="T11" fmla="*/ 107 h 496"/>
                <a:gd name="T12" fmla="*/ 299 w 1344"/>
                <a:gd name="T13" fmla="*/ 42 h 496"/>
                <a:gd name="T14" fmla="*/ 538 w 1344"/>
                <a:gd name="T15" fmla="*/ 6 h 496"/>
                <a:gd name="T16" fmla="*/ 807 w 1344"/>
                <a:gd name="T17" fmla="*/ 5 h 496"/>
                <a:gd name="T18" fmla="*/ 1045 w 1344"/>
                <a:gd name="T19" fmla="*/ 42 h 496"/>
                <a:gd name="T20" fmla="*/ 1227 w 1344"/>
                <a:gd name="T21" fmla="*/ 107 h 496"/>
                <a:gd name="T22" fmla="*/ 1289 w 1344"/>
                <a:gd name="T23" fmla="*/ 149 h 496"/>
                <a:gd name="T24" fmla="*/ 1312 w 1344"/>
                <a:gd name="T25" fmla="*/ 172 h 496"/>
                <a:gd name="T26" fmla="*/ 1330 w 1344"/>
                <a:gd name="T27" fmla="*/ 196 h 496"/>
                <a:gd name="T28" fmla="*/ 1341 w 1344"/>
                <a:gd name="T29" fmla="*/ 221 h 496"/>
                <a:gd name="T30" fmla="*/ 1344 w 1344"/>
                <a:gd name="T31" fmla="*/ 247 h 496"/>
                <a:gd name="T32" fmla="*/ 1341 w 1344"/>
                <a:gd name="T33" fmla="*/ 274 h 496"/>
                <a:gd name="T34" fmla="*/ 1331 w 1344"/>
                <a:gd name="T35" fmla="*/ 300 h 496"/>
                <a:gd name="T36" fmla="*/ 1313 w 1344"/>
                <a:gd name="T37" fmla="*/ 325 h 496"/>
                <a:gd name="T38" fmla="*/ 1290 w 1344"/>
                <a:gd name="T39" fmla="*/ 348 h 496"/>
                <a:gd name="T40" fmla="*/ 1228 w 1344"/>
                <a:gd name="T41" fmla="*/ 389 h 496"/>
                <a:gd name="T42" fmla="*/ 1146 w 1344"/>
                <a:gd name="T43" fmla="*/ 426 h 496"/>
                <a:gd name="T44" fmla="*/ 933 w 1344"/>
                <a:gd name="T45" fmla="*/ 477 h 496"/>
                <a:gd name="T46" fmla="*/ 673 w 1344"/>
                <a:gd name="T47" fmla="*/ 496 h 496"/>
                <a:gd name="T48" fmla="*/ 414 w 1344"/>
                <a:gd name="T49" fmla="*/ 477 h 496"/>
                <a:gd name="T50" fmla="*/ 201 w 1344"/>
                <a:gd name="T51" fmla="*/ 426 h 496"/>
                <a:gd name="T52" fmla="*/ 118 w 1344"/>
                <a:gd name="T53" fmla="*/ 389 h 496"/>
                <a:gd name="T54" fmla="*/ 55 w 1344"/>
                <a:gd name="T55" fmla="*/ 348 h 496"/>
                <a:gd name="T56" fmla="*/ 32 w 1344"/>
                <a:gd name="T57" fmla="*/ 325 h 496"/>
                <a:gd name="T58" fmla="*/ 15 w 1344"/>
                <a:gd name="T59" fmla="*/ 300 h 496"/>
                <a:gd name="T60" fmla="*/ 4 w 1344"/>
                <a:gd name="T61" fmla="*/ 274 h 496"/>
                <a:gd name="T62" fmla="*/ 19 w 1344"/>
                <a:gd name="T63" fmla="*/ 273 h 496"/>
                <a:gd name="T64" fmla="*/ 30 w 1344"/>
                <a:gd name="T65" fmla="*/ 293 h 496"/>
                <a:gd name="T66" fmla="*/ 45 w 1344"/>
                <a:gd name="T67" fmla="*/ 316 h 496"/>
                <a:gd name="T68" fmla="*/ 66 w 1344"/>
                <a:gd name="T69" fmla="*/ 337 h 496"/>
                <a:gd name="T70" fmla="*/ 127 w 1344"/>
                <a:gd name="T71" fmla="*/ 376 h 496"/>
                <a:gd name="T72" fmla="*/ 206 w 1344"/>
                <a:gd name="T73" fmla="*/ 411 h 496"/>
                <a:gd name="T74" fmla="*/ 415 w 1344"/>
                <a:gd name="T75" fmla="*/ 462 h 496"/>
                <a:gd name="T76" fmla="*/ 672 w 1344"/>
                <a:gd name="T77" fmla="*/ 480 h 496"/>
                <a:gd name="T78" fmla="*/ 930 w 1344"/>
                <a:gd name="T79" fmla="*/ 462 h 496"/>
                <a:gd name="T80" fmla="*/ 1139 w 1344"/>
                <a:gd name="T81" fmla="*/ 411 h 496"/>
                <a:gd name="T82" fmla="*/ 1219 w 1344"/>
                <a:gd name="T83" fmla="*/ 376 h 496"/>
                <a:gd name="T84" fmla="*/ 1279 w 1344"/>
                <a:gd name="T85" fmla="*/ 337 h 496"/>
                <a:gd name="T86" fmla="*/ 1300 w 1344"/>
                <a:gd name="T87" fmla="*/ 316 h 496"/>
                <a:gd name="T88" fmla="*/ 1316 w 1344"/>
                <a:gd name="T89" fmla="*/ 293 h 496"/>
                <a:gd name="T90" fmla="*/ 1326 w 1344"/>
                <a:gd name="T91" fmla="*/ 273 h 496"/>
                <a:gd name="T92" fmla="*/ 1329 w 1344"/>
                <a:gd name="T93" fmla="*/ 249 h 496"/>
                <a:gd name="T94" fmla="*/ 1326 w 1344"/>
                <a:gd name="T95" fmla="*/ 228 h 496"/>
                <a:gd name="T96" fmla="*/ 1317 w 1344"/>
                <a:gd name="T97" fmla="*/ 205 h 496"/>
                <a:gd name="T98" fmla="*/ 1301 w 1344"/>
                <a:gd name="T99" fmla="*/ 183 h 496"/>
                <a:gd name="T100" fmla="*/ 1280 w 1344"/>
                <a:gd name="T101" fmla="*/ 162 h 496"/>
                <a:gd name="T102" fmla="*/ 1220 w 1344"/>
                <a:gd name="T103" fmla="*/ 122 h 496"/>
                <a:gd name="T104" fmla="*/ 1042 w 1344"/>
                <a:gd name="T105" fmla="*/ 57 h 496"/>
                <a:gd name="T106" fmla="*/ 806 w 1344"/>
                <a:gd name="T107" fmla="*/ 21 h 496"/>
                <a:gd name="T108" fmla="*/ 539 w 1344"/>
                <a:gd name="T109" fmla="*/ 21 h 496"/>
                <a:gd name="T110" fmla="*/ 304 w 1344"/>
                <a:gd name="T111" fmla="*/ 57 h 496"/>
                <a:gd name="T112" fmla="*/ 126 w 1344"/>
                <a:gd name="T113" fmla="*/ 122 h 496"/>
                <a:gd name="T114" fmla="*/ 65 w 1344"/>
                <a:gd name="T115" fmla="*/ 162 h 496"/>
                <a:gd name="T116" fmla="*/ 44 w 1344"/>
                <a:gd name="T117" fmla="*/ 183 h 496"/>
                <a:gd name="T118" fmla="*/ 29 w 1344"/>
                <a:gd name="T119" fmla="*/ 205 h 496"/>
                <a:gd name="T120" fmla="*/ 19 w 1344"/>
                <a:gd name="T121" fmla="*/ 228 h 496"/>
                <a:gd name="T122" fmla="*/ 16 w 1344"/>
                <a:gd name="T123" fmla="*/ 249 h 496"/>
                <a:gd name="T124" fmla="*/ 19 w 1344"/>
                <a:gd name="T125" fmla="*/ 27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4" h="496">
                  <a:moveTo>
                    <a:pt x="1" y="249"/>
                  </a:moveTo>
                  <a:cubicBezTo>
                    <a:pt x="0" y="249"/>
                    <a:pt x="0" y="248"/>
                    <a:pt x="1" y="247"/>
                  </a:cubicBezTo>
                  <a:lnTo>
                    <a:pt x="4" y="223"/>
                  </a:lnTo>
                  <a:cubicBezTo>
                    <a:pt x="4" y="223"/>
                    <a:pt x="4" y="222"/>
                    <a:pt x="4" y="221"/>
                  </a:cubicBezTo>
                  <a:lnTo>
                    <a:pt x="15" y="197"/>
                  </a:lnTo>
                  <a:cubicBezTo>
                    <a:pt x="15" y="197"/>
                    <a:pt x="16" y="196"/>
                    <a:pt x="16" y="196"/>
                  </a:cubicBezTo>
                  <a:lnTo>
                    <a:pt x="32" y="173"/>
                  </a:lnTo>
                  <a:cubicBezTo>
                    <a:pt x="32" y="173"/>
                    <a:pt x="32" y="172"/>
                    <a:pt x="33" y="172"/>
                  </a:cubicBezTo>
                  <a:lnTo>
                    <a:pt x="55" y="150"/>
                  </a:lnTo>
                  <a:cubicBezTo>
                    <a:pt x="55" y="149"/>
                    <a:pt x="56" y="149"/>
                    <a:pt x="56" y="149"/>
                  </a:cubicBezTo>
                  <a:lnTo>
                    <a:pt x="118" y="108"/>
                  </a:lnTo>
                  <a:cubicBezTo>
                    <a:pt x="118" y="108"/>
                    <a:pt x="119" y="107"/>
                    <a:pt x="119" y="107"/>
                  </a:cubicBezTo>
                  <a:lnTo>
                    <a:pt x="200" y="72"/>
                  </a:lnTo>
                  <a:lnTo>
                    <a:pt x="299" y="42"/>
                  </a:lnTo>
                  <a:lnTo>
                    <a:pt x="413" y="20"/>
                  </a:lnTo>
                  <a:lnTo>
                    <a:pt x="538" y="6"/>
                  </a:lnTo>
                  <a:lnTo>
                    <a:pt x="672" y="0"/>
                  </a:lnTo>
                  <a:lnTo>
                    <a:pt x="807" y="5"/>
                  </a:lnTo>
                  <a:lnTo>
                    <a:pt x="932" y="20"/>
                  </a:lnTo>
                  <a:lnTo>
                    <a:pt x="1045" y="42"/>
                  </a:lnTo>
                  <a:lnTo>
                    <a:pt x="1145" y="72"/>
                  </a:lnTo>
                  <a:lnTo>
                    <a:pt x="1227" y="107"/>
                  </a:lnTo>
                  <a:cubicBezTo>
                    <a:pt x="1227" y="107"/>
                    <a:pt x="1228" y="108"/>
                    <a:pt x="1228" y="108"/>
                  </a:cubicBezTo>
                  <a:lnTo>
                    <a:pt x="1289" y="149"/>
                  </a:lnTo>
                  <a:cubicBezTo>
                    <a:pt x="1289" y="149"/>
                    <a:pt x="1290" y="149"/>
                    <a:pt x="1290" y="150"/>
                  </a:cubicBezTo>
                  <a:lnTo>
                    <a:pt x="1312" y="172"/>
                  </a:lnTo>
                  <a:cubicBezTo>
                    <a:pt x="1312" y="172"/>
                    <a:pt x="1313" y="172"/>
                    <a:pt x="1313" y="173"/>
                  </a:cubicBezTo>
                  <a:lnTo>
                    <a:pt x="1330" y="196"/>
                  </a:lnTo>
                  <a:cubicBezTo>
                    <a:pt x="1330" y="196"/>
                    <a:pt x="1331" y="197"/>
                    <a:pt x="1331" y="197"/>
                  </a:cubicBezTo>
                  <a:lnTo>
                    <a:pt x="1341" y="221"/>
                  </a:lnTo>
                  <a:cubicBezTo>
                    <a:pt x="1341" y="222"/>
                    <a:pt x="1341" y="223"/>
                    <a:pt x="1341" y="223"/>
                  </a:cubicBezTo>
                  <a:lnTo>
                    <a:pt x="1344" y="247"/>
                  </a:lnTo>
                  <a:cubicBezTo>
                    <a:pt x="1344" y="248"/>
                    <a:pt x="1344" y="249"/>
                    <a:pt x="1344" y="249"/>
                  </a:cubicBezTo>
                  <a:lnTo>
                    <a:pt x="1341" y="274"/>
                  </a:lnTo>
                  <a:cubicBezTo>
                    <a:pt x="1341" y="275"/>
                    <a:pt x="1341" y="276"/>
                    <a:pt x="1341" y="277"/>
                  </a:cubicBezTo>
                  <a:lnTo>
                    <a:pt x="1331" y="300"/>
                  </a:lnTo>
                  <a:cubicBezTo>
                    <a:pt x="1331" y="300"/>
                    <a:pt x="1330" y="301"/>
                    <a:pt x="1330" y="301"/>
                  </a:cubicBezTo>
                  <a:lnTo>
                    <a:pt x="1313" y="325"/>
                  </a:lnTo>
                  <a:cubicBezTo>
                    <a:pt x="1313" y="325"/>
                    <a:pt x="1312" y="326"/>
                    <a:pt x="1312" y="326"/>
                  </a:cubicBezTo>
                  <a:lnTo>
                    <a:pt x="1290" y="348"/>
                  </a:lnTo>
                  <a:cubicBezTo>
                    <a:pt x="1290" y="349"/>
                    <a:pt x="1289" y="349"/>
                    <a:pt x="1289" y="349"/>
                  </a:cubicBezTo>
                  <a:lnTo>
                    <a:pt x="1228" y="389"/>
                  </a:lnTo>
                  <a:cubicBezTo>
                    <a:pt x="1227" y="389"/>
                    <a:pt x="1227" y="390"/>
                    <a:pt x="1227" y="390"/>
                  </a:cubicBezTo>
                  <a:lnTo>
                    <a:pt x="1146" y="426"/>
                  </a:lnTo>
                  <a:lnTo>
                    <a:pt x="1046" y="455"/>
                  </a:lnTo>
                  <a:lnTo>
                    <a:pt x="933" y="477"/>
                  </a:lnTo>
                  <a:lnTo>
                    <a:pt x="807" y="491"/>
                  </a:lnTo>
                  <a:lnTo>
                    <a:pt x="673" y="496"/>
                  </a:lnTo>
                  <a:lnTo>
                    <a:pt x="538" y="491"/>
                  </a:lnTo>
                  <a:lnTo>
                    <a:pt x="414" y="477"/>
                  </a:lnTo>
                  <a:lnTo>
                    <a:pt x="300" y="455"/>
                  </a:lnTo>
                  <a:lnTo>
                    <a:pt x="201" y="426"/>
                  </a:lnTo>
                  <a:lnTo>
                    <a:pt x="119" y="390"/>
                  </a:lnTo>
                  <a:cubicBezTo>
                    <a:pt x="119" y="390"/>
                    <a:pt x="118" y="389"/>
                    <a:pt x="118" y="389"/>
                  </a:cubicBezTo>
                  <a:lnTo>
                    <a:pt x="56" y="349"/>
                  </a:lnTo>
                  <a:cubicBezTo>
                    <a:pt x="56" y="349"/>
                    <a:pt x="55" y="349"/>
                    <a:pt x="55" y="348"/>
                  </a:cubicBezTo>
                  <a:lnTo>
                    <a:pt x="33" y="326"/>
                  </a:lnTo>
                  <a:cubicBezTo>
                    <a:pt x="32" y="326"/>
                    <a:pt x="32" y="325"/>
                    <a:pt x="32" y="325"/>
                  </a:cubicBezTo>
                  <a:lnTo>
                    <a:pt x="16" y="301"/>
                  </a:lnTo>
                  <a:cubicBezTo>
                    <a:pt x="16" y="301"/>
                    <a:pt x="15" y="300"/>
                    <a:pt x="15" y="300"/>
                  </a:cubicBezTo>
                  <a:lnTo>
                    <a:pt x="4" y="277"/>
                  </a:lnTo>
                  <a:cubicBezTo>
                    <a:pt x="4" y="276"/>
                    <a:pt x="4" y="275"/>
                    <a:pt x="4" y="274"/>
                  </a:cubicBezTo>
                  <a:lnTo>
                    <a:pt x="1" y="249"/>
                  </a:lnTo>
                  <a:close/>
                  <a:moveTo>
                    <a:pt x="19" y="273"/>
                  </a:moveTo>
                  <a:lnTo>
                    <a:pt x="19" y="270"/>
                  </a:lnTo>
                  <a:lnTo>
                    <a:pt x="30" y="293"/>
                  </a:lnTo>
                  <a:lnTo>
                    <a:pt x="29" y="292"/>
                  </a:lnTo>
                  <a:lnTo>
                    <a:pt x="45" y="316"/>
                  </a:lnTo>
                  <a:lnTo>
                    <a:pt x="44" y="315"/>
                  </a:lnTo>
                  <a:lnTo>
                    <a:pt x="66" y="337"/>
                  </a:lnTo>
                  <a:lnTo>
                    <a:pt x="65" y="336"/>
                  </a:lnTo>
                  <a:lnTo>
                    <a:pt x="127" y="376"/>
                  </a:lnTo>
                  <a:lnTo>
                    <a:pt x="126" y="375"/>
                  </a:lnTo>
                  <a:lnTo>
                    <a:pt x="206" y="411"/>
                  </a:lnTo>
                  <a:lnTo>
                    <a:pt x="303" y="440"/>
                  </a:lnTo>
                  <a:lnTo>
                    <a:pt x="415" y="462"/>
                  </a:lnTo>
                  <a:lnTo>
                    <a:pt x="539" y="475"/>
                  </a:lnTo>
                  <a:lnTo>
                    <a:pt x="672" y="480"/>
                  </a:lnTo>
                  <a:lnTo>
                    <a:pt x="806" y="476"/>
                  </a:lnTo>
                  <a:lnTo>
                    <a:pt x="930" y="462"/>
                  </a:lnTo>
                  <a:lnTo>
                    <a:pt x="1041" y="440"/>
                  </a:lnTo>
                  <a:lnTo>
                    <a:pt x="1139" y="411"/>
                  </a:lnTo>
                  <a:lnTo>
                    <a:pt x="1220" y="375"/>
                  </a:lnTo>
                  <a:lnTo>
                    <a:pt x="1219" y="376"/>
                  </a:lnTo>
                  <a:lnTo>
                    <a:pt x="1280" y="336"/>
                  </a:lnTo>
                  <a:lnTo>
                    <a:pt x="1279" y="337"/>
                  </a:lnTo>
                  <a:lnTo>
                    <a:pt x="1301" y="315"/>
                  </a:lnTo>
                  <a:lnTo>
                    <a:pt x="1300" y="316"/>
                  </a:lnTo>
                  <a:lnTo>
                    <a:pt x="1317" y="292"/>
                  </a:lnTo>
                  <a:lnTo>
                    <a:pt x="1316" y="293"/>
                  </a:lnTo>
                  <a:lnTo>
                    <a:pt x="1326" y="270"/>
                  </a:lnTo>
                  <a:lnTo>
                    <a:pt x="1326" y="273"/>
                  </a:lnTo>
                  <a:lnTo>
                    <a:pt x="1329" y="248"/>
                  </a:lnTo>
                  <a:lnTo>
                    <a:pt x="1329" y="249"/>
                  </a:lnTo>
                  <a:lnTo>
                    <a:pt x="1326" y="225"/>
                  </a:lnTo>
                  <a:lnTo>
                    <a:pt x="1326" y="228"/>
                  </a:lnTo>
                  <a:lnTo>
                    <a:pt x="1316" y="204"/>
                  </a:lnTo>
                  <a:lnTo>
                    <a:pt x="1317" y="205"/>
                  </a:lnTo>
                  <a:lnTo>
                    <a:pt x="1300" y="182"/>
                  </a:lnTo>
                  <a:lnTo>
                    <a:pt x="1301" y="183"/>
                  </a:lnTo>
                  <a:lnTo>
                    <a:pt x="1279" y="161"/>
                  </a:lnTo>
                  <a:lnTo>
                    <a:pt x="1280" y="162"/>
                  </a:lnTo>
                  <a:lnTo>
                    <a:pt x="1219" y="121"/>
                  </a:lnTo>
                  <a:lnTo>
                    <a:pt x="1220" y="122"/>
                  </a:lnTo>
                  <a:lnTo>
                    <a:pt x="1140" y="87"/>
                  </a:lnTo>
                  <a:lnTo>
                    <a:pt x="1042" y="57"/>
                  </a:lnTo>
                  <a:lnTo>
                    <a:pt x="931" y="35"/>
                  </a:lnTo>
                  <a:lnTo>
                    <a:pt x="806" y="21"/>
                  </a:lnTo>
                  <a:lnTo>
                    <a:pt x="673" y="16"/>
                  </a:lnTo>
                  <a:lnTo>
                    <a:pt x="539" y="21"/>
                  </a:lnTo>
                  <a:lnTo>
                    <a:pt x="416" y="35"/>
                  </a:lnTo>
                  <a:lnTo>
                    <a:pt x="304" y="57"/>
                  </a:lnTo>
                  <a:lnTo>
                    <a:pt x="207" y="87"/>
                  </a:lnTo>
                  <a:lnTo>
                    <a:pt x="126" y="122"/>
                  </a:lnTo>
                  <a:lnTo>
                    <a:pt x="127" y="121"/>
                  </a:lnTo>
                  <a:lnTo>
                    <a:pt x="65" y="162"/>
                  </a:lnTo>
                  <a:lnTo>
                    <a:pt x="66" y="161"/>
                  </a:lnTo>
                  <a:lnTo>
                    <a:pt x="44" y="183"/>
                  </a:lnTo>
                  <a:lnTo>
                    <a:pt x="45" y="182"/>
                  </a:lnTo>
                  <a:lnTo>
                    <a:pt x="29" y="205"/>
                  </a:lnTo>
                  <a:lnTo>
                    <a:pt x="30" y="204"/>
                  </a:lnTo>
                  <a:lnTo>
                    <a:pt x="19" y="228"/>
                  </a:lnTo>
                  <a:lnTo>
                    <a:pt x="19" y="225"/>
                  </a:lnTo>
                  <a:lnTo>
                    <a:pt x="16" y="249"/>
                  </a:lnTo>
                  <a:lnTo>
                    <a:pt x="16" y="248"/>
                  </a:lnTo>
                  <a:lnTo>
                    <a:pt x="19" y="27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830" y="1430"/>
              <a:ext cx="5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Incubadora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2772" y="1268"/>
              <a:ext cx="1855" cy="1633"/>
            </a:xfrm>
            <a:custGeom>
              <a:avLst/>
              <a:gdLst>
                <a:gd name="T0" fmla="*/ 155 w 3343"/>
                <a:gd name="T1" fmla="*/ 2947 h 3298"/>
                <a:gd name="T2" fmla="*/ 91 w 3343"/>
                <a:gd name="T3" fmla="*/ 2837 h 3298"/>
                <a:gd name="T4" fmla="*/ 0 w 3343"/>
                <a:gd name="T5" fmla="*/ 2454 h 3298"/>
                <a:gd name="T6" fmla="*/ 52 w 3343"/>
                <a:gd name="T7" fmla="*/ 2011 h 3298"/>
                <a:gd name="T8" fmla="*/ 236 w 3343"/>
                <a:gd name="T9" fmla="*/ 1539 h 3298"/>
                <a:gd name="T10" fmla="*/ 546 w 3343"/>
                <a:gd name="T11" fmla="*/ 1068 h 3298"/>
                <a:gd name="T12" fmla="*/ 969 w 3343"/>
                <a:gd name="T13" fmla="*/ 632 h 3298"/>
                <a:gd name="T14" fmla="*/ 1443 w 3343"/>
                <a:gd name="T15" fmla="*/ 296 h 3298"/>
                <a:gd name="T16" fmla="*/ 1926 w 3343"/>
                <a:gd name="T17" fmla="*/ 83 h 3298"/>
                <a:gd name="T18" fmla="*/ 2385 w 3343"/>
                <a:gd name="T19" fmla="*/ 0 h 3298"/>
                <a:gd name="T20" fmla="*/ 2790 w 3343"/>
                <a:gd name="T21" fmla="*/ 56 h 3298"/>
                <a:gd name="T22" fmla="*/ 3015 w 3343"/>
                <a:gd name="T23" fmla="*/ 173 h 3298"/>
                <a:gd name="T24" fmla="*/ 3111 w 3343"/>
                <a:gd name="T25" fmla="*/ 256 h 3298"/>
                <a:gd name="T26" fmla="*/ 3253 w 3343"/>
                <a:gd name="T27" fmla="*/ 461 h 3298"/>
                <a:gd name="T28" fmla="*/ 3300 w 3343"/>
                <a:gd name="T29" fmla="*/ 582 h 3298"/>
                <a:gd name="T30" fmla="*/ 3341 w 3343"/>
                <a:gd name="T31" fmla="*/ 988 h 3298"/>
                <a:gd name="T32" fmla="*/ 3245 w 3343"/>
                <a:gd name="T33" fmla="*/ 1444 h 3298"/>
                <a:gd name="T34" fmla="*/ 3018 w 3343"/>
                <a:gd name="T35" fmla="*/ 1919 h 3298"/>
                <a:gd name="T36" fmla="*/ 2669 w 3343"/>
                <a:gd name="T37" fmla="*/ 2383 h 3298"/>
                <a:gd name="T38" fmla="*/ 2219 w 3343"/>
                <a:gd name="T39" fmla="*/ 2793 h 3298"/>
                <a:gd name="T40" fmla="*/ 1739 w 3343"/>
                <a:gd name="T41" fmla="*/ 3088 h 3298"/>
                <a:gd name="T42" fmla="*/ 1262 w 3343"/>
                <a:gd name="T43" fmla="*/ 3258 h 3298"/>
                <a:gd name="T44" fmla="*/ 817 w 3343"/>
                <a:gd name="T45" fmla="*/ 3295 h 3298"/>
                <a:gd name="T46" fmla="*/ 553 w 3343"/>
                <a:gd name="T47" fmla="*/ 3244 h 3298"/>
                <a:gd name="T48" fmla="*/ 330 w 3343"/>
                <a:gd name="T49" fmla="*/ 3127 h 3298"/>
                <a:gd name="T50" fmla="*/ 340 w 3343"/>
                <a:gd name="T51" fmla="*/ 3114 h 3298"/>
                <a:gd name="T52" fmla="*/ 444 w 3343"/>
                <a:gd name="T53" fmla="*/ 3179 h 3298"/>
                <a:gd name="T54" fmla="*/ 684 w 3343"/>
                <a:gd name="T55" fmla="*/ 3262 h 3298"/>
                <a:gd name="T56" fmla="*/ 1105 w 3343"/>
                <a:gd name="T57" fmla="*/ 3270 h 3298"/>
                <a:gd name="T58" fmla="*/ 1571 w 3343"/>
                <a:gd name="T59" fmla="*/ 3144 h 3298"/>
                <a:gd name="T60" fmla="*/ 2052 w 3343"/>
                <a:gd name="T61" fmla="*/ 2892 h 3298"/>
                <a:gd name="T62" fmla="*/ 2515 w 3343"/>
                <a:gd name="T63" fmla="*/ 2519 h 3298"/>
                <a:gd name="T64" fmla="*/ 2902 w 3343"/>
                <a:gd name="T65" fmla="*/ 2068 h 3298"/>
                <a:gd name="T66" fmla="*/ 3169 w 3343"/>
                <a:gd name="T67" fmla="*/ 1596 h 3298"/>
                <a:gd name="T68" fmla="*/ 3309 w 3343"/>
                <a:gd name="T69" fmla="*/ 1134 h 3298"/>
                <a:gd name="T70" fmla="*/ 3314 w 3343"/>
                <a:gd name="T71" fmla="*/ 713 h 3298"/>
                <a:gd name="T72" fmla="*/ 3239 w 3343"/>
                <a:gd name="T73" fmla="*/ 468 h 3298"/>
                <a:gd name="T74" fmla="*/ 3177 w 3343"/>
                <a:gd name="T75" fmla="*/ 364 h 3298"/>
                <a:gd name="T76" fmla="*/ 3005 w 3343"/>
                <a:gd name="T77" fmla="*/ 186 h 3298"/>
                <a:gd name="T78" fmla="*/ 2901 w 3343"/>
                <a:gd name="T79" fmla="*/ 121 h 3298"/>
                <a:gd name="T80" fmla="*/ 2526 w 3343"/>
                <a:gd name="T81" fmla="*/ 19 h 3298"/>
                <a:gd name="T82" fmla="*/ 2087 w 3343"/>
                <a:gd name="T83" fmla="*/ 56 h 3298"/>
                <a:gd name="T84" fmla="*/ 1612 w 3343"/>
                <a:gd name="T85" fmla="*/ 226 h 3298"/>
                <a:gd name="T86" fmla="*/ 1134 w 3343"/>
                <a:gd name="T87" fmla="*/ 519 h 3298"/>
                <a:gd name="T88" fmla="*/ 688 w 3343"/>
                <a:gd name="T89" fmla="*/ 927 h 3298"/>
                <a:gd name="T90" fmla="*/ 340 w 3343"/>
                <a:gd name="T91" fmla="*/ 1387 h 3298"/>
                <a:gd name="T92" fmla="*/ 114 w 3343"/>
                <a:gd name="T93" fmla="*/ 1860 h 3298"/>
                <a:gd name="T94" fmla="*/ 18 w 3343"/>
                <a:gd name="T95" fmla="*/ 2313 h 3298"/>
                <a:gd name="T96" fmla="*/ 60 w 3343"/>
                <a:gd name="T97" fmla="*/ 2713 h 3298"/>
                <a:gd name="T98" fmla="*/ 168 w 3343"/>
                <a:gd name="T99" fmla="*/ 2937 h 3298"/>
                <a:gd name="T100" fmla="*/ 246 w 3343"/>
                <a:gd name="T101" fmla="*/ 3032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43" h="3298">
                  <a:moveTo>
                    <a:pt x="235" y="3045"/>
                  </a:moveTo>
                  <a:cubicBezTo>
                    <a:pt x="235" y="3044"/>
                    <a:pt x="235" y="3044"/>
                    <a:pt x="234" y="3044"/>
                  </a:cubicBezTo>
                  <a:lnTo>
                    <a:pt x="155" y="2947"/>
                  </a:lnTo>
                  <a:cubicBezTo>
                    <a:pt x="155" y="2946"/>
                    <a:pt x="155" y="2946"/>
                    <a:pt x="155" y="2946"/>
                  </a:cubicBezTo>
                  <a:lnTo>
                    <a:pt x="92" y="2839"/>
                  </a:lnTo>
                  <a:cubicBezTo>
                    <a:pt x="91" y="2838"/>
                    <a:pt x="91" y="2838"/>
                    <a:pt x="91" y="2837"/>
                  </a:cubicBezTo>
                  <a:lnTo>
                    <a:pt x="45" y="2718"/>
                  </a:lnTo>
                  <a:lnTo>
                    <a:pt x="15" y="2590"/>
                  </a:lnTo>
                  <a:lnTo>
                    <a:pt x="0" y="2454"/>
                  </a:lnTo>
                  <a:lnTo>
                    <a:pt x="2" y="2312"/>
                  </a:lnTo>
                  <a:lnTo>
                    <a:pt x="20" y="2164"/>
                  </a:lnTo>
                  <a:lnTo>
                    <a:pt x="52" y="2011"/>
                  </a:lnTo>
                  <a:lnTo>
                    <a:pt x="99" y="1855"/>
                  </a:lnTo>
                  <a:lnTo>
                    <a:pt x="161" y="1698"/>
                  </a:lnTo>
                  <a:lnTo>
                    <a:pt x="236" y="1539"/>
                  </a:lnTo>
                  <a:lnTo>
                    <a:pt x="326" y="1380"/>
                  </a:lnTo>
                  <a:lnTo>
                    <a:pt x="430" y="1222"/>
                  </a:lnTo>
                  <a:lnTo>
                    <a:pt x="546" y="1068"/>
                  </a:lnTo>
                  <a:lnTo>
                    <a:pt x="675" y="916"/>
                  </a:lnTo>
                  <a:lnTo>
                    <a:pt x="818" y="769"/>
                  </a:lnTo>
                  <a:lnTo>
                    <a:pt x="969" y="632"/>
                  </a:lnTo>
                  <a:lnTo>
                    <a:pt x="1124" y="506"/>
                  </a:lnTo>
                  <a:lnTo>
                    <a:pt x="1283" y="394"/>
                  </a:lnTo>
                  <a:lnTo>
                    <a:pt x="1443" y="296"/>
                  </a:lnTo>
                  <a:lnTo>
                    <a:pt x="1605" y="211"/>
                  </a:lnTo>
                  <a:lnTo>
                    <a:pt x="1766" y="140"/>
                  </a:lnTo>
                  <a:lnTo>
                    <a:pt x="1926" y="83"/>
                  </a:lnTo>
                  <a:lnTo>
                    <a:pt x="2082" y="41"/>
                  </a:lnTo>
                  <a:lnTo>
                    <a:pt x="2236" y="14"/>
                  </a:lnTo>
                  <a:lnTo>
                    <a:pt x="2385" y="0"/>
                  </a:lnTo>
                  <a:lnTo>
                    <a:pt x="2527" y="3"/>
                  </a:lnTo>
                  <a:lnTo>
                    <a:pt x="2663" y="22"/>
                  </a:lnTo>
                  <a:lnTo>
                    <a:pt x="2790" y="56"/>
                  </a:lnTo>
                  <a:lnTo>
                    <a:pt x="2908" y="106"/>
                  </a:lnTo>
                  <a:cubicBezTo>
                    <a:pt x="2908" y="106"/>
                    <a:pt x="2908" y="106"/>
                    <a:pt x="2909" y="107"/>
                  </a:cubicBezTo>
                  <a:lnTo>
                    <a:pt x="3015" y="173"/>
                  </a:lnTo>
                  <a:cubicBezTo>
                    <a:pt x="3015" y="173"/>
                    <a:pt x="3015" y="173"/>
                    <a:pt x="3016" y="173"/>
                  </a:cubicBezTo>
                  <a:lnTo>
                    <a:pt x="3110" y="255"/>
                  </a:lnTo>
                  <a:cubicBezTo>
                    <a:pt x="3110" y="256"/>
                    <a:pt x="3110" y="256"/>
                    <a:pt x="3111" y="256"/>
                  </a:cubicBezTo>
                  <a:lnTo>
                    <a:pt x="3190" y="353"/>
                  </a:lnTo>
                  <a:cubicBezTo>
                    <a:pt x="3190" y="354"/>
                    <a:pt x="3190" y="354"/>
                    <a:pt x="3190" y="354"/>
                  </a:cubicBezTo>
                  <a:lnTo>
                    <a:pt x="3253" y="461"/>
                  </a:lnTo>
                  <a:cubicBezTo>
                    <a:pt x="3254" y="462"/>
                    <a:pt x="3254" y="462"/>
                    <a:pt x="3254" y="463"/>
                  </a:cubicBezTo>
                  <a:lnTo>
                    <a:pt x="3300" y="581"/>
                  </a:lnTo>
                  <a:cubicBezTo>
                    <a:pt x="3300" y="581"/>
                    <a:pt x="3300" y="581"/>
                    <a:pt x="3300" y="582"/>
                  </a:cubicBezTo>
                  <a:lnTo>
                    <a:pt x="3329" y="710"/>
                  </a:lnTo>
                  <a:lnTo>
                    <a:pt x="3343" y="845"/>
                  </a:lnTo>
                  <a:lnTo>
                    <a:pt x="3341" y="988"/>
                  </a:lnTo>
                  <a:lnTo>
                    <a:pt x="3324" y="1135"/>
                  </a:lnTo>
                  <a:lnTo>
                    <a:pt x="3292" y="1288"/>
                  </a:lnTo>
                  <a:lnTo>
                    <a:pt x="3245" y="1444"/>
                  </a:lnTo>
                  <a:lnTo>
                    <a:pt x="3184" y="1601"/>
                  </a:lnTo>
                  <a:lnTo>
                    <a:pt x="3108" y="1761"/>
                  </a:lnTo>
                  <a:lnTo>
                    <a:pt x="3018" y="1919"/>
                  </a:lnTo>
                  <a:lnTo>
                    <a:pt x="2915" y="2077"/>
                  </a:lnTo>
                  <a:lnTo>
                    <a:pt x="2798" y="2231"/>
                  </a:lnTo>
                  <a:lnTo>
                    <a:pt x="2669" y="2383"/>
                  </a:lnTo>
                  <a:lnTo>
                    <a:pt x="2526" y="2530"/>
                  </a:lnTo>
                  <a:lnTo>
                    <a:pt x="2375" y="2667"/>
                  </a:lnTo>
                  <a:lnTo>
                    <a:pt x="2219" y="2793"/>
                  </a:lnTo>
                  <a:lnTo>
                    <a:pt x="2061" y="2905"/>
                  </a:lnTo>
                  <a:lnTo>
                    <a:pt x="1901" y="3003"/>
                  </a:lnTo>
                  <a:lnTo>
                    <a:pt x="1739" y="3088"/>
                  </a:lnTo>
                  <a:lnTo>
                    <a:pt x="1578" y="3159"/>
                  </a:lnTo>
                  <a:lnTo>
                    <a:pt x="1418" y="3216"/>
                  </a:lnTo>
                  <a:lnTo>
                    <a:pt x="1262" y="3258"/>
                  </a:lnTo>
                  <a:lnTo>
                    <a:pt x="1108" y="3285"/>
                  </a:lnTo>
                  <a:lnTo>
                    <a:pt x="960" y="3298"/>
                  </a:lnTo>
                  <a:lnTo>
                    <a:pt x="817" y="3295"/>
                  </a:lnTo>
                  <a:lnTo>
                    <a:pt x="681" y="3277"/>
                  </a:lnTo>
                  <a:lnTo>
                    <a:pt x="554" y="3244"/>
                  </a:lnTo>
                  <a:cubicBezTo>
                    <a:pt x="554" y="3244"/>
                    <a:pt x="554" y="3244"/>
                    <a:pt x="553" y="3244"/>
                  </a:cubicBezTo>
                  <a:lnTo>
                    <a:pt x="437" y="3194"/>
                  </a:lnTo>
                  <a:cubicBezTo>
                    <a:pt x="437" y="3194"/>
                    <a:pt x="437" y="3193"/>
                    <a:pt x="436" y="3193"/>
                  </a:cubicBezTo>
                  <a:lnTo>
                    <a:pt x="330" y="3127"/>
                  </a:lnTo>
                  <a:cubicBezTo>
                    <a:pt x="330" y="3127"/>
                    <a:pt x="330" y="3127"/>
                    <a:pt x="329" y="3127"/>
                  </a:cubicBezTo>
                  <a:lnTo>
                    <a:pt x="235" y="3045"/>
                  </a:lnTo>
                  <a:close/>
                  <a:moveTo>
                    <a:pt x="340" y="3114"/>
                  </a:moveTo>
                  <a:lnTo>
                    <a:pt x="339" y="3114"/>
                  </a:lnTo>
                  <a:lnTo>
                    <a:pt x="445" y="3180"/>
                  </a:lnTo>
                  <a:lnTo>
                    <a:pt x="444" y="3179"/>
                  </a:lnTo>
                  <a:lnTo>
                    <a:pt x="560" y="3229"/>
                  </a:lnTo>
                  <a:lnTo>
                    <a:pt x="558" y="3229"/>
                  </a:lnTo>
                  <a:lnTo>
                    <a:pt x="684" y="3262"/>
                  </a:lnTo>
                  <a:lnTo>
                    <a:pt x="818" y="3279"/>
                  </a:lnTo>
                  <a:lnTo>
                    <a:pt x="959" y="3282"/>
                  </a:lnTo>
                  <a:lnTo>
                    <a:pt x="1105" y="3270"/>
                  </a:lnTo>
                  <a:lnTo>
                    <a:pt x="1257" y="3243"/>
                  </a:lnTo>
                  <a:lnTo>
                    <a:pt x="1413" y="3201"/>
                  </a:lnTo>
                  <a:lnTo>
                    <a:pt x="1571" y="3144"/>
                  </a:lnTo>
                  <a:lnTo>
                    <a:pt x="1732" y="3073"/>
                  </a:lnTo>
                  <a:lnTo>
                    <a:pt x="1892" y="2990"/>
                  </a:lnTo>
                  <a:lnTo>
                    <a:pt x="2052" y="2892"/>
                  </a:lnTo>
                  <a:lnTo>
                    <a:pt x="2209" y="2780"/>
                  </a:lnTo>
                  <a:lnTo>
                    <a:pt x="2364" y="2656"/>
                  </a:lnTo>
                  <a:lnTo>
                    <a:pt x="2515" y="2519"/>
                  </a:lnTo>
                  <a:lnTo>
                    <a:pt x="2656" y="2372"/>
                  </a:lnTo>
                  <a:lnTo>
                    <a:pt x="2785" y="2222"/>
                  </a:lnTo>
                  <a:lnTo>
                    <a:pt x="2902" y="2068"/>
                  </a:lnTo>
                  <a:lnTo>
                    <a:pt x="3004" y="1912"/>
                  </a:lnTo>
                  <a:lnTo>
                    <a:pt x="3093" y="1754"/>
                  </a:lnTo>
                  <a:lnTo>
                    <a:pt x="3169" y="1596"/>
                  </a:lnTo>
                  <a:lnTo>
                    <a:pt x="3230" y="1439"/>
                  </a:lnTo>
                  <a:lnTo>
                    <a:pt x="3277" y="1285"/>
                  </a:lnTo>
                  <a:lnTo>
                    <a:pt x="3309" y="1134"/>
                  </a:lnTo>
                  <a:lnTo>
                    <a:pt x="3325" y="987"/>
                  </a:lnTo>
                  <a:lnTo>
                    <a:pt x="3327" y="846"/>
                  </a:lnTo>
                  <a:lnTo>
                    <a:pt x="3314" y="713"/>
                  </a:lnTo>
                  <a:lnTo>
                    <a:pt x="3285" y="585"/>
                  </a:lnTo>
                  <a:lnTo>
                    <a:pt x="3285" y="586"/>
                  </a:lnTo>
                  <a:lnTo>
                    <a:pt x="3239" y="468"/>
                  </a:lnTo>
                  <a:lnTo>
                    <a:pt x="3240" y="470"/>
                  </a:lnTo>
                  <a:lnTo>
                    <a:pt x="3177" y="363"/>
                  </a:lnTo>
                  <a:lnTo>
                    <a:pt x="3177" y="364"/>
                  </a:lnTo>
                  <a:lnTo>
                    <a:pt x="3098" y="267"/>
                  </a:lnTo>
                  <a:lnTo>
                    <a:pt x="3099" y="268"/>
                  </a:lnTo>
                  <a:lnTo>
                    <a:pt x="3005" y="186"/>
                  </a:lnTo>
                  <a:lnTo>
                    <a:pt x="3006" y="186"/>
                  </a:lnTo>
                  <a:lnTo>
                    <a:pt x="2900" y="120"/>
                  </a:lnTo>
                  <a:lnTo>
                    <a:pt x="2901" y="121"/>
                  </a:lnTo>
                  <a:lnTo>
                    <a:pt x="2785" y="71"/>
                  </a:lnTo>
                  <a:lnTo>
                    <a:pt x="2660" y="37"/>
                  </a:lnTo>
                  <a:lnTo>
                    <a:pt x="2526" y="19"/>
                  </a:lnTo>
                  <a:lnTo>
                    <a:pt x="2386" y="16"/>
                  </a:lnTo>
                  <a:lnTo>
                    <a:pt x="2239" y="29"/>
                  </a:lnTo>
                  <a:lnTo>
                    <a:pt x="2087" y="56"/>
                  </a:lnTo>
                  <a:lnTo>
                    <a:pt x="1931" y="98"/>
                  </a:lnTo>
                  <a:lnTo>
                    <a:pt x="1773" y="155"/>
                  </a:lnTo>
                  <a:lnTo>
                    <a:pt x="1612" y="226"/>
                  </a:lnTo>
                  <a:lnTo>
                    <a:pt x="1452" y="309"/>
                  </a:lnTo>
                  <a:lnTo>
                    <a:pt x="1292" y="407"/>
                  </a:lnTo>
                  <a:lnTo>
                    <a:pt x="1134" y="519"/>
                  </a:lnTo>
                  <a:lnTo>
                    <a:pt x="980" y="643"/>
                  </a:lnTo>
                  <a:lnTo>
                    <a:pt x="829" y="780"/>
                  </a:lnTo>
                  <a:lnTo>
                    <a:pt x="688" y="927"/>
                  </a:lnTo>
                  <a:lnTo>
                    <a:pt x="559" y="1077"/>
                  </a:lnTo>
                  <a:lnTo>
                    <a:pt x="443" y="1231"/>
                  </a:lnTo>
                  <a:lnTo>
                    <a:pt x="340" y="1387"/>
                  </a:lnTo>
                  <a:lnTo>
                    <a:pt x="251" y="1546"/>
                  </a:lnTo>
                  <a:lnTo>
                    <a:pt x="176" y="1703"/>
                  </a:lnTo>
                  <a:lnTo>
                    <a:pt x="114" y="1860"/>
                  </a:lnTo>
                  <a:lnTo>
                    <a:pt x="67" y="2014"/>
                  </a:lnTo>
                  <a:lnTo>
                    <a:pt x="35" y="2165"/>
                  </a:lnTo>
                  <a:lnTo>
                    <a:pt x="18" y="2313"/>
                  </a:lnTo>
                  <a:lnTo>
                    <a:pt x="16" y="2453"/>
                  </a:lnTo>
                  <a:lnTo>
                    <a:pt x="30" y="2587"/>
                  </a:lnTo>
                  <a:lnTo>
                    <a:pt x="60" y="2713"/>
                  </a:lnTo>
                  <a:lnTo>
                    <a:pt x="106" y="2832"/>
                  </a:lnTo>
                  <a:lnTo>
                    <a:pt x="105" y="2830"/>
                  </a:lnTo>
                  <a:lnTo>
                    <a:pt x="168" y="2937"/>
                  </a:lnTo>
                  <a:lnTo>
                    <a:pt x="168" y="2936"/>
                  </a:lnTo>
                  <a:lnTo>
                    <a:pt x="247" y="3033"/>
                  </a:lnTo>
                  <a:lnTo>
                    <a:pt x="246" y="3032"/>
                  </a:lnTo>
                  <a:lnTo>
                    <a:pt x="340" y="3114"/>
                  </a:lnTo>
                  <a:close/>
                </a:path>
              </a:pathLst>
            </a:custGeom>
            <a:solidFill>
              <a:srgbClr val="FFFFAB"/>
            </a:solidFill>
            <a:ln w="1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562" y="1964"/>
              <a:ext cx="97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Parques Científicos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677" y="2091"/>
              <a:ext cx="74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 Tecnológicos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031" y="1149"/>
              <a:ext cx="870" cy="300"/>
            </a:xfrm>
            <a:custGeom>
              <a:avLst/>
              <a:gdLst>
                <a:gd name="T0" fmla="*/ 0 w 1568"/>
                <a:gd name="T1" fmla="*/ 304 h 608"/>
                <a:gd name="T2" fmla="*/ 784 w 1568"/>
                <a:gd name="T3" fmla="*/ 0 h 608"/>
                <a:gd name="T4" fmla="*/ 784 w 1568"/>
                <a:gd name="T5" fmla="*/ 0 h 608"/>
                <a:gd name="T6" fmla="*/ 1568 w 1568"/>
                <a:gd name="T7" fmla="*/ 304 h 608"/>
                <a:gd name="T8" fmla="*/ 1568 w 1568"/>
                <a:gd name="T9" fmla="*/ 304 h 608"/>
                <a:gd name="T10" fmla="*/ 1568 w 1568"/>
                <a:gd name="T11" fmla="*/ 304 h 608"/>
                <a:gd name="T12" fmla="*/ 784 w 1568"/>
                <a:gd name="T13" fmla="*/ 608 h 608"/>
                <a:gd name="T14" fmla="*/ 784 w 1568"/>
                <a:gd name="T15" fmla="*/ 608 h 608"/>
                <a:gd name="T16" fmla="*/ 784 w 1568"/>
                <a:gd name="T17" fmla="*/ 608 h 608"/>
                <a:gd name="T18" fmla="*/ 0 w 1568"/>
                <a:gd name="T19" fmla="*/ 304 h 608"/>
                <a:gd name="T20" fmla="*/ 0 w 1568"/>
                <a:gd name="T21" fmla="*/ 30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8" h="608">
                  <a:moveTo>
                    <a:pt x="0" y="304"/>
                  </a:moveTo>
                  <a:cubicBezTo>
                    <a:pt x="0" y="137"/>
                    <a:pt x="351" y="0"/>
                    <a:pt x="784" y="0"/>
                  </a:cubicBezTo>
                  <a:lnTo>
                    <a:pt x="784" y="0"/>
                  </a:lnTo>
                  <a:cubicBezTo>
                    <a:pt x="1217" y="0"/>
                    <a:pt x="1568" y="137"/>
                    <a:pt x="1568" y="304"/>
                  </a:cubicBezTo>
                  <a:cubicBezTo>
                    <a:pt x="1568" y="304"/>
                    <a:pt x="1568" y="304"/>
                    <a:pt x="1568" y="304"/>
                  </a:cubicBezTo>
                  <a:lnTo>
                    <a:pt x="1568" y="304"/>
                  </a:lnTo>
                  <a:cubicBezTo>
                    <a:pt x="1568" y="472"/>
                    <a:pt x="1217" y="608"/>
                    <a:pt x="784" y="608"/>
                  </a:cubicBezTo>
                  <a:cubicBezTo>
                    <a:pt x="784" y="608"/>
                    <a:pt x="784" y="608"/>
                    <a:pt x="784" y="608"/>
                  </a:cubicBezTo>
                  <a:lnTo>
                    <a:pt x="784" y="608"/>
                  </a:lnTo>
                  <a:cubicBezTo>
                    <a:pt x="351" y="608"/>
                    <a:pt x="0" y="472"/>
                    <a:pt x="0" y="304"/>
                  </a:cubicBezTo>
                  <a:cubicBezTo>
                    <a:pt x="0" y="304"/>
                    <a:pt x="0" y="304"/>
                    <a:pt x="0" y="30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026" y="1145"/>
              <a:ext cx="879" cy="308"/>
            </a:xfrm>
            <a:custGeom>
              <a:avLst/>
              <a:gdLst>
                <a:gd name="T0" fmla="*/ 1 w 1584"/>
                <a:gd name="T1" fmla="*/ 311 h 624"/>
                <a:gd name="T2" fmla="*/ 5 w 1584"/>
                <a:gd name="T3" fmla="*/ 278 h 624"/>
                <a:gd name="T4" fmla="*/ 18 w 1584"/>
                <a:gd name="T5" fmla="*/ 247 h 624"/>
                <a:gd name="T6" fmla="*/ 38 w 1584"/>
                <a:gd name="T7" fmla="*/ 217 h 624"/>
                <a:gd name="T8" fmla="*/ 98 w 1584"/>
                <a:gd name="T9" fmla="*/ 161 h 624"/>
                <a:gd name="T10" fmla="*/ 235 w 1584"/>
                <a:gd name="T11" fmla="*/ 90 h 624"/>
                <a:gd name="T12" fmla="*/ 486 w 1584"/>
                <a:gd name="T13" fmla="*/ 25 h 624"/>
                <a:gd name="T14" fmla="*/ 792 w 1584"/>
                <a:gd name="T15" fmla="*/ 0 h 624"/>
                <a:gd name="T16" fmla="*/ 1098 w 1584"/>
                <a:gd name="T17" fmla="*/ 25 h 624"/>
                <a:gd name="T18" fmla="*/ 1349 w 1584"/>
                <a:gd name="T19" fmla="*/ 90 h 624"/>
                <a:gd name="T20" fmla="*/ 1486 w 1584"/>
                <a:gd name="T21" fmla="*/ 161 h 624"/>
                <a:gd name="T22" fmla="*/ 1547 w 1584"/>
                <a:gd name="T23" fmla="*/ 217 h 624"/>
                <a:gd name="T24" fmla="*/ 1567 w 1584"/>
                <a:gd name="T25" fmla="*/ 247 h 624"/>
                <a:gd name="T26" fmla="*/ 1580 w 1584"/>
                <a:gd name="T27" fmla="*/ 278 h 624"/>
                <a:gd name="T28" fmla="*/ 1584 w 1584"/>
                <a:gd name="T29" fmla="*/ 311 h 624"/>
                <a:gd name="T30" fmla="*/ 1580 w 1584"/>
                <a:gd name="T31" fmla="*/ 344 h 624"/>
                <a:gd name="T32" fmla="*/ 1568 w 1584"/>
                <a:gd name="T33" fmla="*/ 376 h 624"/>
                <a:gd name="T34" fmla="*/ 1548 w 1584"/>
                <a:gd name="T35" fmla="*/ 407 h 624"/>
                <a:gd name="T36" fmla="*/ 1520 w 1584"/>
                <a:gd name="T37" fmla="*/ 436 h 624"/>
                <a:gd name="T38" fmla="*/ 1447 w 1584"/>
                <a:gd name="T39" fmla="*/ 489 h 624"/>
                <a:gd name="T40" fmla="*/ 1233 w 1584"/>
                <a:gd name="T41" fmla="*/ 572 h 624"/>
                <a:gd name="T42" fmla="*/ 951 w 1584"/>
                <a:gd name="T43" fmla="*/ 618 h 624"/>
                <a:gd name="T44" fmla="*/ 634 w 1584"/>
                <a:gd name="T45" fmla="*/ 618 h 624"/>
                <a:gd name="T46" fmla="*/ 353 w 1584"/>
                <a:gd name="T47" fmla="*/ 572 h 624"/>
                <a:gd name="T48" fmla="*/ 139 w 1584"/>
                <a:gd name="T49" fmla="*/ 490 h 624"/>
                <a:gd name="T50" fmla="*/ 65 w 1584"/>
                <a:gd name="T51" fmla="*/ 437 h 624"/>
                <a:gd name="T52" fmla="*/ 37 w 1584"/>
                <a:gd name="T53" fmla="*/ 407 h 624"/>
                <a:gd name="T54" fmla="*/ 17 w 1584"/>
                <a:gd name="T55" fmla="*/ 376 h 624"/>
                <a:gd name="T56" fmla="*/ 5 w 1584"/>
                <a:gd name="T57" fmla="*/ 344 h 624"/>
                <a:gd name="T58" fmla="*/ 20 w 1584"/>
                <a:gd name="T59" fmla="*/ 342 h 624"/>
                <a:gd name="T60" fmla="*/ 32 w 1584"/>
                <a:gd name="T61" fmla="*/ 370 h 624"/>
                <a:gd name="T62" fmla="*/ 50 w 1584"/>
                <a:gd name="T63" fmla="*/ 398 h 624"/>
                <a:gd name="T64" fmla="*/ 76 w 1584"/>
                <a:gd name="T65" fmla="*/ 424 h 624"/>
                <a:gd name="T66" fmla="*/ 146 w 1584"/>
                <a:gd name="T67" fmla="*/ 475 h 624"/>
                <a:gd name="T68" fmla="*/ 356 w 1584"/>
                <a:gd name="T69" fmla="*/ 557 h 624"/>
                <a:gd name="T70" fmla="*/ 635 w 1584"/>
                <a:gd name="T71" fmla="*/ 602 h 624"/>
                <a:gd name="T72" fmla="*/ 949 w 1584"/>
                <a:gd name="T73" fmla="*/ 603 h 624"/>
                <a:gd name="T74" fmla="*/ 1228 w 1584"/>
                <a:gd name="T75" fmla="*/ 557 h 624"/>
                <a:gd name="T76" fmla="*/ 1438 w 1584"/>
                <a:gd name="T77" fmla="*/ 476 h 624"/>
                <a:gd name="T78" fmla="*/ 1509 w 1584"/>
                <a:gd name="T79" fmla="*/ 425 h 624"/>
                <a:gd name="T80" fmla="*/ 1535 w 1584"/>
                <a:gd name="T81" fmla="*/ 398 h 624"/>
                <a:gd name="T82" fmla="*/ 1553 w 1584"/>
                <a:gd name="T83" fmla="*/ 370 h 624"/>
                <a:gd name="T84" fmla="*/ 1565 w 1584"/>
                <a:gd name="T85" fmla="*/ 342 h 624"/>
                <a:gd name="T86" fmla="*/ 1569 w 1584"/>
                <a:gd name="T87" fmla="*/ 313 h 624"/>
                <a:gd name="T88" fmla="*/ 1565 w 1584"/>
                <a:gd name="T89" fmla="*/ 284 h 624"/>
                <a:gd name="T90" fmla="*/ 1554 w 1584"/>
                <a:gd name="T91" fmla="*/ 256 h 624"/>
                <a:gd name="T92" fmla="*/ 1536 w 1584"/>
                <a:gd name="T93" fmla="*/ 228 h 624"/>
                <a:gd name="T94" fmla="*/ 1477 w 1584"/>
                <a:gd name="T95" fmla="*/ 174 h 624"/>
                <a:gd name="T96" fmla="*/ 1344 w 1584"/>
                <a:gd name="T97" fmla="*/ 105 h 624"/>
                <a:gd name="T98" fmla="*/ 1096 w 1584"/>
                <a:gd name="T99" fmla="*/ 40 h 624"/>
                <a:gd name="T100" fmla="*/ 793 w 1584"/>
                <a:gd name="T101" fmla="*/ 16 h 624"/>
                <a:gd name="T102" fmla="*/ 489 w 1584"/>
                <a:gd name="T103" fmla="*/ 40 h 624"/>
                <a:gd name="T104" fmla="*/ 242 w 1584"/>
                <a:gd name="T105" fmla="*/ 105 h 624"/>
                <a:gd name="T106" fmla="*/ 109 w 1584"/>
                <a:gd name="T107" fmla="*/ 174 h 624"/>
                <a:gd name="T108" fmla="*/ 49 w 1584"/>
                <a:gd name="T109" fmla="*/ 228 h 624"/>
                <a:gd name="T110" fmla="*/ 31 w 1584"/>
                <a:gd name="T111" fmla="*/ 256 h 624"/>
                <a:gd name="T112" fmla="*/ 20 w 1584"/>
                <a:gd name="T113" fmla="*/ 284 h 624"/>
                <a:gd name="T114" fmla="*/ 16 w 1584"/>
                <a:gd name="T115" fmla="*/ 313 h 624"/>
                <a:gd name="T116" fmla="*/ 20 w 1584"/>
                <a:gd name="T117" fmla="*/ 34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4" h="624">
                  <a:moveTo>
                    <a:pt x="1" y="313"/>
                  </a:moveTo>
                  <a:cubicBezTo>
                    <a:pt x="0" y="313"/>
                    <a:pt x="0" y="312"/>
                    <a:pt x="1" y="311"/>
                  </a:cubicBezTo>
                  <a:lnTo>
                    <a:pt x="5" y="280"/>
                  </a:lnTo>
                  <a:cubicBezTo>
                    <a:pt x="5" y="280"/>
                    <a:pt x="5" y="279"/>
                    <a:pt x="5" y="278"/>
                  </a:cubicBezTo>
                  <a:lnTo>
                    <a:pt x="17" y="248"/>
                  </a:lnTo>
                  <a:cubicBezTo>
                    <a:pt x="17" y="248"/>
                    <a:pt x="17" y="248"/>
                    <a:pt x="18" y="247"/>
                  </a:cubicBezTo>
                  <a:lnTo>
                    <a:pt x="37" y="218"/>
                  </a:lnTo>
                  <a:cubicBezTo>
                    <a:pt x="37" y="218"/>
                    <a:pt x="37" y="217"/>
                    <a:pt x="38" y="217"/>
                  </a:cubicBezTo>
                  <a:lnTo>
                    <a:pt x="65" y="189"/>
                  </a:lnTo>
                  <a:lnTo>
                    <a:pt x="98" y="161"/>
                  </a:lnTo>
                  <a:lnTo>
                    <a:pt x="138" y="136"/>
                  </a:lnTo>
                  <a:lnTo>
                    <a:pt x="235" y="90"/>
                  </a:lnTo>
                  <a:lnTo>
                    <a:pt x="352" y="53"/>
                  </a:lnTo>
                  <a:lnTo>
                    <a:pt x="486" y="25"/>
                  </a:lnTo>
                  <a:lnTo>
                    <a:pt x="633" y="7"/>
                  </a:lnTo>
                  <a:lnTo>
                    <a:pt x="792" y="0"/>
                  </a:lnTo>
                  <a:lnTo>
                    <a:pt x="951" y="6"/>
                  </a:lnTo>
                  <a:lnTo>
                    <a:pt x="1098" y="25"/>
                  </a:lnTo>
                  <a:lnTo>
                    <a:pt x="1232" y="53"/>
                  </a:lnTo>
                  <a:lnTo>
                    <a:pt x="1349" y="90"/>
                  </a:lnTo>
                  <a:lnTo>
                    <a:pt x="1446" y="135"/>
                  </a:lnTo>
                  <a:lnTo>
                    <a:pt x="1486" y="161"/>
                  </a:lnTo>
                  <a:lnTo>
                    <a:pt x="1520" y="188"/>
                  </a:lnTo>
                  <a:lnTo>
                    <a:pt x="1547" y="217"/>
                  </a:lnTo>
                  <a:cubicBezTo>
                    <a:pt x="1548" y="217"/>
                    <a:pt x="1548" y="218"/>
                    <a:pt x="1548" y="218"/>
                  </a:cubicBezTo>
                  <a:lnTo>
                    <a:pt x="1567" y="247"/>
                  </a:lnTo>
                  <a:cubicBezTo>
                    <a:pt x="1567" y="248"/>
                    <a:pt x="1568" y="248"/>
                    <a:pt x="1568" y="248"/>
                  </a:cubicBezTo>
                  <a:lnTo>
                    <a:pt x="1580" y="278"/>
                  </a:lnTo>
                  <a:cubicBezTo>
                    <a:pt x="1580" y="279"/>
                    <a:pt x="1580" y="280"/>
                    <a:pt x="1580" y="280"/>
                  </a:cubicBezTo>
                  <a:lnTo>
                    <a:pt x="1584" y="311"/>
                  </a:lnTo>
                  <a:cubicBezTo>
                    <a:pt x="1584" y="312"/>
                    <a:pt x="1584" y="313"/>
                    <a:pt x="1584" y="313"/>
                  </a:cubicBezTo>
                  <a:lnTo>
                    <a:pt x="1580" y="344"/>
                  </a:lnTo>
                  <a:cubicBezTo>
                    <a:pt x="1580" y="345"/>
                    <a:pt x="1580" y="346"/>
                    <a:pt x="1580" y="346"/>
                  </a:cubicBezTo>
                  <a:lnTo>
                    <a:pt x="1568" y="376"/>
                  </a:lnTo>
                  <a:cubicBezTo>
                    <a:pt x="1568" y="377"/>
                    <a:pt x="1567" y="377"/>
                    <a:pt x="1567" y="378"/>
                  </a:cubicBezTo>
                  <a:lnTo>
                    <a:pt x="1548" y="407"/>
                  </a:lnTo>
                  <a:cubicBezTo>
                    <a:pt x="1548" y="407"/>
                    <a:pt x="1548" y="408"/>
                    <a:pt x="1547" y="408"/>
                  </a:cubicBezTo>
                  <a:lnTo>
                    <a:pt x="1520" y="436"/>
                  </a:lnTo>
                  <a:lnTo>
                    <a:pt x="1487" y="464"/>
                  </a:lnTo>
                  <a:lnTo>
                    <a:pt x="1447" y="489"/>
                  </a:lnTo>
                  <a:lnTo>
                    <a:pt x="1350" y="535"/>
                  </a:lnTo>
                  <a:lnTo>
                    <a:pt x="1233" y="572"/>
                  </a:lnTo>
                  <a:lnTo>
                    <a:pt x="1099" y="600"/>
                  </a:lnTo>
                  <a:lnTo>
                    <a:pt x="951" y="618"/>
                  </a:lnTo>
                  <a:lnTo>
                    <a:pt x="793" y="624"/>
                  </a:lnTo>
                  <a:lnTo>
                    <a:pt x="634" y="618"/>
                  </a:lnTo>
                  <a:lnTo>
                    <a:pt x="486" y="600"/>
                  </a:lnTo>
                  <a:lnTo>
                    <a:pt x="353" y="572"/>
                  </a:lnTo>
                  <a:lnTo>
                    <a:pt x="236" y="535"/>
                  </a:lnTo>
                  <a:lnTo>
                    <a:pt x="139" y="490"/>
                  </a:lnTo>
                  <a:lnTo>
                    <a:pt x="99" y="464"/>
                  </a:lnTo>
                  <a:lnTo>
                    <a:pt x="65" y="437"/>
                  </a:lnTo>
                  <a:lnTo>
                    <a:pt x="38" y="408"/>
                  </a:lnTo>
                  <a:cubicBezTo>
                    <a:pt x="37" y="408"/>
                    <a:pt x="37" y="407"/>
                    <a:pt x="37" y="407"/>
                  </a:cubicBezTo>
                  <a:lnTo>
                    <a:pt x="18" y="378"/>
                  </a:lnTo>
                  <a:cubicBezTo>
                    <a:pt x="17" y="377"/>
                    <a:pt x="17" y="377"/>
                    <a:pt x="17" y="376"/>
                  </a:cubicBezTo>
                  <a:lnTo>
                    <a:pt x="5" y="346"/>
                  </a:lnTo>
                  <a:cubicBezTo>
                    <a:pt x="5" y="346"/>
                    <a:pt x="5" y="345"/>
                    <a:pt x="5" y="344"/>
                  </a:cubicBezTo>
                  <a:lnTo>
                    <a:pt x="1" y="313"/>
                  </a:lnTo>
                  <a:close/>
                  <a:moveTo>
                    <a:pt x="20" y="342"/>
                  </a:moveTo>
                  <a:lnTo>
                    <a:pt x="20" y="340"/>
                  </a:lnTo>
                  <a:lnTo>
                    <a:pt x="32" y="370"/>
                  </a:lnTo>
                  <a:lnTo>
                    <a:pt x="31" y="369"/>
                  </a:lnTo>
                  <a:lnTo>
                    <a:pt x="50" y="398"/>
                  </a:lnTo>
                  <a:lnTo>
                    <a:pt x="49" y="397"/>
                  </a:lnTo>
                  <a:lnTo>
                    <a:pt x="76" y="424"/>
                  </a:lnTo>
                  <a:lnTo>
                    <a:pt x="108" y="451"/>
                  </a:lnTo>
                  <a:lnTo>
                    <a:pt x="146" y="475"/>
                  </a:lnTo>
                  <a:lnTo>
                    <a:pt x="241" y="520"/>
                  </a:lnTo>
                  <a:lnTo>
                    <a:pt x="356" y="557"/>
                  </a:lnTo>
                  <a:lnTo>
                    <a:pt x="488" y="585"/>
                  </a:lnTo>
                  <a:lnTo>
                    <a:pt x="635" y="602"/>
                  </a:lnTo>
                  <a:lnTo>
                    <a:pt x="792" y="608"/>
                  </a:lnTo>
                  <a:lnTo>
                    <a:pt x="949" y="603"/>
                  </a:lnTo>
                  <a:lnTo>
                    <a:pt x="1096" y="585"/>
                  </a:lnTo>
                  <a:lnTo>
                    <a:pt x="1228" y="557"/>
                  </a:lnTo>
                  <a:lnTo>
                    <a:pt x="1343" y="520"/>
                  </a:lnTo>
                  <a:lnTo>
                    <a:pt x="1438" y="476"/>
                  </a:lnTo>
                  <a:lnTo>
                    <a:pt x="1476" y="451"/>
                  </a:lnTo>
                  <a:lnTo>
                    <a:pt x="1509" y="425"/>
                  </a:lnTo>
                  <a:lnTo>
                    <a:pt x="1536" y="397"/>
                  </a:lnTo>
                  <a:lnTo>
                    <a:pt x="1535" y="398"/>
                  </a:lnTo>
                  <a:lnTo>
                    <a:pt x="1554" y="369"/>
                  </a:lnTo>
                  <a:lnTo>
                    <a:pt x="1553" y="370"/>
                  </a:lnTo>
                  <a:lnTo>
                    <a:pt x="1565" y="340"/>
                  </a:lnTo>
                  <a:lnTo>
                    <a:pt x="1565" y="342"/>
                  </a:lnTo>
                  <a:lnTo>
                    <a:pt x="1569" y="311"/>
                  </a:lnTo>
                  <a:lnTo>
                    <a:pt x="1569" y="313"/>
                  </a:lnTo>
                  <a:lnTo>
                    <a:pt x="1565" y="282"/>
                  </a:lnTo>
                  <a:lnTo>
                    <a:pt x="1565" y="284"/>
                  </a:lnTo>
                  <a:lnTo>
                    <a:pt x="1553" y="254"/>
                  </a:lnTo>
                  <a:lnTo>
                    <a:pt x="1554" y="256"/>
                  </a:lnTo>
                  <a:lnTo>
                    <a:pt x="1535" y="227"/>
                  </a:lnTo>
                  <a:lnTo>
                    <a:pt x="1536" y="228"/>
                  </a:lnTo>
                  <a:lnTo>
                    <a:pt x="1509" y="201"/>
                  </a:lnTo>
                  <a:lnTo>
                    <a:pt x="1477" y="174"/>
                  </a:lnTo>
                  <a:lnTo>
                    <a:pt x="1439" y="150"/>
                  </a:lnTo>
                  <a:lnTo>
                    <a:pt x="1344" y="105"/>
                  </a:lnTo>
                  <a:lnTo>
                    <a:pt x="1229" y="68"/>
                  </a:lnTo>
                  <a:lnTo>
                    <a:pt x="1096" y="40"/>
                  </a:lnTo>
                  <a:lnTo>
                    <a:pt x="950" y="22"/>
                  </a:lnTo>
                  <a:lnTo>
                    <a:pt x="793" y="16"/>
                  </a:lnTo>
                  <a:lnTo>
                    <a:pt x="635" y="22"/>
                  </a:lnTo>
                  <a:lnTo>
                    <a:pt x="489" y="40"/>
                  </a:lnTo>
                  <a:lnTo>
                    <a:pt x="357" y="68"/>
                  </a:lnTo>
                  <a:lnTo>
                    <a:pt x="242" y="105"/>
                  </a:lnTo>
                  <a:lnTo>
                    <a:pt x="147" y="149"/>
                  </a:lnTo>
                  <a:lnTo>
                    <a:pt x="109" y="174"/>
                  </a:lnTo>
                  <a:lnTo>
                    <a:pt x="76" y="200"/>
                  </a:lnTo>
                  <a:lnTo>
                    <a:pt x="49" y="228"/>
                  </a:lnTo>
                  <a:lnTo>
                    <a:pt x="50" y="227"/>
                  </a:lnTo>
                  <a:lnTo>
                    <a:pt x="31" y="256"/>
                  </a:lnTo>
                  <a:lnTo>
                    <a:pt x="32" y="254"/>
                  </a:lnTo>
                  <a:lnTo>
                    <a:pt x="20" y="284"/>
                  </a:lnTo>
                  <a:lnTo>
                    <a:pt x="20" y="282"/>
                  </a:lnTo>
                  <a:lnTo>
                    <a:pt x="16" y="313"/>
                  </a:lnTo>
                  <a:lnTo>
                    <a:pt x="16" y="311"/>
                  </a:lnTo>
                  <a:lnTo>
                    <a:pt x="20" y="342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258" y="1244"/>
              <a:ext cx="2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Spin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480" y="1244"/>
              <a:ext cx="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515" y="1244"/>
              <a:ext cx="1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off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160" y="2431"/>
              <a:ext cx="1617" cy="1196"/>
            </a:xfrm>
            <a:custGeom>
              <a:avLst/>
              <a:gdLst>
                <a:gd name="T0" fmla="*/ 0 w 2912"/>
                <a:gd name="T1" fmla="*/ 1208 h 2416"/>
                <a:gd name="T2" fmla="*/ 1456 w 2912"/>
                <a:gd name="T3" fmla="*/ 0 h 2416"/>
                <a:gd name="T4" fmla="*/ 1456 w 2912"/>
                <a:gd name="T5" fmla="*/ 0 h 2416"/>
                <a:gd name="T6" fmla="*/ 1456 w 2912"/>
                <a:gd name="T7" fmla="*/ 0 h 2416"/>
                <a:gd name="T8" fmla="*/ 2912 w 2912"/>
                <a:gd name="T9" fmla="*/ 1208 h 2416"/>
                <a:gd name="T10" fmla="*/ 2912 w 2912"/>
                <a:gd name="T11" fmla="*/ 1208 h 2416"/>
                <a:gd name="T12" fmla="*/ 2912 w 2912"/>
                <a:gd name="T13" fmla="*/ 1208 h 2416"/>
                <a:gd name="T14" fmla="*/ 1456 w 2912"/>
                <a:gd name="T15" fmla="*/ 2416 h 2416"/>
                <a:gd name="T16" fmla="*/ 1456 w 2912"/>
                <a:gd name="T17" fmla="*/ 2416 h 2416"/>
                <a:gd name="T18" fmla="*/ 1456 w 2912"/>
                <a:gd name="T19" fmla="*/ 2416 h 2416"/>
                <a:gd name="T20" fmla="*/ 0 w 2912"/>
                <a:gd name="T21" fmla="*/ 1208 h 2416"/>
                <a:gd name="T22" fmla="*/ 0 w 2912"/>
                <a:gd name="T23" fmla="*/ 1208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2" h="2416">
                  <a:moveTo>
                    <a:pt x="0" y="1208"/>
                  </a:moveTo>
                  <a:cubicBezTo>
                    <a:pt x="0" y="541"/>
                    <a:pt x="652" y="0"/>
                    <a:pt x="1456" y="0"/>
                  </a:cubicBezTo>
                  <a:cubicBezTo>
                    <a:pt x="1456" y="0"/>
                    <a:pt x="1456" y="0"/>
                    <a:pt x="1456" y="0"/>
                  </a:cubicBezTo>
                  <a:lnTo>
                    <a:pt x="1456" y="0"/>
                  </a:lnTo>
                  <a:cubicBezTo>
                    <a:pt x="2261" y="0"/>
                    <a:pt x="2912" y="541"/>
                    <a:pt x="2912" y="1208"/>
                  </a:cubicBezTo>
                  <a:cubicBezTo>
                    <a:pt x="2912" y="1208"/>
                    <a:pt x="2912" y="1208"/>
                    <a:pt x="2912" y="1208"/>
                  </a:cubicBezTo>
                  <a:lnTo>
                    <a:pt x="2912" y="1208"/>
                  </a:lnTo>
                  <a:cubicBezTo>
                    <a:pt x="2912" y="1876"/>
                    <a:pt x="2261" y="2416"/>
                    <a:pt x="1456" y="2416"/>
                  </a:cubicBezTo>
                  <a:cubicBezTo>
                    <a:pt x="1456" y="2416"/>
                    <a:pt x="1456" y="2416"/>
                    <a:pt x="1456" y="2416"/>
                  </a:cubicBezTo>
                  <a:lnTo>
                    <a:pt x="1456" y="2416"/>
                  </a:lnTo>
                  <a:cubicBezTo>
                    <a:pt x="652" y="2416"/>
                    <a:pt x="0" y="1876"/>
                    <a:pt x="0" y="1208"/>
                  </a:cubicBezTo>
                  <a:cubicBezTo>
                    <a:pt x="0" y="1208"/>
                    <a:pt x="0" y="1208"/>
                    <a:pt x="0" y="120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2156" y="2427"/>
              <a:ext cx="1625" cy="1204"/>
            </a:xfrm>
            <a:custGeom>
              <a:avLst/>
              <a:gdLst>
                <a:gd name="T0" fmla="*/ 17 w 1625"/>
                <a:gd name="T1" fmla="*/ 481 h 1204"/>
                <a:gd name="T2" fmla="*/ 99 w 1625"/>
                <a:gd name="T3" fmla="*/ 315 h 1204"/>
                <a:gd name="T4" fmla="*/ 239 w 1625"/>
                <a:gd name="T5" fmla="*/ 177 h 1204"/>
                <a:gd name="T6" fmla="*/ 426 w 1625"/>
                <a:gd name="T7" fmla="*/ 73 h 1204"/>
                <a:gd name="T8" fmla="*/ 649 w 1625"/>
                <a:gd name="T9" fmla="*/ 13 h 1204"/>
                <a:gd name="T10" fmla="*/ 896 w 1625"/>
                <a:gd name="T11" fmla="*/ 3 h 1204"/>
                <a:gd name="T12" fmla="*/ 1129 w 1625"/>
                <a:gd name="T13" fmla="*/ 48 h 1204"/>
                <a:gd name="T14" fmla="*/ 1330 w 1625"/>
                <a:gd name="T15" fmla="*/ 138 h 1204"/>
                <a:gd name="T16" fmla="*/ 1486 w 1625"/>
                <a:gd name="T17" fmla="*/ 266 h 1204"/>
                <a:gd name="T18" fmla="*/ 1589 w 1625"/>
                <a:gd name="T19" fmla="*/ 423 h 1204"/>
                <a:gd name="T20" fmla="*/ 1625 w 1625"/>
                <a:gd name="T21" fmla="*/ 602 h 1204"/>
                <a:gd name="T22" fmla="*/ 1589 w 1625"/>
                <a:gd name="T23" fmla="*/ 782 h 1204"/>
                <a:gd name="T24" fmla="*/ 1487 w 1625"/>
                <a:gd name="T25" fmla="*/ 939 h 1204"/>
                <a:gd name="T26" fmla="*/ 1330 w 1625"/>
                <a:gd name="T27" fmla="*/ 1067 h 1204"/>
                <a:gd name="T28" fmla="*/ 1129 w 1625"/>
                <a:gd name="T29" fmla="*/ 1157 h 1204"/>
                <a:gd name="T30" fmla="*/ 896 w 1625"/>
                <a:gd name="T31" fmla="*/ 1201 h 1204"/>
                <a:gd name="T32" fmla="*/ 649 w 1625"/>
                <a:gd name="T33" fmla="*/ 1192 h 1204"/>
                <a:gd name="T34" fmla="*/ 426 w 1625"/>
                <a:gd name="T35" fmla="*/ 1132 h 1204"/>
                <a:gd name="T36" fmla="*/ 239 w 1625"/>
                <a:gd name="T37" fmla="*/ 1029 h 1204"/>
                <a:gd name="T38" fmla="*/ 99 w 1625"/>
                <a:gd name="T39" fmla="*/ 890 h 1204"/>
                <a:gd name="T40" fmla="*/ 17 w 1625"/>
                <a:gd name="T41" fmla="*/ 724 h 1204"/>
                <a:gd name="T42" fmla="*/ 13 w 1625"/>
                <a:gd name="T43" fmla="*/ 663 h 1204"/>
                <a:gd name="T44" fmla="*/ 72 w 1625"/>
                <a:gd name="T45" fmla="*/ 833 h 1204"/>
                <a:gd name="T46" fmla="*/ 193 w 1625"/>
                <a:gd name="T47" fmla="*/ 980 h 1204"/>
                <a:gd name="T48" fmla="*/ 363 w 1625"/>
                <a:gd name="T49" fmla="*/ 1095 h 1204"/>
                <a:gd name="T50" fmla="*/ 573 w 1625"/>
                <a:gd name="T51" fmla="*/ 1170 h 1204"/>
                <a:gd name="T52" fmla="*/ 813 w 1625"/>
                <a:gd name="T53" fmla="*/ 1196 h 1204"/>
                <a:gd name="T54" fmla="*/ 1052 w 1625"/>
                <a:gd name="T55" fmla="*/ 1170 h 1204"/>
                <a:gd name="T56" fmla="*/ 1262 w 1625"/>
                <a:gd name="T57" fmla="*/ 1095 h 1204"/>
                <a:gd name="T58" fmla="*/ 1434 w 1625"/>
                <a:gd name="T59" fmla="*/ 980 h 1204"/>
                <a:gd name="T60" fmla="*/ 1553 w 1625"/>
                <a:gd name="T61" fmla="*/ 834 h 1204"/>
                <a:gd name="T62" fmla="*/ 1612 w 1625"/>
                <a:gd name="T63" fmla="*/ 664 h 1204"/>
                <a:gd name="T64" fmla="*/ 1600 w 1625"/>
                <a:gd name="T65" fmla="*/ 483 h 1204"/>
                <a:gd name="T66" fmla="*/ 1520 w 1625"/>
                <a:gd name="T67" fmla="*/ 320 h 1204"/>
                <a:gd name="T68" fmla="*/ 1382 w 1625"/>
                <a:gd name="T69" fmla="*/ 183 h 1204"/>
                <a:gd name="T70" fmla="*/ 1196 w 1625"/>
                <a:gd name="T71" fmla="*/ 81 h 1204"/>
                <a:gd name="T72" fmla="*/ 975 w 1625"/>
                <a:gd name="T73" fmla="*/ 21 h 1204"/>
                <a:gd name="T74" fmla="*/ 731 w 1625"/>
                <a:gd name="T75" fmla="*/ 11 h 1204"/>
                <a:gd name="T76" fmla="*/ 500 w 1625"/>
                <a:gd name="T77" fmla="*/ 55 h 1204"/>
                <a:gd name="T78" fmla="*/ 301 w 1625"/>
                <a:gd name="T79" fmla="*/ 144 h 1204"/>
                <a:gd name="T80" fmla="*/ 147 w 1625"/>
                <a:gd name="T81" fmla="*/ 271 h 1204"/>
                <a:gd name="T82" fmla="*/ 45 w 1625"/>
                <a:gd name="T83" fmla="*/ 426 h 1204"/>
                <a:gd name="T84" fmla="*/ 9 w 1625"/>
                <a:gd name="T85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5" h="1204">
                  <a:moveTo>
                    <a:pt x="0" y="603"/>
                  </a:moveTo>
                  <a:lnTo>
                    <a:pt x="4" y="541"/>
                  </a:lnTo>
                  <a:lnTo>
                    <a:pt x="17" y="481"/>
                  </a:lnTo>
                  <a:lnTo>
                    <a:pt x="37" y="424"/>
                  </a:lnTo>
                  <a:lnTo>
                    <a:pt x="64" y="368"/>
                  </a:lnTo>
                  <a:lnTo>
                    <a:pt x="99" y="315"/>
                  </a:lnTo>
                  <a:lnTo>
                    <a:pt x="139" y="266"/>
                  </a:lnTo>
                  <a:lnTo>
                    <a:pt x="186" y="220"/>
                  </a:lnTo>
                  <a:lnTo>
                    <a:pt x="239" y="177"/>
                  </a:lnTo>
                  <a:lnTo>
                    <a:pt x="296" y="138"/>
                  </a:lnTo>
                  <a:lnTo>
                    <a:pt x="359" y="103"/>
                  </a:lnTo>
                  <a:lnTo>
                    <a:pt x="426" y="73"/>
                  </a:lnTo>
                  <a:lnTo>
                    <a:pt x="496" y="48"/>
                  </a:lnTo>
                  <a:lnTo>
                    <a:pt x="571" y="28"/>
                  </a:lnTo>
                  <a:lnTo>
                    <a:pt x="649" y="13"/>
                  </a:lnTo>
                  <a:lnTo>
                    <a:pt x="729" y="4"/>
                  </a:lnTo>
                  <a:lnTo>
                    <a:pt x="813" y="0"/>
                  </a:lnTo>
                  <a:lnTo>
                    <a:pt x="896" y="3"/>
                  </a:lnTo>
                  <a:lnTo>
                    <a:pt x="977" y="13"/>
                  </a:lnTo>
                  <a:lnTo>
                    <a:pt x="1054" y="28"/>
                  </a:lnTo>
                  <a:lnTo>
                    <a:pt x="1129" y="48"/>
                  </a:lnTo>
                  <a:lnTo>
                    <a:pt x="1199" y="73"/>
                  </a:lnTo>
                  <a:lnTo>
                    <a:pt x="1267" y="103"/>
                  </a:lnTo>
                  <a:lnTo>
                    <a:pt x="1330" y="138"/>
                  </a:lnTo>
                  <a:lnTo>
                    <a:pt x="1387" y="177"/>
                  </a:lnTo>
                  <a:lnTo>
                    <a:pt x="1440" y="220"/>
                  </a:lnTo>
                  <a:lnTo>
                    <a:pt x="1486" y="266"/>
                  </a:lnTo>
                  <a:lnTo>
                    <a:pt x="1527" y="315"/>
                  </a:lnTo>
                  <a:lnTo>
                    <a:pt x="1561" y="368"/>
                  </a:lnTo>
                  <a:lnTo>
                    <a:pt x="1589" y="423"/>
                  </a:lnTo>
                  <a:lnTo>
                    <a:pt x="1608" y="481"/>
                  </a:lnTo>
                  <a:lnTo>
                    <a:pt x="1621" y="541"/>
                  </a:lnTo>
                  <a:lnTo>
                    <a:pt x="1625" y="602"/>
                  </a:lnTo>
                  <a:lnTo>
                    <a:pt x="1621" y="664"/>
                  </a:lnTo>
                  <a:lnTo>
                    <a:pt x="1608" y="724"/>
                  </a:lnTo>
                  <a:lnTo>
                    <a:pt x="1589" y="782"/>
                  </a:lnTo>
                  <a:lnTo>
                    <a:pt x="1562" y="837"/>
                  </a:lnTo>
                  <a:lnTo>
                    <a:pt x="1527" y="890"/>
                  </a:lnTo>
                  <a:lnTo>
                    <a:pt x="1487" y="939"/>
                  </a:lnTo>
                  <a:lnTo>
                    <a:pt x="1440" y="986"/>
                  </a:lnTo>
                  <a:lnTo>
                    <a:pt x="1388" y="1028"/>
                  </a:lnTo>
                  <a:lnTo>
                    <a:pt x="1330" y="1067"/>
                  </a:lnTo>
                  <a:lnTo>
                    <a:pt x="1267" y="1102"/>
                  </a:lnTo>
                  <a:lnTo>
                    <a:pt x="1200" y="1132"/>
                  </a:lnTo>
                  <a:lnTo>
                    <a:pt x="1129" y="1157"/>
                  </a:lnTo>
                  <a:lnTo>
                    <a:pt x="1055" y="1177"/>
                  </a:lnTo>
                  <a:lnTo>
                    <a:pt x="977" y="1192"/>
                  </a:lnTo>
                  <a:lnTo>
                    <a:pt x="896" y="1201"/>
                  </a:lnTo>
                  <a:lnTo>
                    <a:pt x="813" y="1204"/>
                  </a:lnTo>
                  <a:lnTo>
                    <a:pt x="730" y="1201"/>
                  </a:lnTo>
                  <a:lnTo>
                    <a:pt x="649" y="1192"/>
                  </a:lnTo>
                  <a:lnTo>
                    <a:pt x="572" y="1177"/>
                  </a:lnTo>
                  <a:lnTo>
                    <a:pt x="497" y="1157"/>
                  </a:lnTo>
                  <a:lnTo>
                    <a:pt x="426" y="1132"/>
                  </a:lnTo>
                  <a:lnTo>
                    <a:pt x="359" y="1102"/>
                  </a:lnTo>
                  <a:lnTo>
                    <a:pt x="296" y="1067"/>
                  </a:lnTo>
                  <a:lnTo>
                    <a:pt x="239" y="1029"/>
                  </a:lnTo>
                  <a:lnTo>
                    <a:pt x="186" y="986"/>
                  </a:lnTo>
                  <a:lnTo>
                    <a:pt x="140" y="940"/>
                  </a:lnTo>
                  <a:lnTo>
                    <a:pt x="99" y="890"/>
                  </a:lnTo>
                  <a:lnTo>
                    <a:pt x="64" y="838"/>
                  </a:lnTo>
                  <a:lnTo>
                    <a:pt x="37" y="782"/>
                  </a:lnTo>
                  <a:lnTo>
                    <a:pt x="17" y="724"/>
                  </a:lnTo>
                  <a:lnTo>
                    <a:pt x="5" y="665"/>
                  </a:lnTo>
                  <a:lnTo>
                    <a:pt x="0" y="603"/>
                  </a:lnTo>
                  <a:close/>
                  <a:moveTo>
                    <a:pt x="13" y="663"/>
                  </a:moveTo>
                  <a:lnTo>
                    <a:pt x="26" y="722"/>
                  </a:lnTo>
                  <a:lnTo>
                    <a:pt x="45" y="779"/>
                  </a:lnTo>
                  <a:lnTo>
                    <a:pt x="72" y="833"/>
                  </a:lnTo>
                  <a:lnTo>
                    <a:pt x="106" y="885"/>
                  </a:lnTo>
                  <a:lnTo>
                    <a:pt x="146" y="934"/>
                  </a:lnTo>
                  <a:lnTo>
                    <a:pt x="193" y="980"/>
                  </a:lnTo>
                  <a:lnTo>
                    <a:pt x="244" y="1022"/>
                  </a:lnTo>
                  <a:lnTo>
                    <a:pt x="301" y="1060"/>
                  </a:lnTo>
                  <a:lnTo>
                    <a:pt x="363" y="1095"/>
                  </a:lnTo>
                  <a:lnTo>
                    <a:pt x="429" y="1124"/>
                  </a:lnTo>
                  <a:lnTo>
                    <a:pt x="500" y="1150"/>
                  </a:lnTo>
                  <a:lnTo>
                    <a:pt x="573" y="1170"/>
                  </a:lnTo>
                  <a:lnTo>
                    <a:pt x="651" y="1184"/>
                  </a:lnTo>
                  <a:lnTo>
                    <a:pt x="730" y="1193"/>
                  </a:lnTo>
                  <a:lnTo>
                    <a:pt x="813" y="1196"/>
                  </a:lnTo>
                  <a:lnTo>
                    <a:pt x="895" y="1194"/>
                  </a:lnTo>
                  <a:lnTo>
                    <a:pt x="975" y="1184"/>
                  </a:lnTo>
                  <a:lnTo>
                    <a:pt x="1052" y="1170"/>
                  </a:lnTo>
                  <a:lnTo>
                    <a:pt x="1126" y="1150"/>
                  </a:lnTo>
                  <a:lnTo>
                    <a:pt x="1196" y="1124"/>
                  </a:lnTo>
                  <a:lnTo>
                    <a:pt x="1262" y="1095"/>
                  </a:lnTo>
                  <a:lnTo>
                    <a:pt x="1325" y="1060"/>
                  </a:lnTo>
                  <a:lnTo>
                    <a:pt x="1381" y="1023"/>
                  </a:lnTo>
                  <a:lnTo>
                    <a:pt x="1434" y="980"/>
                  </a:lnTo>
                  <a:lnTo>
                    <a:pt x="1480" y="935"/>
                  </a:lnTo>
                  <a:lnTo>
                    <a:pt x="1520" y="885"/>
                  </a:lnTo>
                  <a:lnTo>
                    <a:pt x="1553" y="834"/>
                  </a:lnTo>
                  <a:lnTo>
                    <a:pt x="1581" y="779"/>
                  </a:lnTo>
                  <a:lnTo>
                    <a:pt x="1600" y="722"/>
                  </a:lnTo>
                  <a:lnTo>
                    <a:pt x="1612" y="664"/>
                  </a:lnTo>
                  <a:lnTo>
                    <a:pt x="1616" y="603"/>
                  </a:lnTo>
                  <a:lnTo>
                    <a:pt x="1612" y="542"/>
                  </a:lnTo>
                  <a:lnTo>
                    <a:pt x="1600" y="483"/>
                  </a:lnTo>
                  <a:lnTo>
                    <a:pt x="1581" y="426"/>
                  </a:lnTo>
                  <a:lnTo>
                    <a:pt x="1554" y="372"/>
                  </a:lnTo>
                  <a:lnTo>
                    <a:pt x="1520" y="320"/>
                  </a:lnTo>
                  <a:lnTo>
                    <a:pt x="1480" y="271"/>
                  </a:lnTo>
                  <a:lnTo>
                    <a:pt x="1434" y="225"/>
                  </a:lnTo>
                  <a:lnTo>
                    <a:pt x="1382" y="183"/>
                  </a:lnTo>
                  <a:lnTo>
                    <a:pt x="1325" y="144"/>
                  </a:lnTo>
                  <a:lnTo>
                    <a:pt x="1263" y="110"/>
                  </a:lnTo>
                  <a:lnTo>
                    <a:pt x="1196" y="81"/>
                  </a:lnTo>
                  <a:lnTo>
                    <a:pt x="1126" y="55"/>
                  </a:lnTo>
                  <a:lnTo>
                    <a:pt x="1052" y="35"/>
                  </a:lnTo>
                  <a:lnTo>
                    <a:pt x="975" y="21"/>
                  </a:lnTo>
                  <a:lnTo>
                    <a:pt x="895" y="11"/>
                  </a:lnTo>
                  <a:lnTo>
                    <a:pt x="813" y="8"/>
                  </a:lnTo>
                  <a:lnTo>
                    <a:pt x="731" y="11"/>
                  </a:lnTo>
                  <a:lnTo>
                    <a:pt x="651" y="21"/>
                  </a:lnTo>
                  <a:lnTo>
                    <a:pt x="574" y="35"/>
                  </a:lnTo>
                  <a:lnTo>
                    <a:pt x="500" y="55"/>
                  </a:lnTo>
                  <a:lnTo>
                    <a:pt x="430" y="81"/>
                  </a:lnTo>
                  <a:lnTo>
                    <a:pt x="364" y="110"/>
                  </a:lnTo>
                  <a:lnTo>
                    <a:pt x="301" y="144"/>
                  </a:lnTo>
                  <a:lnTo>
                    <a:pt x="245" y="183"/>
                  </a:lnTo>
                  <a:lnTo>
                    <a:pt x="193" y="225"/>
                  </a:lnTo>
                  <a:lnTo>
                    <a:pt x="147" y="271"/>
                  </a:lnTo>
                  <a:lnTo>
                    <a:pt x="106" y="320"/>
                  </a:lnTo>
                  <a:lnTo>
                    <a:pt x="72" y="372"/>
                  </a:lnTo>
                  <a:lnTo>
                    <a:pt x="45" y="426"/>
                  </a:lnTo>
                  <a:lnTo>
                    <a:pt x="26" y="483"/>
                  </a:lnTo>
                  <a:lnTo>
                    <a:pt x="13" y="542"/>
                  </a:lnTo>
                  <a:lnTo>
                    <a:pt x="9" y="602"/>
                  </a:lnTo>
                  <a:lnTo>
                    <a:pt x="13" y="66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397" y="3041"/>
              <a:ext cx="115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Educação mais aplicada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539" y="3168"/>
              <a:ext cx="89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 mais pedagógica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15" y="2823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301" y="2916"/>
              <a:ext cx="6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Conferências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390" y="3043"/>
              <a:ext cx="4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conjuntas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86" y="2293"/>
              <a:ext cx="3223" cy="63"/>
            </a:xfrm>
            <a:custGeom>
              <a:avLst/>
              <a:gdLst>
                <a:gd name="T0" fmla="*/ 59 w 3223"/>
                <a:gd name="T1" fmla="*/ 24 h 63"/>
                <a:gd name="T2" fmla="*/ 3164 w 3223"/>
                <a:gd name="T3" fmla="*/ 24 h 63"/>
                <a:gd name="T4" fmla="*/ 3164 w 3223"/>
                <a:gd name="T5" fmla="*/ 39 h 63"/>
                <a:gd name="T6" fmla="*/ 59 w 3223"/>
                <a:gd name="T7" fmla="*/ 39 h 63"/>
                <a:gd name="T8" fmla="*/ 59 w 3223"/>
                <a:gd name="T9" fmla="*/ 24 h 63"/>
                <a:gd name="T10" fmla="*/ 71 w 3223"/>
                <a:gd name="T11" fmla="*/ 63 h 63"/>
                <a:gd name="T12" fmla="*/ 0 w 3223"/>
                <a:gd name="T13" fmla="*/ 31 h 63"/>
                <a:gd name="T14" fmla="*/ 71 w 3223"/>
                <a:gd name="T15" fmla="*/ 0 h 63"/>
                <a:gd name="T16" fmla="*/ 71 w 3223"/>
                <a:gd name="T17" fmla="*/ 63 h 63"/>
                <a:gd name="T18" fmla="*/ 3152 w 3223"/>
                <a:gd name="T19" fmla="*/ 0 h 63"/>
                <a:gd name="T20" fmla="*/ 3223 w 3223"/>
                <a:gd name="T21" fmla="*/ 31 h 63"/>
                <a:gd name="T22" fmla="*/ 3152 w 3223"/>
                <a:gd name="T23" fmla="*/ 63 h 63"/>
                <a:gd name="T24" fmla="*/ 3152 w 3223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3" h="63">
                  <a:moveTo>
                    <a:pt x="59" y="24"/>
                  </a:moveTo>
                  <a:lnTo>
                    <a:pt x="3164" y="24"/>
                  </a:lnTo>
                  <a:lnTo>
                    <a:pt x="3164" y="39"/>
                  </a:lnTo>
                  <a:lnTo>
                    <a:pt x="59" y="39"/>
                  </a:lnTo>
                  <a:lnTo>
                    <a:pt x="59" y="24"/>
                  </a:lnTo>
                  <a:close/>
                  <a:moveTo>
                    <a:pt x="71" y="63"/>
                  </a:moveTo>
                  <a:lnTo>
                    <a:pt x="0" y="31"/>
                  </a:lnTo>
                  <a:lnTo>
                    <a:pt x="71" y="0"/>
                  </a:lnTo>
                  <a:lnTo>
                    <a:pt x="71" y="63"/>
                  </a:lnTo>
                  <a:close/>
                  <a:moveTo>
                    <a:pt x="3152" y="0"/>
                  </a:moveTo>
                  <a:lnTo>
                    <a:pt x="3223" y="31"/>
                  </a:lnTo>
                  <a:lnTo>
                    <a:pt x="3152" y="63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631" y="2305"/>
              <a:ext cx="879" cy="601"/>
            </a:xfrm>
            <a:custGeom>
              <a:avLst/>
              <a:gdLst>
                <a:gd name="T0" fmla="*/ 0 w 1584"/>
                <a:gd name="T1" fmla="*/ 608 h 1216"/>
                <a:gd name="T2" fmla="*/ 792 w 1584"/>
                <a:gd name="T3" fmla="*/ 0 h 1216"/>
                <a:gd name="T4" fmla="*/ 792 w 1584"/>
                <a:gd name="T5" fmla="*/ 0 h 1216"/>
                <a:gd name="T6" fmla="*/ 792 w 1584"/>
                <a:gd name="T7" fmla="*/ 0 h 1216"/>
                <a:gd name="T8" fmla="*/ 1584 w 1584"/>
                <a:gd name="T9" fmla="*/ 608 h 1216"/>
                <a:gd name="T10" fmla="*/ 1584 w 1584"/>
                <a:gd name="T11" fmla="*/ 608 h 1216"/>
                <a:gd name="T12" fmla="*/ 1584 w 1584"/>
                <a:gd name="T13" fmla="*/ 608 h 1216"/>
                <a:gd name="T14" fmla="*/ 792 w 1584"/>
                <a:gd name="T15" fmla="*/ 1216 h 1216"/>
                <a:gd name="T16" fmla="*/ 792 w 1584"/>
                <a:gd name="T17" fmla="*/ 1216 h 1216"/>
                <a:gd name="T18" fmla="*/ 792 w 1584"/>
                <a:gd name="T19" fmla="*/ 1216 h 1216"/>
                <a:gd name="T20" fmla="*/ 0 w 1584"/>
                <a:gd name="T21" fmla="*/ 608 h 1216"/>
                <a:gd name="T22" fmla="*/ 0 w 1584"/>
                <a:gd name="T23" fmla="*/ 60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1216">
                  <a:moveTo>
                    <a:pt x="0" y="608"/>
                  </a:moveTo>
                  <a:cubicBezTo>
                    <a:pt x="0" y="273"/>
                    <a:pt x="355" y="0"/>
                    <a:pt x="792" y="0"/>
                  </a:cubicBezTo>
                  <a:cubicBezTo>
                    <a:pt x="792" y="0"/>
                    <a:pt x="792" y="0"/>
                    <a:pt x="792" y="0"/>
                  </a:cubicBezTo>
                  <a:lnTo>
                    <a:pt x="792" y="0"/>
                  </a:lnTo>
                  <a:cubicBezTo>
                    <a:pt x="1230" y="0"/>
                    <a:pt x="1584" y="273"/>
                    <a:pt x="1584" y="608"/>
                  </a:cubicBezTo>
                  <a:cubicBezTo>
                    <a:pt x="1584" y="608"/>
                    <a:pt x="1584" y="608"/>
                    <a:pt x="1584" y="608"/>
                  </a:cubicBezTo>
                  <a:lnTo>
                    <a:pt x="1584" y="608"/>
                  </a:lnTo>
                  <a:cubicBezTo>
                    <a:pt x="1584" y="944"/>
                    <a:pt x="1230" y="1216"/>
                    <a:pt x="792" y="1216"/>
                  </a:cubicBezTo>
                  <a:cubicBezTo>
                    <a:pt x="792" y="1216"/>
                    <a:pt x="792" y="1216"/>
                    <a:pt x="792" y="1216"/>
                  </a:cubicBezTo>
                  <a:lnTo>
                    <a:pt x="792" y="1216"/>
                  </a:lnTo>
                  <a:cubicBezTo>
                    <a:pt x="355" y="1216"/>
                    <a:pt x="0" y="944"/>
                    <a:pt x="0" y="608"/>
                  </a:cubicBezTo>
                  <a:cubicBezTo>
                    <a:pt x="0" y="608"/>
                    <a:pt x="0" y="608"/>
                    <a:pt x="0" y="60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2627" y="2301"/>
              <a:ext cx="888" cy="609"/>
            </a:xfrm>
            <a:custGeom>
              <a:avLst/>
              <a:gdLst>
                <a:gd name="T0" fmla="*/ 17 w 1600"/>
                <a:gd name="T1" fmla="*/ 493 h 1232"/>
                <a:gd name="T2" fmla="*/ 98 w 1600"/>
                <a:gd name="T3" fmla="*/ 323 h 1232"/>
                <a:gd name="T4" fmla="*/ 235 w 1600"/>
                <a:gd name="T5" fmla="*/ 181 h 1232"/>
                <a:gd name="T6" fmla="*/ 354 w 1600"/>
                <a:gd name="T7" fmla="*/ 105 h 1232"/>
                <a:gd name="T8" fmla="*/ 640 w 1600"/>
                <a:gd name="T9" fmla="*/ 13 h 1232"/>
                <a:gd name="T10" fmla="*/ 882 w 1600"/>
                <a:gd name="T11" fmla="*/ 3 h 1232"/>
                <a:gd name="T12" fmla="*/ 1113 w 1600"/>
                <a:gd name="T13" fmla="*/ 49 h 1232"/>
                <a:gd name="T14" fmla="*/ 1365 w 1600"/>
                <a:gd name="T15" fmla="*/ 180 h 1232"/>
                <a:gd name="T16" fmla="*/ 1464 w 1600"/>
                <a:gd name="T17" fmla="*/ 272 h 1232"/>
                <a:gd name="T18" fmla="*/ 1564 w 1600"/>
                <a:gd name="T19" fmla="*/ 432 h 1232"/>
                <a:gd name="T20" fmla="*/ 1600 w 1600"/>
                <a:gd name="T21" fmla="*/ 616 h 1232"/>
                <a:gd name="T22" fmla="*/ 1564 w 1600"/>
                <a:gd name="T23" fmla="*/ 800 h 1232"/>
                <a:gd name="T24" fmla="*/ 1464 w 1600"/>
                <a:gd name="T25" fmla="*/ 961 h 1232"/>
                <a:gd name="T26" fmla="*/ 1365 w 1600"/>
                <a:gd name="T27" fmla="*/ 1053 h 1232"/>
                <a:gd name="T28" fmla="*/ 1113 w 1600"/>
                <a:gd name="T29" fmla="*/ 1184 h 1232"/>
                <a:gd name="T30" fmla="*/ 882 w 1600"/>
                <a:gd name="T31" fmla="*/ 1229 h 1232"/>
                <a:gd name="T32" fmla="*/ 641 w 1600"/>
                <a:gd name="T33" fmla="*/ 1220 h 1232"/>
                <a:gd name="T34" fmla="*/ 354 w 1600"/>
                <a:gd name="T35" fmla="*/ 1128 h 1232"/>
                <a:gd name="T36" fmla="*/ 235 w 1600"/>
                <a:gd name="T37" fmla="*/ 1052 h 1232"/>
                <a:gd name="T38" fmla="*/ 98 w 1600"/>
                <a:gd name="T39" fmla="*/ 911 h 1232"/>
                <a:gd name="T40" fmla="*/ 17 w 1600"/>
                <a:gd name="T41" fmla="*/ 742 h 1232"/>
                <a:gd name="T42" fmla="*/ 20 w 1600"/>
                <a:gd name="T43" fmla="*/ 677 h 1232"/>
                <a:gd name="T44" fmla="*/ 77 w 1600"/>
                <a:gd name="T45" fmla="*/ 849 h 1232"/>
                <a:gd name="T46" fmla="*/ 149 w 1600"/>
                <a:gd name="T47" fmla="*/ 951 h 1232"/>
                <a:gd name="T48" fmla="*/ 362 w 1600"/>
                <a:gd name="T49" fmla="*/ 1114 h 1232"/>
                <a:gd name="T50" fmla="*/ 494 w 1600"/>
                <a:gd name="T51" fmla="*/ 1169 h 1232"/>
                <a:gd name="T52" fmla="*/ 800 w 1600"/>
                <a:gd name="T53" fmla="*/ 1216 h 1232"/>
                <a:gd name="T54" fmla="*/ 1108 w 1600"/>
                <a:gd name="T55" fmla="*/ 1169 h 1232"/>
                <a:gd name="T56" fmla="*/ 1239 w 1600"/>
                <a:gd name="T57" fmla="*/ 1114 h 1232"/>
                <a:gd name="T58" fmla="*/ 1452 w 1600"/>
                <a:gd name="T59" fmla="*/ 951 h 1232"/>
                <a:gd name="T60" fmla="*/ 1523 w 1600"/>
                <a:gd name="T61" fmla="*/ 850 h 1232"/>
                <a:gd name="T62" fmla="*/ 1580 w 1600"/>
                <a:gd name="T63" fmla="*/ 678 h 1232"/>
                <a:gd name="T64" fmla="*/ 1569 w 1600"/>
                <a:gd name="T65" fmla="*/ 497 h 1232"/>
                <a:gd name="T66" fmla="*/ 1491 w 1600"/>
                <a:gd name="T67" fmla="*/ 332 h 1232"/>
                <a:gd name="T68" fmla="*/ 1355 w 1600"/>
                <a:gd name="T69" fmla="*/ 192 h 1232"/>
                <a:gd name="T70" fmla="*/ 1240 w 1600"/>
                <a:gd name="T71" fmla="*/ 120 h 1232"/>
                <a:gd name="T72" fmla="*/ 960 w 1600"/>
                <a:gd name="T73" fmla="*/ 28 h 1232"/>
                <a:gd name="T74" fmla="*/ 720 w 1600"/>
                <a:gd name="T75" fmla="*/ 19 h 1232"/>
                <a:gd name="T76" fmla="*/ 496 w 1600"/>
                <a:gd name="T77" fmla="*/ 64 h 1232"/>
                <a:gd name="T78" fmla="*/ 245 w 1600"/>
                <a:gd name="T79" fmla="*/ 193 h 1232"/>
                <a:gd name="T80" fmla="*/ 150 w 1600"/>
                <a:gd name="T81" fmla="*/ 281 h 1232"/>
                <a:gd name="T82" fmla="*/ 52 w 1600"/>
                <a:gd name="T83" fmla="*/ 438 h 1232"/>
                <a:gd name="T84" fmla="*/ 16 w 1600"/>
                <a:gd name="T85" fmla="*/ 61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0" h="1232">
                  <a:moveTo>
                    <a:pt x="0" y="617"/>
                  </a:moveTo>
                  <a:lnTo>
                    <a:pt x="4" y="554"/>
                  </a:lnTo>
                  <a:lnTo>
                    <a:pt x="17" y="493"/>
                  </a:lnTo>
                  <a:lnTo>
                    <a:pt x="37" y="433"/>
                  </a:lnTo>
                  <a:lnTo>
                    <a:pt x="63" y="377"/>
                  </a:lnTo>
                  <a:lnTo>
                    <a:pt x="98" y="323"/>
                  </a:lnTo>
                  <a:lnTo>
                    <a:pt x="137" y="272"/>
                  </a:lnTo>
                  <a:cubicBezTo>
                    <a:pt x="137" y="271"/>
                    <a:pt x="138" y="271"/>
                    <a:pt x="138" y="271"/>
                  </a:cubicBezTo>
                  <a:lnTo>
                    <a:pt x="235" y="181"/>
                  </a:lnTo>
                  <a:cubicBezTo>
                    <a:pt x="235" y="180"/>
                    <a:pt x="236" y="180"/>
                    <a:pt x="236" y="180"/>
                  </a:cubicBezTo>
                  <a:lnTo>
                    <a:pt x="353" y="106"/>
                  </a:lnTo>
                  <a:cubicBezTo>
                    <a:pt x="354" y="105"/>
                    <a:pt x="354" y="105"/>
                    <a:pt x="354" y="105"/>
                  </a:cubicBezTo>
                  <a:lnTo>
                    <a:pt x="489" y="49"/>
                  </a:lnTo>
                  <a:cubicBezTo>
                    <a:pt x="490" y="49"/>
                    <a:pt x="490" y="49"/>
                    <a:pt x="491" y="49"/>
                  </a:cubicBezTo>
                  <a:lnTo>
                    <a:pt x="640" y="13"/>
                  </a:lnTo>
                  <a:lnTo>
                    <a:pt x="719" y="4"/>
                  </a:lnTo>
                  <a:lnTo>
                    <a:pt x="800" y="0"/>
                  </a:lnTo>
                  <a:lnTo>
                    <a:pt x="882" y="3"/>
                  </a:lnTo>
                  <a:lnTo>
                    <a:pt x="961" y="13"/>
                  </a:lnTo>
                  <a:lnTo>
                    <a:pt x="1111" y="49"/>
                  </a:lnTo>
                  <a:cubicBezTo>
                    <a:pt x="1112" y="49"/>
                    <a:pt x="1112" y="49"/>
                    <a:pt x="1113" y="49"/>
                  </a:cubicBezTo>
                  <a:lnTo>
                    <a:pt x="1247" y="105"/>
                  </a:lnTo>
                  <a:cubicBezTo>
                    <a:pt x="1247" y="105"/>
                    <a:pt x="1247" y="105"/>
                    <a:pt x="1248" y="106"/>
                  </a:cubicBezTo>
                  <a:lnTo>
                    <a:pt x="1365" y="180"/>
                  </a:lnTo>
                  <a:cubicBezTo>
                    <a:pt x="1365" y="180"/>
                    <a:pt x="1366" y="180"/>
                    <a:pt x="1366" y="181"/>
                  </a:cubicBezTo>
                  <a:lnTo>
                    <a:pt x="1463" y="271"/>
                  </a:lnTo>
                  <a:cubicBezTo>
                    <a:pt x="1463" y="271"/>
                    <a:pt x="1464" y="271"/>
                    <a:pt x="1464" y="272"/>
                  </a:cubicBezTo>
                  <a:lnTo>
                    <a:pt x="1504" y="323"/>
                  </a:lnTo>
                  <a:lnTo>
                    <a:pt x="1537" y="376"/>
                  </a:lnTo>
                  <a:lnTo>
                    <a:pt x="1564" y="432"/>
                  </a:lnTo>
                  <a:lnTo>
                    <a:pt x="1584" y="492"/>
                  </a:lnTo>
                  <a:lnTo>
                    <a:pt x="1596" y="553"/>
                  </a:lnTo>
                  <a:lnTo>
                    <a:pt x="1600" y="616"/>
                  </a:lnTo>
                  <a:lnTo>
                    <a:pt x="1596" y="679"/>
                  </a:lnTo>
                  <a:lnTo>
                    <a:pt x="1584" y="741"/>
                  </a:lnTo>
                  <a:lnTo>
                    <a:pt x="1564" y="800"/>
                  </a:lnTo>
                  <a:lnTo>
                    <a:pt x="1538" y="857"/>
                  </a:lnTo>
                  <a:lnTo>
                    <a:pt x="1504" y="911"/>
                  </a:lnTo>
                  <a:lnTo>
                    <a:pt x="1464" y="961"/>
                  </a:lnTo>
                  <a:cubicBezTo>
                    <a:pt x="1463" y="962"/>
                    <a:pt x="1463" y="962"/>
                    <a:pt x="1463" y="962"/>
                  </a:cubicBezTo>
                  <a:lnTo>
                    <a:pt x="1366" y="1052"/>
                  </a:lnTo>
                  <a:cubicBezTo>
                    <a:pt x="1366" y="1053"/>
                    <a:pt x="1365" y="1053"/>
                    <a:pt x="1365" y="1053"/>
                  </a:cubicBezTo>
                  <a:lnTo>
                    <a:pt x="1248" y="1127"/>
                  </a:lnTo>
                  <a:cubicBezTo>
                    <a:pt x="1247" y="1127"/>
                    <a:pt x="1247" y="1128"/>
                    <a:pt x="1247" y="1128"/>
                  </a:cubicBezTo>
                  <a:lnTo>
                    <a:pt x="1113" y="1184"/>
                  </a:lnTo>
                  <a:cubicBezTo>
                    <a:pt x="1112" y="1184"/>
                    <a:pt x="1112" y="1184"/>
                    <a:pt x="1111" y="1184"/>
                  </a:cubicBezTo>
                  <a:lnTo>
                    <a:pt x="962" y="1220"/>
                  </a:lnTo>
                  <a:lnTo>
                    <a:pt x="882" y="1229"/>
                  </a:lnTo>
                  <a:lnTo>
                    <a:pt x="801" y="1232"/>
                  </a:lnTo>
                  <a:lnTo>
                    <a:pt x="719" y="1229"/>
                  </a:lnTo>
                  <a:lnTo>
                    <a:pt x="641" y="1220"/>
                  </a:lnTo>
                  <a:lnTo>
                    <a:pt x="491" y="1184"/>
                  </a:lnTo>
                  <a:cubicBezTo>
                    <a:pt x="490" y="1184"/>
                    <a:pt x="490" y="1184"/>
                    <a:pt x="489" y="1184"/>
                  </a:cubicBezTo>
                  <a:lnTo>
                    <a:pt x="354" y="1128"/>
                  </a:lnTo>
                  <a:cubicBezTo>
                    <a:pt x="354" y="1128"/>
                    <a:pt x="354" y="1127"/>
                    <a:pt x="353" y="1127"/>
                  </a:cubicBezTo>
                  <a:lnTo>
                    <a:pt x="236" y="1053"/>
                  </a:lnTo>
                  <a:cubicBezTo>
                    <a:pt x="236" y="1053"/>
                    <a:pt x="235" y="1053"/>
                    <a:pt x="235" y="1052"/>
                  </a:cubicBezTo>
                  <a:lnTo>
                    <a:pt x="138" y="962"/>
                  </a:lnTo>
                  <a:cubicBezTo>
                    <a:pt x="138" y="962"/>
                    <a:pt x="137" y="962"/>
                    <a:pt x="137" y="961"/>
                  </a:cubicBezTo>
                  <a:lnTo>
                    <a:pt x="98" y="911"/>
                  </a:lnTo>
                  <a:lnTo>
                    <a:pt x="64" y="858"/>
                  </a:lnTo>
                  <a:lnTo>
                    <a:pt x="37" y="801"/>
                  </a:lnTo>
                  <a:lnTo>
                    <a:pt x="17" y="742"/>
                  </a:lnTo>
                  <a:lnTo>
                    <a:pt x="5" y="680"/>
                  </a:lnTo>
                  <a:lnTo>
                    <a:pt x="0" y="617"/>
                  </a:lnTo>
                  <a:close/>
                  <a:moveTo>
                    <a:pt x="20" y="677"/>
                  </a:moveTo>
                  <a:lnTo>
                    <a:pt x="32" y="737"/>
                  </a:lnTo>
                  <a:lnTo>
                    <a:pt x="52" y="794"/>
                  </a:lnTo>
                  <a:lnTo>
                    <a:pt x="77" y="849"/>
                  </a:lnTo>
                  <a:lnTo>
                    <a:pt x="111" y="902"/>
                  </a:lnTo>
                  <a:lnTo>
                    <a:pt x="150" y="952"/>
                  </a:lnTo>
                  <a:lnTo>
                    <a:pt x="149" y="951"/>
                  </a:lnTo>
                  <a:lnTo>
                    <a:pt x="246" y="1041"/>
                  </a:lnTo>
                  <a:lnTo>
                    <a:pt x="245" y="1040"/>
                  </a:lnTo>
                  <a:lnTo>
                    <a:pt x="362" y="1114"/>
                  </a:lnTo>
                  <a:lnTo>
                    <a:pt x="361" y="1113"/>
                  </a:lnTo>
                  <a:lnTo>
                    <a:pt x="496" y="1169"/>
                  </a:lnTo>
                  <a:lnTo>
                    <a:pt x="494" y="1169"/>
                  </a:lnTo>
                  <a:lnTo>
                    <a:pt x="642" y="1205"/>
                  </a:lnTo>
                  <a:lnTo>
                    <a:pt x="720" y="1213"/>
                  </a:lnTo>
                  <a:lnTo>
                    <a:pt x="800" y="1216"/>
                  </a:lnTo>
                  <a:lnTo>
                    <a:pt x="881" y="1214"/>
                  </a:lnTo>
                  <a:lnTo>
                    <a:pt x="959" y="1205"/>
                  </a:lnTo>
                  <a:lnTo>
                    <a:pt x="1108" y="1169"/>
                  </a:lnTo>
                  <a:lnTo>
                    <a:pt x="1106" y="1169"/>
                  </a:lnTo>
                  <a:lnTo>
                    <a:pt x="1240" y="1113"/>
                  </a:lnTo>
                  <a:lnTo>
                    <a:pt x="1239" y="1114"/>
                  </a:lnTo>
                  <a:lnTo>
                    <a:pt x="1356" y="1040"/>
                  </a:lnTo>
                  <a:lnTo>
                    <a:pt x="1355" y="1041"/>
                  </a:lnTo>
                  <a:lnTo>
                    <a:pt x="1452" y="951"/>
                  </a:lnTo>
                  <a:lnTo>
                    <a:pt x="1451" y="951"/>
                  </a:lnTo>
                  <a:lnTo>
                    <a:pt x="1491" y="902"/>
                  </a:lnTo>
                  <a:lnTo>
                    <a:pt x="1523" y="850"/>
                  </a:lnTo>
                  <a:lnTo>
                    <a:pt x="1549" y="795"/>
                  </a:lnTo>
                  <a:lnTo>
                    <a:pt x="1569" y="738"/>
                  </a:lnTo>
                  <a:lnTo>
                    <a:pt x="1580" y="678"/>
                  </a:lnTo>
                  <a:lnTo>
                    <a:pt x="1584" y="617"/>
                  </a:lnTo>
                  <a:lnTo>
                    <a:pt x="1581" y="556"/>
                  </a:lnTo>
                  <a:lnTo>
                    <a:pt x="1569" y="497"/>
                  </a:lnTo>
                  <a:lnTo>
                    <a:pt x="1549" y="439"/>
                  </a:lnTo>
                  <a:lnTo>
                    <a:pt x="1524" y="385"/>
                  </a:lnTo>
                  <a:lnTo>
                    <a:pt x="1491" y="332"/>
                  </a:lnTo>
                  <a:lnTo>
                    <a:pt x="1451" y="281"/>
                  </a:lnTo>
                  <a:lnTo>
                    <a:pt x="1452" y="282"/>
                  </a:lnTo>
                  <a:lnTo>
                    <a:pt x="1355" y="192"/>
                  </a:lnTo>
                  <a:lnTo>
                    <a:pt x="1356" y="193"/>
                  </a:lnTo>
                  <a:lnTo>
                    <a:pt x="1239" y="119"/>
                  </a:lnTo>
                  <a:lnTo>
                    <a:pt x="1240" y="120"/>
                  </a:lnTo>
                  <a:lnTo>
                    <a:pt x="1106" y="64"/>
                  </a:lnTo>
                  <a:lnTo>
                    <a:pt x="1108" y="64"/>
                  </a:lnTo>
                  <a:lnTo>
                    <a:pt x="960" y="28"/>
                  </a:lnTo>
                  <a:lnTo>
                    <a:pt x="881" y="19"/>
                  </a:lnTo>
                  <a:lnTo>
                    <a:pt x="801" y="16"/>
                  </a:lnTo>
                  <a:lnTo>
                    <a:pt x="720" y="19"/>
                  </a:lnTo>
                  <a:lnTo>
                    <a:pt x="643" y="28"/>
                  </a:lnTo>
                  <a:lnTo>
                    <a:pt x="494" y="64"/>
                  </a:lnTo>
                  <a:lnTo>
                    <a:pt x="496" y="64"/>
                  </a:lnTo>
                  <a:lnTo>
                    <a:pt x="361" y="120"/>
                  </a:lnTo>
                  <a:lnTo>
                    <a:pt x="362" y="119"/>
                  </a:lnTo>
                  <a:lnTo>
                    <a:pt x="245" y="193"/>
                  </a:lnTo>
                  <a:lnTo>
                    <a:pt x="246" y="192"/>
                  </a:lnTo>
                  <a:lnTo>
                    <a:pt x="149" y="282"/>
                  </a:lnTo>
                  <a:lnTo>
                    <a:pt x="150" y="281"/>
                  </a:lnTo>
                  <a:lnTo>
                    <a:pt x="111" y="332"/>
                  </a:lnTo>
                  <a:lnTo>
                    <a:pt x="78" y="384"/>
                  </a:lnTo>
                  <a:lnTo>
                    <a:pt x="52" y="438"/>
                  </a:lnTo>
                  <a:lnTo>
                    <a:pt x="32" y="496"/>
                  </a:lnTo>
                  <a:lnTo>
                    <a:pt x="20" y="555"/>
                  </a:lnTo>
                  <a:lnTo>
                    <a:pt x="16" y="616"/>
                  </a:lnTo>
                  <a:lnTo>
                    <a:pt x="20" y="67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873" y="2425"/>
              <a:ext cx="43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Centros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731" y="2551"/>
              <a:ext cx="69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colaborativos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784" y="2678"/>
              <a:ext cx="61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pesquisa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805" y="2107"/>
              <a:ext cx="879" cy="594"/>
            </a:xfrm>
            <a:custGeom>
              <a:avLst/>
              <a:gdLst>
                <a:gd name="T0" fmla="*/ 0 w 1584"/>
                <a:gd name="T1" fmla="*/ 600 h 1200"/>
                <a:gd name="T2" fmla="*/ 792 w 1584"/>
                <a:gd name="T3" fmla="*/ 0 h 1200"/>
                <a:gd name="T4" fmla="*/ 792 w 1584"/>
                <a:gd name="T5" fmla="*/ 0 h 1200"/>
                <a:gd name="T6" fmla="*/ 792 w 1584"/>
                <a:gd name="T7" fmla="*/ 0 h 1200"/>
                <a:gd name="T8" fmla="*/ 1584 w 1584"/>
                <a:gd name="T9" fmla="*/ 600 h 1200"/>
                <a:gd name="T10" fmla="*/ 1584 w 1584"/>
                <a:gd name="T11" fmla="*/ 600 h 1200"/>
                <a:gd name="T12" fmla="*/ 1584 w 1584"/>
                <a:gd name="T13" fmla="*/ 600 h 1200"/>
                <a:gd name="T14" fmla="*/ 792 w 1584"/>
                <a:gd name="T15" fmla="*/ 1200 h 1200"/>
                <a:gd name="T16" fmla="*/ 792 w 1584"/>
                <a:gd name="T17" fmla="*/ 1200 h 1200"/>
                <a:gd name="T18" fmla="*/ 792 w 1584"/>
                <a:gd name="T19" fmla="*/ 1200 h 1200"/>
                <a:gd name="T20" fmla="*/ 0 w 1584"/>
                <a:gd name="T21" fmla="*/ 600 h 1200"/>
                <a:gd name="T22" fmla="*/ 0 w 1584"/>
                <a:gd name="T23" fmla="*/ 6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1200">
                  <a:moveTo>
                    <a:pt x="0" y="600"/>
                  </a:moveTo>
                  <a:cubicBezTo>
                    <a:pt x="0" y="269"/>
                    <a:pt x="355" y="0"/>
                    <a:pt x="792" y="0"/>
                  </a:cubicBezTo>
                  <a:cubicBezTo>
                    <a:pt x="792" y="0"/>
                    <a:pt x="792" y="0"/>
                    <a:pt x="792" y="0"/>
                  </a:cubicBezTo>
                  <a:lnTo>
                    <a:pt x="792" y="0"/>
                  </a:lnTo>
                  <a:cubicBezTo>
                    <a:pt x="1230" y="0"/>
                    <a:pt x="1584" y="269"/>
                    <a:pt x="1584" y="600"/>
                  </a:cubicBezTo>
                  <a:cubicBezTo>
                    <a:pt x="1584" y="600"/>
                    <a:pt x="1584" y="600"/>
                    <a:pt x="1584" y="600"/>
                  </a:cubicBezTo>
                  <a:lnTo>
                    <a:pt x="1584" y="600"/>
                  </a:lnTo>
                  <a:cubicBezTo>
                    <a:pt x="1584" y="932"/>
                    <a:pt x="1230" y="1200"/>
                    <a:pt x="792" y="1200"/>
                  </a:cubicBezTo>
                  <a:cubicBezTo>
                    <a:pt x="792" y="1200"/>
                    <a:pt x="792" y="1200"/>
                    <a:pt x="792" y="1200"/>
                  </a:cubicBezTo>
                  <a:lnTo>
                    <a:pt x="792" y="1200"/>
                  </a:lnTo>
                  <a:cubicBezTo>
                    <a:pt x="355" y="1200"/>
                    <a:pt x="0" y="932"/>
                    <a:pt x="0" y="600"/>
                  </a:cubicBezTo>
                  <a:cubicBezTo>
                    <a:pt x="0" y="600"/>
                    <a:pt x="0" y="600"/>
                    <a:pt x="0" y="6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801" y="2103"/>
              <a:ext cx="888" cy="602"/>
            </a:xfrm>
            <a:custGeom>
              <a:avLst/>
              <a:gdLst>
                <a:gd name="T0" fmla="*/ 17 w 1600"/>
                <a:gd name="T1" fmla="*/ 486 h 1216"/>
                <a:gd name="T2" fmla="*/ 98 w 1600"/>
                <a:gd name="T3" fmla="*/ 318 h 1216"/>
                <a:gd name="T4" fmla="*/ 235 w 1600"/>
                <a:gd name="T5" fmla="*/ 179 h 1216"/>
                <a:gd name="T6" fmla="*/ 354 w 1600"/>
                <a:gd name="T7" fmla="*/ 104 h 1216"/>
                <a:gd name="T8" fmla="*/ 640 w 1600"/>
                <a:gd name="T9" fmla="*/ 13 h 1216"/>
                <a:gd name="T10" fmla="*/ 882 w 1600"/>
                <a:gd name="T11" fmla="*/ 3 h 1216"/>
                <a:gd name="T12" fmla="*/ 1113 w 1600"/>
                <a:gd name="T13" fmla="*/ 48 h 1216"/>
                <a:gd name="T14" fmla="*/ 1365 w 1600"/>
                <a:gd name="T15" fmla="*/ 178 h 1216"/>
                <a:gd name="T16" fmla="*/ 1464 w 1600"/>
                <a:gd name="T17" fmla="*/ 268 h 1216"/>
                <a:gd name="T18" fmla="*/ 1564 w 1600"/>
                <a:gd name="T19" fmla="*/ 427 h 1216"/>
                <a:gd name="T20" fmla="*/ 1600 w 1600"/>
                <a:gd name="T21" fmla="*/ 608 h 1216"/>
                <a:gd name="T22" fmla="*/ 1564 w 1600"/>
                <a:gd name="T23" fmla="*/ 790 h 1216"/>
                <a:gd name="T24" fmla="*/ 1464 w 1600"/>
                <a:gd name="T25" fmla="*/ 949 h 1216"/>
                <a:gd name="T26" fmla="*/ 1365 w 1600"/>
                <a:gd name="T27" fmla="*/ 1040 h 1216"/>
                <a:gd name="T28" fmla="*/ 1113 w 1600"/>
                <a:gd name="T29" fmla="*/ 1169 h 1216"/>
                <a:gd name="T30" fmla="*/ 882 w 1600"/>
                <a:gd name="T31" fmla="*/ 1213 h 1216"/>
                <a:gd name="T32" fmla="*/ 641 w 1600"/>
                <a:gd name="T33" fmla="*/ 1204 h 1216"/>
                <a:gd name="T34" fmla="*/ 354 w 1600"/>
                <a:gd name="T35" fmla="*/ 1114 h 1216"/>
                <a:gd name="T36" fmla="*/ 235 w 1600"/>
                <a:gd name="T37" fmla="*/ 1039 h 1216"/>
                <a:gd name="T38" fmla="*/ 98 w 1600"/>
                <a:gd name="T39" fmla="*/ 899 h 1216"/>
                <a:gd name="T40" fmla="*/ 17 w 1600"/>
                <a:gd name="T41" fmla="*/ 732 h 1216"/>
                <a:gd name="T42" fmla="*/ 20 w 1600"/>
                <a:gd name="T43" fmla="*/ 668 h 1216"/>
                <a:gd name="T44" fmla="*/ 77 w 1600"/>
                <a:gd name="T45" fmla="*/ 838 h 1216"/>
                <a:gd name="T46" fmla="*/ 149 w 1600"/>
                <a:gd name="T47" fmla="*/ 939 h 1216"/>
                <a:gd name="T48" fmla="*/ 362 w 1600"/>
                <a:gd name="T49" fmla="*/ 1100 h 1216"/>
                <a:gd name="T50" fmla="*/ 494 w 1600"/>
                <a:gd name="T51" fmla="*/ 1154 h 1216"/>
                <a:gd name="T52" fmla="*/ 800 w 1600"/>
                <a:gd name="T53" fmla="*/ 1200 h 1216"/>
                <a:gd name="T54" fmla="*/ 1108 w 1600"/>
                <a:gd name="T55" fmla="*/ 1154 h 1216"/>
                <a:gd name="T56" fmla="*/ 1239 w 1600"/>
                <a:gd name="T57" fmla="*/ 1100 h 1216"/>
                <a:gd name="T58" fmla="*/ 1452 w 1600"/>
                <a:gd name="T59" fmla="*/ 939 h 1216"/>
                <a:gd name="T60" fmla="*/ 1523 w 1600"/>
                <a:gd name="T61" fmla="*/ 839 h 1216"/>
                <a:gd name="T62" fmla="*/ 1580 w 1600"/>
                <a:gd name="T63" fmla="*/ 669 h 1216"/>
                <a:gd name="T64" fmla="*/ 1569 w 1600"/>
                <a:gd name="T65" fmla="*/ 490 h 1216"/>
                <a:gd name="T66" fmla="*/ 1491 w 1600"/>
                <a:gd name="T67" fmla="*/ 328 h 1216"/>
                <a:gd name="T68" fmla="*/ 1355 w 1600"/>
                <a:gd name="T69" fmla="*/ 190 h 1216"/>
                <a:gd name="T70" fmla="*/ 1240 w 1600"/>
                <a:gd name="T71" fmla="*/ 119 h 1216"/>
                <a:gd name="T72" fmla="*/ 960 w 1600"/>
                <a:gd name="T73" fmla="*/ 28 h 1216"/>
                <a:gd name="T74" fmla="*/ 720 w 1600"/>
                <a:gd name="T75" fmla="*/ 19 h 1216"/>
                <a:gd name="T76" fmla="*/ 496 w 1600"/>
                <a:gd name="T77" fmla="*/ 63 h 1216"/>
                <a:gd name="T78" fmla="*/ 245 w 1600"/>
                <a:gd name="T79" fmla="*/ 191 h 1216"/>
                <a:gd name="T80" fmla="*/ 150 w 1600"/>
                <a:gd name="T81" fmla="*/ 278 h 1216"/>
                <a:gd name="T82" fmla="*/ 52 w 1600"/>
                <a:gd name="T83" fmla="*/ 433 h 1216"/>
                <a:gd name="T84" fmla="*/ 16 w 1600"/>
                <a:gd name="T85" fmla="*/ 60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0" h="1216">
                  <a:moveTo>
                    <a:pt x="0" y="609"/>
                  </a:moveTo>
                  <a:lnTo>
                    <a:pt x="4" y="547"/>
                  </a:lnTo>
                  <a:lnTo>
                    <a:pt x="17" y="486"/>
                  </a:lnTo>
                  <a:lnTo>
                    <a:pt x="37" y="428"/>
                  </a:lnTo>
                  <a:lnTo>
                    <a:pt x="63" y="372"/>
                  </a:lnTo>
                  <a:lnTo>
                    <a:pt x="98" y="318"/>
                  </a:lnTo>
                  <a:lnTo>
                    <a:pt x="137" y="268"/>
                  </a:lnTo>
                  <a:cubicBezTo>
                    <a:pt x="137" y="268"/>
                    <a:pt x="138" y="268"/>
                    <a:pt x="138" y="268"/>
                  </a:cubicBezTo>
                  <a:lnTo>
                    <a:pt x="235" y="179"/>
                  </a:lnTo>
                  <a:cubicBezTo>
                    <a:pt x="235" y="178"/>
                    <a:pt x="236" y="178"/>
                    <a:pt x="236" y="178"/>
                  </a:cubicBezTo>
                  <a:lnTo>
                    <a:pt x="353" y="105"/>
                  </a:lnTo>
                  <a:cubicBezTo>
                    <a:pt x="354" y="104"/>
                    <a:pt x="354" y="104"/>
                    <a:pt x="354" y="104"/>
                  </a:cubicBezTo>
                  <a:lnTo>
                    <a:pt x="489" y="48"/>
                  </a:lnTo>
                  <a:cubicBezTo>
                    <a:pt x="490" y="48"/>
                    <a:pt x="490" y="48"/>
                    <a:pt x="491" y="48"/>
                  </a:cubicBezTo>
                  <a:lnTo>
                    <a:pt x="640" y="13"/>
                  </a:lnTo>
                  <a:lnTo>
                    <a:pt x="719" y="4"/>
                  </a:lnTo>
                  <a:lnTo>
                    <a:pt x="800" y="0"/>
                  </a:lnTo>
                  <a:lnTo>
                    <a:pt x="882" y="3"/>
                  </a:lnTo>
                  <a:lnTo>
                    <a:pt x="961" y="13"/>
                  </a:lnTo>
                  <a:lnTo>
                    <a:pt x="1111" y="48"/>
                  </a:lnTo>
                  <a:cubicBezTo>
                    <a:pt x="1112" y="48"/>
                    <a:pt x="1112" y="48"/>
                    <a:pt x="1113" y="48"/>
                  </a:cubicBezTo>
                  <a:lnTo>
                    <a:pt x="1247" y="104"/>
                  </a:lnTo>
                  <a:cubicBezTo>
                    <a:pt x="1247" y="104"/>
                    <a:pt x="1247" y="104"/>
                    <a:pt x="1248" y="105"/>
                  </a:cubicBezTo>
                  <a:lnTo>
                    <a:pt x="1365" y="178"/>
                  </a:lnTo>
                  <a:cubicBezTo>
                    <a:pt x="1365" y="178"/>
                    <a:pt x="1366" y="178"/>
                    <a:pt x="1366" y="179"/>
                  </a:cubicBezTo>
                  <a:lnTo>
                    <a:pt x="1463" y="268"/>
                  </a:lnTo>
                  <a:cubicBezTo>
                    <a:pt x="1463" y="268"/>
                    <a:pt x="1463" y="268"/>
                    <a:pt x="1464" y="268"/>
                  </a:cubicBezTo>
                  <a:lnTo>
                    <a:pt x="1504" y="317"/>
                  </a:lnTo>
                  <a:lnTo>
                    <a:pt x="1537" y="371"/>
                  </a:lnTo>
                  <a:lnTo>
                    <a:pt x="1564" y="427"/>
                  </a:lnTo>
                  <a:lnTo>
                    <a:pt x="1584" y="485"/>
                  </a:lnTo>
                  <a:lnTo>
                    <a:pt x="1596" y="546"/>
                  </a:lnTo>
                  <a:lnTo>
                    <a:pt x="1600" y="608"/>
                  </a:lnTo>
                  <a:lnTo>
                    <a:pt x="1596" y="670"/>
                  </a:lnTo>
                  <a:lnTo>
                    <a:pt x="1584" y="731"/>
                  </a:lnTo>
                  <a:lnTo>
                    <a:pt x="1564" y="790"/>
                  </a:lnTo>
                  <a:lnTo>
                    <a:pt x="1538" y="846"/>
                  </a:lnTo>
                  <a:lnTo>
                    <a:pt x="1504" y="899"/>
                  </a:lnTo>
                  <a:lnTo>
                    <a:pt x="1464" y="949"/>
                  </a:lnTo>
                  <a:cubicBezTo>
                    <a:pt x="1463" y="950"/>
                    <a:pt x="1463" y="950"/>
                    <a:pt x="1463" y="950"/>
                  </a:cubicBezTo>
                  <a:lnTo>
                    <a:pt x="1366" y="1039"/>
                  </a:lnTo>
                  <a:cubicBezTo>
                    <a:pt x="1366" y="1040"/>
                    <a:pt x="1365" y="1040"/>
                    <a:pt x="1365" y="1040"/>
                  </a:cubicBezTo>
                  <a:lnTo>
                    <a:pt x="1248" y="1113"/>
                  </a:lnTo>
                  <a:cubicBezTo>
                    <a:pt x="1247" y="1113"/>
                    <a:pt x="1247" y="1114"/>
                    <a:pt x="1247" y="1114"/>
                  </a:cubicBezTo>
                  <a:lnTo>
                    <a:pt x="1113" y="1169"/>
                  </a:lnTo>
                  <a:cubicBezTo>
                    <a:pt x="1112" y="1169"/>
                    <a:pt x="1112" y="1169"/>
                    <a:pt x="1111" y="1169"/>
                  </a:cubicBezTo>
                  <a:lnTo>
                    <a:pt x="962" y="1204"/>
                  </a:lnTo>
                  <a:lnTo>
                    <a:pt x="882" y="1213"/>
                  </a:lnTo>
                  <a:lnTo>
                    <a:pt x="801" y="1216"/>
                  </a:lnTo>
                  <a:lnTo>
                    <a:pt x="719" y="1213"/>
                  </a:lnTo>
                  <a:lnTo>
                    <a:pt x="641" y="1204"/>
                  </a:lnTo>
                  <a:lnTo>
                    <a:pt x="491" y="1169"/>
                  </a:lnTo>
                  <a:cubicBezTo>
                    <a:pt x="490" y="1169"/>
                    <a:pt x="490" y="1169"/>
                    <a:pt x="489" y="1169"/>
                  </a:cubicBezTo>
                  <a:lnTo>
                    <a:pt x="354" y="1114"/>
                  </a:lnTo>
                  <a:cubicBezTo>
                    <a:pt x="354" y="1114"/>
                    <a:pt x="354" y="1114"/>
                    <a:pt x="353" y="1113"/>
                  </a:cubicBezTo>
                  <a:lnTo>
                    <a:pt x="236" y="1040"/>
                  </a:lnTo>
                  <a:cubicBezTo>
                    <a:pt x="236" y="1040"/>
                    <a:pt x="235" y="1040"/>
                    <a:pt x="235" y="1039"/>
                  </a:cubicBezTo>
                  <a:lnTo>
                    <a:pt x="138" y="950"/>
                  </a:lnTo>
                  <a:cubicBezTo>
                    <a:pt x="138" y="950"/>
                    <a:pt x="137" y="950"/>
                    <a:pt x="137" y="949"/>
                  </a:cubicBezTo>
                  <a:lnTo>
                    <a:pt x="98" y="899"/>
                  </a:lnTo>
                  <a:lnTo>
                    <a:pt x="64" y="847"/>
                  </a:lnTo>
                  <a:lnTo>
                    <a:pt x="37" y="791"/>
                  </a:lnTo>
                  <a:lnTo>
                    <a:pt x="17" y="732"/>
                  </a:lnTo>
                  <a:lnTo>
                    <a:pt x="5" y="671"/>
                  </a:lnTo>
                  <a:lnTo>
                    <a:pt x="0" y="609"/>
                  </a:lnTo>
                  <a:close/>
                  <a:moveTo>
                    <a:pt x="20" y="668"/>
                  </a:moveTo>
                  <a:lnTo>
                    <a:pt x="32" y="727"/>
                  </a:lnTo>
                  <a:lnTo>
                    <a:pt x="52" y="784"/>
                  </a:lnTo>
                  <a:lnTo>
                    <a:pt x="77" y="838"/>
                  </a:lnTo>
                  <a:lnTo>
                    <a:pt x="111" y="890"/>
                  </a:lnTo>
                  <a:lnTo>
                    <a:pt x="150" y="940"/>
                  </a:lnTo>
                  <a:lnTo>
                    <a:pt x="149" y="939"/>
                  </a:lnTo>
                  <a:lnTo>
                    <a:pt x="246" y="1028"/>
                  </a:lnTo>
                  <a:lnTo>
                    <a:pt x="245" y="1027"/>
                  </a:lnTo>
                  <a:lnTo>
                    <a:pt x="362" y="1100"/>
                  </a:lnTo>
                  <a:lnTo>
                    <a:pt x="360" y="1099"/>
                  </a:lnTo>
                  <a:lnTo>
                    <a:pt x="495" y="1154"/>
                  </a:lnTo>
                  <a:lnTo>
                    <a:pt x="494" y="1154"/>
                  </a:lnTo>
                  <a:lnTo>
                    <a:pt x="642" y="1189"/>
                  </a:lnTo>
                  <a:lnTo>
                    <a:pt x="720" y="1197"/>
                  </a:lnTo>
                  <a:lnTo>
                    <a:pt x="800" y="1200"/>
                  </a:lnTo>
                  <a:lnTo>
                    <a:pt x="881" y="1198"/>
                  </a:lnTo>
                  <a:lnTo>
                    <a:pt x="959" y="1189"/>
                  </a:lnTo>
                  <a:lnTo>
                    <a:pt x="1108" y="1154"/>
                  </a:lnTo>
                  <a:lnTo>
                    <a:pt x="1106" y="1154"/>
                  </a:lnTo>
                  <a:lnTo>
                    <a:pt x="1240" y="1099"/>
                  </a:lnTo>
                  <a:lnTo>
                    <a:pt x="1239" y="1100"/>
                  </a:lnTo>
                  <a:lnTo>
                    <a:pt x="1356" y="1027"/>
                  </a:lnTo>
                  <a:lnTo>
                    <a:pt x="1355" y="1028"/>
                  </a:lnTo>
                  <a:lnTo>
                    <a:pt x="1452" y="939"/>
                  </a:lnTo>
                  <a:lnTo>
                    <a:pt x="1451" y="939"/>
                  </a:lnTo>
                  <a:lnTo>
                    <a:pt x="1491" y="890"/>
                  </a:lnTo>
                  <a:lnTo>
                    <a:pt x="1523" y="839"/>
                  </a:lnTo>
                  <a:lnTo>
                    <a:pt x="1549" y="785"/>
                  </a:lnTo>
                  <a:lnTo>
                    <a:pt x="1569" y="728"/>
                  </a:lnTo>
                  <a:lnTo>
                    <a:pt x="1580" y="669"/>
                  </a:lnTo>
                  <a:lnTo>
                    <a:pt x="1584" y="609"/>
                  </a:lnTo>
                  <a:lnTo>
                    <a:pt x="1581" y="549"/>
                  </a:lnTo>
                  <a:lnTo>
                    <a:pt x="1569" y="490"/>
                  </a:lnTo>
                  <a:lnTo>
                    <a:pt x="1549" y="434"/>
                  </a:lnTo>
                  <a:lnTo>
                    <a:pt x="1524" y="380"/>
                  </a:lnTo>
                  <a:lnTo>
                    <a:pt x="1491" y="328"/>
                  </a:lnTo>
                  <a:lnTo>
                    <a:pt x="1451" y="279"/>
                  </a:lnTo>
                  <a:lnTo>
                    <a:pt x="1452" y="279"/>
                  </a:lnTo>
                  <a:lnTo>
                    <a:pt x="1355" y="190"/>
                  </a:lnTo>
                  <a:lnTo>
                    <a:pt x="1356" y="191"/>
                  </a:lnTo>
                  <a:lnTo>
                    <a:pt x="1239" y="118"/>
                  </a:lnTo>
                  <a:lnTo>
                    <a:pt x="1240" y="119"/>
                  </a:lnTo>
                  <a:lnTo>
                    <a:pt x="1106" y="63"/>
                  </a:lnTo>
                  <a:lnTo>
                    <a:pt x="1108" y="63"/>
                  </a:lnTo>
                  <a:lnTo>
                    <a:pt x="960" y="28"/>
                  </a:lnTo>
                  <a:lnTo>
                    <a:pt x="881" y="19"/>
                  </a:lnTo>
                  <a:lnTo>
                    <a:pt x="801" y="16"/>
                  </a:lnTo>
                  <a:lnTo>
                    <a:pt x="720" y="19"/>
                  </a:lnTo>
                  <a:lnTo>
                    <a:pt x="643" y="28"/>
                  </a:lnTo>
                  <a:lnTo>
                    <a:pt x="494" y="63"/>
                  </a:lnTo>
                  <a:lnTo>
                    <a:pt x="496" y="63"/>
                  </a:lnTo>
                  <a:lnTo>
                    <a:pt x="361" y="119"/>
                  </a:lnTo>
                  <a:lnTo>
                    <a:pt x="362" y="118"/>
                  </a:lnTo>
                  <a:lnTo>
                    <a:pt x="245" y="191"/>
                  </a:lnTo>
                  <a:lnTo>
                    <a:pt x="246" y="190"/>
                  </a:lnTo>
                  <a:lnTo>
                    <a:pt x="149" y="279"/>
                  </a:lnTo>
                  <a:lnTo>
                    <a:pt x="150" y="278"/>
                  </a:lnTo>
                  <a:lnTo>
                    <a:pt x="111" y="327"/>
                  </a:lnTo>
                  <a:lnTo>
                    <a:pt x="78" y="379"/>
                  </a:lnTo>
                  <a:lnTo>
                    <a:pt x="52" y="433"/>
                  </a:lnTo>
                  <a:lnTo>
                    <a:pt x="32" y="489"/>
                  </a:lnTo>
                  <a:lnTo>
                    <a:pt x="20" y="548"/>
                  </a:lnTo>
                  <a:lnTo>
                    <a:pt x="16" y="608"/>
                  </a:lnTo>
                  <a:lnTo>
                    <a:pt x="20" y="66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2022" y="2285"/>
              <a:ext cx="47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Pesquisa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933" y="2412"/>
              <a:ext cx="63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colaborativa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8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4427" y="1276212"/>
            <a:ext cx="2483799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3" y="44624"/>
            <a:ext cx="8045953" cy="1070992"/>
          </a:xfrm>
        </p:spPr>
        <p:txBody>
          <a:bodyPr>
            <a:noAutofit/>
          </a:bodyPr>
          <a:lstStyle/>
          <a:p>
            <a:r>
              <a:rPr lang="pt-BR" sz="2300" dirty="0"/>
              <a:t>Importância atribuído aos parceiros das relações de cooperação, </a:t>
            </a:r>
            <a:r>
              <a:rPr lang="pt-BR" sz="2300" dirty="0" smtClean="0"/>
              <a:t>pelas </a:t>
            </a:r>
            <a:r>
              <a:rPr lang="pt-BR" sz="2300" dirty="0"/>
              <a:t>empresas que implementaram inovações de produto ou processo, por setor de atividades - Brasil - período 2009-2011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8267" y="5128263"/>
            <a:ext cx="3078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pt-BR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1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Clientes ou consumidores</a:t>
            </a:r>
          </a:p>
          <a:p>
            <a:pPr>
              <a:spcAft>
                <a:spcPts val="600"/>
              </a:spcAft>
            </a:pPr>
            <a:endParaRPr lang="pt-BR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6512" y="1196752"/>
            <a:ext cx="266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9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Instituições de testes, ensaios e certificações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61414" y="1888383"/>
            <a:ext cx="2905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Centros de capacitação profissional e assistência técnica</a:t>
            </a:r>
          </a:p>
          <a:p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36512" y="2483187"/>
            <a:ext cx="25202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Universidades ou institutos de pesquisa</a:t>
            </a:r>
          </a:p>
          <a:p>
            <a:endParaRPr lang="pt-BR" sz="1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50971" y="3258708"/>
            <a:ext cx="25619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Empresas de consultoria</a:t>
            </a:r>
          </a:p>
          <a:p>
            <a:endParaRPr lang="pt-BR" sz="19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5361" y="3911827"/>
            <a:ext cx="27334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Outras empresas do </a:t>
            </a:r>
            <a:r>
              <a:rPr lang="pt-BR" sz="1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grupo</a:t>
            </a:r>
            <a:endParaRPr lang="pt-BR" sz="19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4538828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Concorrentes</a:t>
            </a:r>
            <a:endParaRPr lang="pt-BR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5137737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Fornecedores</a:t>
            </a:r>
            <a:endParaRPr lang="pt-BR" sz="20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56" y="1911981"/>
            <a:ext cx="323850" cy="32385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916" y="1597656"/>
            <a:ext cx="247650" cy="31432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16" y="2227314"/>
            <a:ext cx="272329" cy="22694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7000080" y="1580262"/>
            <a:ext cx="2233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Serviços Selecionados</a:t>
            </a:r>
          </a:p>
          <a:p>
            <a:r>
              <a:rPr lang="pt-BR" dirty="0" smtClean="0"/>
              <a:t>Eletricidade e Gás</a:t>
            </a:r>
          </a:p>
          <a:p>
            <a:r>
              <a:rPr lang="pt-BR" dirty="0" smtClean="0"/>
              <a:t>Indústria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298" y="1237109"/>
            <a:ext cx="4389958" cy="533586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6863916" y="4902259"/>
            <a:ext cx="228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IBGE, Diretoria de Pesquisas, Coordenação de Indústria, Pesquisa de Inovação 2011.</a:t>
            </a:r>
          </a:p>
        </p:txBody>
      </p:sp>
    </p:spTree>
    <p:extLst>
      <p:ext uri="{BB962C8B-B14F-4D97-AF65-F5344CB8AC3E}">
        <p14:creationId xmlns:p14="http://schemas.microsoft.com/office/powerpoint/2010/main" val="373877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4981</Words>
  <Application>Microsoft Macintosh PowerPoint</Application>
  <PresentationFormat>Apresentação na tela (4:3)</PresentationFormat>
  <Paragraphs>870</Paragraphs>
  <Slides>75</Slides>
  <Notes>16</Notes>
  <HiddenSlides>1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87" baseType="lpstr">
      <vt:lpstr>Arial Black</vt:lpstr>
      <vt:lpstr>Calibri</vt:lpstr>
      <vt:lpstr>Comic Sans MS</vt:lpstr>
      <vt:lpstr>Lucida Sans Unicode</vt:lpstr>
      <vt:lpstr>Monotype Sorts</vt:lpstr>
      <vt:lpstr>Tahoma</vt:lpstr>
      <vt:lpstr>Times New Roman</vt:lpstr>
      <vt:lpstr>Verdana</vt:lpstr>
      <vt:lpstr>Wingdings</vt:lpstr>
      <vt:lpstr>Arial</vt:lpstr>
      <vt:lpstr>Tema do Office</vt:lpstr>
      <vt:lpstr>Visio</vt:lpstr>
      <vt:lpstr>COOPERAÇÃO EMPRESA - UNIVERSIDADE</vt:lpstr>
      <vt:lpstr>Apresentação do PowerPoint</vt:lpstr>
      <vt:lpstr>TRIÂNGULO DE SÁBATO</vt:lpstr>
      <vt:lpstr>MODELO DA HÉLICE TRIPLA</vt:lpstr>
      <vt:lpstr>Modelo conceitual da Cooperação empresa-Universidade</vt:lpstr>
      <vt:lpstr>Coevolução e Multilinearidade das  Relações Universidade-Indústria </vt:lpstr>
      <vt:lpstr>Ecossistema de Inovação</vt:lpstr>
      <vt:lpstr>Nível Macro da Cooperação Empresa-Universidade</vt:lpstr>
      <vt:lpstr>Importância atribuído aos parceiros das relações de cooperação, pelas empresas que implementaram inovações de produto ou processo, por setor de atividades - Brasil - período 2009-2011</vt:lpstr>
      <vt:lpstr>EXEMPLOS DE PARCERIAS ...</vt:lpstr>
      <vt:lpstr>IPHONE produto global</vt:lpstr>
      <vt:lpstr>Apresentação do PowerPoint</vt:lpstr>
      <vt:lpstr>USP: Licenciamento e surgimento de uma  spin-off - Pele Nova  </vt:lpstr>
      <vt:lpstr>Cases de licenciamento da UNICAMP</vt:lpstr>
      <vt:lpstr>REDES COMPLEXAS</vt:lpstr>
      <vt:lpstr>Rede de cooperação entre ICT´s  da área de ciências biológicas e empresas </vt:lpstr>
      <vt:lpstr>Rede de cooperação entre ICT´s  da área  de ciências da saúde e empresas </vt:lpstr>
      <vt:lpstr>Rede contendo  todos os compartilhamentos de patentes observados nas empresas mais inovadoras </vt:lpstr>
      <vt:lpstr>Rede dos compartilhamentos excluídos depósitos em co-titularidade com pessoas físicas</vt:lpstr>
      <vt:lpstr>Rede de Colaboração da Novartis</vt:lpstr>
      <vt:lpstr>ENTÃO O QUE MOTIVA E O QUE DIFICULTA A COOPERAÇÃO????</vt:lpstr>
      <vt:lpstr>FATORES MOTIVADORES DA CEU</vt:lpstr>
      <vt:lpstr>FATORES MOTIVADORES DA CEU</vt:lpstr>
      <vt:lpstr>FATORES MOTIVADORES DA CEU</vt:lpstr>
      <vt:lpstr>FATORES MOTIVADORES DA CEU</vt:lpstr>
      <vt:lpstr>FATORES MOTIVADORES DA CEU</vt:lpstr>
      <vt:lpstr>FATORES MOTIVADORES DA CEU</vt:lpstr>
      <vt:lpstr>BARREIRAS A CEU</vt:lpstr>
      <vt:lpstr>BARREIRAS A CEU</vt:lpstr>
      <vt:lpstr>BARREIRAS A CEU</vt:lpstr>
      <vt:lpstr>FATORES DE SUCESSO E FRACASSO EM ACORDOS CEU</vt:lpstr>
      <vt:lpstr>GESTÃO ESTRATÉGICA DA COOPERAÇÃO:  DESAFIOS...</vt:lpstr>
      <vt:lpstr>Apresentação do PowerPoint</vt:lpstr>
      <vt:lpstr>Apresentação do PowerPoint</vt:lpstr>
      <vt:lpstr>Apresentação do PowerPoint</vt:lpstr>
      <vt:lpstr>O PROCESSO DE  TRANSFERÊNCIA DE TECNOLOGIA  (TT)</vt:lpstr>
      <vt:lpstr>Transferência de tecnologia</vt:lpstr>
      <vt:lpstr>Apresentação do PowerPoint</vt:lpstr>
      <vt:lpstr>Objetivo Favoráveis para Transferência de Tecnologia</vt:lpstr>
      <vt:lpstr>Desafios em TT  no Brasil </vt:lpstr>
      <vt:lpstr>Apresentação do PowerPoint</vt:lpstr>
      <vt:lpstr>Aspectos que interferem na escolha dos  mecanismos de TT - Horizonte do tempo e objetivo da transferência</vt:lpstr>
      <vt:lpstr>Critérios para avaliação da tecnologia  a ser transferida</vt:lpstr>
      <vt:lpstr>Apresentação do PowerPoint</vt:lpstr>
      <vt:lpstr>Habilidades necessárias para gerenciar o processo de TT</vt:lpstr>
      <vt:lpstr>Entendendo como uma empresa pode gerenciar o processo de TT </vt:lpstr>
      <vt:lpstr>POR ONDE COMEÇAR A BUSCA PARA TRABALHAR EM  COOPERAÇÃO E TRANSFERIR TECNOLOGIA...</vt:lpstr>
      <vt:lpstr>DOS PLANOS À REALIDADE</vt:lpstr>
      <vt:lpstr>POR ONDE COMEÇAR...</vt:lpstr>
      <vt:lpstr>Apresentação do PowerPoint</vt:lpstr>
      <vt:lpstr>Portais de Empresas :  http://www.naturacampus.com.br/</vt:lpstr>
      <vt:lpstr>MARCO LEGAL PARA  GESTÃO DA COOPERAÇÃO E TRANSFERENCIA DE TECNOLOGIA ( CEUIP-TT )?</vt:lpstr>
      <vt:lpstr>Marco Regulatório para Cooperação</vt:lpstr>
      <vt:lpstr>Marco Regulatório para Cooperação</vt:lpstr>
      <vt:lpstr>Marco Regulatório para Cooperação</vt:lpstr>
      <vt:lpstr>PESQUISA CONTRATADA E  LICENCIAMENTO</vt:lpstr>
      <vt:lpstr>CONTRATOS DE TRANSFERÊNCIA DE TECNOLOGIA</vt:lpstr>
      <vt:lpstr>Características dos Contratos de Transferência de Tecnologia</vt:lpstr>
      <vt:lpstr>Apresentação do PowerPoint</vt:lpstr>
      <vt:lpstr>Apresentação do PowerPoint</vt:lpstr>
      <vt:lpstr>FORMALIZANDO A T.T. –  OS CONTRATOS CEU</vt:lpstr>
      <vt:lpstr>FORMALIZANDO A T.T. –  CONTRATOS CEU</vt:lpstr>
      <vt:lpstr>FORMALIZANDO A T.T. –  CONTRATOS CEU</vt:lpstr>
      <vt:lpstr>Principais importadores de tecnologia, segundo os pagamentos de royalties e licenças - 2005</vt:lpstr>
      <vt:lpstr>Números dos contratos de transferências da USP</vt:lpstr>
      <vt:lpstr>Panorama Geral</vt:lpstr>
      <vt:lpstr>Os Escritórios de Transferência de Tecnologia  -ETT</vt:lpstr>
      <vt:lpstr>Atribuições dos ETT</vt:lpstr>
      <vt:lpstr>Comercialização de tecnologias nos ETT:  vencendo um desafio</vt:lpstr>
      <vt:lpstr>Problemas vivenciados pelos NIT brasileiros</vt:lpstr>
      <vt:lpstr>Modelo de Gestão de TT da USP – oferta de tecnologia</vt:lpstr>
      <vt:lpstr>Principais indicadores de TT da USP e da Unicamp</vt:lpstr>
      <vt:lpstr>Principais indicadores de TT da USP e da Unicamp</vt:lpstr>
      <vt:lpstr>Para Concluir...</vt:lpstr>
      <vt:lpstr>Apresentação do PowerPoint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Geciane</cp:lastModifiedBy>
  <cp:revision>306</cp:revision>
  <dcterms:created xsi:type="dcterms:W3CDTF">2011-02-15T13:13:19Z</dcterms:created>
  <dcterms:modified xsi:type="dcterms:W3CDTF">2017-07-06T14:49:16Z</dcterms:modified>
</cp:coreProperties>
</file>